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6ZZ+CgvCiUPwLNB3xpozlsC0y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f058194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f05819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jp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4.jp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jpg"/><Relationship Id="rId4" Type="http://schemas.openxmlformats.org/officeDocument/2006/relationships/image" Target="../media/image9.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WINDOWS,FRAMES AND OVERLAYS</a:t>
            </a:r>
            <a:endParaRPr b="1"/>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Opening and Closing Generic Windows</a:t>
            </a:r>
            <a:endParaRPr/>
          </a:p>
        </p:txBody>
      </p:sp>
      <p:sp>
        <p:nvSpPr>
          <p:cNvPr id="154" name="Google Shape;15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While the alert(), confirm(), and prompt() methods create specialized windows quickly, it is often desirable to open arbitrary windows to show a Web page or the result of some calculation. </a:t>
            </a:r>
            <a:endParaRPr/>
          </a:p>
          <a:p>
            <a:pPr indent="-228600" lvl="0" marL="228600" rtl="0" algn="l">
              <a:lnSpc>
                <a:spcPct val="90000"/>
              </a:lnSpc>
              <a:spcBef>
                <a:spcPts val="1000"/>
              </a:spcBef>
              <a:spcAft>
                <a:spcPts val="0"/>
              </a:spcAft>
              <a:buClr>
                <a:schemeClr val="dk1"/>
              </a:buClr>
              <a:buSzPts val="2800"/>
              <a:buChar char="•"/>
            </a:pPr>
            <a:r>
              <a:rPr lang="en-US"/>
              <a:t>The Window object methods open() and close() are used to create and destroy a Window, respectively.</a:t>
            </a:r>
            <a:endParaRPr/>
          </a:p>
          <a:p>
            <a:pPr indent="-228600" lvl="0" marL="228600" rtl="0" algn="l">
              <a:lnSpc>
                <a:spcPct val="90000"/>
              </a:lnSpc>
              <a:spcBef>
                <a:spcPts val="1000"/>
              </a:spcBef>
              <a:spcAft>
                <a:spcPts val="0"/>
              </a:spcAft>
              <a:buClr>
                <a:schemeClr val="dk1"/>
              </a:buClr>
              <a:buSzPts val="2800"/>
              <a:buChar char="•"/>
            </a:pPr>
            <a:r>
              <a:rPr lang="en-US"/>
              <a:t>When you open a Window, you can set its URL, name, size, buttons, and other attributes, such as whether or not the window can be resized. </a:t>
            </a:r>
            <a:endParaRPr/>
          </a:p>
          <a:p>
            <a:pPr indent="-228600" lvl="0" marL="228600" rtl="0" algn="l">
              <a:lnSpc>
                <a:spcPct val="90000"/>
              </a:lnSpc>
              <a:spcBef>
                <a:spcPts val="1000"/>
              </a:spcBef>
              <a:spcAft>
                <a:spcPts val="0"/>
              </a:spcAft>
              <a:buClr>
                <a:schemeClr val="dk1"/>
              </a:buClr>
              <a:buSzPts val="2800"/>
              <a:buChar char="•"/>
            </a:pPr>
            <a:r>
              <a:rPr lang="en-US"/>
              <a:t>The basic syntax of this method is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id="155" name="Google Shape;155;p10"/>
          <p:cNvPicPr preferRelativeResize="0"/>
          <p:nvPr/>
        </p:nvPicPr>
        <p:blipFill rotWithShape="1">
          <a:blip r:embed="rId3">
            <a:alphaModFix/>
          </a:blip>
          <a:srcRect b="0" l="0" r="0" t="0"/>
          <a:stretch/>
        </p:blipFill>
        <p:spPr>
          <a:xfrm>
            <a:off x="1294419" y="5823700"/>
            <a:ext cx="4476750" cy="18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idx="1" type="body"/>
          </p:nvPr>
        </p:nvSpPr>
        <p:spPr>
          <a:xfrm>
            <a:off x="854825" y="368156"/>
            <a:ext cx="10515600" cy="59275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t>
            </a:r>
            <a:r>
              <a:rPr i="1" lang="en-US"/>
              <a:t>URL</a:t>
            </a:r>
            <a:r>
              <a:rPr lang="en-US"/>
              <a:t> is a URL that indicates the document to load into the window.</a:t>
            </a:r>
            <a:endParaRPr/>
          </a:p>
          <a:p>
            <a:pPr indent="-228600" lvl="0" marL="228600" rtl="0" algn="l">
              <a:lnSpc>
                <a:spcPct val="90000"/>
              </a:lnSpc>
              <a:spcBef>
                <a:spcPts val="1000"/>
              </a:spcBef>
              <a:spcAft>
                <a:spcPts val="0"/>
              </a:spcAft>
              <a:buClr>
                <a:schemeClr val="dk1"/>
              </a:buClr>
              <a:buSzPts val="2800"/>
              <a:buChar char="•"/>
            </a:pPr>
            <a:r>
              <a:rPr i="1" lang="en-US"/>
              <a:t>name</a:t>
            </a:r>
            <a:r>
              <a:rPr lang="en-US"/>
              <a:t> is the name for the window (which is useful for referencing it later on using the </a:t>
            </a:r>
            <a:r>
              <a:rPr b="1" lang="en-US"/>
              <a:t>target</a:t>
            </a:r>
            <a:r>
              <a:rPr lang="en-US"/>
              <a:t> attribute of HTML links).</a:t>
            </a:r>
            <a:endParaRPr/>
          </a:p>
          <a:p>
            <a:pPr indent="-228600" lvl="0" marL="228600" rtl="0" algn="l">
              <a:lnSpc>
                <a:spcPct val="90000"/>
              </a:lnSpc>
              <a:spcBef>
                <a:spcPts val="1000"/>
              </a:spcBef>
              <a:spcAft>
                <a:spcPts val="0"/>
              </a:spcAft>
              <a:buClr>
                <a:schemeClr val="dk1"/>
              </a:buClr>
              <a:buSzPts val="2800"/>
              <a:buChar char="•"/>
            </a:pPr>
            <a:r>
              <a:rPr i="1" lang="en-US"/>
              <a:t>features</a:t>
            </a:r>
            <a:r>
              <a:rPr lang="en-US"/>
              <a:t> is a comma-delimited string that lists the features of the window.</a:t>
            </a:r>
            <a:endParaRPr/>
          </a:p>
          <a:p>
            <a:pPr indent="-228600" lvl="0" marL="228600" rtl="0" algn="l">
              <a:lnSpc>
                <a:spcPct val="90000"/>
              </a:lnSpc>
              <a:spcBef>
                <a:spcPts val="1000"/>
              </a:spcBef>
              <a:spcAft>
                <a:spcPts val="0"/>
              </a:spcAft>
              <a:buClr>
                <a:schemeClr val="dk1"/>
              </a:buClr>
              <a:buSzPts val="2800"/>
              <a:buChar char="•"/>
            </a:pPr>
            <a:r>
              <a:rPr lang="en-US"/>
              <a:t> </a:t>
            </a:r>
            <a:r>
              <a:rPr i="1" lang="en-US"/>
              <a:t>replace</a:t>
            </a:r>
            <a:r>
              <a:rPr lang="en-US"/>
              <a:t> is an optional Boolean value (true or false) that indicates whether or not the URL specified should replace the window’s contents. This would apply to a window that was already created.</a:t>
            </a:r>
            <a:endParaRPr/>
          </a:p>
          <a:p>
            <a:pPr indent="-228600" lvl="0" marL="228600" rtl="0" algn="l">
              <a:lnSpc>
                <a:spcPct val="90000"/>
              </a:lnSpc>
              <a:spcBef>
                <a:spcPts val="1000"/>
              </a:spcBef>
              <a:spcAft>
                <a:spcPts val="0"/>
              </a:spcAft>
              <a:buClr>
                <a:schemeClr val="dk1"/>
              </a:buClr>
              <a:buSzPts val="2800"/>
              <a:buChar char="•"/>
            </a:pPr>
            <a:r>
              <a:rPr lang="en-US"/>
              <a:t>A simple example of this method is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id="161" name="Google Shape;161;p11"/>
          <p:cNvPicPr preferRelativeResize="0"/>
          <p:nvPr/>
        </p:nvPicPr>
        <p:blipFill rotWithShape="1">
          <a:blip r:embed="rId3">
            <a:alphaModFix/>
          </a:blip>
          <a:srcRect b="0" l="0" r="0" t="0"/>
          <a:stretch/>
        </p:blipFill>
        <p:spPr>
          <a:xfrm>
            <a:off x="1161425" y="4563650"/>
            <a:ext cx="9044226" cy="73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Font typeface="Arial"/>
              <a:buChar char="•"/>
            </a:pPr>
            <a:r>
              <a:rPr lang="en-US" sz="2800">
                <a:latin typeface="Calibri"/>
                <a:ea typeface="Calibri"/>
                <a:cs typeface="Calibri"/>
                <a:sym typeface="Calibri"/>
              </a:rPr>
              <a:t>This would open a window to Google with a height of 300 pixels, a width of 600 pixels, and scroll bars, as shown here:</a:t>
            </a:r>
            <a:endParaRPr/>
          </a:p>
        </p:txBody>
      </p:sp>
      <p:pic>
        <p:nvPicPr>
          <p:cNvPr descr="image" id="167" name="Google Shape;167;p12"/>
          <p:cNvPicPr preferRelativeResize="0"/>
          <p:nvPr>
            <p:ph idx="1" type="body"/>
          </p:nvPr>
        </p:nvPicPr>
        <p:blipFill rotWithShape="1">
          <a:blip r:embed="rId3">
            <a:alphaModFix/>
          </a:blip>
          <a:srcRect b="0" l="0" r="0" t="0"/>
          <a:stretch/>
        </p:blipFill>
        <p:spPr>
          <a:xfrm>
            <a:off x="3238500" y="2317274"/>
            <a:ext cx="5715000" cy="3368040"/>
          </a:xfrm>
          <a:prstGeom prst="rect">
            <a:avLst/>
          </a:prstGeom>
          <a:noFill/>
          <a:ln>
            <a:noFill/>
          </a:ln>
        </p:spPr>
      </p:pic>
      <p:sp>
        <p:nvSpPr>
          <p:cNvPr id="168" name="Google Shape;168;p12"/>
          <p:cNvSpPr/>
          <p:nvPr/>
        </p:nvSpPr>
        <p:spPr>
          <a:xfrm>
            <a:off x="1402079" y="5824096"/>
            <a:ext cx="9836727"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Once a window is open, the close() method can be used to close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Frames: A Special Case of Windows</a:t>
            </a:r>
            <a:endParaRPr/>
          </a:p>
        </p:txBody>
      </p:sp>
      <p:sp>
        <p:nvSpPr>
          <p:cNvPr id="174" name="Google Shape;17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a browser window contains multiple frames, it is possible to access each of the separate Window objects through window.frames[], which is an array of the individual frames in the window.</a:t>
            </a:r>
            <a:endParaRPr/>
          </a:p>
          <a:p>
            <a:pPr indent="-228600" lvl="0" marL="228600" rtl="0" algn="l">
              <a:lnSpc>
                <a:spcPct val="90000"/>
              </a:lnSpc>
              <a:spcBef>
                <a:spcPts val="1000"/>
              </a:spcBef>
              <a:spcAft>
                <a:spcPts val="0"/>
              </a:spcAft>
              <a:buClr>
                <a:schemeClr val="dk1"/>
              </a:buClr>
              <a:buSzPts val="2800"/>
              <a:buChar char="•"/>
            </a:pPr>
            <a:r>
              <a:rPr lang="en-US"/>
              <a:t>The basic properties useful for manipulating frames are,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id="175" name="Google Shape;175;p13"/>
          <p:cNvPicPr preferRelativeResize="0"/>
          <p:nvPr/>
        </p:nvPicPr>
        <p:blipFill rotWithShape="1">
          <a:blip r:embed="rId3">
            <a:alphaModFix/>
          </a:blip>
          <a:srcRect b="0" l="0" r="0" t="0"/>
          <a:stretch/>
        </p:blipFill>
        <p:spPr>
          <a:xfrm>
            <a:off x="1277793" y="3965170"/>
            <a:ext cx="9478876" cy="24938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8f0581942d_0_0"/>
          <p:cNvSpPr txBox="1"/>
          <p:nvPr>
            <p:ph idx="1" type="body"/>
          </p:nvPr>
        </p:nvSpPr>
        <p:spPr>
          <a:xfrm>
            <a:off x="838200" y="443650"/>
            <a:ext cx="10515600" cy="582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idx="1" type="body"/>
          </p:nvPr>
        </p:nvSpPr>
        <p:spPr>
          <a:xfrm>
            <a:off x="206425" y="180275"/>
            <a:ext cx="10515600" cy="1785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major challenge using frames and JavaScript is to keep the names and relationships between frames clear so that references between frames are formed correctly.</a:t>
            </a:r>
            <a:endParaRPr/>
          </a:p>
        </p:txBody>
      </p:sp>
      <p:sp>
        <p:nvSpPr>
          <p:cNvPr id="186" name="Google Shape;186;p14"/>
          <p:cNvSpPr/>
          <p:nvPr/>
        </p:nvSpPr>
        <p:spPr>
          <a:xfrm>
            <a:off x="778932" y="4378236"/>
            <a:ext cx="1077806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Roboto"/>
                <a:ea typeface="Roboto"/>
                <a:cs typeface="Roboto"/>
                <a:sym typeface="Roboto"/>
              </a:rPr>
              <a:t>In this case, the window containing this document is considered the parent of the three frames (frame1, frame2, and frame5). While you might expect to use a value such as</a:t>
            </a:r>
            <a:endParaRPr sz="1800">
              <a:solidFill>
                <a:schemeClr val="dk1"/>
              </a:solidFill>
              <a:latin typeface="Calibri"/>
              <a:ea typeface="Calibri"/>
              <a:cs typeface="Calibri"/>
              <a:sym typeface="Calibri"/>
            </a:endParaRPr>
          </a:p>
        </p:txBody>
      </p:sp>
      <p:pic>
        <p:nvPicPr>
          <p:cNvPr descr="image" id="187" name="Google Shape;187;p14"/>
          <p:cNvPicPr preferRelativeResize="0"/>
          <p:nvPr/>
        </p:nvPicPr>
        <p:blipFill rotWithShape="1">
          <a:blip r:embed="rId3">
            <a:alphaModFix/>
          </a:blip>
          <a:srcRect b="0" l="0" r="0" t="0"/>
          <a:stretch/>
        </p:blipFill>
        <p:spPr>
          <a:xfrm>
            <a:off x="3871364" y="5346305"/>
            <a:ext cx="2200275" cy="190500"/>
          </a:xfrm>
          <a:prstGeom prst="rect">
            <a:avLst/>
          </a:prstGeom>
          <a:noFill/>
          <a:ln>
            <a:noFill/>
          </a:ln>
        </p:spPr>
      </p:pic>
      <p:sp>
        <p:nvSpPr>
          <p:cNvPr id="188" name="Google Shape;188;p14"/>
          <p:cNvSpPr/>
          <p:nvPr/>
        </p:nvSpPr>
        <p:spPr>
          <a:xfrm>
            <a:off x="874221" y="5634664"/>
            <a:ext cx="1048194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Roboto"/>
                <a:ea typeface="Roboto"/>
                <a:cs typeface="Roboto"/>
                <a:sym typeface="Roboto"/>
              </a:rPr>
              <a:t>you probably will actually run the script from within a child frame to determine the number of frames in the window. Thus, you would actually use</a:t>
            </a:r>
            <a:endParaRPr sz="1800">
              <a:solidFill>
                <a:schemeClr val="dk1"/>
              </a:solidFill>
              <a:latin typeface="Calibri"/>
              <a:ea typeface="Calibri"/>
              <a:cs typeface="Calibri"/>
              <a:sym typeface="Calibri"/>
            </a:endParaRPr>
          </a:p>
        </p:txBody>
      </p:sp>
      <p:pic>
        <p:nvPicPr>
          <p:cNvPr descr="image" id="189" name="Google Shape;189;p14"/>
          <p:cNvPicPr preferRelativeResize="0"/>
          <p:nvPr/>
        </p:nvPicPr>
        <p:blipFill rotWithShape="1">
          <a:blip r:embed="rId4">
            <a:alphaModFix/>
          </a:blip>
          <a:srcRect b="0" l="0" r="0" t="0"/>
          <a:stretch/>
        </p:blipFill>
        <p:spPr>
          <a:xfrm>
            <a:off x="5318760" y="6100020"/>
            <a:ext cx="2971800" cy="18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838200" y="406400"/>
            <a:ext cx="10522527" cy="8571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or just </a:t>
            </a:r>
            <a:endParaRPr sz="2800">
              <a:latin typeface="Calibri"/>
              <a:ea typeface="Calibri"/>
              <a:cs typeface="Calibri"/>
              <a:sym typeface="Calibri"/>
            </a:endParaRPr>
          </a:p>
        </p:txBody>
      </p:sp>
      <p:sp>
        <p:nvSpPr>
          <p:cNvPr id="195" name="Google Shape;195;p15"/>
          <p:cNvSpPr txBox="1"/>
          <p:nvPr>
            <p:ph idx="1" type="body"/>
          </p:nvPr>
        </p:nvSpPr>
        <p:spPr>
          <a:xfrm>
            <a:off x="572192" y="1263535"/>
            <a:ext cx="10515600" cy="54994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parent property allows a window to determine the parent window.</a:t>
            </a:r>
            <a:endParaRPr/>
          </a:p>
          <a:p>
            <a:pPr indent="-228600" lvl="0" marL="228600" rtl="0" algn="l">
              <a:lnSpc>
                <a:spcPct val="90000"/>
              </a:lnSpc>
              <a:spcBef>
                <a:spcPts val="1000"/>
              </a:spcBef>
              <a:spcAft>
                <a:spcPts val="0"/>
              </a:spcAft>
              <a:buClr>
                <a:schemeClr val="dk1"/>
              </a:buClr>
              <a:buSzPts val="2800"/>
              <a:buChar char="•"/>
            </a:pPr>
            <a:r>
              <a:rPr lang="en-US"/>
              <a:t>To access a particular frame, we can use both its name as well as its position in the array, so the following would print out the name of the first frame, which in our case is “frame1”:</a:t>
            </a:r>
            <a:endParaRPr/>
          </a:p>
          <a:p>
            <a:pPr indent="0" lvl="0" marL="0" rtl="0" algn="l">
              <a:lnSpc>
                <a:spcPct val="90000"/>
              </a:lnSpc>
              <a:spcBef>
                <a:spcPts val="1000"/>
              </a:spcBef>
              <a:spcAft>
                <a:spcPts val="0"/>
              </a:spcAft>
              <a:buClr>
                <a:schemeClr val="dk1"/>
              </a:buClr>
              <a:buSzPts val="2800"/>
              <a:buNone/>
            </a:pPr>
            <a:r>
              <a:t/>
            </a:r>
            <a:endParaRPr/>
          </a:p>
        </p:txBody>
      </p:sp>
      <p:pic>
        <p:nvPicPr>
          <p:cNvPr descr="image" id="196" name="Google Shape;196;p15"/>
          <p:cNvPicPr preferRelativeResize="0"/>
          <p:nvPr/>
        </p:nvPicPr>
        <p:blipFill rotWithShape="1">
          <a:blip r:embed="rId3">
            <a:alphaModFix/>
          </a:blip>
          <a:srcRect b="0" l="0" r="0" t="0"/>
          <a:stretch/>
        </p:blipFill>
        <p:spPr>
          <a:xfrm>
            <a:off x="2298873" y="973931"/>
            <a:ext cx="2200275" cy="190500"/>
          </a:xfrm>
          <a:prstGeom prst="rect">
            <a:avLst/>
          </a:prstGeom>
          <a:noFill/>
          <a:ln>
            <a:noFill/>
          </a:ln>
        </p:spPr>
      </p:pic>
      <p:pic>
        <p:nvPicPr>
          <p:cNvPr descr="image" id="197" name="Google Shape;197;p15"/>
          <p:cNvPicPr preferRelativeResize="0"/>
          <p:nvPr/>
        </p:nvPicPr>
        <p:blipFill rotWithShape="1">
          <a:blip r:embed="rId4">
            <a:alphaModFix/>
          </a:blip>
          <a:srcRect b="0" l="0" r="0" t="0"/>
          <a:stretch/>
        </p:blipFill>
        <p:spPr>
          <a:xfrm>
            <a:off x="1601989" y="3539274"/>
            <a:ext cx="2314575" cy="180975"/>
          </a:xfrm>
          <a:prstGeom prst="rect">
            <a:avLst/>
          </a:prstGeom>
          <a:noFill/>
          <a:ln>
            <a:noFill/>
          </a:ln>
        </p:spPr>
      </p:pic>
      <p:sp>
        <p:nvSpPr>
          <p:cNvPr id="198" name="Google Shape;198;p15"/>
          <p:cNvSpPr/>
          <p:nvPr/>
        </p:nvSpPr>
        <p:spPr>
          <a:xfrm>
            <a:off x="770312" y="4085285"/>
            <a:ext cx="10119360"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2800"/>
              <a:buFont typeface="Arial"/>
              <a:buChar char="•"/>
            </a:pPr>
            <a:r>
              <a:rPr b="0" i="0" lang="en-US" sz="2800">
                <a:solidFill>
                  <a:srgbClr val="000000"/>
                </a:solidFill>
                <a:latin typeface="Calibri"/>
                <a:ea typeface="Calibri"/>
                <a:cs typeface="Calibri"/>
                <a:sym typeface="Calibri"/>
              </a:rPr>
              <a:t>We could also access the frame from another child frame using parent.frame1, or even parent.frames[“frame1”], using the associate array aspect of an object collection. </a:t>
            </a:r>
            <a:endParaRPr/>
          </a:p>
          <a:p>
            <a:pPr indent="-285750" lvl="0" marL="285750" marR="0" rtl="0" algn="l">
              <a:spcBef>
                <a:spcPts val="0"/>
              </a:spcBef>
              <a:spcAft>
                <a:spcPts val="0"/>
              </a:spcAft>
              <a:buClr>
                <a:srgbClr val="000000"/>
              </a:buClr>
              <a:buSzPts val="2800"/>
              <a:buFont typeface="Arial"/>
              <a:buChar char="•"/>
            </a:pPr>
            <a:r>
              <a:rPr b="0" i="0" lang="en-US" sz="2800">
                <a:solidFill>
                  <a:srgbClr val="000000"/>
                </a:solidFill>
                <a:latin typeface="Calibri"/>
                <a:ea typeface="Calibri"/>
                <a:cs typeface="Calibri"/>
                <a:sym typeface="Calibri"/>
              </a:rPr>
              <a:t>Remember that a frame contains a window, so once you have this you can then use all of the Window and Document methods on what the frame contains.</a:t>
            </a:r>
            <a:endParaRPr sz="2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image" id="203" name="Google Shape;203;p16"/>
          <p:cNvPicPr preferRelativeResize="0"/>
          <p:nvPr>
            <p:ph idx="1" type="body"/>
          </p:nvPr>
        </p:nvPicPr>
        <p:blipFill rotWithShape="1">
          <a:blip r:embed="rId3">
            <a:alphaModFix/>
          </a:blip>
          <a:srcRect b="0" l="0" r="0" t="0"/>
          <a:stretch/>
        </p:blipFill>
        <p:spPr>
          <a:xfrm>
            <a:off x="1687484" y="448887"/>
            <a:ext cx="8404167" cy="5728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idx="1" type="body"/>
          </p:nvPr>
        </p:nvSpPr>
        <p:spPr>
          <a:xfrm>
            <a:off x="682625" y="-91440"/>
            <a:ext cx="10515600" cy="58777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Inline Frames</a:t>
            </a:r>
            <a:endParaRPr/>
          </a:p>
          <a:p>
            <a:pPr indent="-228600" lvl="0" marL="228600" rtl="0" algn="l">
              <a:lnSpc>
                <a:spcPct val="90000"/>
              </a:lnSpc>
              <a:spcBef>
                <a:spcPts val="1000"/>
              </a:spcBef>
              <a:spcAft>
                <a:spcPts val="0"/>
              </a:spcAft>
              <a:buClr>
                <a:schemeClr val="dk1"/>
              </a:buClr>
              <a:buSzPts val="2800"/>
              <a:buChar char="•"/>
            </a:pPr>
            <a:r>
              <a:rPr lang="en-US"/>
              <a:t>One variation of frames that deserves special attention is the </a:t>
            </a:r>
            <a:r>
              <a:rPr b="1" lang="en-US"/>
              <a:t>&lt;iframe&gt;</a:t>
            </a:r>
            <a:r>
              <a:rPr lang="en-US"/>
              <a:t>, or inline frame, because it is preserved under HTML5. The idea with an inline frame is that you can add a frame directly into a document without using a frameset. For example, this example</a:t>
            </a:r>
            <a:endParaRPr/>
          </a:p>
          <a:p>
            <a:pPr indent="-228600" lvl="0" marL="228600" rtl="0" algn="l">
              <a:lnSpc>
                <a:spcPct val="90000"/>
              </a:lnSpc>
              <a:spcBef>
                <a:spcPts val="1000"/>
              </a:spcBef>
              <a:spcAft>
                <a:spcPts val="0"/>
              </a:spcAft>
              <a:buClr>
                <a:schemeClr val="dk1"/>
              </a:buClr>
              <a:buSzPts val="2800"/>
              <a:buChar char="•"/>
            </a:pPr>
            <a:br>
              <a:rPr lang="en-US"/>
            </a:br>
            <a:endParaRPr/>
          </a:p>
        </p:txBody>
      </p:sp>
      <p:pic>
        <p:nvPicPr>
          <p:cNvPr descr="image" id="209" name="Google Shape;209;p17"/>
          <p:cNvPicPr preferRelativeResize="0"/>
          <p:nvPr/>
        </p:nvPicPr>
        <p:blipFill rotWithShape="1">
          <a:blip r:embed="rId3">
            <a:alphaModFix/>
          </a:blip>
          <a:srcRect b="0" l="0" r="0" t="0"/>
          <a:stretch/>
        </p:blipFill>
        <p:spPr>
          <a:xfrm>
            <a:off x="1064029" y="2071514"/>
            <a:ext cx="7143750" cy="2495551"/>
          </a:xfrm>
          <a:prstGeom prst="rect">
            <a:avLst/>
          </a:prstGeom>
          <a:noFill/>
          <a:ln>
            <a:noFill/>
          </a:ln>
        </p:spPr>
      </p:pic>
      <p:sp>
        <p:nvSpPr>
          <p:cNvPr id="210" name="Google Shape;210;p17"/>
          <p:cNvSpPr/>
          <p:nvPr/>
        </p:nvSpPr>
        <p:spPr>
          <a:xfrm>
            <a:off x="2011144" y="4740625"/>
            <a:ext cx="3929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Roboto"/>
                <a:ea typeface="Roboto"/>
                <a:cs typeface="Roboto"/>
                <a:sym typeface="Roboto"/>
              </a:rPr>
              <a:t>produces a page something like this:</a:t>
            </a:r>
            <a:endParaRPr sz="1800">
              <a:solidFill>
                <a:schemeClr val="dk1"/>
              </a:solidFill>
              <a:latin typeface="Calibri"/>
              <a:ea typeface="Calibri"/>
              <a:cs typeface="Calibri"/>
              <a:sym typeface="Calibri"/>
            </a:endParaRPr>
          </a:p>
        </p:txBody>
      </p:sp>
      <p:pic>
        <p:nvPicPr>
          <p:cNvPr descr="image" id="211" name="Google Shape;211;p17"/>
          <p:cNvPicPr preferRelativeResize="0"/>
          <p:nvPr/>
        </p:nvPicPr>
        <p:blipFill rotWithShape="1">
          <a:blip r:embed="rId4">
            <a:alphaModFix/>
          </a:blip>
          <a:srcRect b="0" l="0" r="0" t="0"/>
          <a:stretch/>
        </p:blipFill>
        <p:spPr>
          <a:xfrm>
            <a:off x="6333763" y="3814762"/>
            <a:ext cx="4688914" cy="28512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idx="1" type="body"/>
          </p:nvPr>
        </p:nvSpPr>
        <p:spPr>
          <a:xfrm>
            <a:off x="555567" y="194454"/>
            <a:ext cx="10515600" cy="60190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Applied Frames</a:t>
            </a:r>
            <a:endParaRPr/>
          </a:p>
          <a:p>
            <a:pPr indent="-228600" lvl="0" marL="228600" rtl="0" algn="l">
              <a:lnSpc>
                <a:spcPct val="90000"/>
              </a:lnSpc>
              <a:spcBef>
                <a:spcPts val="1000"/>
              </a:spcBef>
              <a:spcAft>
                <a:spcPts val="0"/>
              </a:spcAft>
              <a:buClr>
                <a:schemeClr val="dk1"/>
              </a:buClr>
              <a:buSzPts val="2800"/>
              <a:buChar char="•"/>
            </a:pPr>
            <a:r>
              <a:rPr lang="en-US"/>
              <a:t>Now that we are familiar with frame naming conventions, it is time to do something with them. In this section, we present some solutions for common frame problems and hint at the larger issues with frame usage.</a:t>
            </a:r>
            <a:endParaRPr/>
          </a:p>
          <a:p>
            <a:pPr indent="-228600" lvl="0" marL="228600" rtl="0" algn="l">
              <a:lnSpc>
                <a:spcPct val="90000"/>
              </a:lnSpc>
              <a:spcBef>
                <a:spcPts val="1000"/>
              </a:spcBef>
              <a:spcAft>
                <a:spcPts val="0"/>
              </a:spcAft>
              <a:buClr>
                <a:schemeClr val="dk1"/>
              </a:buClr>
              <a:buSzPts val="2800"/>
              <a:buChar char="•"/>
            </a:pPr>
            <a:r>
              <a:rPr b="1" lang="en-US"/>
              <a:t>Loading Frames</a:t>
            </a:r>
            <a:endParaRPr/>
          </a:p>
          <a:p>
            <a:pPr indent="-228600" lvl="0" marL="228600" rtl="0" algn="l">
              <a:lnSpc>
                <a:spcPct val="90000"/>
              </a:lnSpc>
              <a:spcBef>
                <a:spcPts val="1000"/>
              </a:spcBef>
              <a:spcAft>
                <a:spcPts val="0"/>
              </a:spcAft>
              <a:buClr>
                <a:schemeClr val="dk1"/>
              </a:buClr>
              <a:buSzPts val="2800"/>
              <a:buChar char="•"/>
            </a:pPr>
            <a:r>
              <a:rPr lang="en-US"/>
              <a:t>A common question developers have with HTML is how to load multiple frames with a link. XHTML provides the target attribute to target a single frame, such as </a:t>
            </a:r>
            <a:r>
              <a:rPr i="1" lang="en-US"/>
              <a:t>framename</a:t>
            </a:r>
            <a:r>
              <a:rPr lang="en-US"/>
              <a:t>, like so:</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id="217" name="Google Shape;217;p18"/>
          <p:cNvPicPr preferRelativeResize="0"/>
          <p:nvPr/>
        </p:nvPicPr>
        <p:blipFill rotWithShape="1">
          <a:blip r:embed="rId3">
            <a:alphaModFix/>
          </a:blip>
          <a:srcRect b="0" l="0" r="0" t="0"/>
          <a:stretch/>
        </p:blipFill>
        <p:spPr>
          <a:xfrm>
            <a:off x="1119851" y="4230918"/>
            <a:ext cx="6724650" cy="200025"/>
          </a:xfrm>
          <a:prstGeom prst="rect">
            <a:avLst/>
          </a:prstGeom>
          <a:noFill/>
          <a:ln>
            <a:noFill/>
          </a:ln>
        </p:spPr>
      </p:pic>
      <p:sp>
        <p:nvSpPr>
          <p:cNvPr id="218" name="Google Shape;218;p18"/>
          <p:cNvSpPr/>
          <p:nvPr/>
        </p:nvSpPr>
        <p:spPr>
          <a:xfrm>
            <a:off x="555566" y="4673025"/>
            <a:ext cx="10666615"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600">
                <a:solidFill>
                  <a:srgbClr val="4682B4"/>
                </a:solidFill>
                <a:latin typeface="Roboto"/>
                <a:ea typeface="Roboto"/>
                <a:cs typeface="Roboto"/>
                <a:sym typeface="Roboto"/>
              </a:rPr>
              <a:t>Frame Busting</a:t>
            </a:r>
            <a:endParaRPr b="0" i="0" sz="1800">
              <a:solidFill>
                <a:srgbClr val="000000"/>
              </a:solidFill>
              <a:latin typeface="Roboto"/>
              <a:ea typeface="Roboto"/>
              <a:cs typeface="Roboto"/>
              <a:sym typeface="Roboto"/>
            </a:endParaRPr>
          </a:p>
          <a:p>
            <a:pPr indent="-285750" lvl="0" marL="285750" marR="0" rtl="0" algn="ctr">
              <a:spcBef>
                <a:spcPts val="0"/>
              </a:spcBef>
              <a:spcAft>
                <a:spcPts val="0"/>
              </a:spcAft>
              <a:buClr>
                <a:srgbClr val="000000"/>
              </a:buClr>
              <a:buSzPts val="1800"/>
              <a:buFont typeface="Arial"/>
              <a:buChar char="•"/>
            </a:pPr>
            <a:r>
              <a:rPr b="0" i="0" lang="en-US" sz="1800">
                <a:solidFill>
                  <a:srgbClr val="000000"/>
                </a:solidFill>
                <a:latin typeface="Roboto"/>
                <a:ea typeface="Roboto"/>
                <a:cs typeface="Roboto"/>
                <a:sym typeface="Roboto"/>
              </a:rPr>
              <a:t>While frames can be very useful for building some complex user interfaces and comparing documents, they also can cause Web designers significant problems. </a:t>
            </a:r>
            <a:endParaRPr b="0" i="0" sz="18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WINDOWS</a:t>
            </a:r>
            <a:endParaRPr b="1"/>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JavaScript’s Window object represents the browser window, or potentially frame, that a document is displayed in.</a:t>
            </a:r>
            <a:endParaRPr/>
          </a:p>
          <a:p>
            <a:pPr indent="-228600" lvl="0" marL="228600" rtl="0" algn="l">
              <a:lnSpc>
                <a:spcPct val="90000"/>
              </a:lnSpc>
              <a:spcBef>
                <a:spcPts val="1000"/>
              </a:spcBef>
              <a:spcAft>
                <a:spcPts val="0"/>
              </a:spcAft>
              <a:buClr>
                <a:schemeClr val="dk1"/>
              </a:buClr>
              <a:buSzPts val="2800"/>
              <a:buChar char="•"/>
            </a:pPr>
            <a:r>
              <a:rPr lang="en-US"/>
              <a:t>The properties of a particular instance of Window might include its size, amount of chrome—namely the buttons, scroll bars, and so on—in the browser frame, position, and so on.</a:t>
            </a:r>
            <a:endParaRPr/>
          </a:p>
          <a:p>
            <a:pPr indent="-228600" lvl="0" marL="228600" rtl="0" algn="l">
              <a:lnSpc>
                <a:spcPct val="90000"/>
              </a:lnSpc>
              <a:spcBef>
                <a:spcPts val="1000"/>
              </a:spcBef>
              <a:spcAft>
                <a:spcPts val="0"/>
              </a:spcAft>
              <a:buClr>
                <a:schemeClr val="dk1"/>
              </a:buClr>
              <a:buSzPts val="2800"/>
              <a:buChar char="•"/>
            </a:pPr>
            <a:r>
              <a:rPr lang="en-US"/>
              <a:t>The methods of the Window include the creation and destruction of generic windows and the handling of special-case windows such as alert, confirmation, and prompt dialogs.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idx="1" type="body"/>
          </p:nvPr>
        </p:nvSpPr>
        <p:spPr>
          <a:xfrm>
            <a:off x="838200" y="241069"/>
            <a:ext cx="10515600" cy="59358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Frame Building</a:t>
            </a:r>
            <a:endParaRPr/>
          </a:p>
          <a:p>
            <a:pPr indent="-228600" lvl="0" marL="228600" rtl="0" algn="l">
              <a:lnSpc>
                <a:spcPct val="90000"/>
              </a:lnSpc>
              <a:spcBef>
                <a:spcPts val="1000"/>
              </a:spcBef>
              <a:spcAft>
                <a:spcPts val="0"/>
              </a:spcAft>
              <a:buClr>
                <a:schemeClr val="dk1"/>
              </a:buClr>
              <a:buSzPts val="2800"/>
              <a:buChar char="•"/>
            </a:pPr>
            <a:r>
              <a:rPr lang="en-US"/>
              <a:t>The converse problem to the one solved by frame busting would be to avoid having framed windows displayed outside of their framing context. This occasionally happens when users bookmark a piece of a frameset or launch a link from a frameset into a new window. The basic idea would be to have all framed documents make sure they are inside of frames by looking at each window’s location object, and if they are not, to dynamically rebuild the frameset document.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idx="1" type="body"/>
          </p:nvPr>
        </p:nvSpPr>
        <p:spPr>
          <a:xfrm>
            <a:off x="838200" y="332509"/>
            <a:ext cx="10515600" cy="584445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a:t>Overlays Instead of Windows</a:t>
            </a:r>
            <a:endParaRPr/>
          </a:p>
          <a:p>
            <a:pPr indent="-228600" lvl="0" marL="228600" rtl="0" algn="l">
              <a:lnSpc>
                <a:spcPct val="90000"/>
              </a:lnSpc>
              <a:spcBef>
                <a:spcPts val="1000"/>
              </a:spcBef>
              <a:spcAft>
                <a:spcPts val="0"/>
              </a:spcAft>
              <a:buClr>
                <a:schemeClr val="dk1"/>
              </a:buClr>
              <a:buSzPts val="2800"/>
              <a:buChar char="•"/>
            </a:pPr>
            <a:r>
              <a:rPr lang="en-US"/>
              <a:t>Simple dialogs such as alert() and prompt() lack customization.</a:t>
            </a:r>
            <a:endParaRPr/>
          </a:p>
          <a:p>
            <a:pPr indent="-228600" lvl="0" marL="228600" rtl="0" algn="l">
              <a:lnSpc>
                <a:spcPct val="90000"/>
              </a:lnSpc>
              <a:spcBef>
                <a:spcPts val="1000"/>
              </a:spcBef>
              <a:spcAft>
                <a:spcPts val="0"/>
              </a:spcAft>
              <a:buClr>
                <a:schemeClr val="dk1"/>
              </a:buClr>
              <a:buSzPts val="2800"/>
              <a:buChar char="•"/>
            </a:pPr>
            <a:r>
              <a:rPr lang="en-US"/>
              <a:t> You may opt to try to create custom dialogs using the generic window.open() method. </a:t>
            </a:r>
            <a:endParaRPr/>
          </a:p>
          <a:p>
            <a:pPr indent="-228600" lvl="0" marL="228600" rtl="0" algn="l">
              <a:lnSpc>
                <a:spcPct val="90000"/>
              </a:lnSpc>
              <a:spcBef>
                <a:spcPts val="1000"/>
              </a:spcBef>
              <a:spcAft>
                <a:spcPts val="0"/>
              </a:spcAft>
              <a:buClr>
                <a:schemeClr val="dk1"/>
              </a:buClr>
              <a:buSzPts val="2800"/>
              <a:buChar char="•"/>
            </a:pPr>
            <a:r>
              <a:rPr lang="en-US"/>
              <a:t>However, in either case, the dialogs may be blocked by browser-based or third-party pop-up blockers installed by the user. </a:t>
            </a:r>
            <a:endParaRPr/>
          </a:p>
          <a:p>
            <a:pPr indent="-228600" lvl="0" marL="228600" rtl="0" algn="l">
              <a:lnSpc>
                <a:spcPct val="90000"/>
              </a:lnSpc>
              <a:spcBef>
                <a:spcPts val="1000"/>
              </a:spcBef>
              <a:spcAft>
                <a:spcPts val="0"/>
              </a:spcAft>
              <a:buClr>
                <a:schemeClr val="dk1"/>
              </a:buClr>
              <a:buSzPts val="2800"/>
              <a:buChar char="•"/>
            </a:pPr>
            <a:r>
              <a:rPr lang="en-US"/>
              <a:t>To address both the customization concerns and pop-up blockers, many designers have turned to what we dub “div dialogs,” named for the HTML </a:t>
            </a:r>
            <a:r>
              <a:rPr b="1" lang="en-US"/>
              <a:t>&lt;div&gt;</a:t>
            </a:r>
            <a:r>
              <a:rPr lang="en-US"/>
              <a:t> tag used to create them. </a:t>
            </a:r>
            <a:endParaRPr/>
          </a:p>
          <a:p>
            <a:pPr indent="-228600" lvl="0" marL="228600" rtl="0" algn="l">
              <a:lnSpc>
                <a:spcPct val="90000"/>
              </a:lnSpc>
              <a:spcBef>
                <a:spcPts val="1000"/>
              </a:spcBef>
              <a:spcAft>
                <a:spcPts val="0"/>
              </a:spcAft>
              <a:buClr>
                <a:schemeClr val="dk1"/>
              </a:buClr>
              <a:buSzPts val="2800"/>
              <a:buChar char="•"/>
            </a:pPr>
            <a:r>
              <a:rPr lang="en-US"/>
              <a:t>Using CSS, designers can position </a:t>
            </a:r>
            <a:r>
              <a:rPr b="1" lang="en-US"/>
              <a:t>&lt;div&gt;</a:t>
            </a:r>
            <a:r>
              <a:rPr lang="en-US"/>
              <a:t> tag–based regions over content and customize them visually in whatever manner they like.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window Properties and Objects</a:t>
            </a:r>
            <a:endParaRPr/>
          </a:p>
        </p:txBody>
      </p:sp>
      <p:pic>
        <p:nvPicPr>
          <p:cNvPr descr="image" id="97" name="Google Shape;97;p3"/>
          <p:cNvPicPr preferRelativeResize="0"/>
          <p:nvPr>
            <p:ph idx="1" type="body"/>
          </p:nvPr>
        </p:nvPicPr>
        <p:blipFill rotWithShape="1">
          <a:blip r:embed="rId3">
            <a:alphaModFix/>
          </a:blip>
          <a:srcRect b="0" l="0" r="0" t="0"/>
          <a:stretch/>
        </p:blipFill>
        <p:spPr>
          <a:xfrm>
            <a:off x="586740" y="1828901"/>
            <a:ext cx="5715000" cy="3779520"/>
          </a:xfrm>
          <a:prstGeom prst="rect">
            <a:avLst/>
          </a:prstGeom>
          <a:noFill/>
          <a:ln>
            <a:noFill/>
          </a:ln>
        </p:spPr>
      </p:pic>
      <p:pic>
        <p:nvPicPr>
          <p:cNvPr descr="image" id="98" name="Google Shape;98;p3"/>
          <p:cNvPicPr preferRelativeResize="0"/>
          <p:nvPr/>
        </p:nvPicPr>
        <p:blipFill rotWithShape="1">
          <a:blip r:embed="rId4">
            <a:alphaModFix/>
          </a:blip>
          <a:srcRect b="0" l="0" r="0" t="0"/>
          <a:stretch/>
        </p:blipFill>
        <p:spPr>
          <a:xfrm>
            <a:off x="6404465" y="1571105"/>
            <a:ext cx="5108662" cy="481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window Methods</a:t>
            </a:r>
            <a:endParaRPr/>
          </a:p>
        </p:txBody>
      </p:sp>
      <p:pic>
        <p:nvPicPr>
          <p:cNvPr descr="image" id="104" name="Google Shape;104;p4"/>
          <p:cNvPicPr preferRelativeResize="0"/>
          <p:nvPr>
            <p:ph idx="1" type="body"/>
          </p:nvPr>
        </p:nvPicPr>
        <p:blipFill rotWithShape="1">
          <a:blip r:embed="rId3">
            <a:alphaModFix/>
          </a:blip>
          <a:srcRect b="0" l="0" r="0" t="0"/>
          <a:stretch/>
        </p:blipFill>
        <p:spPr>
          <a:xfrm>
            <a:off x="838200" y="1690688"/>
            <a:ext cx="3841865" cy="1684020"/>
          </a:xfrm>
          <a:prstGeom prst="rect">
            <a:avLst/>
          </a:prstGeom>
          <a:noFill/>
          <a:ln>
            <a:noFill/>
          </a:ln>
        </p:spPr>
      </p:pic>
      <p:pic>
        <p:nvPicPr>
          <p:cNvPr descr="image" id="105" name="Google Shape;105;p4"/>
          <p:cNvPicPr preferRelativeResize="0"/>
          <p:nvPr/>
        </p:nvPicPr>
        <p:blipFill rotWithShape="1">
          <a:blip r:embed="rId4">
            <a:alphaModFix/>
          </a:blip>
          <a:srcRect b="0" l="0" r="0" t="0"/>
          <a:stretch/>
        </p:blipFill>
        <p:spPr>
          <a:xfrm>
            <a:off x="4835640" y="1259320"/>
            <a:ext cx="7143750" cy="465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Dialogs</a:t>
            </a:r>
            <a:endParaRPr/>
          </a:p>
        </p:txBody>
      </p:sp>
      <p:sp>
        <p:nvSpPr>
          <p:cNvPr id="111" name="Google Shape;1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create three types of special windows known generically as dialogs. </a:t>
            </a:r>
            <a:endParaRPr/>
          </a:p>
          <a:p>
            <a:pPr indent="-228600" lvl="0" marL="228600" rtl="0" algn="l">
              <a:lnSpc>
                <a:spcPct val="90000"/>
              </a:lnSpc>
              <a:spcBef>
                <a:spcPts val="1000"/>
              </a:spcBef>
              <a:spcAft>
                <a:spcPts val="0"/>
              </a:spcAft>
              <a:buClr>
                <a:schemeClr val="dk1"/>
              </a:buClr>
              <a:buSzPts val="2800"/>
              <a:buChar char="•"/>
            </a:pPr>
            <a:r>
              <a:rPr lang="en-US"/>
              <a:t>A </a:t>
            </a:r>
            <a:r>
              <a:rPr i="1" lang="en-US"/>
              <a:t>dialog box</a:t>
            </a:r>
            <a:r>
              <a:rPr lang="en-US"/>
              <a:t>, or simply </a:t>
            </a:r>
            <a:r>
              <a:rPr i="1" lang="en-US"/>
              <a:t>dialog</a:t>
            </a:r>
            <a:r>
              <a:rPr lang="en-US"/>
              <a:t>, is a small window in a graphical user interface that “pop ups,” requesting some action from a user. </a:t>
            </a:r>
            <a:endParaRPr/>
          </a:p>
          <a:p>
            <a:pPr indent="-228600" lvl="0" marL="228600" rtl="0" algn="l">
              <a:lnSpc>
                <a:spcPct val="90000"/>
              </a:lnSpc>
              <a:spcBef>
                <a:spcPts val="1000"/>
              </a:spcBef>
              <a:spcAft>
                <a:spcPts val="0"/>
              </a:spcAft>
              <a:buClr>
                <a:schemeClr val="dk1"/>
              </a:buClr>
              <a:buSzPts val="2800"/>
              <a:buChar char="•"/>
            </a:pPr>
            <a:r>
              <a:rPr lang="en-US"/>
              <a:t>The three types of basic dialogs supported directly by JavaScript include </a:t>
            </a:r>
            <a:r>
              <a:rPr b="1" lang="en-US"/>
              <a:t>alerts, confirms, and prompts</a:t>
            </a:r>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688571" y="55825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7" name="Google Shape;117;p6"/>
          <p:cNvSpPr txBox="1"/>
          <p:nvPr>
            <p:ph idx="1" type="body"/>
          </p:nvPr>
        </p:nvSpPr>
        <p:spPr>
          <a:xfrm>
            <a:off x="888076" y="1883814"/>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alert( )</a:t>
            </a:r>
            <a:endParaRPr/>
          </a:p>
          <a:p>
            <a:pPr indent="-228600" lvl="0" marL="228600" rtl="0" algn="l">
              <a:lnSpc>
                <a:spcPct val="90000"/>
              </a:lnSpc>
              <a:spcBef>
                <a:spcPts val="1000"/>
              </a:spcBef>
              <a:spcAft>
                <a:spcPts val="0"/>
              </a:spcAft>
              <a:buClr>
                <a:schemeClr val="dk1"/>
              </a:buClr>
              <a:buSzPts val="2800"/>
              <a:buChar char="•"/>
            </a:pPr>
            <a:r>
              <a:rPr lang="en-US"/>
              <a:t>The Window object’s alert() method creates a special small window with a short string message and an OK button, as shown here:</a:t>
            </a:r>
            <a:endParaRPr/>
          </a:p>
          <a:p>
            <a:pPr indent="-228600" lvl="0" marL="228600" rtl="0" algn="l">
              <a:lnSpc>
                <a:spcPct val="90000"/>
              </a:lnSpc>
              <a:spcBef>
                <a:spcPts val="1000"/>
              </a:spcBef>
              <a:spcAft>
                <a:spcPts val="0"/>
              </a:spcAft>
              <a:buClr>
                <a:schemeClr val="dk1"/>
              </a:buClr>
              <a:buSzPts val="2800"/>
              <a:buChar char="•"/>
            </a:pPr>
            <a:br>
              <a:rPr lang="en-US"/>
            </a:br>
            <a:endParaRPr/>
          </a:p>
        </p:txBody>
      </p:sp>
      <p:pic>
        <p:nvPicPr>
          <p:cNvPr descr="image" id="118" name="Google Shape;118;p6"/>
          <p:cNvPicPr preferRelativeResize="0"/>
          <p:nvPr/>
        </p:nvPicPr>
        <p:blipFill rotWithShape="1">
          <a:blip r:embed="rId3">
            <a:alphaModFix/>
          </a:blip>
          <a:srcRect b="0" l="0" r="0" t="0"/>
          <a:stretch/>
        </p:blipFill>
        <p:spPr>
          <a:xfrm>
            <a:off x="3131531" y="3427614"/>
            <a:ext cx="4381500" cy="1590675"/>
          </a:xfrm>
          <a:prstGeom prst="rect">
            <a:avLst/>
          </a:prstGeom>
          <a:noFill/>
          <a:ln>
            <a:noFill/>
          </a:ln>
        </p:spPr>
      </p:pic>
      <p:sp>
        <p:nvSpPr>
          <p:cNvPr id="119" name="Google Shape;119;p6"/>
          <p:cNvSpPr/>
          <p:nvPr/>
        </p:nvSpPr>
        <p:spPr>
          <a:xfrm>
            <a:off x="6350925" y="4966261"/>
            <a:ext cx="2884986" cy="78483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00"/>
              <a:buFont typeface="Roboto"/>
              <a:buNone/>
            </a:pPr>
            <a:r>
              <a:rPr b="0" i="0" lang="en-US" sz="1500" u="none" cap="none" strike="noStrike">
                <a:solidFill>
                  <a:srgbClr val="000000"/>
                </a:solidFill>
                <a:latin typeface="Roboto"/>
                <a:ea typeface="Roboto"/>
                <a:cs typeface="Roboto"/>
                <a:sym typeface="Roboto"/>
              </a:rPr>
              <a:t>  </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Roboto"/>
              <a:buNone/>
            </a:pPr>
            <a:r>
              <a:rPr b="0" i="0" lang="en-US" sz="1500" u="none" cap="none" strike="noStrike">
                <a:solidFill>
                  <a:srgbClr val="000000"/>
                </a:solidFill>
                <a:latin typeface="Roboto"/>
                <a:ea typeface="Roboto"/>
                <a:cs typeface="Roboto"/>
                <a:sym typeface="Roboto"/>
              </a:rPr>
              <a:t>or, for shorthand, we just use</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Roboto"/>
              <a:buNone/>
            </a:pPr>
            <a:r>
              <a:rPr b="0" i="0" lang="en-US" sz="1500" u="none" cap="none" strike="noStrike">
                <a:solidFill>
                  <a:srgbClr val="000000"/>
                </a:solidFill>
                <a:latin typeface="Roboto"/>
                <a:ea typeface="Roboto"/>
                <a:cs typeface="Roboto"/>
                <a:sym typeface="Roboto"/>
              </a:rPr>
              <a:t>  </a:t>
            </a:r>
            <a:endParaRPr b="0" i="0" sz="1100" u="none" cap="none" strike="noStrike">
              <a:solidFill>
                <a:srgbClr val="000000"/>
              </a:solidFill>
              <a:latin typeface="Roboto"/>
              <a:ea typeface="Roboto"/>
              <a:cs typeface="Roboto"/>
              <a:sym typeface="Roboto"/>
            </a:endParaRPr>
          </a:p>
        </p:txBody>
      </p:sp>
      <p:pic>
        <p:nvPicPr>
          <p:cNvPr descr="image" id="120" name="Google Shape;120;p6"/>
          <p:cNvPicPr preferRelativeResize="0"/>
          <p:nvPr/>
        </p:nvPicPr>
        <p:blipFill rotWithShape="1">
          <a:blip r:embed="rId4">
            <a:alphaModFix/>
          </a:blip>
          <a:srcRect b="0" l="0" r="0" t="0"/>
          <a:stretch/>
        </p:blipFill>
        <p:spPr>
          <a:xfrm>
            <a:off x="2936528" y="5598963"/>
            <a:ext cx="2286000" cy="190500"/>
          </a:xfrm>
          <a:prstGeom prst="rect">
            <a:avLst/>
          </a:prstGeom>
          <a:noFill/>
          <a:ln>
            <a:noFill/>
          </a:ln>
        </p:spPr>
      </p:pic>
      <p:pic>
        <p:nvPicPr>
          <p:cNvPr descr="image" id="121" name="Google Shape;121;p6"/>
          <p:cNvPicPr preferRelativeResize="0"/>
          <p:nvPr/>
        </p:nvPicPr>
        <p:blipFill rotWithShape="1">
          <a:blip r:embed="rId5">
            <a:alphaModFix/>
          </a:blip>
          <a:srcRect b="0" l="0" r="0" t="0"/>
          <a:stretch/>
        </p:blipFill>
        <p:spPr>
          <a:xfrm>
            <a:off x="6950999" y="5598963"/>
            <a:ext cx="1514475" cy="180975"/>
          </a:xfrm>
          <a:prstGeom prst="rect">
            <a:avLst/>
          </a:prstGeom>
          <a:noFill/>
          <a:ln>
            <a:noFill/>
          </a:ln>
        </p:spPr>
      </p:pic>
      <p:sp>
        <p:nvSpPr>
          <p:cNvPr id="122" name="Google Shape;122;p6"/>
          <p:cNvSpPr/>
          <p:nvPr/>
        </p:nvSpPr>
        <p:spPr>
          <a:xfrm>
            <a:off x="2654258" y="5164942"/>
            <a:ext cx="299312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000000"/>
                </a:solidFill>
                <a:latin typeface="Roboto"/>
                <a:ea typeface="Roboto"/>
                <a:cs typeface="Roboto"/>
                <a:sym typeface="Roboto"/>
              </a:rPr>
              <a:t>The basic syntax for alert is</a:t>
            </a:r>
            <a:endParaRPr b="0" i="0" sz="9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8" name="Google Shape;128;p7"/>
          <p:cNvSpPr txBox="1"/>
          <p:nvPr>
            <p:ph idx="1" type="body"/>
          </p:nvPr>
        </p:nvSpPr>
        <p:spPr>
          <a:xfrm>
            <a:off x="838200" y="2009717"/>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confirm( )</a:t>
            </a:r>
            <a:endParaRPr/>
          </a:p>
          <a:p>
            <a:pPr indent="-228600" lvl="0" marL="228600" rtl="0" algn="l">
              <a:lnSpc>
                <a:spcPct val="90000"/>
              </a:lnSpc>
              <a:spcBef>
                <a:spcPts val="1000"/>
              </a:spcBef>
              <a:spcAft>
                <a:spcPts val="0"/>
              </a:spcAft>
              <a:buClr>
                <a:schemeClr val="dk1"/>
              </a:buClr>
              <a:buSzPts val="2800"/>
              <a:buChar char="•"/>
            </a:pPr>
            <a:r>
              <a:rPr lang="en-US"/>
              <a:t>The confirm() method creates a window that displays a message for a user to respond to by pressing either an OK button to agree with the message or a Cancel button to disagree with the message. </a:t>
            </a:r>
            <a:endParaRPr/>
          </a:p>
          <a:p>
            <a:pPr indent="-228600" lvl="0" marL="228600" rtl="0" algn="l">
              <a:lnSpc>
                <a:spcPct val="90000"/>
              </a:lnSpc>
              <a:spcBef>
                <a:spcPts val="1000"/>
              </a:spcBef>
              <a:spcAft>
                <a:spcPts val="0"/>
              </a:spcAft>
              <a:buClr>
                <a:schemeClr val="dk1"/>
              </a:buClr>
              <a:buSzPts val="2800"/>
              <a:buChar char="•"/>
            </a:pPr>
            <a:r>
              <a:rPr lang="en-US"/>
              <a:t>A typical rendering is shown here:</a:t>
            </a:r>
            <a:endParaRPr/>
          </a:p>
          <a:p>
            <a:pPr indent="-228600" lvl="0" marL="228600" rtl="0" algn="l">
              <a:lnSpc>
                <a:spcPct val="90000"/>
              </a:lnSpc>
              <a:spcBef>
                <a:spcPts val="1000"/>
              </a:spcBef>
              <a:spcAft>
                <a:spcPts val="0"/>
              </a:spcAft>
              <a:buClr>
                <a:schemeClr val="dk1"/>
              </a:buClr>
              <a:buSzPts val="2800"/>
              <a:buChar char="•"/>
            </a:pPr>
            <a:r>
              <a:rPr lang="en-US"/>
              <a:t>The basic syntax of the confirm() method is</a:t>
            </a:r>
            <a:endParaRPr/>
          </a:p>
          <a:p>
            <a:pPr indent="0" lvl="0" marL="0" rtl="0" algn="l">
              <a:lnSpc>
                <a:spcPct val="90000"/>
              </a:lnSpc>
              <a:spcBef>
                <a:spcPts val="1000"/>
              </a:spcBef>
              <a:spcAft>
                <a:spcPts val="0"/>
              </a:spcAft>
              <a:buClr>
                <a:schemeClr val="dk1"/>
              </a:buClr>
              <a:buSzPts val="2800"/>
              <a:buNone/>
            </a:pPr>
            <a:r>
              <a:rPr lang="en-US"/>
              <a:t>or simply,</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id="129" name="Google Shape;129;p7"/>
          <p:cNvPicPr preferRelativeResize="0"/>
          <p:nvPr/>
        </p:nvPicPr>
        <p:blipFill rotWithShape="1">
          <a:blip r:embed="rId3">
            <a:alphaModFix/>
          </a:blip>
          <a:srcRect b="0" l="0" r="0" t="0"/>
          <a:stretch/>
        </p:blipFill>
        <p:spPr>
          <a:xfrm>
            <a:off x="7321146" y="3857941"/>
            <a:ext cx="4410075" cy="1609726"/>
          </a:xfrm>
          <a:prstGeom prst="rect">
            <a:avLst/>
          </a:prstGeom>
          <a:noFill/>
          <a:ln>
            <a:noFill/>
          </a:ln>
        </p:spPr>
      </p:pic>
      <p:pic>
        <p:nvPicPr>
          <p:cNvPr descr="image" id="130" name="Google Shape;130;p7"/>
          <p:cNvPicPr preferRelativeResize="0"/>
          <p:nvPr/>
        </p:nvPicPr>
        <p:blipFill rotWithShape="1">
          <a:blip r:embed="rId4">
            <a:alphaModFix/>
          </a:blip>
          <a:srcRect b="0" l="0" r="0" t="0"/>
          <a:stretch/>
        </p:blipFill>
        <p:spPr>
          <a:xfrm>
            <a:off x="2574578" y="4755254"/>
            <a:ext cx="2495550" cy="190500"/>
          </a:xfrm>
          <a:prstGeom prst="rect">
            <a:avLst/>
          </a:prstGeom>
          <a:noFill/>
          <a:ln>
            <a:noFill/>
          </a:ln>
        </p:spPr>
      </p:pic>
      <p:pic>
        <p:nvPicPr>
          <p:cNvPr descr="image" id="131" name="Google Shape;131;p7"/>
          <p:cNvPicPr preferRelativeResize="0"/>
          <p:nvPr/>
        </p:nvPicPr>
        <p:blipFill rotWithShape="1">
          <a:blip r:embed="rId5">
            <a:alphaModFix/>
          </a:blip>
          <a:srcRect b="0" l="0" r="0" t="0"/>
          <a:stretch/>
        </p:blipFill>
        <p:spPr>
          <a:xfrm>
            <a:off x="2036761" y="5467667"/>
            <a:ext cx="1724025" cy="18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idx="1" type="body"/>
          </p:nvPr>
        </p:nvSpPr>
        <p:spPr>
          <a:xfrm>
            <a:off x="838200" y="324196"/>
            <a:ext cx="10515600" cy="58194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prompt( )</a:t>
            </a:r>
            <a:endParaRPr/>
          </a:p>
          <a:p>
            <a:pPr indent="-228600" lvl="0" marL="228600" rtl="0" algn="l">
              <a:lnSpc>
                <a:spcPct val="90000"/>
              </a:lnSpc>
              <a:spcBef>
                <a:spcPts val="1000"/>
              </a:spcBef>
              <a:spcAft>
                <a:spcPts val="0"/>
              </a:spcAft>
              <a:buClr>
                <a:schemeClr val="dk1"/>
              </a:buClr>
              <a:buSzPts val="2800"/>
              <a:buChar char="•"/>
            </a:pPr>
            <a:r>
              <a:rPr lang="en-US"/>
              <a:t>A prompt window invoked by the prompt() method of the Window object is a small data collection dialog that prompts the user to enter a short line of data, as shown here: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id="137" name="Google Shape;137;p8"/>
          <p:cNvPicPr preferRelativeResize="0"/>
          <p:nvPr/>
        </p:nvPicPr>
        <p:blipFill rotWithShape="1">
          <a:blip r:embed="rId3">
            <a:alphaModFix/>
          </a:blip>
          <a:srcRect b="0" l="0" r="0" t="0"/>
          <a:stretch/>
        </p:blipFill>
        <p:spPr>
          <a:xfrm>
            <a:off x="1119851" y="2166331"/>
            <a:ext cx="4048125" cy="1619251"/>
          </a:xfrm>
          <a:prstGeom prst="rect">
            <a:avLst/>
          </a:prstGeom>
          <a:noFill/>
          <a:ln>
            <a:noFill/>
          </a:ln>
        </p:spPr>
      </p:pic>
      <p:sp>
        <p:nvSpPr>
          <p:cNvPr id="138" name="Google Shape;138;p8"/>
          <p:cNvSpPr/>
          <p:nvPr/>
        </p:nvSpPr>
        <p:spPr>
          <a:xfrm>
            <a:off x="922713" y="3950786"/>
            <a:ext cx="1006769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Roboto"/>
                <a:ea typeface="Roboto"/>
                <a:cs typeface="Roboto"/>
                <a:sym typeface="Roboto"/>
              </a:rPr>
              <a:t>The prompt() method takes two arguments. The basic syntax is shown here:</a:t>
            </a:r>
            <a:endParaRPr/>
          </a:p>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first parameter is a string that displays the prompt value, and the second is a default value to put in the prompt window.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method returns a string value that contains the value entered by the user in the prompt.</a:t>
            </a:r>
            <a:endParaRPr/>
          </a:p>
        </p:txBody>
      </p:sp>
      <p:pic>
        <p:nvPicPr>
          <p:cNvPr descr="image" id="139" name="Google Shape;139;p8"/>
          <p:cNvPicPr preferRelativeResize="0"/>
          <p:nvPr/>
        </p:nvPicPr>
        <p:blipFill rotWithShape="1">
          <a:blip r:embed="rId4">
            <a:alphaModFix/>
          </a:blip>
          <a:srcRect b="0" l="0" r="0" t="0"/>
          <a:stretch/>
        </p:blipFill>
        <p:spPr>
          <a:xfrm>
            <a:off x="1119851" y="4447173"/>
            <a:ext cx="7105650" cy="18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1" type="body"/>
          </p:nvPr>
        </p:nvSpPr>
        <p:spPr>
          <a:xfrm>
            <a:off x="937952" y="196215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However, in many browsers you may see that a value of undefined is placed in the prompt line. </a:t>
            </a:r>
            <a:endParaRPr/>
          </a:p>
          <a:p>
            <a:pPr indent="-228600" lvl="0" marL="228600" rtl="0" algn="l">
              <a:lnSpc>
                <a:spcPct val="90000"/>
              </a:lnSpc>
              <a:spcBef>
                <a:spcPts val="1000"/>
              </a:spcBef>
              <a:spcAft>
                <a:spcPts val="0"/>
              </a:spcAft>
              <a:buClr>
                <a:schemeClr val="dk1"/>
              </a:buClr>
              <a:buSzPts val="2800"/>
              <a:buChar char="•"/>
            </a:pPr>
            <a:r>
              <a:rPr lang="en-US"/>
              <a:t>You should set the second parameter to an empty string to keep this from happening:</a:t>
            </a:r>
            <a:endParaRPr/>
          </a:p>
          <a:p>
            <a:pPr indent="0" lvl="0" marL="0" rtl="0" algn="l">
              <a:lnSpc>
                <a:spcPct val="90000"/>
              </a:lnSpc>
              <a:spcBef>
                <a:spcPts val="1000"/>
              </a:spcBef>
              <a:spcAft>
                <a:spcPts val="0"/>
              </a:spcAft>
              <a:buClr>
                <a:schemeClr val="dk1"/>
              </a:buClr>
              <a:buSzPts val="2800"/>
              <a:buNone/>
            </a:pPr>
            <a:br>
              <a:rPr lang="en-US"/>
            </a:br>
            <a:endParaRPr/>
          </a:p>
        </p:txBody>
      </p:sp>
      <p:sp>
        <p:nvSpPr>
          <p:cNvPr id="145" name="Google Shape;145;p9"/>
          <p:cNvSpPr txBox="1"/>
          <p:nvPr>
            <p:ph type="title"/>
          </p:nvPr>
        </p:nvSpPr>
        <p:spPr>
          <a:xfrm>
            <a:off x="838200" y="-98556"/>
            <a:ext cx="10515600" cy="2252924"/>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000000"/>
              </a:buClr>
              <a:buSzPts val="2800"/>
              <a:buFont typeface="Calibri"/>
              <a:buNone/>
            </a:pPr>
            <a:br>
              <a:rPr b="0" i="0" lang="en-US" sz="2800">
                <a:solidFill>
                  <a:srgbClr val="000000"/>
                </a:solidFill>
                <a:latin typeface="Calibri"/>
                <a:ea typeface="Calibri"/>
                <a:cs typeface="Calibri"/>
                <a:sym typeface="Calibri"/>
              </a:rPr>
            </a:br>
            <a:r>
              <a:rPr b="0" i="0" lang="en-US" sz="2000">
                <a:solidFill>
                  <a:srgbClr val="000000"/>
                </a:solidFill>
                <a:latin typeface="Calibri"/>
                <a:ea typeface="Calibri"/>
                <a:cs typeface="Calibri"/>
                <a:sym typeface="Calibri"/>
              </a:rPr>
              <a:t>The shorthand prompt() is almost always used instead of window.prompt(), and occasionally programmers will accidentally use only a single value in the method:</a:t>
            </a:r>
            <a:endParaRPr/>
          </a:p>
          <a:p>
            <a:pPr indent="0" lvl="0" marL="0" rtl="0" algn="l">
              <a:lnSpc>
                <a:spcPct val="90000"/>
              </a:lnSpc>
              <a:spcBef>
                <a:spcPts val="0"/>
              </a:spcBef>
              <a:spcAft>
                <a:spcPts val="0"/>
              </a:spcAft>
              <a:buClr>
                <a:schemeClr val="dk1"/>
              </a:buClr>
              <a:buSzPts val="4400"/>
              <a:buFont typeface="Calibri"/>
              <a:buNone/>
            </a:pPr>
            <a:r>
              <a:t/>
            </a:r>
            <a:endParaRPr>
              <a:solidFill>
                <a:srgbClr val="000000"/>
              </a:solidFill>
              <a:latin typeface="Roboto"/>
              <a:ea typeface="Roboto"/>
              <a:cs typeface="Roboto"/>
              <a:sym typeface="Roboto"/>
            </a:endParaRPr>
          </a:p>
          <a:p>
            <a:pPr indent="0" lvl="0" marL="0" rtl="0" algn="l">
              <a:lnSpc>
                <a:spcPct val="90000"/>
              </a:lnSpc>
              <a:spcBef>
                <a:spcPts val="0"/>
              </a:spcBef>
              <a:spcAft>
                <a:spcPts val="0"/>
              </a:spcAft>
              <a:buClr>
                <a:schemeClr val="dk1"/>
              </a:buClr>
              <a:buSzPts val="4400"/>
              <a:buFont typeface="Calibri"/>
              <a:buNone/>
            </a:pPr>
            <a:r>
              <a:t/>
            </a:r>
            <a:endParaRPr/>
          </a:p>
        </p:txBody>
      </p:sp>
      <p:pic>
        <p:nvPicPr>
          <p:cNvPr descr="image" id="146" name="Google Shape;146;p9"/>
          <p:cNvPicPr preferRelativeResize="0"/>
          <p:nvPr/>
        </p:nvPicPr>
        <p:blipFill rotWithShape="1">
          <a:blip r:embed="rId3">
            <a:alphaModFix/>
          </a:blip>
          <a:srcRect b="0" l="0" r="0" t="0"/>
          <a:stretch/>
        </p:blipFill>
        <p:spPr>
          <a:xfrm>
            <a:off x="1233805" y="1371601"/>
            <a:ext cx="7143750" cy="171450"/>
          </a:xfrm>
          <a:prstGeom prst="rect">
            <a:avLst/>
          </a:prstGeom>
          <a:noFill/>
          <a:ln>
            <a:noFill/>
          </a:ln>
        </p:spPr>
      </p:pic>
      <p:pic>
        <p:nvPicPr>
          <p:cNvPr descr="image" id="147" name="Google Shape;147;p9"/>
          <p:cNvPicPr preferRelativeResize="0"/>
          <p:nvPr/>
        </p:nvPicPr>
        <p:blipFill rotWithShape="1">
          <a:blip r:embed="rId4">
            <a:alphaModFix/>
          </a:blip>
          <a:srcRect b="0" l="0" r="0" t="0"/>
          <a:stretch/>
        </p:blipFill>
        <p:spPr>
          <a:xfrm>
            <a:off x="1233805" y="3985419"/>
            <a:ext cx="7143750" cy="152400"/>
          </a:xfrm>
          <a:prstGeom prst="rect">
            <a:avLst/>
          </a:prstGeom>
          <a:noFill/>
          <a:ln>
            <a:noFill/>
          </a:ln>
        </p:spPr>
      </p:pic>
      <p:sp>
        <p:nvSpPr>
          <p:cNvPr id="148" name="Google Shape;148;p9"/>
          <p:cNvSpPr/>
          <p:nvPr/>
        </p:nvSpPr>
        <p:spPr>
          <a:xfrm>
            <a:off x="1102821" y="4307300"/>
            <a:ext cx="9969731"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b="0" i="0" lang="en-US" sz="1800">
                <a:solidFill>
                  <a:srgbClr val="000000"/>
                </a:solidFill>
                <a:latin typeface="Roboto"/>
                <a:ea typeface="Roboto"/>
                <a:cs typeface="Roboto"/>
                <a:sym typeface="Roboto"/>
              </a:rPr>
              <a:t>When using the prompt() method, it is important to understand what is returned. If the user presses the Cancel button in the dialog or the close box, a</a:t>
            </a:r>
            <a:r>
              <a:rPr b="1" i="0" lang="en-US" sz="1800">
                <a:solidFill>
                  <a:srgbClr val="000000"/>
                </a:solidFill>
                <a:latin typeface="Roboto"/>
                <a:ea typeface="Roboto"/>
                <a:cs typeface="Roboto"/>
                <a:sym typeface="Roboto"/>
              </a:rPr>
              <a:t> value of null will be returned</a:t>
            </a:r>
            <a:r>
              <a:rPr b="0" i="0" lang="en-US" sz="1800">
                <a:solidFill>
                  <a:srgbClr val="000000"/>
                </a:solidFill>
                <a:latin typeface="Roboto"/>
                <a:ea typeface="Roboto"/>
                <a:cs typeface="Roboto"/>
                <a:sym typeface="Roboto"/>
              </a:rPr>
              <a:t>. It is always a good idea to check for this.</a:t>
            </a:r>
            <a:endParaRPr/>
          </a:p>
          <a:p>
            <a:pPr indent="-285750" lvl="0" marL="285750" marR="0" rtl="0" algn="l">
              <a:spcBef>
                <a:spcPts val="0"/>
              </a:spcBef>
              <a:spcAft>
                <a:spcPts val="0"/>
              </a:spcAft>
              <a:buClr>
                <a:srgbClr val="000000"/>
              </a:buClr>
              <a:buSzPts val="1800"/>
              <a:buFont typeface="Arial"/>
              <a:buChar char="•"/>
            </a:pPr>
            <a:r>
              <a:rPr b="0" i="0" lang="en-US" sz="1800">
                <a:solidFill>
                  <a:srgbClr val="000000"/>
                </a:solidFill>
                <a:latin typeface="Roboto"/>
                <a:ea typeface="Roboto"/>
                <a:cs typeface="Roboto"/>
                <a:sym typeface="Roboto"/>
              </a:rPr>
              <a:t>Otherwise, a string value will be returned. </a:t>
            </a:r>
            <a:endParaRPr/>
          </a:p>
          <a:p>
            <a:pPr indent="-285750" lvl="0" marL="285750" marR="0" rtl="0" algn="l">
              <a:spcBef>
                <a:spcPts val="0"/>
              </a:spcBef>
              <a:spcAft>
                <a:spcPts val="0"/>
              </a:spcAft>
              <a:buClr>
                <a:srgbClr val="000000"/>
              </a:buClr>
              <a:buSzPts val="1800"/>
              <a:buFont typeface="Arial"/>
              <a:buChar char="•"/>
            </a:pPr>
            <a:r>
              <a:rPr b="0" i="0" lang="en-US" sz="1800">
                <a:solidFill>
                  <a:srgbClr val="000000"/>
                </a:solidFill>
                <a:latin typeface="Roboto"/>
                <a:ea typeface="Roboto"/>
                <a:cs typeface="Roboto"/>
                <a:sym typeface="Roboto"/>
              </a:rPr>
              <a:t>Programmers should be careful to convert prompt values to the appropriate type using parseInt(), parseFloat(), or another type conversion scheme if they do not want a string value.</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2023-03-25T05:06:55Z</dcterms:created>
  <dc:creator>user</dc:creator>
</cp:coreProperties>
</file>