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2/27/2023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2/27/2023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
            </a:r>
            <a:br>
              <a:rPr lang="en-US" dirty="0" smtClean="0">
                <a:solidFill>
                  <a:srgbClr val="C00000"/>
                </a:solidFill>
              </a:rPr>
            </a:br>
            <a:r>
              <a:rPr lang="en-US" dirty="0" smtClean="0">
                <a:solidFill>
                  <a:srgbClr val="C00000"/>
                </a:solidFill>
              </a:rPr>
              <a:t>UNIT-II</a:t>
            </a:r>
            <a:r>
              <a:rPr lang="en-US" dirty="0" smtClean="0">
                <a:solidFill>
                  <a:srgbClr val="C00000"/>
                </a:solidFill>
              </a:rPr>
              <a:t/>
            </a:r>
            <a:br>
              <a:rPr lang="en-US" dirty="0" smtClean="0">
                <a:solidFill>
                  <a:srgbClr val="C00000"/>
                </a:solidFill>
              </a:rPr>
            </a:br>
            <a:r>
              <a:rPr lang="en-US" dirty="0" smtClean="0">
                <a:solidFill>
                  <a:srgbClr val="C00000"/>
                </a:solidFill>
              </a:rPr>
              <a:t>Directive Principles of State Policy</a:t>
            </a:r>
            <a:endParaRPr lang="en-US" dirty="0">
              <a:solidFill>
                <a:srgbClr val="C00000"/>
              </a:solidFill>
            </a:endParaRPr>
          </a:p>
        </p:txBody>
      </p:sp>
      <p:sp>
        <p:nvSpPr>
          <p:cNvPr id="3" name="Subtitle 2"/>
          <p:cNvSpPr>
            <a:spLocks noGrp="1"/>
          </p:cNvSpPr>
          <p:nvPr>
            <p:ph type="subTitle" idx="1"/>
          </p:nvPr>
        </p:nvSpPr>
        <p:spPr/>
        <p:txBody>
          <a:bodyPr/>
          <a:lstStyle/>
          <a:p>
            <a:endParaRPr lang="en-US" dirty="0" smtClean="0">
              <a:solidFill>
                <a:schemeClr val="tx1"/>
              </a:solidFill>
            </a:endParaRPr>
          </a:p>
          <a:p>
            <a:r>
              <a:rPr lang="en-US" dirty="0" err="1" smtClean="0">
                <a:solidFill>
                  <a:schemeClr val="tx1"/>
                </a:solidFill>
              </a:rPr>
              <a:t>Dr.P.DEVI</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India should render active cooperation for world peace and security and for that the </a:t>
            </a:r>
            <a:r>
              <a:rPr lang="en-IN" dirty="0" smtClean="0"/>
              <a:t>state shall </a:t>
            </a:r>
            <a:r>
              <a:rPr lang="en-IN" dirty="0" smtClean="0"/>
              <a:t>endeavour to : -</a:t>
            </a:r>
            <a:endParaRPr lang="en-US" dirty="0" smtClean="0"/>
          </a:p>
          <a:p>
            <a:r>
              <a:rPr lang="en-IN" dirty="0" smtClean="0"/>
              <a:t>(1) </a:t>
            </a:r>
            <a:r>
              <a:rPr lang="en-IN" dirty="0" smtClean="0">
                <a:solidFill>
                  <a:srgbClr val="FF0000"/>
                </a:solidFill>
              </a:rPr>
              <a:t>Promote international peace and security.</a:t>
            </a:r>
            <a:endParaRPr lang="en-US" dirty="0" smtClean="0">
              <a:solidFill>
                <a:srgbClr val="FF0000"/>
              </a:solidFill>
            </a:endParaRPr>
          </a:p>
          <a:p>
            <a:r>
              <a:rPr lang="en-IN" dirty="0" smtClean="0"/>
              <a:t>(2) </a:t>
            </a:r>
            <a:r>
              <a:rPr lang="en-IN" dirty="0" smtClean="0">
                <a:solidFill>
                  <a:srgbClr val="7030A0"/>
                </a:solidFill>
              </a:rPr>
              <a:t>Maintain just and honourable relations between nations.</a:t>
            </a:r>
            <a:endParaRPr lang="en-US" dirty="0" smtClean="0">
              <a:solidFill>
                <a:srgbClr val="7030A0"/>
              </a:solidFill>
            </a:endParaRPr>
          </a:p>
          <a:p>
            <a:r>
              <a:rPr lang="en-IN" dirty="0" smtClean="0"/>
              <a:t>(3) </a:t>
            </a:r>
            <a:r>
              <a:rPr lang="en-IN" dirty="0" smtClean="0">
                <a:solidFill>
                  <a:srgbClr val="C00000"/>
                </a:solidFill>
              </a:rPr>
              <a:t>Foster respect for international laws and treaty obligations.</a:t>
            </a:r>
            <a:endParaRPr lang="en-US" dirty="0" smtClean="0">
              <a:solidFill>
                <a:srgbClr val="C00000"/>
              </a:solidFill>
            </a:endParaRPr>
          </a:p>
          <a:p>
            <a:r>
              <a:rPr lang="en-IN" dirty="0" smtClean="0"/>
              <a:t>(4) </a:t>
            </a:r>
            <a:r>
              <a:rPr lang="en-IN" dirty="0" smtClean="0">
                <a:solidFill>
                  <a:srgbClr val="002060"/>
                </a:solidFill>
              </a:rPr>
              <a:t>Encourage settlements of international disputes by mutual agreement.</a:t>
            </a:r>
            <a:endParaRPr lang="en-US" dirty="0" smtClean="0">
              <a:solidFill>
                <a:srgbClr val="002060"/>
              </a:solidFill>
            </a:endParaRPr>
          </a:p>
          <a:p>
            <a:endParaRPr lang="en-US" dirty="0" smtClean="0"/>
          </a:p>
          <a:p>
            <a:endParaRPr lang="en-US" dirty="0"/>
          </a:p>
        </p:txBody>
      </p:sp>
      <p:sp>
        <p:nvSpPr>
          <p:cNvPr id="3" name="Title 2"/>
          <p:cNvSpPr>
            <a:spLocks noGrp="1"/>
          </p:cNvSpPr>
          <p:nvPr>
            <p:ph type="title"/>
          </p:nvPr>
        </p:nvSpPr>
        <p:spPr/>
        <p:txBody>
          <a:bodyPr>
            <a:normAutofit fontScale="90000"/>
          </a:bodyPr>
          <a:lstStyle/>
          <a:p>
            <a:pPr algn="ctr"/>
            <a:r>
              <a:rPr lang="en-IN" sz="3100" i="1" dirty="0" smtClean="0"/>
              <a:t/>
            </a:r>
            <a:br>
              <a:rPr lang="en-IN" sz="3100" i="1" dirty="0" smtClean="0"/>
            </a:br>
            <a:r>
              <a:rPr lang="en-IN" sz="3100" i="1" dirty="0" smtClean="0">
                <a:solidFill>
                  <a:srgbClr val="C00000"/>
                </a:solidFill>
              </a:rPr>
              <a:t>Directive </a:t>
            </a:r>
            <a:r>
              <a:rPr lang="en-IN" sz="3100" i="1" dirty="0" smtClean="0">
                <a:solidFill>
                  <a:srgbClr val="C00000"/>
                </a:solidFill>
              </a:rPr>
              <a:t>Principles of State Policy Relating To International Peace and </a:t>
            </a:r>
            <a:r>
              <a:rPr lang="en-IN" sz="3100" i="1" dirty="0" smtClean="0">
                <a:solidFill>
                  <a:srgbClr val="C00000"/>
                </a:solidFill>
              </a:rPr>
              <a:t>Security</a:t>
            </a:r>
            <a:endParaRPr lang="en-US"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Directive Principles in this category call upon the state : -</a:t>
            </a:r>
            <a:endParaRPr lang="en-US" dirty="0" smtClean="0"/>
          </a:p>
          <a:p>
            <a:r>
              <a:rPr lang="en-IN" dirty="0" smtClean="0"/>
              <a:t>(1) </a:t>
            </a:r>
            <a:r>
              <a:rPr lang="en-IN" dirty="0" smtClean="0">
                <a:solidFill>
                  <a:srgbClr val="002060"/>
                </a:solidFill>
              </a:rPr>
              <a:t>To secure for all Indians a uniform civil code.</a:t>
            </a:r>
            <a:endParaRPr lang="en-US" dirty="0" smtClean="0">
              <a:solidFill>
                <a:srgbClr val="002060"/>
              </a:solidFill>
            </a:endParaRPr>
          </a:p>
          <a:p>
            <a:r>
              <a:rPr lang="en-IN" dirty="0" smtClean="0"/>
              <a:t>(2) </a:t>
            </a:r>
            <a:r>
              <a:rPr lang="en-IN" dirty="0" smtClean="0">
                <a:solidFill>
                  <a:srgbClr val="7030A0"/>
                </a:solidFill>
              </a:rPr>
              <a:t>To protect historical monuments.</a:t>
            </a:r>
            <a:endParaRPr lang="en-US" dirty="0" smtClean="0">
              <a:solidFill>
                <a:srgbClr val="7030A0"/>
              </a:solidFill>
            </a:endParaRPr>
          </a:p>
          <a:p>
            <a:r>
              <a:rPr lang="en-IN" dirty="0" smtClean="0"/>
              <a:t>(3) </a:t>
            </a:r>
            <a:r>
              <a:rPr lang="en-IN" dirty="0" smtClean="0">
                <a:solidFill>
                  <a:srgbClr val="C00000"/>
                </a:solidFill>
              </a:rPr>
              <a:t>To save environment from pollution and protect wild life.</a:t>
            </a:r>
            <a:endParaRPr lang="en-US" dirty="0" smtClean="0">
              <a:solidFill>
                <a:srgbClr val="C00000"/>
              </a:solidFill>
            </a:endParaRPr>
          </a:p>
          <a:p>
            <a:r>
              <a:rPr lang="en-IN" dirty="0" smtClean="0"/>
              <a:t>(4) </a:t>
            </a:r>
            <a:r>
              <a:rPr lang="en-IN" dirty="0" smtClean="0">
                <a:solidFill>
                  <a:srgbClr val="0070C0"/>
                </a:solidFill>
              </a:rPr>
              <a:t>To make arrangements for disbursement of free legal justice through suitable legislation</a:t>
            </a:r>
            <a:endParaRPr lang="en-US" dirty="0" smtClean="0">
              <a:solidFill>
                <a:srgbClr val="0070C0"/>
              </a:solidFill>
            </a:endParaRPr>
          </a:p>
          <a:p>
            <a:endParaRPr lang="en-US" dirty="0"/>
          </a:p>
        </p:txBody>
      </p:sp>
      <p:sp>
        <p:nvSpPr>
          <p:cNvPr id="3" name="Title 2"/>
          <p:cNvSpPr>
            <a:spLocks noGrp="1"/>
          </p:cNvSpPr>
          <p:nvPr>
            <p:ph type="title"/>
          </p:nvPr>
        </p:nvSpPr>
        <p:spPr/>
        <p:txBody>
          <a:bodyPr>
            <a:normAutofit fontScale="90000"/>
          </a:bodyPr>
          <a:lstStyle/>
          <a:p>
            <a:pPr algn="ctr"/>
            <a:r>
              <a:rPr lang="en-IN" i="1" dirty="0" smtClean="0"/>
              <a:t/>
            </a:r>
            <a:br>
              <a:rPr lang="en-IN" i="1" dirty="0" smtClean="0"/>
            </a:br>
            <a:r>
              <a:rPr lang="en-IN" i="1" dirty="0" smtClean="0">
                <a:solidFill>
                  <a:srgbClr val="C00000"/>
                </a:solidFill>
              </a:rPr>
              <a:t>Miscellaneous</a:t>
            </a:r>
            <a:r>
              <a:rPr lang="en-US" dirty="0" smtClean="0">
                <a:solidFill>
                  <a:srgbClr val="C00000"/>
                </a:solidFill>
              </a:rPr>
              <a:t/>
            </a:r>
            <a:br>
              <a:rPr lang="en-US" dirty="0" smtClean="0">
                <a:solidFill>
                  <a:srgbClr val="C00000"/>
                </a:solidFill>
              </a:rPr>
            </a:br>
            <a:endParaRPr lang="en-US"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Directive Principles, contained in Part IV of the Constitution of India, are not enforceable by any court, but the principles laid down therein are considered fundamental in the governance of the country, making it the duty of the State to apply these principles in making laws to establish a just society in the country.</a:t>
            </a:r>
            <a:endParaRPr lang="en-US" dirty="0" smtClean="0"/>
          </a:p>
          <a:p>
            <a:endParaRPr lang="en-US" dirty="0"/>
          </a:p>
        </p:txBody>
      </p:sp>
      <p:sp>
        <p:nvSpPr>
          <p:cNvPr id="3" name="Title 2"/>
          <p:cNvSpPr>
            <a:spLocks noGrp="1"/>
          </p:cNvSpPr>
          <p:nvPr>
            <p:ph type="title"/>
          </p:nvPr>
        </p:nvSpPr>
        <p:spPr/>
        <p:txBody>
          <a:bodyPr/>
          <a:lstStyle/>
          <a:p>
            <a:pPr algn="ctr"/>
            <a:r>
              <a:rPr lang="en-US"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b="1" dirty="0" smtClean="0"/>
              <a:t>Directive Principles</a:t>
            </a:r>
            <a:r>
              <a:rPr lang="en-IN" dirty="0" smtClean="0"/>
              <a:t> of State Policy are in the form of instructions/guidelines to the governments at the centre as well as states. Though these principles are non-justifiable, they are fundamental in the governance of the country. The idea of Directive Principles of State Policy has been taken from the Irish Republic. </a:t>
            </a:r>
            <a:endParaRPr lang="en-US" dirty="0" smtClean="0"/>
          </a:p>
          <a:p>
            <a:endParaRPr lang="en-US" dirty="0"/>
          </a:p>
        </p:txBody>
      </p:sp>
      <p:sp>
        <p:nvSpPr>
          <p:cNvPr id="3" name="Title 2"/>
          <p:cNvSpPr>
            <a:spLocks noGrp="1"/>
          </p:cNvSpPr>
          <p:nvPr>
            <p:ph type="title"/>
          </p:nvPr>
        </p:nvSpPr>
        <p:spPr/>
        <p:txBody>
          <a:bodyPr/>
          <a:lstStyle/>
          <a:p>
            <a:pPr algn="ctr"/>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t>They were incorporated in our Constitution in order to provide economic justice and to avoid concentration of wealth in the hands of a few people. </a:t>
            </a:r>
          </a:p>
          <a:p>
            <a:pPr algn="just"/>
            <a:r>
              <a:rPr lang="en-IN" dirty="0" smtClean="0"/>
              <a:t>Therefore, no government can afford to ignore them. They are in fact, the directives to the future governments to incorporate them in the decisions and policies to be formulated by them.</a:t>
            </a:r>
            <a:endParaRPr lang="en-US" dirty="0"/>
          </a:p>
        </p:txBody>
      </p:sp>
      <p:sp>
        <p:nvSpPr>
          <p:cNvPr id="3" name="Title 2"/>
          <p:cNvSpPr>
            <a:spLocks noGrp="1"/>
          </p:cNvSpPr>
          <p:nvPr>
            <p:ph type="title"/>
          </p:nvPr>
        </p:nvSpPr>
        <p:spPr/>
        <p:txBody>
          <a:bodyPr/>
          <a:lstStyle/>
          <a:p>
            <a:pPr algn="ctr"/>
            <a:r>
              <a:rPr lang="en-US" dirty="0" smtClean="0"/>
              <a:t>Introduction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Directive Principles of State Policy have been grouped into four categories. </a:t>
            </a:r>
            <a:endParaRPr lang="en-IN" dirty="0" smtClean="0"/>
          </a:p>
          <a:p>
            <a:r>
              <a:rPr lang="en-IN" dirty="0" smtClean="0"/>
              <a:t>These </a:t>
            </a:r>
            <a:r>
              <a:rPr lang="en-IN" dirty="0" smtClean="0"/>
              <a:t>are: </a:t>
            </a:r>
            <a:endParaRPr lang="en-IN" dirty="0" smtClean="0"/>
          </a:p>
          <a:p>
            <a:r>
              <a:rPr lang="en-IN" dirty="0" smtClean="0"/>
              <a:t>(</a:t>
            </a:r>
            <a:r>
              <a:rPr lang="en-IN" dirty="0" smtClean="0"/>
              <a:t>1)</a:t>
            </a:r>
            <a:r>
              <a:rPr lang="en-IN" b="1" dirty="0" smtClean="0"/>
              <a:t> </a:t>
            </a:r>
            <a:r>
              <a:rPr lang="en-IN" b="1" dirty="0" smtClean="0">
                <a:solidFill>
                  <a:srgbClr val="FF0000"/>
                </a:solidFill>
              </a:rPr>
              <a:t>The </a:t>
            </a:r>
            <a:r>
              <a:rPr lang="en-IN" b="1" dirty="0" smtClean="0">
                <a:solidFill>
                  <a:srgbClr val="FF0000"/>
                </a:solidFill>
              </a:rPr>
              <a:t>economic and social </a:t>
            </a:r>
            <a:r>
              <a:rPr lang="en-IN" b="1" dirty="0" smtClean="0">
                <a:solidFill>
                  <a:srgbClr val="FF0000"/>
                </a:solidFill>
              </a:rPr>
              <a:t>principles</a:t>
            </a:r>
          </a:p>
          <a:p>
            <a:r>
              <a:rPr lang="en-IN" dirty="0" smtClean="0"/>
              <a:t> </a:t>
            </a:r>
            <a:r>
              <a:rPr lang="en-IN" dirty="0" smtClean="0"/>
              <a:t>(2) </a:t>
            </a:r>
            <a:r>
              <a:rPr lang="en-IN" b="1" dirty="0" smtClean="0">
                <a:solidFill>
                  <a:srgbClr val="7030A0"/>
                </a:solidFill>
              </a:rPr>
              <a:t>The </a:t>
            </a:r>
            <a:r>
              <a:rPr lang="en-IN" b="1" dirty="0" err="1" smtClean="0">
                <a:solidFill>
                  <a:srgbClr val="7030A0"/>
                </a:solidFill>
              </a:rPr>
              <a:t>Gandhian</a:t>
            </a:r>
            <a:r>
              <a:rPr lang="en-IN" b="1" dirty="0" smtClean="0">
                <a:solidFill>
                  <a:srgbClr val="7030A0"/>
                </a:solidFill>
              </a:rPr>
              <a:t> </a:t>
            </a:r>
            <a:r>
              <a:rPr lang="en-IN" b="1" dirty="0" smtClean="0">
                <a:solidFill>
                  <a:srgbClr val="7030A0"/>
                </a:solidFill>
              </a:rPr>
              <a:t>principles </a:t>
            </a:r>
          </a:p>
          <a:p>
            <a:r>
              <a:rPr lang="en-IN" dirty="0" smtClean="0"/>
              <a:t>(</a:t>
            </a:r>
            <a:r>
              <a:rPr lang="en-IN" dirty="0" smtClean="0"/>
              <a:t>3) </a:t>
            </a:r>
            <a:r>
              <a:rPr lang="en-IN" b="1" dirty="0" smtClean="0">
                <a:solidFill>
                  <a:srgbClr val="00B0F0"/>
                </a:solidFill>
              </a:rPr>
              <a:t>Principles and Policies relating to international peace and security </a:t>
            </a:r>
            <a:endParaRPr lang="en-IN" b="1" dirty="0" smtClean="0">
              <a:solidFill>
                <a:srgbClr val="00B0F0"/>
              </a:solidFill>
            </a:endParaRPr>
          </a:p>
          <a:p>
            <a:r>
              <a:rPr lang="en-IN" dirty="0" smtClean="0"/>
              <a:t>(</a:t>
            </a:r>
            <a:r>
              <a:rPr lang="en-IN" dirty="0" smtClean="0"/>
              <a:t>4) </a:t>
            </a:r>
            <a:r>
              <a:rPr lang="en-IN" b="1" dirty="0" smtClean="0">
                <a:solidFill>
                  <a:srgbClr val="00B050"/>
                </a:solidFill>
              </a:rPr>
              <a:t>Miscellaneous</a:t>
            </a:r>
            <a:r>
              <a:rPr lang="en-IN" b="1" dirty="0" smtClean="0">
                <a:solidFill>
                  <a:srgbClr val="00B050"/>
                </a:solidFill>
              </a:rPr>
              <a:t>.</a:t>
            </a:r>
            <a:endParaRPr lang="en-US" b="1" dirty="0" smtClean="0">
              <a:solidFill>
                <a:srgbClr val="00B050"/>
              </a:solidFill>
            </a:endParaRPr>
          </a:p>
          <a:p>
            <a:endParaRPr lang="en-US" dirty="0"/>
          </a:p>
        </p:txBody>
      </p:sp>
      <p:sp>
        <p:nvSpPr>
          <p:cNvPr id="3" name="Title 2"/>
          <p:cNvSpPr>
            <a:spLocks noGrp="1"/>
          </p:cNvSpPr>
          <p:nvPr>
            <p:ph type="title"/>
          </p:nvPr>
        </p:nvSpPr>
        <p:spPr/>
        <p:txBody>
          <a:bodyPr/>
          <a:lstStyle/>
          <a:p>
            <a:pPr algn="ctr"/>
            <a:r>
              <a:rPr lang="en-US" dirty="0" smtClean="0">
                <a:solidFill>
                  <a:srgbClr val="C00000"/>
                </a:solidFill>
              </a:rPr>
              <a:t>DPSP</a:t>
            </a:r>
            <a:endParaRPr lang="en-US"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The </a:t>
            </a:r>
            <a:r>
              <a:rPr lang="en-IN" dirty="0" smtClean="0"/>
              <a:t>state shall endeavour to achieve Social and Economic welfare of the people by:</a:t>
            </a:r>
            <a:endParaRPr lang="en-US" dirty="0" smtClean="0"/>
          </a:p>
          <a:p>
            <a:r>
              <a:rPr lang="en-IN" dirty="0" smtClean="0"/>
              <a:t>(1) </a:t>
            </a:r>
            <a:r>
              <a:rPr lang="en-IN" dirty="0" smtClean="0">
                <a:solidFill>
                  <a:srgbClr val="C00000"/>
                </a:solidFill>
              </a:rPr>
              <a:t>Providing adequate means of livelihood for both men and women.</a:t>
            </a:r>
            <a:endParaRPr lang="en-US" dirty="0" smtClean="0">
              <a:solidFill>
                <a:srgbClr val="C00000"/>
              </a:solidFill>
            </a:endParaRPr>
          </a:p>
          <a:p>
            <a:r>
              <a:rPr lang="en-IN" dirty="0" smtClean="0"/>
              <a:t>(2</a:t>
            </a:r>
            <a:r>
              <a:rPr lang="en-IN" dirty="0" smtClean="0">
                <a:solidFill>
                  <a:srgbClr val="7030A0"/>
                </a:solidFill>
              </a:rPr>
              <a:t>) Reorganizing the economic system in a way to avoid concentration of wealth in </a:t>
            </a:r>
            <a:r>
              <a:rPr lang="en-IN" dirty="0" smtClean="0">
                <a:solidFill>
                  <a:srgbClr val="7030A0"/>
                </a:solidFill>
              </a:rPr>
              <a:t>few  hands</a:t>
            </a:r>
            <a:r>
              <a:rPr lang="en-IN" dirty="0" smtClean="0">
                <a:solidFill>
                  <a:srgbClr val="7030A0"/>
                </a:solidFill>
              </a:rPr>
              <a:t>.</a:t>
            </a:r>
            <a:endParaRPr lang="en-US" dirty="0" smtClean="0">
              <a:solidFill>
                <a:srgbClr val="7030A0"/>
              </a:solidFill>
            </a:endParaRPr>
          </a:p>
          <a:p>
            <a:r>
              <a:rPr lang="en-IN" dirty="0" smtClean="0"/>
              <a:t>(3) </a:t>
            </a:r>
            <a:r>
              <a:rPr lang="en-IN" dirty="0" smtClean="0">
                <a:solidFill>
                  <a:srgbClr val="0070C0"/>
                </a:solidFill>
              </a:rPr>
              <a:t>Securing equal pay for equal work for both men and women.</a:t>
            </a:r>
            <a:endParaRPr lang="en-US" dirty="0" smtClean="0">
              <a:solidFill>
                <a:srgbClr val="0070C0"/>
              </a:solidFill>
            </a:endParaRPr>
          </a:p>
          <a:p>
            <a:r>
              <a:rPr lang="en-IN" dirty="0" smtClean="0"/>
              <a:t>(4) </a:t>
            </a:r>
            <a:r>
              <a:rPr lang="en-IN" dirty="0" smtClean="0">
                <a:solidFill>
                  <a:schemeClr val="accent2">
                    <a:lumMod val="50000"/>
                  </a:schemeClr>
                </a:solidFill>
              </a:rPr>
              <a:t>Securing suitable employment and healthy working conditions for men, women </a:t>
            </a:r>
            <a:r>
              <a:rPr lang="en-IN" dirty="0" smtClean="0">
                <a:solidFill>
                  <a:schemeClr val="accent2">
                    <a:lumMod val="50000"/>
                  </a:schemeClr>
                </a:solidFill>
              </a:rPr>
              <a:t>and     </a:t>
            </a:r>
            <a:r>
              <a:rPr lang="en-IN" dirty="0" smtClean="0">
                <a:solidFill>
                  <a:schemeClr val="accent2">
                    <a:lumMod val="50000"/>
                  </a:schemeClr>
                </a:solidFill>
              </a:rPr>
              <a:t>children.</a:t>
            </a:r>
            <a:endParaRPr lang="en-US" dirty="0" smtClean="0">
              <a:solidFill>
                <a:schemeClr val="accent2">
                  <a:lumMod val="50000"/>
                </a:schemeClr>
              </a:solidFill>
            </a:endParaRPr>
          </a:p>
          <a:p>
            <a:endParaRPr lang="en-US" dirty="0" smtClean="0"/>
          </a:p>
          <a:p>
            <a:endParaRPr lang="en-US" dirty="0"/>
          </a:p>
        </p:txBody>
      </p:sp>
      <p:sp>
        <p:nvSpPr>
          <p:cNvPr id="3" name="Title 2"/>
          <p:cNvSpPr>
            <a:spLocks noGrp="1"/>
          </p:cNvSpPr>
          <p:nvPr>
            <p:ph type="title"/>
          </p:nvPr>
        </p:nvSpPr>
        <p:spPr/>
        <p:txBody>
          <a:bodyPr>
            <a:normAutofit fontScale="90000"/>
          </a:bodyPr>
          <a:lstStyle/>
          <a:p>
            <a:pPr algn="ctr"/>
            <a:r>
              <a:rPr lang="en-IN" i="1" dirty="0" smtClean="0"/>
              <a:t/>
            </a:r>
            <a:br>
              <a:rPr lang="en-IN" i="1" dirty="0" smtClean="0"/>
            </a:br>
            <a:r>
              <a:rPr lang="en-IN" i="1" dirty="0" smtClean="0">
                <a:solidFill>
                  <a:srgbClr val="C00000"/>
                </a:solidFill>
              </a:rPr>
              <a:t>Economic </a:t>
            </a:r>
            <a:r>
              <a:rPr lang="en-IN" i="1" dirty="0" smtClean="0">
                <a:solidFill>
                  <a:srgbClr val="C00000"/>
                </a:solidFill>
              </a:rPr>
              <a:t>and Social Principles</a:t>
            </a:r>
            <a:r>
              <a:rPr lang="en-US" dirty="0" smtClean="0">
                <a:solidFill>
                  <a:srgbClr val="C00000"/>
                </a:solidFill>
              </a:rPr>
              <a:t/>
            </a:r>
            <a:br>
              <a:rPr lang="en-US" dirty="0" smtClean="0">
                <a:solidFill>
                  <a:srgbClr val="C00000"/>
                </a:solidFill>
              </a:rPr>
            </a:br>
            <a:endParaRPr lang="en-US"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5) </a:t>
            </a:r>
            <a:r>
              <a:rPr lang="en-IN" dirty="0" smtClean="0">
                <a:solidFill>
                  <a:srgbClr val="C00000"/>
                </a:solidFill>
              </a:rPr>
              <a:t>Guarding the children against exploitation and moral degradation</a:t>
            </a:r>
            <a:r>
              <a:rPr lang="en-IN" dirty="0" smtClean="0">
                <a:solidFill>
                  <a:srgbClr val="C00000"/>
                </a:solidFill>
              </a:rPr>
              <a:t>.</a:t>
            </a:r>
          </a:p>
          <a:p>
            <a:pPr algn="just"/>
            <a:r>
              <a:rPr lang="en-IN" dirty="0" smtClean="0"/>
              <a:t>(6) </a:t>
            </a:r>
            <a:r>
              <a:rPr lang="en-IN" dirty="0" smtClean="0">
                <a:solidFill>
                  <a:srgbClr val="7030A0"/>
                </a:solidFill>
              </a:rPr>
              <a:t>Making effective provisions for securing the right to work, education and </a:t>
            </a:r>
            <a:r>
              <a:rPr lang="en-IN" dirty="0" smtClean="0">
                <a:solidFill>
                  <a:srgbClr val="7030A0"/>
                </a:solidFill>
              </a:rPr>
              <a:t>public  assistance </a:t>
            </a:r>
            <a:r>
              <a:rPr lang="en-IN" dirty="0" smtClean="0">
                <a:solidFill>
                  <a:srgbClr val="7030A0"/>
                </a:solidFill>
              </a:rPr>
              <a:t>in case of unemployment, old age, sickness and disablement.</a:t>
            </a:r>
            <a:endParaRPr lang="en-US" dirty="0" smtClean="0">
              <a:solidFill>
                <a:srgbClr val="7030A0"/>
              </a:solidFill>
            </a:endParaRPr>
          </a:p>
          <a:p>
            <a:pPr algn="just"/>
            <a:r>
              <a:rPr lang="en-IN" dirty="0" smtClean="0"/>
              <a:t>(7) </a:t>
            </a:r>
            <a:r>
              <a:rPr lang="en-IN" dirty="0" smtClean="0">
                <a:solidFill>
                  <a:srgbClr val="FF0000"/>
                </a:solidFill>
              </a:rPr>
              <a:t>Making provisions for securing just and humane conditions of work and for maternity</a:t>
            </a:r>
            <a:endParaRPr lang="en-US" dirty="0" smtClean="0">
              <a:solidFill>
                <a:srgbClr val="FF0000"/>
              </a:solidFill>
            </a:endParaRPr>
          </a:p>
          <a:p>
            <a:pPr algn="just">
              <a:buNone/>
            </a:pPr>
            <a:r>
              <a:rPr lang="en-IN" dirty="0" smtClean="0">
                <a:solidFill>
                  <a:srgbClr val="FF0000"/>
                </a:solidFill>
              </a:rPr>
              <a:t>   </a:t>
            </a:r>
            <a:r>
              <a:rPr lang="en-IN" dirty="0" smtClean="0">
                <a:solidFill>
                  <a:srgbClr val="FF0000"/>
                </a:solidFill>
              </a:rPr>
              <a:t>relief.</a:t>
            </a:r>
            <a:endParaRPr lang="en-US" dirty="0" smtClean="0">
              <a:solidFill>
                <a:srgbClr val="FF0000"/>
              </a:solidFill>
            </a:endParaRPr>
          </a:p>
          <a:p>
            <a:r>
              <a:rPr lang="en-IN" dirty="0" smtClean="0"/>
              <a:t>(8) </a:t>
            </a:r>
            <a:r>
              <a:rPr lang="en-IN" dirty="0" smtClean="0">
                <a:solidFill>
                  <a:srgbClr val="002060"/>
                </a:solidFill>
              </a:rPr>
              <a:t>Taking steps to secure the participation of workers in the management of undertakings   etc.</a:t>
            </a:r>
            <a:endParaRPr lang="en-US" dirty="0" smtClean="0">
              <a:solidFill>
                <a:srgbClr val="002060"/>
              </a:solidFill>
            </a:endParaRPr>
          </a:p>
          <a:p>
            <a:endParaRPr lang="en-US" dirty="0"/>
          </a:p>
        </p:txBody>
      </p:sp>
      <p:sp>
        <p:nvSpPr>
          <p:cNvPr id="3" name="Title 2"/>
          <p:cNvSpPr>
            <a:spLocks noGrp="1"/>
          </p:cNvSpPr>
          <p:nvPr>
            <p:ph type="title"/>
          </p:nvPr>
        </p:nvSpPr>
        <p:spPr/>
        <p:txBody>
          <a:bodyPr/>
          <a:lstStyle/>
          <a:p>
            <a:pPr algn="ctr"/>
            <a:r>
              <a:rPr lang="en-IN" i="1" dirty="0" smtClean="0">
                <a:solidFill>
                  <a:srgbClr val="C00000"/>
                </a:solidFill>
              </a:rPr>
              <a:t>Economic and Social Principles</a:t>
            </a:r>
            <a:endParaRPr lang="en-US"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smtClean="0"/>
              <a:t>(9</a:t>
            </a:r>
            <a:r>
              <a:rPr lang="en-IN" dirty="0" smtClean="0">
                <a:solidFill>
                  <a:schemeClr val="accent2"/>
                </a:solidFill>
              </a:rPr>
              <a:t>) Promoting education and economic interests of working sections of the people   especially the SCs  and STs.</a:t>
            </a:r>
            <a:endParaRPr lang="en-US" dirty="0" smtClean="0">
              <a:solidFill>
                <a:schemeClr val="accent2"/>
              </a:solidFill>
            </a:endParaRPr>
          </a:p>
          <a:p>
            <a:r>
              <a:rPr lang="en-IN" dirty="0" smtClean="0"/>
              <a:t>(10) </a:t>
            </a:r>
            <a:r>
              <a:rPr lang="en-IN" b="1" dirty="0" smtClean="0">
                <a:solidFill>
                  <a:srgbClr val="7030A0"/>
                </a:solidFill>
              </a:rPr>
              <a:t>Securing for all the workers reasonable leisure and cultural opportunities.</a:t>
            </a:r>
            <a:endParaRPr lang="en-US" b="1" dirty="0" smtClean="0">
              <a:solidFill>
                <a:srgbClr val="7030A0"/>
              </a:solidFill>
            </a:endParaRPr>
          </a:p>
          <a:p>
            <a:r>
              <a:rPr lang="en-IN" dirty="0" smtClean="0"/>
              <a:t>(11) </a:t>
            </a:r>
            <a:r>
              <a:rPr lang="en-IN" b="1" dirty="0" smtClean="0">
                <a:solidFill>
                  <a:srgbClr val="FF0000"/>
                </a:solidFill>
              </a:rPr>
              <a:t>Making efforts to raise the standard of living and public health.</a:t>
            </a:r>
            <a:endParaRPr lang="en-US" b="1" dirty="0" smtClean="0">
              <a:solidFill>
                <a:srgbClr val="FF0000"/>
              </a:solidFill>
            </a:endParaRPr>
          </a:p>
          <a:p>
            <a:r>
              <a:rPr lang="en-IN" dirty="0" smtClean="0"/>
              <a:t>(12) </a:t>
            </a:r>
            <a:r>
              <a:rPr lang="en-IN" b="1" dirty="0" smtClean="0">
                <a:solidFill>
                  <a:srgbClr val="0070C0"/>
                </a:solidFill>
              </a:rPr>
              <a:t>Providing early childhood care and education to all children until they complete </a:t>
            </a:r>
            <a:r>
              <a:rPr lang="en-IN" b="1" dirty="0" smtClean="0">
                <a:solidFill>
                  <a:srgbClr val="0070C0"/>
                </a:solidFill>
              </a:rPr>
              <a:t>the age </a:t>
            </a:r>
            <a:r>
              <a:rPr lang="en-IN" b="1" dirty="0" smtClean="0">
                <a:solidFill>
                  <a:srgbClr val="0070C0"/>
                </a:solidFill>
              </a:rPr>
              <a:t>of 6 years.</a:t>
            </a:r>
            <a:endParaRPr lang="en-US" b="1" dirty="0" smtClean="0">
              <a:solidFill>
                <a:srgbClr val="0070C0"/>
              </a:solidFill>
            </a:endParaRPr>
          </a:p>
          <a:p>
            <a:endParaRPr lang="en-US" dirty="0"/>
          </a:p>
        </p:txBody>
      </p:sp>
      <p:sp>
        <p:nvSpPr>
          <p:cNvPr id="3" name="Title 2"/>
          <p:cNvSpPr>
            <a:spLocks noGrp="1"/>
          </p:cNvSpPr>
          <p:nvPr>
            <p:ph type="title"/>
          </p:nvPr>
        </p:nvSpPr>
        <p:spPr/>
        <p:txBody>
          <a:bodyPr/>
          <a:lstStyle/>
          <a:p>
            <a:r>
              <a:rPr lang="en-IN" i="1" dirty="0" smtClean="0">
                <a:solidFill>
                  <a:srgbClr val="C00000"/>
                </a:solidFill>
              </a:rPr>
              <a:t>Economic and Social Principles</a:t>
            </a:r>
            <a:endParaRPr lang="en-US"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There are certain principles, based on the ideals advocated by Mahatma Gandhi. These</a:t>
            </a:r>
            <a:endParaRPr lang="en-US" dirty="0" smtClean="0"/>
          </a:p>
          <a:p>
            <a:r>
              <a:rPr lang="en-IN" b="1" dirty="0" smtClean="0">
                <a:solidFill>
                  <a:srgbClr val="C00000"/>
                </a:solidFill>
              </a:rPr>
              <a:t>Principles are as follows: -</a:t>
            </a:r>
            <a:endParaRPr lang="en-US" b="1" dirty="0" smtClean="0">
              <a:solidFill>
                <a:srgbClr val="C00000"/>
              </a:solidFill>
            </a:endParaRPr>
          </a:p>
          <a:p>
            <a:r>
              <a:rPr lang="en-IN" dirty="0" smtClean="0"/>
              <a:t>(1) </a:t>
            </a:r>
            <a:r>
              <a:rPr lang="en-IN" dirty="0" smtClean="0">
                <a:solidFill>
                  <a:srgbClr val="0070C0"/>
                </a:solidFill>
              </a:rPr>
              <a:t>To organize village </a:t>
            </a:r>
            <a:r>
              <a:rPr lang="en-IN" dirty="0" err="1" smtClean="0">
                <a:solidFill>
                  <a:srgbClr val="0070C0"/>
                </a:solidFill>
              </a:rPr>
              <a:t>Panchayats</a:t>
            </a:r>
            <a:r>
              <a:rPr lang="en-IN" dirty="0" smtClean="0">
                <a:solidFill>
                  <a:srgbClr val="0070C0"/>
                </a:solidFill>
              </a:rPr>
              <a:t>.</a:t>
            </a:r>
            <a:endParaRPr lang="en-US" dirty="0" smtClean="0">
              <a:solidFill>
                <a:srgbClr val="0070C0"/>
              </a:solidFill>
            </a:endParaRPr>
          </a:p>
          <a:p>
            <a:r>
              <a:rPr lang="en-IN" dirty="0" smtClean="0"/>
              <a:t>(2) </a:t>
            </a:r>
            <a:r>
              <a:rPr lang="en-IN" dirty="0" smtClean="0">
                <a:solidFill>
                  <a:srgbClr val="C00000"/>
                </a:solidFill>
              </a:rPr>
              <a:t>To promote cottage industries in rural areas.</a:t>
            </a:r>
            <a:endParaRPr lang="en-US" dirty="0" smtClean="0">
              <a:solidFill>
                <a:srgbClr val="C00000"/>
              </a:solidFill>
            </a:endParaRPr>
          </a:p>
          <a:p>
            <a:r>
              <a:rPr lang="en-IN" dirty="0" smtClean="0"/>
              <a:t>(3) </a:t>
            </a:r>
            <a:r>
              <a:rPr lang="en-IN" dirty="0" smtClean="0">
                <a:solidFill>
                  <a:srgbClr val="7030A0"/>
                </a:solidFill>
              </a:rPr>
              <a:t>To prohibit intoxicating drinks and drugs that are injurious to health.</a:t>
            </a:r>
            <a:endParaRPr lang="en-US" dirty="0" smtClean="0">
              <a:solidFill>
                <a:srgbClr val="7030A0"/>
              </a:solidFill>
            </a:endParaRPr>
          </a:p>
          <a:p>
            <a:r>
              <a:rPr lang="en-IN" dirty="0" smtClean="0"/>
              <a:t>(4) </a:t>
            </a:r>
            <a:r>
              <a:rPr lang="en-IN" dirty="0" smtClean="0">
                <a:solidFill>
                  <a:srgbClr val="FF0000"/>
                </a:solidFill>
              </a:rPr>
              <a:t>To preserve and improve the breeds of the cattle and prohibit slaughter of cows, calves and other </a:t>
            </a:r>
            <a:r>
              <a:rPr lang="en-IN" dirty="0" err="1" smtClean="0">
                <a:solidFill>
                  <a:srgbClr val="FF0000"/>
                </a:solidFill>
              </a:rPr>
              <a:t>milch</a:t>
            </a:r>
            <a:r>
              <a:rPr lang="en-IN" dirty="0" smtClean="0">
                <a:solidFill>
                  <a:srgbClr val="FF0000"/>
                </a:solidFill>
              </a:rPr>
              <a:t> and drought </a:t>
            </a:r>
            <a:r>
              <a:rPr lang="en-IN" dirty="0" smtClean="0">
                <a:solidFill>
                  <a:srgbClr val="FF0000"/>
                </a:solidFill>
              </a:rPr>
              <a:t>animals.</a:t>
            </a:r>
            <a:endParaRPr lang="en-US" dirty="0" smtClean="0">
              <a:solidFill>
                <a:srgbClr val="FF0000"/>
              </a:solidFill>
            </a:endParaRPr>
          </a:p>
          <a:p>
            <a:endParaRPr lang="en-US" dirty="0"/>
          </a:p>
        </p:txBody>
      </p:sp>
      <p:sp>
        <p:nvSpPr>
          <p:cNvPr id="3" name="Title 2"/>
          <p:cNvSpPr>
            <a:spLocks noGrp="1"/>
          </p:cNvSpPr>
          <p:nvPr>
            <p:ph type="title"/>
          </p:nvPr>
        </p:nvSpPr>
        <p:spPr/>
        <p:txBody>
          <a:bodyPr>
            <a:normAutofit fontScale="90000"/>
          </a:bodyPr>
          <a:lstStyle/>
          <a:p>
            <a:pPr algn="ctr"/>
            <a:r>
              <a:rPr lang="en-IN" i="1" dirty="0" smtClean="0">
                <a:solidFill>
                  <a:srgbClr val="7030A0"/>
                </a:solidFill>
              </a:rPr>
              <a:t/>
            </a:r>
            <a:br>
              <a:rPr lang="en-IN" i="1" dirty="0" smtClean="0">
                <a:solidFill>
                  <a:srgbClr val="7030A0"/>
                </a:solidFill>
              </a:rPr>
            </a:br>
            <a:r>
              <a:rPr lang="en-IN" i="1" dirty="0" smtClean="0">
                <a:solidFill>
                  <a:srgbClr val="7030A0"/>
                </a:solidFill>
              </a:rPr>
              <a:t>The </a:t>
            </a:r>
            <a:r>
              <a:rPr lang="en-IN" i="1" dirty="0" err="1" smtClean="0">
                <a:solidFill>
                  <a:srgbClr val="7030A0"/>
                </a:solidFill>
              </a:rPr>
              <a:t>Gandhian</a:t>
            </a:r>
            <a:r>
              <a:rPr lang="en-IN" i="1" dirty="0" smtClean="0">
                <a:solidFill>
                  <a:srgbClr val="7030A0"/>
                </a:solidFill>
              </a:rPr>
              <a:t> Principles</a:t>
            </a:r>
            <a:r>
              <a:rPr lang="en-US" dirty="0" smtClean="0">
                <a:solidFill>
                  <a:srgbClr val="7030A0"/>
                </a:solidFill>
              </a:rPr>
              <a:t/>
            </a:r>
            <a:br>
              <a:rPr lang="en-US" dirty="0" smtClean="0">
                <a:solidFill>
                  <a:srgbClr val="7030A0"/>
                </a:solidFill>
              </a:rPr>
            </a:br>
            <a:endParaRPr lang="en-US" dirty="0">
              <a:solidFill>
                <a:srgbClr val="7030A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265</TotalTime>
  <Words>630</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  UNIT-II Directive Principles of State Policy</vt:lpstr>
      <vt:lpstr>Introduction</vt:lpstr>
      <vt:lpstr>Introduction</vt:lpstr>
      <vt:lpstr>Introduction</vt:lpstr>
      <vt:lpstr>DPSP</vt:lpstr>
      <vt:lpstr> Economic and Social Principles </vt:lpstr>
      <vt:lpstr>Economic and Social Principles</vt:lpstr>
      <vt:lpstr>Economic and Social Principles</vt:lpstr>
      <vt:lpstr> The Gandhian Principles </vt:lpstr>
      <vt:lpstr> Directive Principles of State Policy Relating To International Peace and Security</vt:lpstr>
      <vt:lpstr> Miscellaneous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Directive Principles of State Policy</dc:title>
  <dc:creator>Admin</dc:creator>
  <cp:lastModifiedBy>User</cp:lastModifiedBy>
  <cp:revision>38</cp:revision>
  <dcterms:created xsi:type="dcterms:W3CDTF">2006-08-16T00:00:00Z</dcterms:created>
  <dcterms:modified xsi:type="dcterms:W3CDTF">2023-02-27T09:40:14Z</dcterms:modified>
</cp:coreProperties>
</file>