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56" r:id="rId4"/>
    <p:sldId id="257" r:id="rId5"/>
    <p:sldId id="258" r:id="rId6"/>
    <p:sldId id="259" r:id="rId7"/>
    <p:sldId id="260" r:id="rId8"/>
    <p:sldId id="261" r:id="rId9"/>
    <p:sldId id="262" r:id="rId10"/>
    <p:sldId id="263"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UNIT-II</a:t>
            </a:r>
            <a:br>
              <a:rPr lang="en-US" dirty="0" smtClean="0"/>
            </a:br>
            <a:r>
              <a:rPr lang="en-US" dirty="0" smtClean="0"/>
              <a:t>Fundamental Duties</a:t>
            </a:r>
            <a:endParaRPr lang="en-US" dirty="0"/>
          </a:p>
        </p:txBody>
      </p:sp>
      <p:sp>
        <p:nvSpPr>
          <p:cNvPr id="3" name="Subtitle 2"/>
          <p:cNvSpPr>
            <a:spLocks noGrp="1"/>
          </p:cNvSpPr>
          <p:nvPr>
            <p:ph type="subTitle" idx="1"/>
          </p:nvPr>
        </p:nvSpPr>
        <p:spPr/>
        <p:txBody>
          <a:bodyPr/>
          <a:lstStyle/>
          <a:p>
            <a:endParaRPr lang="en-US" dirty="0" smtClean="0">
              <a:solidFill>
                <a:schemeClr val="tx1"/>
              </a:solidFill>
            </a:endParaRPr>
          </a:p>
          <a:p>
            <a:r>
              <a:rPr lang="en-US" dirty="0" err="1" smtClean="0">
                <a:solidFill>
                  <a:schemeClr val="tx1"/>
                </a:solidFill>
              </a:rPr>
              <a:t>Dr.P.DEVI</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Duties</a:t>
            </a:r>
            <a:endParaRPr lang="en-US" dirty="0"/>
          </a:p>
        </p:txBody>
      </p:sp>
      <p:sp>
        <p:nvSpPr>
          <p:cNvPr id="3" name="Content Placeholder 2"/>
          <p:cNvSpPr>
            <a:spLocks noGrp="1"/>
          </p:cNvSpPr>
          <p:nvPr>
            <p:ph idx="1"/>
          </p:nvPr>
        </p:nvSpPr>
        <p:spPr/>
        <p:txBody>
          <a:bodyPr/>
          <a:lstStyle/>
          <a:p>
            <a:pPr algn="just"/>
            <a:r>
              <a:rPr lang="en-IN" dirty="0" smtClean="0"/>
              <a:t>(k</a:t>
            </a:r>
            <a:r>
              <a:rPr lang="en-IN" b="1" dirty="0" smtClean="0">
                <a:solidFill>
                  <a:srgbClr val="C00000"/>
                </a:solidFill>
              </a:rPr>
              <a:t>) It is the duty of every parent or guardian to ensure that their child or ward was provided opportunities for education between the ages of six and fourteen years. (added by 86th Amendment in 2002)</a:t>
            </a:r>
            <a:endParaRPr lang="en-US" b="1" dirty="0" smtClean="0">
              <a:solidFill>
                <a:srgbClr val="C00000"/>
              </a:solidFill>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How To Write A Thank You Note In Five Easy Steps"/>
          <p:cNvPicPr>
            <a:picLocks noGrp="1"/>
          </p:cNvPicPr>
          <p:nvPr>
            <p:ph idx="1"/>
          </p:nvPr>
        </p:nvPicPr>
        <p:blipFill>
          <a:blip r:embed="rId2"/>
          <a:srcRect/>
          <a:stretch>
            <a:fillRect/>
          </a:stretch>
        </p:blipFill>
        <p:spPr bwMode="auto">
          <a:xfrm>
            <a:off x="457200" y="304800"/>
            <a:ext cx="8229600" cy="60960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Fundamental Duties"/>
          <p:cNvPicPr>
            <a:picLocks noGrp="1"/>
          </p:cNvPicPr>
          <p:nvPr>
            <p:ph idx="1"/>
          </p:nvPr>
        </p:nvPicPr>
        <p:blipFill>
          <a:blip r:embed="rId2"/>
          <a:srcRect/>
          <a:stretch>
            <a:fillRect/>
          </a:stretch>
        </p:blipFill>
        <p:spPr bwMode="auto">
          <a:xfrm>
            <a:off x="457200" y="304800"/>
            <a:ext cx="8305800" cy="4987131"/>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Unit-II</a:t>
            </a:r>
            <a:br>
              <a:rPr lang="en-US" dirty="0" smtClean="0"/>
            </a:br>
            <a:r>
              <a:rPr lang="en-US" dirty="0" smtClean="0"/>
              <a:t>Fundamental Duties</a:t>
            </a:r>
            <a:endParaRPr lang="en-US" dirty="0"/>
          </a:p>
        </p:txBody>
      </p:sp>
      <p:sp>
        <p:nvSpPr>
          <p:cNvPr id="3" name="Subtitle 2"/>
          <p:cNvSpPr>
            <a:spLocks noGrp="1"/>
          </p:cNvSpPr>
          <p:nvPr>
            <p:ph type="subTitle" idx="1"/>
          </p:nvPr>
        </p:nvSpPr>
        <p:spPr/>
        <p:txBody>
          <a:bodyPr/>
          <a:lstStyle/>
          <a:p>
            <a:r>
              <a:rPr lang="en-US" dirty="0" err="1" smtClean="0">
                <a:solidFill>
                  <a:schemeClr val="tx1"/>
                </a:solidFill>
              </a:rPr>
              <a:t>Dr.P.DEVI</a:t>
            </a:r>
            <a:endParaRPr lang="en-US" dirty="0">
              <a:solidFill>
                <a:schemeClr val="tx1"/>
              </a:solidFill>
            </a:endParaRPr>
          </a:p>
        </p:txBody>
      </p:sp>
      <p:pic>
        <p:nvPicPr>
          <p:cNvPr id="4" name="Picture 3" descr="Editorial Notes] Need to remember our fundamental duties"/>
          <p:cNvPicPr/>
          <p:nvPr/>
        </p:nvPicPr>
        <p:blipFill>
          <a:blip r:embed="rId2"/>
          <a:srcRect/>
          <a:stretch>
            <a:fillRect/>
          </a:stretch>
        </p:blipFill>
        <p:spPr bwMode="auto">
          <a:xfrm>
            <a:off x="0" y="-776378"/>
            <a:ext cx="8458200" cy="763437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Duties</a:t>
            </a:r>
            <a:endParaRPr lang="en-US" dirty="0"/>
          </a:p>
        </p:txBody>
      </p:sp>
      <p:sp>
        <p:nvSpPr>
          <p:cNvPr id="3" name="Content Placeholder 2"/>
          <p:cNvSpPr>
            <a:spLocks noGrp="1"/>
          </p:cNvSpPr>
          <p:nvPr>
            <p:ph idx="1"/>
          </p:nvPr>
        </p:nvSpPr>
        <p:spPr/>
        <p:txBody>
          <a:bodyPr>
            <a:normAutofit fontScale="92500"/>
          </a:bodyPr>
          <a:lstStyle/>
          <a:p>
            <a:pPr algn="just"/>
            <a:r>
              <a:rPr lang="en-IN" dirty="0" smtClean="0"/>
              <a:t>Fundamental duties are defined as moral obligations of all citizens to </a:t>
            </a:r>
            <a:r>
              <a:rPr lang="en-IN" dirty="0" smtClean="0">
                <a:solidFill>
                  <a:srgbClr val="C00000"/>
                </a:solidFill>
              </a:rPr>
              <a:t>help promote a spirit of patriotism and to uphold the unity of India. </a:t>
            </a:r>
            <a:endParaRPr lang="en-IN" dirty="0" smtClean="0">
              <a:solidFill>
                <a:srgbClr val="C00000"/>
              </a:solidFill>
            </a:endParaRPr>
          </a:p>
          <a:p>
            <a:pPr algn="just"/>
            <a:r>
              <a:rPr lang="en-IN" dirty="0" smtClean="0"/>
              <a:t>Originally</a:t>
            </a:r>
            <a:r>
              <a:rPr lang="en-IN" dirty="0" smtClean="0"/>
              <a:t>, the constitution of India did not contain any list of fundamental duties. In other words, enjoyment of fundamental rights was not conditional on the performance of fundamental duties.</a:t>
            </a:r>
            <a:endParaRPr lang="en-US" dirty="0" smtClean="0"/>
          </a:p>
          <a:p>
            <a:pPr algn="just"/>
            <a:r>
              <a:rPr lang="en-IN" dirty="0" smtClean="0"/>
              <a:t> </a:t>
            </a: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Duties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IN" dirty="0" smtClean="0"/>
              <a:t>The Fundamental Duties of Indian Citizens were added </a:t>
            </a:r>
            <a:r>
              <a:rPr lang="en-IN" b="1" dirty="0" smtClean="0">
                <a:solidFill>
                  <a:srgbClr val="FF0000"/>
                </a:solidFill>
              </a:rPr>
              <a:t>as Article 51-A by the 42nd Amendment, 1976. </a:t>
            </a:r>
            <a:endParaRPr lang="en-IN" b="1" dirty="0" smtClean="0">
              <a:solidFill>
                <a:srgbClr val="FF0000"/>
              </a:solidFill>
            </a:endParaRPr>
          </a:p>
          <a:p>
            <a:pPr algn="just"/>
            <a:r>
              <a:rPr lang="en-IN" dirty="0" smtClean="0"/>
              <a:t>These </a:t>
            </a:r>
            <a:r>
              <a:rPr lang="en-IN" dirty="0" smtClean="0"/>
              <a:t>are non-justifiable i.e. their compliance cannot be enforced by law, but serves as moral responsibility on the citizens. </a:t>
            </a:r>
            <a:endParaRPr lang="en-IN" dirty="0" smtClean="0"/>
          </a:p>
          <a:p>
            <a:pPr algn="just"/>
            <a:r>
              <a:rPr lang="en-IN" dirty="0" smtClean="0">
                <a:solidFill>
                  <a:srgbClr val="FF0000"/>
                </a:solidFill>
              </a:rPr>
              <a:t>Originally </a:t>
            </a:r>
            <a:r>
              <a:rPr lang="en-IN" dirty="0" smtClean="0">
                <a:solidFill>
                  <a:srgbClr val="FF0000"/>
                </a:solidFill>
              </a:rPr>
              <a:t>10 Fundamental Duties, 11th Fundamental Duty was added by 86th Amendment in 2002. At Present we have 11 Fundamental Duties. </a:t>
            </a:r>
            <a:endParaRPr lang="en-US" dirty="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Duties</a:t>
            </a:r>
            <a:endParaRPr lang="en-US" dirty="0"/>
          </a:p>
        </p:txBody>
      </p:sp>
      <p:sp>
        <p:nvSpPr>
          <p:cNvPr id="3" name="Content Placeholder 2"/>
          <p:cNvSpPr>
            <a:spLocks noGrp="1"/>
          </p:cNvSpPr>
          <p:nvPr>
            <p:ph idx="1"/>
          </p:nvPr>
        </p:nvSpPr>
        <p:spPr/>
        <p:txBody>
          <a:bodyPr/>
          <a:lstStyle/>
          <a:p>
            <a:pPr algn="just"/>
            <a:r>
              <a:rPr lang="en-IN" dirty="0" smtClean="0"/>
              <a:t>Fundamental rights and Fundamental duties are correlated. Either of them cannot be ignored. </a:t>
            </a:r>
            <a:r>
              <a:rPr lang="en-IN" b="1" dirty="0" smtClean="0"/>
              <a:t>Art. 51A, Part IVA</a:t>
            </a:r>
            <a:r>
              <a:rPr lang="en-IN" dirty="0" smtClean="0"/>
              <a:t> of the Indian Constitution, specifies the list of fundamental duties of the citizens. It says “it shall be the duty of every citizen of India:</a:t>
            </a:r>
            <a:endParaRPr lang="en-US"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Duties</a:t>
            </a:r>
            <a:endParaRPr lang="en-US" dirty="0"/>
          </a:p>
        </p:txBody>
      </p:sp>
      <p:sp>
        <p:nvSpPr>
          <p:cNvPr id="3" name="Content Placeholder 2"/>
          <p:cNvSpPr>
            <a:spLocks noGrp="1"/>
          </p:cNvSpPr>
          <p:nvPr>
            <p:ph idx="1"/>
          </p:nvPr>
        </p:nvSpPr>
        <p:spPr/>
        <p:txBody>
          <a:bodyPr>
            <a:normAutofit fontScale="92500"/>
          </a:bodyPr>
          <a:lstStyle/>
          <a:p>
            <a:r>
              <a:rPr lang="en-IN" dirty="0" smtClean="0"/>
              <a:t>(a) To abide by the Constitution </a:t>
            </a:r>
            <a:r>
              <a:rPr lang="en-IN" dirty="0" smtClean="0">
                <a:solidFill>
                  <a:srgbClr val="FF0000"/>
                </a:solidFill>
              </a:rPr>
              <a:t>and respect its ideals and institutions, the National Flag and the National Anthem; </a:t>
            </a:r>
            <a:endParaRPr lang="en-US" dirty="0" smtClean="0">
              <a:solidFill>
                <a:srgbClr val="FF0000"/>
              </a:solidFill>
            </a:endParaRPr>
          </a:p>
          <a:p>
            <a:r>
              <a:rPr lang="en-IN" dirty="0" smtClean="0"/>
              <a:t>(b</a:t>
            </a:r>
            <a:r>
              <a:rPr lang="en-IN" dirty="0" smtClean="0">
                <a:solidFill>
                  <a:schemeClr val="accent5">
                    <a:lumMod val="50000"/>
                  </a:schemeClr>
                </a:solidFill>
              </a:rPr>
              <a:t>) </a:t>
            </a:r>
            <a:r>
              <a:rPr lang="en-IN" b="1" dirty="0" smtClean="0">
                <a:solidFill>
                  <a:schemeClr val="accent5">
                    <a:lumMod val="50000"/>
                  </a:schemeClr>
                </a:solidFill>
              </a:rPr>
              <a:t>To cherish and follow the noble ideals which inspired our national struggle for freedom; </a:t>
            </a:r>
            <a:endParaRPr lang="en-US" b="1" dirty="0" smtClean="0">
              <a:solidFill>
                <a:schemeClr val="accent5">
                  <a:lumMod val="50000"/>
                </a:schemeClr>
              </a:solidFill>
            </a:endParaRPr>
          </a:p>
          <a:p>
            <a:r>
              <a:rPr lang="en-IN" dirty="0" smtClean="0"/>
              <a:t>(c) </a:t>
            </a:r>
            <a:r>
              <a:rPr lang="en-IN" b="1" dirty="0" smtClean="0">
                <a:solidFill>
                  <a:srgbClr val="FF0000"/>
                </a:solidFill>
              </a:rPr>
              <a:t>To uphold and protect the sovereignty, unity and integrity of India; </a:t>
            </a:r>
            <a:endParaRPr lang="en-US" b="1" dirty="0" smtClean="0">
              <a:solidFill>
                <a:srgbClr val="FF0000"/>
              </a:solidFill>
            </a:endParaRPr>
          </a:p>
          <a:p>
            <a:r>
              <a:rPr lang="en-IN" dirty="0" smtClean="0"/>
              <a:t>(d) </a:t>
            </a:r>
            <a:r>
              <a:rPr lang="en-IN" b="1" dirty="0" smtClean="0">
                <a:solidFill>
                  <a:schemeClr val="tx2">
                    <a:lumMod val="75000"/>
                  </a:schemeClr>
                </a:solidFill>
              </a:rPr>
              <a:t>To defend the country and render national service when called upon to do so; </a:t>
            </a:r>
            <a:endParaRPr lang="en-US" b="1" dirty="0" smtClean="0">
              <a:solidFill>
                <a:schemeClr val="tx2">
                  <a:lumMod val="75000"/>
                </a:schemeClr>
              </a:solidFill>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Duties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IN" dirty="0" smtClean="0"/>
              <a:t>(e) </a:t>
            </a:r>
            <a:r>
              <a:rPr lang="en-IN" b="1" dirty="0" smtClean="0">
                <a:solidFill>
                  <a:schemeClr val="accent6">
                    <a:lumMod val="50000"/>
                  </a:schemeClr>
                </a:solidFill>
              </a:rPr>
              <a:t>To promote harmony and the spirit of common brotherhood amongst all the people of India transcending religious, linguistic and regional or sectional diversities; to renounce practices derogatory to the dignity of women; </a:t>
            </a:r>
            <a:endParaRPr lang="en-US" b="1" dirty="0" smtClean="0">
              <a:solidFill>
                <a:schemeClr val="accent6">
                  <a:lumMod val="50000"/>
                </a:schemeClr>
              </a:solidFill>
            </a:endParaRPr>
          </a:p>
          <a:p>
            <a:r>
              <a:rPr lang="en-IN" dirty="0" smtClean="0"/>
              <a:t>(f) </a:t>
            </a:r>
            <a:r>
              <a:rPr lang="en-IN" b="1" dirty="0" smtClean="0">
                <a:solidFill>
                  <a:schemeClr val="accent4">
                    <a:lumMod val="75000"/>
                  </a:schemeClr>
                </a:solidFill>
              </a:rPr>
              <a:t>To value and preserve the rich heritage of our composite culture; </a:t>
            </a:r>
            <a:endParaRPr lang="en-US" b="1" dirty="0" smtClean="0">
              <a:solidFill>
                <a:schemeClr val="accent4">
                  <a:lumMod val="75000"/>
                </a:schemeClr>
              </a:solidFill>
            </a:endParaRPr>
          </a:p>
          <a:p>
            <a:pPr algn="just"/>
            <a:r>
              <a:rPr lang="en-IN" dirty="0" smtClean="0"/>
              <a:t>(g) </a:t>
            </a:r>
            <a:r>
              <a:rPr lang="en-IN" b="1" dirty="0" smtClean="0">
                <a:solidFill>
                  <a:srgbClr val="00B050"/>
                </a:solidFill>
              </a:rPr>
              <a:t>To protect and improve the natural environment including forests, lakes, rivers and wild life, and to have compassion for living creatures; </a:t>
            </a:r>
            <a:endParaRPr lang="en-US" b="1" dirty="0" smtClean="0">
              <a:solidFill>
                <a:srgbClr val="00B050"/>
              </a:solidFill>
            </a:endParaRP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Fundamental Duties</a:t>
            </a:r>
            <a:endParaRPr lang="en-US" dirty="0"/>
          </a:p>
        </p:txBody>
      </p:sp>
      <p:sp>
        <p:nvSpPr>
          <p:cNvPr id="3" name="Content Placeholder 2"/>
          <p:cNvSpPr>
            <a:spLocks noGrp="1"/>
          </p:cNvSpPr>
          <p:nvPr>
            <p:ph idx="1"/>
          </p:nvPr>
        </p:nvSpPr>
        <p:spPr/>
        <p:txBody>
          <a:bodyPr>
            <a:normAutofit lnSpcReduction="10000"/>
          </a:bodyPr>
          <a:lstStyle/>
          <a:p>
            <a:pPr algn="just"/>
            <a:r>
              <a:rPr lang="en-IN" dirty="0" smtClean="0"/>
              <a:t>(h</a:t>
            </a:r>
            <a:r>
              <a:rPr lang="en-IN" b="1" dirty="0" smtClean="0">
                <a:solidFill>
                  <a:srgbClr val="FF0000"/>
                </a:solidFill>
              </a:rPr>
              <a:t>) To develop the scientific temper, humanism and the spirit of inquiry and reform; </a:t>
            </a:r>
            <a:endParaRPr lang="en-US" b="1" dirty="0" smtClean="0">
              <a:solidFill>
                <a:srgbClr val="FF0000"/>
              </a:solidFill>
            </a:endParaRPr>
          </a:p>
          <a:p>
            <a:r>
              <a:rPr lang="en-IN" dirty="0" smtClean="0"/>
              <a:t>(</a:t>
            </a:r>
            <a:r>
              <a:rPr lang="en-IN" dirty="0" err="1" smtClean="0"/>
              <a:t>i</a:t>
            </a:r>
            <a:r>
              <a:rPr lang="en-IN" dirty="0" smtClean="0"/>
              <a:t>) </a:t>
            </a:r>
            <a:r>
              <a:rPr lang="en-IN" b="1" dirty="0" smtClean="0">
                <a:solidFill>
                  <a:schemeClr val="accent5">
                    <a:lumMod val="50000"/>
                  </a:schemeClr>
                </a:solidFill>
              </a:rPr>
              <a:t>To safeguard public property and to abjure violence; </a:t>
            </a:r>
            <a:endParaRPr lang="en-US" b="1" dirty="0" smtClean="0">
              <a:solidFill>
                <a:schemeClr val="accent5">
                  <a:lumMod val="50000"/>
                </a:schemeClr>
              </a:solidFill>
            </a:endParaRPr>
          </a:p>
          <a:p>
            <a:pPr algn="just"/>
            <a:r>
              <a:rPr lang="en-IN" dirty="0" smtClean="0"/>
              <a:t>(j) </a:t>
            </a:r>
            <a:r>
              <a:rPr lang="en-IN" b="1" dirty="0" smtClean="0">
                <a:solidFill>
                  <a:schemeClr val="accent1">
                    <a:lumMod val="75000"/>
                  </a:schemeClr>
                </a:solidFill>
              </a:rPr>
              <a:t>To strive towards excellence in all spheres of individual and collective activity so that the nation constantly rises to higher levels of endeavour and achievement.</a:t>
            </a:r>
            <a:endParaRPr lang="en-US" b="1" dirty="0" smtClean="0">
              <a:solidFill>
                <a:schemeClr val="accent1">
                  <a:lumMod val="75000"/>
                </a:schemeClr>
              </a:solidFill>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339</Words>
  <Application>Microsoft Office PowerPoint</Application>
  <PresentationFormat>On-screen Show (4:3)</PresentationFormat>
  <Paragraphs>30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UNIT-II Fundamental Duties</vt:lpstr>
      <vt:lpstr>Slide 2</vt:lpstr>
      <vt:lpstr>Unit-II Fundamental Duties</vt:lpstr>
      <vt:lpstr>Fundamental Duties</vt:lpstr>
      <vt:lpstr>Fundamental Duties</vt:lpstr>
      <vt:lpstr>Fundamental Duties</vt:lpstr>
      <vt:lpstr>Fundamental Duties</vt:lpstr>
      <vt:lpstr>Fundamental Duties</vt:lpstr>
      <vt:lpstr>Fundamental Duties</vt:lpstr>
      <vt:lpstr>Fundamental Duties</vt:lpstr>
      <vt:lpstr>Slide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Unit-II Fundamental Duties</dc:title>
  <dc:creator>Admin</dc:creator>
  <cp:lastModifiedBy>User</cp:lastModifiedBy>
  <cp:revision>10</cp:revision>
  <dcterms:created xsi:type="dcterms:W3CDTF">2006-08-16T00:00:00Z</dcterms:created>
  <dcterms:modified xsi:type="dcterms:W3CDTF">2023-02-24T04:02:37Z</dcterms:modified>
</cp:coreProperties>
</file>