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77" r:id="rId19"/>
    <p:sldId id="269" r:id="rId20"/>
    <p:sldId id="270" r:id="rId21"/>
    <p:sldId id="278"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B0ED8-1DC4-4510-87B7-CDD58EAF9B13}" type="datetimeFigureOut">
              <a:rPr lang="en-US" smtClean="0"/>
              <a:t>2/24/2023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D8AE4-2286-4F48-BB3A-ED4BA5345F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1D8AE4-2286-4F48-BB3A-ED4BA5345F89}"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1D8AE4-2286-4F48-BB3A-ED4BA5345F89}"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Rights</a:t>
            </a:r>
            <a:endParaRPr lang="en-US" dirty="0"/>
          </a:p>
        </p:txBody>
      </p:sp>
      <p:sp>
        <p:nvSpPr>
          <p:cNvPr id="3" name="Subtitle 2"/>
          <p:cNvSpPr>
            <a:spLocks noGrp="1"/>
          </p:cNvSpPr>
          <p:nvPr>
            <p:ph type="subTitle" idx="1"/>
          </p:nvPr>
        </p:nvSpPr>
        <p:spPr/>
        <p:txBody>
          <a:bodyPr/>
          <a:lstStyle/>
          <a:p>
            <a:endParaRPr lang="en-US" dirty="0" smtClean="0">
              <a:solidFill>
                <a:schemeClr val="tx1"/>
              </a:solidFill>
            </a:endParaRPr>
          </a:p>
          <a:p>
            <a:r>
              <a:rPr lang="en-US" dirty="0" err="1" smtClean="0">
                <a:solidFill>
                  <a:schemeClr val="tx1"/>
                </a:solidFill>
              </a:rPr>
              <a:t>Dr.P.DEVI</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
            </a:r>
            <a:br>
              <a:rPr lang="en-IN" b="1" dirty="0" smtClean="0">
                <a:solidFill>
                  <a:srgbClr val="FF0000"/>
                </a:solidFill>
              </a:rPr>
            </a:br>
            <a:r>
              <a:rPr lang="en-IN" b="1" dirty="0" smtClean="0">
                <a:solidFill>
                  <a:srgbClr val="FF0000"/>
                </a:solidFill>
              </a:rPr>
              <a:t>The </a:t>
            </a:r>
            <a:r>
              <a:rPr lang="en-IN" b="1" dirty="0" smtClean="0">
                <a:solidFill>
                  <a:srgbClr val="FF0000"/>
                </a:solidFill>
              </a:rPr>
              <a:t>Right to </a:t>
            </a:r>
            <a:r>
              <a:rPr lang="en-IN" b="1" dirty="0" smtClean="0">
                <a:solidFill>
                  <a:srgbClr val="FF0000"/>
                </a:solidFill>
              </a:rPr>
              <a:t>EQUALITY</a:t>
            </a:r>
            <a:br>
              <a:rPr lang="en-IN" b="1" dirty="0" smtClean="0">
                <a:solidFill>
                  <a:srgbClr val="FF0000"/>
                </a:solidFill>
              </a:rPr>
            </a:br>
            <a:r>
              <a:rPr lang="en-IN" b="1" dirty="0" smtClean="0">
                <a:solidFill>
                  <a:srgbClr val="FF0000"/>
                </a:solidFill>
              </a:rPr>
              <a:t>Article 14 to Article 18 </a:t>
            </a:r>
            <a:r>
              <a:rPr lang="en-US" b="1" dirty="0" smtClean="0">
                <a:solidFill>
                  <a:srgbClr val="FF0000"/>
                </a:solidFill>
              </a:rPr>
              <a:t/>
            </a:r>
            <a:br>
              <a:rPr lang="en-US" b="1" dirty="0" smtClean="0">
                <a:solidFill>
                  <a:srgbClr val="FF0000"/>
                </a:solidFill>
              </a:rPr>
            </a:b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smtClean="0"/>
              <a:t>(</a:t>
            </a:r>
            <a:r>
              <a:rPr lang="en-IN" dirty="0" err="1" smtClean="0"/>
              <a:t>i</a:t>
            </a:r>
            <a:r>
              <a:rPr lang="en-IN" i="1" dirty="0" smtClean="0"/>
              <a:t>) </a:t>
            </a:r>
            <a:r>
              <a:rPr lang="en-IN" b="1" i="1" dirty="0" smtClean="0">
                <a:solidFill>
                  <a:srgbClr val="FF0000"/>
                </a:solidFill>
              </a:rPr>
              <a:t>Equality before Law</a:t>
            </a:r>
            <a:r>
              <a:rPr lang="en-IN" dirty="0" smtClean="0"/>
              <a:t>:- Article 14 of the constitution guarantees that all citizens shall be equally protected by the laws of the country</a:t>
            </a:r>
            <a:endParaRPr lang="en-US" dirty="0" smtClean="0"/>
          </a:p>
          <a:p>
            <a:pPr algn="just"/>
            <a:r>
              <a:rPr lang="en-IN" dirty="0" smtClean="0"/>
              <a:t> (ii) </a:t>
            </a:r>
            <a:r>
              <a:rPr lang="en-IN" b="1" i="1" dirty="0" smtClean="0">
                <a:solidFill>
                  <a:srgbClr val="0070C0"/>
                </a:solidFill>
              </a:rPr>
              <a:t>Social equality and equal access to public areas </a:t>
            </a:r>
            <a:r>
              <a:rPr lang="en-IN" dirty="0" smtClean="0"/>
              <a:t>:- Article 15 of the constitution states that no person shall be discriminated on the basis of caste, colour, language etc. Every person shall have equal access to public places like public parks, museums, wells, bathing </a:t>
            </a:r>
            <a:r>
              <a:rPr lang="en-IN" dirty="0" err="1" smtClean="0"/>
              <a:t>ghats</a:t>
            </a:r>
            <a:r>
              <a:rPr lang="en-IN" dirty="0" smtClean="0"/>
              <a:t> and temples etc. However, the State may make any special provision for women and children.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RIGHT TO EQUALITY</a:t>
            </a:r>
            <a:r>
              <a:rPr lang="en-IN" b="1" i="1" dirty="0" smtClean="0"/>
              <a:t> (Article 14-18)</a:t>
            </a:r>
            <a:r>
              <a:rPr lang="en-IN"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b="1" i="1" dirty="0" smtClean="0">
                <a:solidFill>
                  <a:srgbClr val="FF0000"/>
                </a:solidFill>
              </a:rPr>
              <a:t>Equality in matters of public employment </a:t>
            </a:r>
            <a:r>
              <a:rPr lang="en-IN" dirty="0" smtClean="0">
                <a:solidFill>
                  <a:srgbClr val="0070C0"/>
                </a:solidFill>
              </a:rPr>
              <a:t>:- Article 16 </a:t>
            </a:r>
            <a:r>
              <a:rPr lang="en-IN" dirty="0" smtClean="0"/>
              <a:t>of the constitution lays down that the State cannot discriminate against anyone in the matters of employment. All citizens can apply for government jobs.</a:t>
            </a:r>
            <a:endParaRPr lang="en-US" dirty="0" smtClean="0"/>
          </a:p>
          <a:p>
            <a:r>
              <a:rPr lang="en-IN" dirty="0" smtClean="0"/>
              <a:t> (iv) </a:t>
            </a:r>
            <a:r>
              <a:rPr lang="en-IN" b="1" i="1" dirty="0" smtClean="0">
                <a:solidFill>
                  <a:srgbClr val="0070C0"/>
                </a:solidFill>
              </a:rPr>
              <a:t>Abolition of </a:t>
            </a:r>
            <a:r>
              <a:rPr lang="en-IN" b="1" i="1" dirty="0" err="1" smtClean="0">
                <a:solidFill>
                  <a:srgbClr val="0070C0"/>
                </a:solidFill>
              </a:rPr>
              <a:t>untouchability</a:t>
            </a:r>
            <a:r>
              <a:rPr lang="en-IN" dirty="0" smtClean="0">
                <a:solidFill>
                  <a:srgbClr val="0070C0"/>
                </a:solidFill>
              </a:rPr>
              <a:t>:- Article 17 </a:t>
            </a:r>
            <a:r>
              <a:rPr lang="en-IN" dirty="0" smtClean="0"/>
              <a:t>of the constitution abolishes the practice of </a:t>
            </a:r>
            <a:r>
              <a:rPr lang="en-IN" dirty="0" err="1" smtClean="0"/>
              <a:t>untouchability</a:t>
            </a:r>
            <a:r>
              <a:rPr lang="en-IN" dirty="0" smtClean="0"/>
              <a:t>. Practice of </a:t>
            </a:r>
            <a:r>
              <a:rPr lang="en-IN" dirty="0" err="1" smtClean="0"/>
              <a:t>untouchability</a:t>
            </a:r>
            <a:r>
              <a:rPr lang="en-IN" dirty="0" smtClean="0"/>
              <a:t> is an offense and anyone doing so is punishable by law. </a:t>
            </a:r>
            <a:endParaRPr lang="en-US" dirty="0" smtClean="0"/>
          </a:p>
          <a:p>
            <a:r>
              <a:rPr lang="en-IN" dirty="0" smtClean="0"/>
              <a:t>(v) </a:t>
            </a:r>
            <a:r>
              <a:rPr lang="en-IN" b="1" i="1" dirty="0" smtClean="0">
                <a:solidFill>
                  <a:srgbClr val="FF0000"/>
                </a:solidFill>
              </a:rPr>
              <a:t>Abolition of Titles </a:t>
            </a:r>
            <a:r>
              <a:rPr lang="en-IN" dirty="0" smtClean="0">
                <a:solidFill>
                  <a:srgbClr val="FF0000"/>
                </a:solidFill>
              </a:rPr>
              <a:t>:- Article 18 </a:t>
            </a:r>
            <a:r>
              <a:rPr lang="en-IN" dirty="0" smtClean="0"/>
              <a:t>of the constitution prohibits the State from conferring any titles. Citizens of India cannot accept titles from a foreign State.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Freedom</a:t>
            </a:r>
            <a:endParaRPr lang="en-US" dirty="0"/>
          </a:p>
        </p:txBody>
      </p:sp>
      <p:pic>
        <p:nvPicPr>
          <p:cNvPr id="4" name="Content Placeholder 3" descr="Right to Freedom Article 19 to 22 | Introduction | Fundamental Rights |  Indian Constitution - YouTube"/>
          <p:cNvPicPr>
            <a:picLocks noGrp="1"/>
          </p:cNvPicPr>
          <p:nvPr>
            <p:ph idx="1"/>
          </p:nvPr>
        </p:nvPicPr>
        <p:blipFill>
          <a:blip r:embed="rId2"/>
          <a:srcRect/>
          <a:stretch>
            <a:fillRect/>
          </a:stretch>
        </p:blipFill>
        <p:spPr bwMode="auto">
          <a:xfrm>
            <a:off x="548922" y="1371600"/>
            <a:ext cx="8046156" cy="47545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
            </a:r>
            <a:br>
              <a:rPr lang="en-US" dirty="0" smtClean="0"/>
            </a:br>
            <a:r>
              <a:rPr lang="en-IN" b="1" dirty="0" smtClean="0">
                <a:solidFill>
                  <a:srgbClr val="FF0000"/>
                </a:solidFill>
              </a:rPr>
              <a:t>RIGHT </a:t>
            </a:r>
            <a:r>
              <a:rPr lang="en-IN" b="1" dirty="0" smtClean="0">
                <a:solidFill>
                  <a:srgbClr val="FF0000"/>
                </a:solidFill>
              </a:rPr>
              <a:t>TO FREEDOM </a:t>
            </a:r>
            <a:r>
              <a:rPr lang="en-IN" b="1" i="1" dirty="0" smtClean="0">
                <a:solidFill>
                  <a:srgbClr val="FF0000"/>
                </a:solidFill>
              </a:rPr>
              <a:t>(Article 19-22)</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lvl="0"/>
            <a:r>
              <a:rPr lang="en-US" dirty="0" smtClean="0"/>
              <a:t>Freedom of Speech and expression, which enable an individual to participate in public activities. The phrase, "freedom of press" has not been used in Article 19, but freedom of </a:t>
            </a:r>
            <a:r>
              <a:rPr lang="en-US" dirty="0" smtClean="0">
                <a:sym typeface="Symbol"/>
              </a:rPr>
              <a:t></a:t>
            </a:r>
            <a:r>
              <a:rPr lang="en-US" dirty="0" smtClean="0"/>
              <a:t>expression includes freedom of press. </a:t>
            </a:r>
          </a:p>
          <a:p>
            <a:pPr lvl="0"/>
            <a:r>
              <a:rPr lang="en-US" dirty="0" smtClean="0"/>
              <a:t>Freedom to assemble peacefully without arms, on which the State can impose reasonable restrictions in the interest of </a:t>
            </a:r>
            <a:r>
              <a:rPr lang="en-US" dirty="0" smtClean="0">
                <a:sym typeface="Symbol"/>
              </a:rPr>
              <a:t></a:t>
            </a:r>
            <a:r>
              <a:rPr lang="en-US" dirty="0" smtClean="0"/>
              <a:t>public order and the sovereignty and integrity of India. </a:t>
            </a:r>
          </a:p>
          <a:p>
            <a:pPr lvl="0"/>
            <a:r>
              <a:rPr lang="en-US" dirty="0" smtClean="0"/>
              <a:t>Freedom to form associations or unions on which the State can impose reasonable restrictions on this freedom in the interest of public order, morality and the sovereignty and integrity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RIGHT TO FREEDOM </a:t>
            </a:r>
            <a:r>
              <a:rPr lang="en-IN" b="1" i="1" dirty="0" smtClean="0">
                <a:solidFill>
                  <a:srgbClr val="FF0000"/>
                </a:solidFill>
              </a:rPr>
              <a:t>(Article 19-22)</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Freedom to move freely throughout the territory of India though reasonable restrictions can be imposed on this right in the interest of the general public, for example, restrictions may be imposed on movement and travelling, so as to control epidemics.</a:t>
            </a:r>
          </a:p>
          <a:p>
            <a:pPr lvl="0"/>
            <a:r>
              <a:rPr lang="en-US" dirty="0" smtClean="0"/>
              <a:t>Freedom to reside and settle in any part of the territory of India which is also subject to reasonable restrictions by the State in the interest of the general public or for the protection of the schedule tribes because certain safeguards as are envisaged here seem to be justified to protect indigenous and tribal peoples from exploitation and coercion.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
            </a:r>
            <a:br>
              <a:rPr lang="en-IN" b="1" dirty="0" smtClean="0">
                <a:solidFill>
                  <a:srgbClr val="FF0000"/>
                </a:solidFill>
              </a:rPr>
            </a:br>
            <a:r>
              <a:rPr lang="en-IN" b="1" dirty="0" smtClean="0">
                <a:solidFill>
                  <a:srgbClr val="FF0000"/>
                </a:solidFill>
              </a:rPr>
              <a:t>RIGHT </a:t>
            </a:r>
            <a:r>
              <a:rPr lang="en-IN" b="1" dirty="0" smtClean="0">
                <a:solidFill>
                  <a:srgbClr val="FF0000"/>
                </a:solidFill>
              </a:rPr>
              <a:t>TO FREEDOM </a:t>
            </a:r>
            <a:r>
              <a:rPr lang="en-IN" b="1" i="1" dirty="0" smtClean="0">
                <a:solidFill>
                  <a:srgbClr val="FF0000"/>
                </a:solidFill>
              </a:rPr>
              <a:t>(Article 19-22)</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p:txBody>
          <a:bodyPr/>
          <a:lstStyle/>
          <a:p>
            <a:pPr lvl="0"/>
            <a:r>
              <a:rPr lang="en-US" dirty="0" smtClean="0"/>
              <a:t>Freedom to practice any profession or to carry on any occupation, trade or business on which the State may impose reasonable restrictions in the interest of the general public. Thus, there is no right to carry on a business which is dangerous or immoral. </a:t>
            </a:r>
          </a:p>
          <a:p>
            <a:r>
              <a:rPr lang="en-IN" b="1" dirty="0" smtClean="0"/>
              <a:t>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RIGHT AGAINST EXPLOITATION </a:t>
            </a:r>
            <a:r>
              <a:rPr lang="en-IN" b="1" i="1" dirty="0" smtClean="0"/>
              <a:t>(Article 23-24)</a:t>
            </a:r>
            <a:endParaRPr lang="en-US" dirty="0"/>
          </a:p>
        </p:txBody>
      </p:sp>
      <p:pic>
        <p:nvPicPr>
          <p:cNvPr id="4" name="Content Placeholder 3" descr="Article 23 and 24 | Right Against Exploitation | Fundamental Rights |  Indian Constitution | Caselaws - YouTube"/>
          <p:cNvPicPr>
            <a:picLocks noGrp="1"/>
          </p:cNvPicPr>
          <p:nvPr>
            <p:ph idx="1"/>
          </p:nvPr>
        </p:nvPicPr>
        <p:blipFill>
          <a:blip r:embed="rId2"/>
          <a:srcRect/>
          <a:stretch>
            <a:fillRect/>
          </a:stretch>
        </p:blipFill>
        <p:spPr bwMode="auto">
          <a:xfrm>
            <a:off x="762000" y="1447800"/>
            <a:ext cx="7162800" cy="4419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RIGHT </a:t>
            </a:r>
            <a:r>
              <a:rPr lang="en-IN" b="1" dirty="0" smtClean="0"/>
              <a:t>AGAINST EXPLOITATION </a:t>
            </a:r>
            <a:r>
              <a:rPr lang="en-IN" b="1" i="1" dirty="0" smtClean="0"/>
              <a:t>(Article 23-24)</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IN" dirty="0" smtClean="0"/>
              <a:t>The abolition of trafficking in human beings and </a:t>
            </a:r>
            <a:r>
              <a:rPr lang="en-IN" dirty="0" smtClean="0"/>
              <a:t>Beggar </a:t>
            </a:r>
            <a:r>
              <a:rPr lang="en-IN" dirty="0" smtClean="0"/>
              <a:t>(forced labour) Abolition of employment of children below the age of 14 years in dangerous jobs like factories and mines</a:t>
            </a:r>
            <a:r>
              <a:rPr lang="en-IN" dirty="0" smtClean="0"/>
              <a:t>.</a:t>
            </a:r>
          </a:p>
          <a:p>
            <a:r>
              <a:rPr lang="en-IN" dirty="0" smtClean="0"/>
              <a:t> Beggar, </a:t>
            </a:r>
            <a:r>
              <a:rPr lang="en-IN" dirty="0" smtClean="0"/>
              <a:t>practised in the past by landlords, has been declared a crime and is punishable by law. Trafficking in humans for the purpose of slave trade or prostitution is also prohibited by law. </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pic>
        <p:nvPicPr>
          <p:cNvPr id="4" name="Content Placeholder 3" descr="RIGHT TO FREEDOM OF RELIGION-Article 25 &amp; 28 | Digikul.net"/>
          <p:cNvPicPr>
            <a:picLocks noGrp="1"/>
          </p:cNvPicPr>
          <p:nvPr>
            <p:ph idx="1"/>
          </p:nvPr>
        </p:nvPicPr>
        <p:blipFill>
          <a:blip r:embed="rId2"/>
          <a:srcRect/>
          <a:stretch>
            <a:fillRect/>
          </a:stretch>
        </p:blipFill>
        <p:spPr bwMode="auto">
          <a:xfrm>
            <a:off x="548922" y="304800"/>
            <a:ext cx="8046156" cy="58213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RIGHT </a:t>
            </a:r>
            <a:r>
              <a:rPr lang="en-IN" b="1" dirty="0" smtClean="0"/>
              <a:t>TO FREEDOM OF RELIGION </a:t>
            </a:r>
            <a:r>
              <a:rPr lang="en-IN" b="1" i="1" dirty="0" smtClean="0"/>
              <a:t>(Article 25-28)</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IN" sz="2800" dirty="0" smtClean="0"/>
              <a:t>According to the Constitution, all religions are equal before the State and no religion shall be given preference over the other.</a:t>
            </a:r>
            <a:endParaRPr lang="en-US" sz="2800" dirty="0" smtClean="0"/>
          </a:p>
          <a:p>
            <a:r>
              <a:rPr lang="en-IN" sz="2800" dirty="0" smtClean="0"/>
              <a:t> Citizens are free to preach, practice and propagate any religion of their choice. Religious communities can set up charitable institutions of their own. </a:t>
            </a:r>
            <a:endParaRPr lang="en-US" sz="2800" dirty="0" smtClean="0"/>
          </a:p>
          <a:p>
            <a:r>
              <a:rPr lang="en-IN" sz="2800" dirty="0" smtClean="0"/>
              <a:t>ii. Activities in such institutions which are not religious are performed according to the laws laid down by the government. </a:t>
            </a:r>
            <a:endParaRPr lang="en-US" sz="2800" dirty="0" smtClean="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undamental Rights in India"/>
          <p:cNvPicPr>
            <a:picLocks noGrp="1"/>
          </p:cNvPicPr>
          <p:nvPr>
            <p:ph idx="1"/>
          </p:nvPr>
        </p:nvPicPr>
        <p:blipFill>
          <a:blip r:embed="rId3"/>
          <a:srcRect/>
          <a:stretch>
            <a:fillRect/>
          </a:stretch>
        </p:blipFill>
        <p:spPr bwMode="auto">
          <a:xfrm>
            <a:off x="533400" y="228600"/>
            <a:ext cx="8153400" cy="55626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RIGHT</a:t>
            </a:r>
            <a:r>
              <a:rPr lang="en-IN" b="1" dirty="0" smtClean="0"/>
              <a:t> TO FREEDOM OF RELIGION </a:t>
            </a:r>
            <a:r>
              <a:rPr lang="en-IN" b="1" i="1" dirty="0" smtClean="0"/>
              <a:t>(Article 25-28)</a:t>
            </a:r>
            <a:endParaRPr lang="en-US" dirty="0"/>
          </a:p>
        </p:txBody>
      </p:sp>
      <p:sp>
        <p:nvSpPr>
          <p:cNvPr id="3" name="Content Placeholder 2"/>
          <p:cNvSpPr>
            <a:spLocks noGrp="1"/>
          </p:cNvSpPr>
          <p:nvPr>
            <p:ph idx="1"/>
          </p:nvPr>
        </p:nvSpPr>
        <p:spPr/>
        <p:txBody>
          <a:bodyPr/>
          <a:lstStyle/>
          <a:p>
            <a:r>
              <a:rPr lang="en-IN" dirty="0" smtClean="0"/>
              <a:t>iii. No person shall be compelled to pay taxes for the promotion of a particular religion. </a:t>
            </a:r>
            <a:endParaRPr lang="en-US" dirty="0" smtClean="0"/>
          </a:p>
          <a:p>
            <a:r>
              <a:rPr lang="en-IN" dirty="0" smtClean="0"/>
              <a:t>iv. A State run institution cannot impart education that is pro- religion </a:t>
            </a:r>
            <a:endParaRPr lang="en-US" dirty="0" smtClean="0"/>
          </a:p>
          <a:p>
            <a:r>
              <a:rPr lang="en-IN" dirty="0" smtClean="0"/>
              <a:t>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GENERAL STUDIES INDIA: Cultural and Educational Rights Under Article 29 &amp;  30 of Indian Constitution"/>
          <p:cNvPicPr>
            <a:picLocks noGrp="1"/>
          </p:cNvPicPr>
          <p:nvPr>
            <p:ph idx="1"/>
          </p:nvPr>
        </p:nvPicPr>
        <p:blipFill>
          <a:blip r:embed="rId2"/>
          <a:srcRect/>
          <a:stretch>
            <a:fillRect/>
          </a:stretch>
        </p:blipFill>
        <p:spPr bwMode="auto">
          <a:xfrm>
            <a:off x="457200" y="762000"/>
            <a:ext cx="8305799" cy="53641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CULTURAL </a:t>
            </a:r>
            <a:r>
              <a:rPr lang="en-IN" b="1" dirty="0" smtClean="0"/>
              <a:t>&amp; EDUCATIONAL RIGHTS </a:t>
            </a:r>
            <a:r>
              <a:rPr lang="en-IN" b="1" i="1" dirty="0" smtClean="0"/>
              <a:t>(Articles 29 &amp; 30)</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Any </a:t>
            </a:r>
            <a:r>
              <a:rPr lang="en-IN" dirty="0" smtClean="0"/>
              <a:t>community which has a language and a script of its own has the right to conserve and develop it. All minorities, religious or linguistic, can set up their own educational institutions to preserve and develop their own culture. </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RIGHT </a:t>
            </a:r>
            <a:r>
              <a:rPr lang="en-IN" b="1" dirty="0" smtClean="0"/>
              <a:t>TO CONSTITUTIONAL REMEDIES</a:t>
            </a:r>
            <a:r>
              <a:rPr lang="en-IN" i="1" dirty="0" smtClean="0"/>
              <a:t> </a:t>
            </a:r>
            <a:r>
              <a:rPr lang="en-IN" b="1" i="1" dirty="0" smtClean="0"/>
              <a:t>(Article 32)</a:t>
            </a:r>
            <a:r>
              <a:rPr lang="en-IN"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IN" b="1" dirty="0" smtClean="0"/>
              <a:t>RIGHT TO CONSTITUTIONAL REMEDIES</a:t>
            </a:r>
            <a:r>
              <a:rPr lang="en-IN" i="1" dirty="0" smtClean="0"/>
              <a:t> </a:t>
            </a:r>
            <a:r>
              <a:rPr lang="en-IN" b="1" i="1" dirty="0" smtClean="0"/>
              <a:t>(Article 32)</a:t>
            </a:r>
            <a:r>
              <a:rPr lang="en-IN" b="1" dirty="0" smtClean="0"/>
              <a:t> </a:t>
            </a:r>
            <a:endParaRPr lang="en-US" dirty="0" smtClean="0"/>
          </a:p>
          <a:p>
            <a:r>
              <a:rPr lang="en-IN" dirty="0" smtClean="0"/>
              <a:t>Right to constitutional remedies empowers the citizens to move a court of law in case of any denial of the fundamental rights. This procedure of asking the courts to preserve or safeguard the citizen’s fundamental rights can be done in various ways. The courts can issue various kinds of writs. These writs are habeas corpus, mandamus, prohibition, quo </a:t>
            </a:r>
            <a:r>
              <a:rPr lang="en-IN" dirty="0" err="1" smtClean="0"/>
              <a:t>warranto</a:t>
            </a:r>
            <a:r>
              <a:rPr lang="en-IN" dirty="0" smtClean="0"/>
              <a:t> and certiorari. </a:t>
            </a:r>
            <a:endParaRPr lang="en-US" dirty="0" smtClean="0"/>
          </a:p>
          <a:p>
            <a:r>
              <a:rPr lang="en-IN" dirty="0" smtClean="0"/>
              <a:t> </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Fundamental rights</a:t>
            </a:r>
            <a:endParaRPr lang="en-US" dirty="0"/>
          </a:p>
        </p:txBody>
      </p:sp>
      <p:sp>
        <p:nvSpPr>
          <p:cNvPr id="3" name="Content Placeholder 2"/>
          <p:cNvSpPr>
            <a:spLocks noGrp="1"/>
          </p:cNvSpPr>
          <p:nvPr>
            <p:ph idx="1"/>
          </p:nvPr>
        </p:nvSpPr>
        <p:spPr/>
        <p:txBody>
          <a:bodyPr>
            <a:normAutofit/>
          </a:bodyPr>
          <a:lstStyle/>
          <a:p>
            <a:pPr algn="just"/>
            <a:r>
              <a:rPr lang="en-IN" dirty="0" smtClean="0"/>
              <a:t>The fundamental rights are defined as basic human freedoms that every Indian citizen has the right to enjoy for a proper and harmonious development of personality. </a:t>
            </a:r>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Fundamental rights</a:t>
            </a:r>
            <a:endParaRPr lang="en-US" dirty="0"/>
          </a:p>
        </p:txBody>
      </p:sp>
      <p:sp>
        <p:nvSpPr>
          <p:cNvPr id="3" name="Content Placeholder 2"/>
          <p:cNvSpPr>
            <a:spLocks noGrp="1"/>
          </p:cNvSpPr>
          <p:nvPr>
            <p:ph idx="1"/>
          </p:nvPr>
        </p:nvSpPr>
        <p:spPr/>
        <p:txBody>
          <a:bodyPr>
            <a:normAutofit lnSpcReduction="10000"/>
          </a:bodyPr>
          <a:lstStyle/>
          <a:p>
            <a:pPr algn="just"/>
            <a:r>
              <a:rPr lang="en-IN" dirty="0" smtClean="0"/>
              <a:t>These rights universally apply to all citizens irrespective of race, place of birth, religion, caste or gender. </a:t>
            </a:r>
            <a:endParaRPr lang="en-IN" dirty="0" smtClean="0"/>
          </a:p>
          <a:p>
            <a:pPr algn="just"/>
            <a:r>
              <a:rPr lang="en-IN" dirty="0" smtClean="0"/>
              <a:t>The </a:t>
            </a:r>
            <a:r>
              <a:rPr lang="en-IN" dirty="0" smtClean="0"/>
              <a:t>Part III of the Constitution of India gives a detailed description on a charter of rights called the ‘Fundamental Rights'. </a:t>
            </a:r>
            <a:endParaRPr lang="en-IN" dirty="0" smtClean="0"/>
          </a:p>
          <a:p>
            <a:pPr algn="just"/>
            <a:r>
              <a:rPr lang="en-IN" dirty="0" smtClean="0"/>
              <a:t>These </a:t>
            </a:r>
            <a:r>
              <a:rPr lang="en-IN" dirty="0" smtClean="0"/>
              <a:t>fundamental rights guarantee civil freedom to all the citizens of India to allow them to live in peace and harmony.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Fundamental rights</a:t>
            </a:r>
            <a:endParaRPr lang="en-US" dirty="0"/>
          </a:p>
        </p:txBody>
      </p:sp>
      <p:sp>
        <p:nvSpPr>
          <p:cNvPr id="3" name="Content Placeholder 2"/>
          <p:cNvSpPr>
            <a:spLocks noGrp="1"/>
          </p:cNvSpPr>
          <p:nvPr>
            <p:ph idx="1"/>
          </p:nvPr>
        </p:nvSpPr>
        <p:spPr/>
        <p:txBody>
          <a:bodyPr/>
          <a:lstStyle/>
          <a:p>
            <a:pPr algn="just"/>
            <a:r>
              <a:rPr lang="en-IN" dirty="0" smtClean="0"/>
              <a:t>In every Democratic State, all the citizens have got some rights for the development of life. These rights are given to them by the constitution of that State. Fundamental Rights are essential human rights that are offered to every citizen irrespective of caste, race, creed, place of birth, religion or gender.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Fundamental rights</a:t>
            </a:r>
            <a:endParaRPr lang="en-US" dirty="0"/>
          </a:p>
        </p:txBody>
      </p:sp>
      <p:sp>
        <p:nvSpPr>
          <p:cNvPr id="3" name="Content Placeholder 2"/>
          <p:cNvSpPr>
            <a:spLocks noGrp="1"/>
          </p:cNvSpPr>
          <p:nvPr>
            <p:ph idx="1"/>
          </p:nvPr>
        </p:nvSpPr>
        <p:spPr/>
        <p:txBody>
          <a:bodyPr>
            <a:normAutofit lnSpcReduction="10000"/>
          </a:bodyPr>
          <a:lstStyle/>
          <a:p>
            <a:pPr algn="just"/>
            <a:r>
              <a:rPr lang="en-IN" dirty="0" smtClean="0"/>
              <a:t>These are equal to freedoms and these rights are essential for personal good and the society at large. They have the force of law behind them. No government can take them away</a:t>
            </a:r>
            <a:r>
              <a:rPr lang="en-IN" dirty="0" smtClean="0"/>
              <a:t>.</a:t>
            </a:r>
          </a:p>
          <a:p>
            <a:pPr algn="just"/>
            <a:r>
              <a:rPr lang="en-IN" dirty="0" smtClean="0"/>
              <a:t> </a:t>
            </a:r>
            <a:r>
              <a:rPr lang="en-IN" dirty="0" smtClean="0"/>
              <a:t>And if, any government tries to do so, citizens can go to the court to get justice. Only such rights are called 'Fundamental Rights'. A man's development is not possible without these rights.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Importance of the Fundamental </a:t>
            </a:r>
            <a:r>
              <a:rPr lang="en-IN" b="1" dirty="0" smtClean="0"/>
              <a:t>Rights</a:t>
            </a:r>
            <a:endParaRPr lang="en-US" dirty="0"/>
          </a:p>
        </p:txBody>
      </p:sp>
      <p:sp>
        <p:nvSpPr>
          <p:cNvPr id="3" name="Content Placeholder 2"/>
          <p:cNvSpPr>
            <a:spLocks noGrp="1"/>
          </p:cNvSpPr>
          <p:nvPr>
            <p:ph idx="1"/>
          </p:nvPr>
        </p:nvSpPr>
        <p:spPr/>
        <p:txBody>
          <a:bodyPr>
            <a:normAutofit fontScale="85000" lnSpcReduction="20000"/>
          </a:bodyPr>
          <a:lstStyle/>
          <a:p>
            <a:r>
              <a:rPr lang="en-IN" b="1" dirty="0" smtClean="0"/>
              <a:t>Importance of the Fundamental Rights:</a:t>
            </a:r>
            <a:r>
              <a:rPr lang="en-IN" dirty="0" smtClean="0"/>
              <a:t> </a:t>
            </a:r>
            <a:endParaRPr lang="en-IN" dirty="0" smtClean="0"/>
          </a:p>
          <a:p>
            <a:r>
              <a:rPr lang="en-IN" dirty="0" smtClean="0"/>
              <a:t>The fundamental rights are of great importance as stated below:</a:t>
            </a:r>
            <a:endParaRPr lang="en-US" dirty="0" smtClean="0"/>
          </a:p>
          <a:p>
            <a:r>
              <a:rPr lang="en-IN" dirty="0" smtClean="0"/>
              <a:t>1. These rights are necessary for the development of man's life. They assure him of his physical, mental and moral development.</a:t>
            </a:r>
            <a:endParaRPr lang="en-US" dirty="0" smtClean="0"/>
          </a:p>
          <a:p>
            <a:r>
              <a:rPr lang="en-IN" dirty="0" smtClean="0"/>
              <a:t>2. Without these rights, we cannot make our life happy and prosperous.</a:t>
            </a:r>
            <a:endParaRPr lang="en-US" dirty="0" smtClean="0"/>
          </a:p>
          <a:p>
            <a:r>
              <a:rPr lang="en-IN" dirty="0" smtClean="0"/>
              <a:t>3. The importance of these rights lies in the fact that they have been guaranteed by the Constitution of India. If any government tries to snatch them away, we can go to the court to get justice.</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Classification of Fundamental Rights</a:t>
            </a:r>
            <a:endParaRPr lang="en-US" dirty="0"/>
          </a:p>
        </p:txBody>
      </p:sp>
      <p:sp>
        <p:nvSpPr>
          <p:cNvPr id="3" name="Content Placeholder 2"/>
          <p:cNvSpPr>
            <a:spLocks noGrp="1"/>
          </p:cNvSpPr>
          <p:nvPr>
            <p:ph idx="1"/>
          </p:nvPr>
        </p:nvSpPr>
        <p:spPr/>
        <p:txBody>
          <a:bodyPr>
            <a:normAutofit fontScale="92500" lnSpcReduction="20000"/>
          </a:bodyPr>
          <a:lstStyle/>
          <a:p>
            <a:r>
              <a:rPr lang="en-IN" b="1" dirty="0" smtClean="0"/>
              <a:t>Classification of Fundamental Rights</a:t>
            </a:r>
            <a:r>
              <a:rPr lang="en-IN" dirty="0" smtClean="0"/>
              <a:t>: The citizens of India enjoy the following fundamental rights:</a:t>
            </a:r>
            <a:endParaRPr lang="en-US" dirty="0" smtClean="0"/>
          </a:p>
          <a:p>
            <a:r>
              <a:rPr lang="en-IN" b="1" dirty="0" smtClean="0"/>
              <a:t>SIX FUNDAMENTAL RIGHTS </a:t>
            </a:r>
            <a:endParaRPr lang="en-US" b="1" dirty="0" smtClean="0"/>
          </a:p>
          <a:p>
            <a:r>
              <a:rPr lang="en-IN" b="1" dirty="0" smtClean="0">
                <a:solidFill>
                  <a:srgbClr val="FF0000"/>
                </a:solidFill>
              </a:rPr>
              <a:t>The Right to EQUALITY </a:t>
            </a:r>
            <a:endParaRPr lang="en-US" b="1" dirty="0" smtClean="0">
              <a:solidFill>
                <a:srgbClr val="FF0000"/>
              </a:solidFill>
            </a:endParaRPr>
          </a:p>
          <a:p>
            <a:r>
              <a:rPr lang="en-IN" b="1" dirty="0" smtClean="0">
                <a:solidFill>
                  <a:srgbClr val="7030A0"/>
                </a:solidFill>
              </a:rPr>
              <a:t>The Right to FREEDOM </a:t>
            </a:r>
            <a:endParaRPr lang="en-US" b="1" dirty="0" smtClean="0">
              <a:solidFill>
                <a:srgbClr val="7030A0"/>
              </a:solidFill>
            </a:endParaRPr>
          </a:p>
          <a:p>
            <a:r>
              <a:rPr lang="en-IN" b="1" dirty="0" smtClean="0">
                <a:solidFill>
                  <a:srgbClr val="0070C0"/>
                </a:solidFill>
              </a:rPr>
              <a:t>The Right to Freedom from EXPLOITATION </a:t>
            </a:r>
            <a:endParaRPr lang="en-US" b="1" dirty="0" smtClean="0">
              <a:solidFill>
                <a:srgbClr val="0070C0"/>
              </a:solidFill>
            </a:endParaRPr>
          </a:p>
          <a:p>
            <a:r>
              <a:rPr lang="en-IN" b="1" dirty="0" smtClean="0">
                <a:solidFill>
                  <a:schemeClr val="accent2">
                    <a:lumMod val="75000"/>
                  </a:schemeClr>
                </a:solidFill>
              </a:rPr>
              <a:t>The Right to FREEDOM OF RELIGION </a:t>
            </a:r>
            <a:endParaRPr lang="en-US" b="1" dirty="0" smtClean="0">
              <a:solidFill>
                <a:schemeClr val="accent2">
                  <a:lumMod val="75000"/>
                </a:schemeClr>
              </a:solidFill>
            </a:endParaRPr>
          </a:p>
          <a:p>
            <a:r>
              <a:rPr lang="en-IN" b="1" dirty="0" smtClean="0">
                <a:solidFill>
                  <a:srgbClr val="002060"/>
                </a:solidFill>
              </a:rPr>
              <a:t>Cultural and EDUCATIONAL Rights </a:t>
            </a:r>
            <a:endParaRPr lang="en-US" b="1" dirty="0" smtClean="0">
              <a:solidFill>
                <a:srgbClr val="002060"/>
              </a:solidFill>
            </a:endParaRPr>
          </a:p>
          <a:p>
            <a:r>
              <a:rPr lang="en-IN" b="1" dirty="0" smtClean="0">
                <a:solidFill>
                  <a:srgbClr val="FF0000"/>
                </a:solidFill>
              </a:rPr>
              <a:t>The Right to CONSTITUTIONAL REMEDIES </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undamental rights (Part 2/5): Right to Equality (Article 14 to 18) : Free  online classes for IAS - YouTube"/>
          <p:cNvPicPr>
            <a:picLocks noGrp="1"/>
          </p:cNvPicPr>
          <p:nvPr>
            <p:ph idx="1"/>
          </p:nvPr>
        </p:nvPicPr>
        <p:blipFill>
          <a:blip r:embed="rId2"/>
          <a:srcRect/>
          <a:stretch>
            <a:fillRect/>
          </a:stretch>
        </p:blipFill>
        <p:spPr bwMode="auto">
          <a:xfrm>
            <a:off x="609600" y="914400"/>
            <a:ext cx="7924800"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1180</Words>
  <Application>Microsoft Office PowerPoint</Application>
  <PresentationFormat>On-screen Show (4:3)</PresentationFormat>
  <Paragraphs>67</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Fundamental Rights</vt:lpstr>
      <vt:lpstr>Slide 2</vt:lpstr>
      <vt:lpstr>Meaning of Fundamental rights</vt:lpstr>
      <vt:lpstr>Meaning of Fundamental rights</vt:lpstr>
      <vt:lpstr>Meaning of Fundamental rights</vt:lpstr>
      <vt:lpstr>Meaning of Fundamental rights</vt:lpstr>
      <vt:lpstr>Importance of the Fundamental Rights</vt:lpstr>
      <vt:lpstr>Classification of Fundamental Rights</vt:lpstr>
      <vt:lpstr>Slide 9</vt:lpstr>
      <vt:lpstr> The Right to EQUALITY Article 14 to Article 18  </vt:lpstr>
      <vt:lpstr>RIGHT TO EQUALITY (Article 14-18)  </vt:lpstr>
      <vt:lpstr>Right to Freedom</vt:lpstr>
      <vt:lpstr>  RIGHT TO FREEDOM (Article 19-22) </vt:lpstr>
      <vt:lpstr>RIGHT TO FREEDOM (Article 19-22) </vt:lpstr>
      <vt:lpstr> RIGHT TO FREEDOM (Article 19-22) </vt:lpstr>
      <vt:lpstr>RIGHT AGAINST EXPLOITATION (Article 23-24)</vt:lpstr>
      <vt:lpstr> RIGHT AGAINST EXPLOITATION (Article 23-24) </vt:lpstr>
      <vt:lpstr>Slide 18</vt:lpstr>
      <vt:lpstr> RIGHT TO FREEDOM OF RELIGION (Article 25-28) </vt:lpstr>
      <vt:lpstr>RIGHT TO FREEDOM OF RELIGION (Article 25-28)</vt:lpstr>
      <vt:lpstr>Slide 21</vt:lpstr>
      <vt:lpstr> CULTURAL &amp; EDUCATIONAL RIGHTS (Articles 29 &amp; 30) </vt:lpstr>
      <vt:lpstr> RIGHT TO CONSTITUTIONAL REMEDIES (Article 32)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Rights</dc:title>
  <dc:creator>Admin</dc:creator>
  <cp:lastModifiedBy>User</cp:lastModifiedBy>
  <cp:revision>34</cp:revision>
  <dcterms:created xsi:type="dcterms:W3CDTF">2006-08-16T00:00:00Z</dcterms:created>
  <dcterms:modified xsi:type="dcterms:W3CDTF">2023-02-24T10:08:28Z</dcterms:modified>
</cp:coreProperties>
</file>