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7" r:id="rId10"/>
    <p:sldId id="266" r:id="rId11"/>
    <p:sldId id="265" r:id="rId12"/>
    <p:sldId id="264"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83"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1/29/2024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HISTORY OF INDIAN CONSTITUTION</a:t>
            </a:r>
            <a:endParaRPr lang="en-US" dirty="0"/>
          </a:p>
        </p:txBody>
      </p:sp>
      <p:sp>
        <p:nvSpPr>
          <p:cNvPr id="3" name="Subtitle 2"/>
          <p:cNvSpPr>
            <a:spLocks noGrp="1"/>
          </p:cNvSpPr>
          <p:nvPr>
            <p:ph type="subTitle" idx="1"/>
          </p:nvPr>
        </p:nvSpPr>
        <p:spPr/>
        <p:txBody>
          <a:bodyPr/>
          <a:lstStyle/>
          <a:p>
            <a:pPr algn="ctr"/>
            <a:r>
              <a:rPr lang="en-US" dirty="0" err="1" smtClean="0"/>
              <a:t>Dr.P.DEVI</a:t>
            </a:r>
            <a:endParaRPr lang="en-US" dirty="0"/>
          </a:p>
        </p:txBody>
      </p:sp>
    </p:spTree>
    <p:extLst>
      <p:ext uri="{BB962C8B-B14F-4D97-AF65-F5344CB8AC3E}">
        <p14:creationId xmlns:p14="http://schemas.microsoft.com/office/powerpoint/2010/main" val="757643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solidFill>
                  <a:srgbClr val="FF0000"/>
                </a:solidFill>
              </a:rPr>
              <a:t>The Concurrent List consists of subjects of common interest to both the Union along with the States.</a:t>
            </a:r>
            <a:r>
              <a:rPr lang="en-US" dirty="0"/>
              <a:t> These contain education, forest, trade unions, marriage, adoption, and lastly succession. Both, the Central as well as the state governments are eligible to make laws in the Concurrent List.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5158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act also granted more power and autonomy of self-governance to the provinces. This act also helped to set up the federal court, which is today known as the Supreme Court of India</a:t>
            </a:r>
            <a:endParaRPr lang="en-US" dirty="0">
              <a:solidFill>
                <a:srgbClr val="FF0000"/>
              </a:solidFill>
            </a:endParaRP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21413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The departure of the British from India was marked by this act. After this act, India officially became an independent and sovereign state. </a:t>
            </a:r>
            <a:endParaRPr lang="en-US" dirty="0" smtClean="0"/>
          </a:p>
          <a:p>
            <a:pPr algn="just"/>
            <a:r>
              <a:rPr lang="en-US" dirty="0" smtClean="0"/>
              <a:t>This </a:t>
            </a:r>
            <a:r>
              <a:rPr lang="en-US" dirty="0"/>
              <a:t>act laid down the </a:t>
            </a:r>
            <a:r>
              <a:rPr lang="en-US" b="1" dirty="0">
                <a:solidFill>
                  <a:srgbClr val="FF0000"/>
                </a:solidFill>
              </a:rPr>
              <a:t>Foundation of the Constituent Assembly which further worked on the drafting of the Constitution of India</a:t>
            </a:r>
          </a:p>
        </p:txBody>
      </p:sp>
      <p:sp>
        <p:nvSpPr>
          <p:cNvPr id="3" name="Title 2"/>
          <p:cNvSpPr>
            <a:spLocks noGrp="1"/>
          </p:cNvSpPr>
          <p:nvPr>
            <p:ph type="title"/>
          </p:nvPr>
        </p:nvSpPr>
        <p:spPr/>
        <p:txBody>
          <a:bodyPr>
            <a:normAutofit fontScale="90000"/>
          </a:bodyPr>
          <a:lstStyle/>
          <a:p>
            <a:pPr algn="ctr"/>
            <a:r>
              <a:rPr lang="en-US" dirty="0"/>
              <a:t>The Indian Independence Act of 1947</a:t>
            </a:r>
          </a:p>
        </p:txBody>
      </p:sp>
    </p:spTree>
    <p:extLst>
      <p:ext uri="{BB962C8B-B14F-4D97-AF65-F5344CB8AC3E}">
        <p14:creationId xmlns:p14="http://schemas.microsoft.com/office/powerpoint/2010/main" val="366914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t>Enforcement is the process of ensuring that people follow a law or rule, or that a specific event occurs or is accepted. The act of enforcing the Constitution's laws and processes is known as constitutional enforcement. </a:t>
            </a:r>
            <a:endParaRPr lang="en-US" dirty="0" smtClean="0"/>
          </a:p>
          <a:p>
            <a:pPr algn="just"/>
            <a:r>
              <a:rPr lang="en-US" dirty="0" smtClean="0"/>
              <a:t>The </a:t>
            </a:r>
            <a:r>
              <a:rPr lang="en-US" dirty="0"/>
              <a:t>Indian Constitution went into effect on January 26, 1950. The Assembly ceased to exist on that date, and the Provisional Parliament of India was formed until a new Parliament was formed in 1952</a:t>
            </a:r>
          </a:p>
        </p:txBody>
      </p:sp>
      <p:sp>
        <p:nvSpPr>
          <p:cNvPr id="3" name="Title 2"/>
          <p:cNvSpPr>
            <a:spLocks noGrp="1"/>
          </p:cNvSpPr>
          <p:nvPr>
            <p:ph type="title"/>
          </p:nvPr>
        </p:nvSpPr>
        <p:spPr/>
        <p:txBody>
          <a:bodyPr>
            <a:normAutofit fontScale="90000"/>
          </a:bodyPr>
          <a:lstStyle/>
          <a:p>
            <a:r>
              <a:rPr lang="en-US" dirty="0" smtClean="0"/>
              <a:t>The </a:t>
            </a:r>
            <a:r>
              <a:rPr lang="en-US" dirty="0"/>
              <a:t>Constituent Assembly of India - Enforcement of the Constitution</a:t>
            </a:r>
          </a:p>
        </p:txBody>
      </p:sp>
    </p:spTree>
    <p:extLst>
      <p:ext uri="{BB962C8B-B14F-4D97-AF65-F5344CB8AC3E}">
        <p14:creationId xmlns:p14="http://schemas.microsoft.com/office/powerpoint/2010/main" val="333927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8731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6037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The idea of a constituent assembly was put forward for the </a:t>
            </a:r>
            <a:r>
              <a:rPr lang="en-US" sz="2400" b="1" dirty="0">
                <a:solidFill>
                  <a:srgbClr val="FF0000"/>
                </a:solidFill>
              </a:rPr>
              <a:t>first time by MN Roy. In 1935, the Indian National Congress (INC</a:t>
            </a:r>
            <a:r>
              <a:rPr lang="en-US" sz="2400" dirty="0"/>
              <a:t>), for the first time, officially called for a constituent assembly to frame a constitution for India. </a:t>
            </a:r>
            <a:endParaRPr lang="en-US" sz="2400" dirty="0" smtClean="0"/>
          </a:p>
          <a:p>
            <a:pPr algn="just"/>
            <a:r>
              <a:rPr lang="en-US" sz="2400" b="1" dirty="0" smtClean="0">
                <a:solidFill>
                  <a:srgbClr val="FF0000"/>
                </a:solidFill>
              </a:rPr>
              <a:t>In </a:t>
            </a:r>
            <a:r>
              <a:rPr lang="en-US" sz="2400" b="1" dirty="0">
                <a:solidFill>
                  <a:srgbClr val="FF0000"/>
                </a:solidFill>
              </a:rPr>
              <a:t>1938, J Nehru made this emphatic statement regarding the constitution- </a:t>
            </a:r>
            <a:r>
              <a:rPr lang="en-US" sz="2400" dirty="0"/>
              <a:t>‘</a:t>
            </a:r>
            <a:r>
              <a:rPr lang="en-US" sz="2400" b="1" dirty="0">
                <a:solidFill>
                  <a:srgbClr val="7030A0"/>
                </a:solidFill>
              </a:rPr>
              <a:t>The constitution of free India must be framed, without outside interference, by a constituent assembly elected on the basis of adult franchise</a:t>
            </a:r>
          </a:p>
        </p:txBody>
      </p:sp>
      <p:sp>
        <p:nvSpPr>
          <p:cNvPr id="3" name="Title 2"/>
          <p:cNvSpPr>
            <a:spLocks noGrp="1"/>
          </p:cNvSpPr>
          <p:nvPr>
            <p:ph type="title"/>
          </p:nvPr>
        </p:nvSpPr>
        <p:spPr/>
        <p:txBody>
          <a:bodyPr>
            <a:normAutofit fontScale="90000"/>
          </a:bodyPr>
          <a:lstStyle/>
          <a:p>
            <a:pPr algn="ctr"/>
            <a:r>
              <a:rPr lang="en-US" dirty="0"/>
              <a:t>Historical Background of the Constituent Assembly</a:t>
            </a:r>
          </a:p>
        </p:txBody>
      </p:sp>
    </p:spTree>
    <p:extLst>
      <p:ext uri="{BB962C8B-B14F-4D97-AF65-F5344CB8AC3E}">
        <p14:creationId xmlns:p14="http://schemas.microsoft.com/office/powerpoint/2010/main" val="200065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demand for a constituent assembly was accepted for the </a:t>
            </a:r>
            <a:r>
              <a:rPr lang="en-US" b="1" dirty="0">
                <a:solidFill>
                  <a:srgbClr val="FF0000"/>
                </a:solidFill>
              </a:rPr>
              <a:t>first time by the British through their ‘August offer’ of 1940.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2438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 </a:t>
            </a:r>
            <a:r>
              <a:rPr lang="en-US" dirty="0"/>
              <a:t>It was constituted in 1946 </a:t>
            </a:r>
            <a:r>
              <a:rPr lang="en-US" dirty="0" smtClean="0"/>
              <a:t>.</a:t>
            </a:r>
          </a:p>
          <a:p>
            <a:r>
              <a:rPr lang="en-US" b="1" dirty="0" smtClean="0">
                <a:solidFill>
                  <a:srgbClr val="FF0000"/>
                </a:solidFill>
              </a:rPr>
              <a:t>Some </a:t>
            </a:r>
            <a:r>
              <a:rPr lang="en-US" b="1" dirty="0">
                <a:solidFill>
                  <a:srgbClr val="FF0000"/>
                </a:solidFill>
              </a:rPr>
              <a:t>of the important aspects related to this are: </a:t>
            </a:r>
            <a:endParaRPr lang="en-US" b="1" dirty="0" smtClean="0">
              <a:solidFill>
                <a:srgbClr val="FF0000"/>
              </a:solidFill>
            </a:endParaRPr>
          </a:p>
          <a:p>
            <a:r>
              <a:rPr lang="en-US" dirty="0" smtClean="0"/>
              <a:t>1</a:t>
            </a:r>
            <a:r>
              <a:rPr lang="en-US" dirty="0"/>
              <a:t>. Total strength of the assembly: 389 </a:t>
            </a:r>
            <a:endParaRPr lang="en-US" dirty="0" smtClean="0"/>
          </a:p>
          <a:p>
            <a:r>
              <a:rPr lang="en-US" dirty="0" smtClean="0"/>
              <a:t>2</a:t>
            </a:r>
            <a:r>
              <a:rPr lang="en-US" dirty="0"/>
              <a:t>. 296 seats for British India and 93 seats to princely states </a:t>
            </a:r>
            <a:r>
              <a:rPr lang="en-US" dirty="0" smtClean="0"/>
              <a:t>.</a:t>
            </a:r>
          </a:p>
          <a:p>
            <a:r>
              <a:rPr lang="en-US" dirty="0" smtClean="0"/>
              <a:t>3</a:t>
            </a:r>
            <a:r>
              <a:rPr lang="en-US" dirty="0"/>
              <a:t>. 292 seats allocated for British India were to be from eleven governor’s provinces and four from Chief commissioner’s provinces </a:t>
            </a:r>
            <a:endParaRPr lang="en-US" dirty="0" smtClean="0"/>
          </a:p>
          <a:p>
            <a:r>
              <a:rPr lang="en-US" dirty="0" smtClean="0"/>
              <a:t>4</a:t>
            </a:r>
            <a:r>
              <a:rPr lang="en-US" dirty="0"/>
              <a:t>. Seats were allocated based in proportion to their respective population. </a:t>
            </a:r>
            <a:endParaRPr lang="en-US" dirty="0" smtClean="0"/>
          </a:p>
        </p:txBody>
      </p:sp>
      <p:sp>
        <p:nvSpPr>
          <p:cNvPr id="3" name="Title 2"/>
          <p:cNvSpPr>
            <a:spLocks noGrp="1"/>
          </p:cNvSpPr>
          <p:nvPr>
            <p:ph type="title"/>
          </p:nvPr>
        </p:nvSpPr>
        <p:spPr/>
        <p:txBody>
          <a:bodyPr/>
          <a:lstStyle/>
          <a:p>
            <a:r>
              <a:rPr lang="en-US" dirty="0"/>
              <a:t>Composition of the Council</a:t>
            </a:r>
          </a:p>
        </p:txBody>
      </p:sp>
    </p:spTree>
    <p:extLst>
      <p:ext uri="{BB962C8B-B14F-4D97-AF65-F5344CB8AC3E}">
        <p14:creationId xmlns:p14="http://schemas.microsoft.com/office/powerpoint/2010/main" val="385912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5. Seats allocated to each British province were to be decided among the three principal communities- Muslims, Sikhs and general</a:t>
            </a:r>
          </a:p>
          <a:p>
            <a:r>
              <a:rPr lang="en-US" dirty="0"/>
              <a:t> 6. Representatives of each community were to be elected by members of that community in the provincial legislative assembly and voting was to be by the method of proportional representation by means of single transferrable vote </a:t>
            </a:r>
            <a:endParaRPr lang="en-US" dirty="0" smtClean="0"/>
          </a:p>
          <a:p>
            <a:r>
              <a:rPr lang="en-US" dirty="0" smtClean="0"/>
              <a:t>7</a:t>
            </a:r>
            <a:r>
              <a:rPr lang="en-US" dirty="0"/>
              <a:t>. Representatives of princely states were to be nominated by head of these princely states</a:t>
            </a:r>
          </a:p>
          <a:p>
            <a:endParaRPr lang="en-US" dirty="0"/>
          </a:p>
        </p:txBody>
      </p:sp>
      <p:sp>
        <p:nvSpPr>
          <p:cNvPr id="3" name="Title 2"/>
          <p:cNvSpPr>
            <a:spLocks noGrp="1"/>
          </p:cNvSpPr>
          <p:nvPr>
            <p:ph type="title"/>
          </p:nvPr>
        </p:nvSpPr>
        <p:spPr/>
        <p:txBody>
          <a:bodyPr>
            <a:normAutofit/>
          </a:bodyPr>
          <a:lstStyle/>
          <a:p>
            <a:pPr algn="just"/>
            <a:r>
              <a:rPr lang="en-US" sz="2400" dirty="0">
                <a:solidFill>
                  <a:srgbClr val="FF0000"/>
                </a:solidFill>
              </a:rPr>
              <a:t>Some of the important aspects related to this are: </a:t>
            </a:r>
            <a:br>
              <a:rPr lang="en-US" sz="2400" dirty="0">
                <a:solidFill>
                  <a:srgbClr val="FF0000"/>
                </a:solidFill>
              </a:rPr>
            </a:br>
            <a:endParaRPr lang="en-US" sz="2400" dirty="0"/>
          </a:p>
        </p:txBody>
      </p:sp>
    </p:spTree>
    <p:extLst>
      <p:ext uri="{BB962C8B-B14F-4D97-AF65-F5344CB8AC3E}">
        <p14:creationId xmlns:p14="http://schemas.microsoft.com/office/powerpoint/2010/main" val="34680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Frame the Constitution of India and make sure that everyone in the country gets equal rights and opportunities. </a:t>
            </a:r>
            <a:endParaRPr lang="en-US" dirty="0" smtClean="0"/>
          </a:p>
          <a:p>
            <a:r>
              <a:rPr lang="en-US" dirty="0" smtClean="0"/>
              <a:t> </a:t>
            </a:r>
            <a:r>
              <a:rPr lang="en-US" dirty="0"/>
              <a:t>The assembly adopted the National flag on July 22, 1947. </a:t>
            </a:r>
            <a:endParaRPr lang="en-US" dirty="0" smtClean="0"/>
          </a:p>
          <a:p>
            <a:r>
              <a:rPr lang="en-US" dirty="0" smtClean="0"/>
              <a:t> </a:t>
            </a:r>
            <a:r>
              <a:rPr lang="en-US" dirty="0"/>
              <a:t>Enact the laws </a:t>
            </a:r>
            <a:endParaRPr lang="en-US" dirty="0" smtClean="0"/>
          </a:p>
          <a:p>
            <a:r>
              <a:rPr lang="en-US" dirty="0" smtClean="0"/>
              <a:t> </a:t>
            </a:r>
            <a:r>
              <a:rPr lang="en-US" dirty="0"/>
              <a:t>In May 1949 the assembly approved India’s membership in the British Commonwealth. </a:t>
            </a:r>
            <a:endParaRPr lang="en-US" dirty="0" smtClean="0"/>
          </a:p>
          <a:p>
            <a:endParaRPr lang="en-US" dirty="0"/>
          </a:p>
        </p:txBody>
      </p:sp>
      <p:sp>
        <p:nvSpPr>
          <p:cNvPr id="3" name="Title 2"/>
          <p:cNvSpPr>
            <a:spLocks noGrp="1"/>
          </p:cNvSpPr>
          <p:nvPr>
            <p:ph type="title"/>
          </p:nvPr>
        </p:nvSpPr>
        <p:spPr/>
        <p:txBody>
          <a:bodyPr>
            <a:normAutofit fontScale="90000"/>
          </a:bodyPr>
          <a:lstStyle/>
          <a:p>
            <a:pPr algn="ctr"/>
            <a:r>
              <a:rPr lang="en-US" dirty="0"/>
              <a:t>Functions of the Constituent Assembly of India:</a:t>
            </a:r>
          </a:p>
        </p:txBody>
      </p:sp>
    </p:spTree>
    <p:extLst>
      <p:ext uri="{BB962C8B-B14F-4D97-AF65-F5344CB8AC3E}">
        <p14:creationId xmlns:p14="http://schemas.microsoft.com/office/powerpoint/2010/main" val="215866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OnJanuary</a:t>
            </a:r>
            <a:r>
              <a:rPr lang="en-US" dirty="0"/>
              <a:t> 24, 1950, </a:t>
            </a:r>
            <a:r>
              <a:rPr lang="en-US" dirty="0" err="1"/>
              <a:t>Dr</a:t>
            </a:r>
            <a:r>
              <a:rPr lang="en-US" dirty="0"/>
              <a:t> </a:t>
            </a:r>
            <a:r>
              <a:rPr lang="en-US" dirty="0" err="1"/>
              <a:t>Rajendra</a:t>
            </a:r>
            <a:r>
              <a:rPr lang="en-US" dirty="0"/>
              <a:t> Prasad was elected the first President of India through this committee. </a:t>
            </a:r>
            <a:endParaRPr lang="en-US" dirty="0" smtClean="0"/>
          </a:p>
          <a:p>
            <a:r>
              <a:rPr lang="en-US" dirty="0" smtClean="0"/>
              <a:t>Adopted </a:t>
            </a:r>
            <a:r>
              <a:rPr lang="en-US" dirty="0"/>
              <a:t>both the National anthem and National Song on January 24, 1950</a:t>
            </a:r>
          </a:p>
          <a:p>
            <a:endParaRPr lang="en-US" dirty="0"/>
          </a:p>
        </p:txBody>
      </p:sp>
      <p:sp>
        <p:nvSpPr>
          <p:cNvPr id="3" name="Title 2"/>
          <p:cNvSpPr>
            <a:spLocks noGrp="1"/>
          </p:cNvSpPr>
          <p:nvPr>
            <p:ph type="title"/>
          </p:nvPr>
        </p:nvSpPr>
        <p:spPr/>
        <p:txBody>
          <a:bodyPr>
            <a:normAutofit fontScale="90000"/>
          </a:bodyPr>
          <a:lstStyle/>
          <a:p>
            <a:pPr algn="ctr"/>
            <a:r>
              <a:rPr lang="en-US" dirty="0"/>
              <a:t>Functions of the Constituent Assembly of India:</a:t>
            </a:r>
          </a:p>
        </p:txBody>
      </p:sp>
    </p:spTree>
    <p:extLst>
      <p:ext uri="{BB962C8B-B14F-4D97-AF65-F5344CB8AC3E}">
        <p14:creationId xmlns:p14="http://schemas.microsoft.com/office/powerpoint/2010/main" val="263491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solidFill>
                  <a:schemeClr val="accent2">
                    <a:lumMod val="75000"/>
                  </a:schemeClr>
                </a:solidFill>
              </a:rPr>
              <a:t>The enforcement of this law is considered to be one of the most significant events in the history of the Constitution of India. This act worked towards providing divided powers of governance into a </a:t>
            </a:r>
            <a:r>
              <a:rPr lang="en-US" dirty="0">
                <a:solidFill>
                  <a:srgbClr val="FF0000"/>
                </a:solidFill>
              </a:rPr>
              <a:t>Federal list, a provincial list, and a concurrent </a:t>
            </a:r>
            <a:r>
              <a:rPr lang="en-US" dirty="0" smtClean="0">
                <a:solidFill>
                  <a:srgbClr val="FF0000"/>
                </a:solidFill>
              </a:rPr>
              <a:t>list.</a:t>
            </a:r>
          </a:p>
          <a:p>
            <a:r>
              <a:rPr lang="en-US" dirty="0">
                <a:solidFill>
                  <a:srgbClr val="FF0000"/>
                </a:solidFill>
              </a:rPr>
              <a:t>The Federal List</a:t>
            </a:r>
            <a:r>
              <a:rPr lang="en-US" dirty="0"/>
              <a:t> covers the subjects over which the federal government has exclusive </a:t>
            </a:r>
            <a:r>
              <a:rPr lang="en-US" dirty="0">
                <a:solidFill>
                  <a:srgbClr val="FF0000"/>
                </a:solidFill>
              </a:rPr>
              <a:t>legislative </a:t>
            </a:r>
            <a:r>
              <a:rPr lang="en-US" dirty="0" smtClean="0">
                <a:solidFill>
                  <a:srgbClr val="FF0000"/>
                </a:solidFill>
              </a:rPr>
              <a:t>power</a:t>
            </a:r>
            <a:r>
              <a:rPr lang="en-US" dirty="0">
                <a:solidFill>
                  <a:srgbClr val="FF0000"/>
                </a:solidFill>
              </a:rPr>
              <a:t>.</a:t>
            </a:r>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p:txBody>
      </p:sp>
      <p:sp>
        <p:nvSpPr>
          <p:cNvPr id="3" name="Title 2"/>
          <p:cNvSpPr>
            <a:spLocks noGrp="1"/>
          </p:cNvSpPr>
          <p:nvPr>
            <p:ph type="title"/>
          </p:nvPr>
        </p:nvSpPr>
        <p:spPr/>
        <p:txBody>
          <a:bodyPr/>
          <a:lstStyle/>
          <a:p>
            <a:r>
              <a:rPr lang="en-US" dirty="0">
                <a:solidFill>
                  <a:srgbClr val="7030A0"/>
                </a:solidFill>
              </a:rPr>
              <a:t>The Government Act of </a:t>
            </a:r>
            <a:r>
              <a:rPr lang="en-US" dirty="0" smtClean="0">
                <a:solidFill>
                  <a:srgbClr val="7030A0"/>
                </a:solidFill>
              </a:rPr>
              <a:t>1935</a:t>
            </a:r>
            <a:endParaRPr lang="en-US" dirty="0">
              <a:solidFill>
                <a:srgbClr val="7030A0"/>
              </a:solidFill>
            </a:endParaRPr>
          </a:p>
        </p:txBody>
      </p:sp>
    </p:spTree>
    <p:extLst>
      <p:ext uri="{BB962C8B-B14F-4D97-AF65-F5344CB8AC3E}">
        <p14:creationId xmlns:p14="http://schemas.microsoft.com/office/powerpoint/2010/main" val="1219727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P</a:t>
            </a:r>
            <a:r>
              <a:rPr lang="en-US" dirty="0" smtClean="0">
                <a:solidFill>
                  <a:srgbClr val="FF0000"/>
                </a:solidFill>
              </a:rPr>
              <a:t>rovincial </a:t>
            </a:r>
            <a:r>
              <a:rPr lang="en-US" dirty="0">
                <a:solidFill>
                  <a:srgbClr val="FF0000"/>
                </a:solidFill>
              </a:rPr>
              <a:t>list </a:t>
            </a:r>
            <a:r>
              <a:rPr lang="en-US" dirty="0"/>
              <a:t>means a list of </a:t>
            </a:r>
            <a:r>
              <a:rPr lang="en-US" dirty="0">
                <a:solidFill>
                  <a:srgbClr val="FF0000"/>
                </a:solidFill>
              </a:rPr>
              <a:t>candidates prepared by a party for an election of a provincial legislature; provincial list means a list of candidates submitted by a party for purposes of the election of members of a</a:t>
            </a:r>
            <a:r>
              <a:rPr lang="en-US" dirty="0"/>
              <a:t> provincial legislature referred to in section </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7392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TotalTime>
  <Words>616</Words>
  <Application>Microsoft Office PowerPoint</Application>
  <PresentationFormat>On-screen Show (4:3)</PresentationFormat>
  <Paragraphs>38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HISTORY OF INDIAN CONSTITUTION</vt:lpstr>
      <vt:lpstr>Historical Background of the Constituent Assembly</vt:lpstr>
      <vt:lpstr>PowerPoint Presentation</vt:lpstr>
      <vt:lpstr>Composition of the Council</vt:lpstr>
      <vt:lpstr>Some of the important aspects related to this are:  </vt:lpstr>
      <vt:lpstr>Functions of the Constituent Assembly of India:</vt:lpstr>
      <vt:lpstr>Functions of the Constituent Assembly of India:</vt:lpstr>
      <vt:lpstr>The Government Act of 1935</vt:lpstr>
      <vt:lpstr>PowerPoint Presentation</vt:lpstr>
      <vt:lpstr>PowerPoint Presentation</vt:lpstr>
      <vt:lpstr>PowerPoint Presentation</vt:lpstr>
      <vt:lpstr>The Indian Independence Act of 1947</vt:lpstr>
      <vt:lpstr>The Constituent Assembly of India - Enforcement of the Constitution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INDIAN CONSTITUTION</dc:title>
  <dc:creator>DELL</dc:creator>
  <cp:lastModifiedBy>DELL</cp:lastModifiedBy>
  <cp:revision>20</cp:revision>
  <dcterms:created xsi:type="dcterms:W3CDTF">2006-08-16T00:00:00Z</dcterms:created>
  <dcterms:modified xsi:type="dcterms:W3CDTF">2024-01-29T10:26:55Z</dcterms:modified>
</cp:coreProperties>
</file>