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3" r:id="rId7"/>
    <p:sldId id="274" r:id="rId8"/>
    <p:sldId id="257" r:id="rId9"/>
    <p:sldId id="258" r:id="rId10"/>
    <p:sldId id="259" r:id="rId11"/>
    <p:sldId id="260" r:id="rId12"/>
    <p:sldId id="261" r:id="rId13"/>
    <p:sldId id="263" r:id="rId14"/>
    <p:sldId id="262" r:id="rId15"/>
    <p:sldId id="264" r:id="rId16"/>
    <p:sldId id="265" r:id="rId17"/>
    <p:sldId id="267" r:id="rId18"/>
    <p:sldId id="268"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eb.worldbank.org/WBSITE/EXTERNAL/EXTABOUTUS/EXTIBRD/0,,menuPK:3046081~pagePK:64168427~piPK:64168435~theSitePK:3046012,00.html" TargetMode="External"/><Relationship Id="rId7" Type="http://schemas.openxmlformats.org/officeDocument/2006/relationships/hyperlink" Target="http://www.miga.org/" TargetMode="External"/><Relationship Id="rId2" Type="http://schemas.openxmlformats.org/officeDocument/2006/relationships/hyperlink" Target="http://www.worldbank.org/" TargetMode="External"/><Relationship Id="rId1" Type="http://schemas.openxmlformats.org/officeDocument/2006/relationships/slideLayout" Target="../slideLayouts/slideLayout2.xml"/><Relationship Id="rId6" Type="http://schemas.openxmlformats.org/officeDocument/2006/relationships/hyperlink" Target="http://www.ifc.org/" TargetMode="External"/><Relationship Id="rId5" Type="http://schemas.openxmlformats.org/officeDocument/2006/relationships/hyperlink" Target="http://www.worldbank.org/ida" TargetMode="External"/><Relationship Id="rId4" Type="http://schemas.openxmlformats.org/officeDocument/2006/relationships/hyperlink" Target="http://icsid.worldbank.org/ICSID/Index.j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unesco.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who.i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ilo.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yjus.com/free-ias-prep/sustainable-development-goals/" TargetMode="External"/><Relationship Id="rId2" Type="http://schemas.openxmlformats.org/officeDocument/2006/relationships/hyperlink" Target="http://www.fao.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ifad.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imo.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unaids.org/en/targetsandcommitments" TargetMode="External"/><Relationship Id="rId2" Type="http://schemas.openxmlformats.org/officeDocument/2006/relationships/hyperlink" Target="http://www.unaids.org/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ohchr.org/english/bodies/hrcounci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 Specialized Agencies</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solidFill>
                  <a:schemeClr val="tx1"/>
                </a:solidFill>
              </a:rPr>
              <a:t>Dr.P.DEVI</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World Bank</a:t>
            </a:r>
            <a:endParaRPr lang="en-US" dirty="0" smtClean="0"/>
          </a:p>
          <a:p>
            <a:r>
              <a:rPr lang="en-IN" dirty="0" smtClean="0"/>
              <a:t>The World Bank focuses </a:t>
            </a:r>
            <a:r>
              <a:rPr lang="en-IN" b="1" dirty="0" smtClean="0"/>
              <a:t>on </a:t>
            </a:r>
            <a:r>
              <a:rPr lang="en-IN" b="1" dirty="0" smtClean="0">
                <a:solidFill>
                  <a:srgbClr val="0070C0"/>
                </a:solidFill>
              </a:rPr>
              <a:t>poverty reduction and the improvement of living standards worldwide by providing low-interest loans, interest-free credit, and grants to developing countries for education, health, infrastructure, and communications, among other things. The World Bank works in over 100 countries.</a:t>
            </a:r>
            <a:endParaRPr lang="en-US" b="1" dirty="0" smtClean="0">
              <a:solidFill>
                <a:srgbClr val="0070C0"/>
              </a:solidFill>
            </a:endParaRPr>
          </a:p>
          <a:p>
            <a:endParaRPr lang="en-US" b="1" dirty="0"/>
          </a:p>
        </p:txBody>
      </p:sp>
      <p:sp>
        <p:nvSpPr>
          <p:cNvPr id="3" name="Title 2"/>
          <p:cNvSpPr>
            <a:spLocks noGrp="1"/>
          </p:cNvSpPr>
          <p:nvPr>
            <p:ph type="title"/>
          </p:nvPr>
        </p:nvSpPr>
        <p:spPr/>
        <p:txBody>
          <a:bodyPr/>
          <a:lstStyle/>
          <a:p>
            <a:pPr algn="ctr"/>
            <a:r>
              <a:rPr lang="en-US" dirty="0" smtClean="0"/>
              <a:t>Agencies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smtClean="0">
                <a:hlinkClick r:id="rId2"/>
              </a:rPr>
              <a:t>World Bank Group</a:t>
            </a:r>
            <a:endParaRPr lang="en-US" dirty="0" smtClean="0"/>
          </a:p>
          <a:p>
            <a:pPr lvl="0"/>
            <a:r>
              <a:rPr lang="en-IN" dirty="0" smtClean="0">
                <a:hlinkClick r:id="rId3"/>
              </a:rPr>
              <a:t>International Bank for Reconstruction and Development</a:t>
            </a:r>
            <a:r>
              <a:rPr lang="en-IN" dirty="0" smtClean="0"/>
              <a:t> (IBRD)</a:t>
            </a:r>
            <a:endParaRPr lang="en-US" dirty="0" smtClean="0"/>
          </a:p>
          <a:p>
            <a:pPr lvl="0"/>
            <a:r>
              <a:rPr lang="en-IN" dirty="0" smtClean="0">
                <a:hlinkClick r:id="rId4"/>
              </a:rPr>
              <a:t>International Centre for Settlement of Investment Disputes</a:t>
            </a:r>
            <a:r>
              <a:rPr lang="en-IN" dirty="0" smtClean="0"/>
              <a:t> (ICSID)</a:t>
            </a:r>
            <a:endParaRPr lang="en-US" dirty="0" smtClean="0"/>
          </a:p>
          <a:p>
            <a:pPr lvl="0"/>
            <a:r>
              <a:rPr lang="en-IN" dirty="0" smtClean="0">
                <a:hlinkClick r:id="rId5"/>
              </a:rPr>
              <a:t>International Development Association</a:t>
            </a:r>
            <a:r>
              <a:rPr lang="en-IN" dirty="0" smtClean="0"/>
              <a:t> (IDA)</a:t>
            </a:r>
            <a:endParaRPr lang="en-US" dirty="0" smtClean="0"/>
          </a:p>
          <a:p>
            <a:pPr lvl="0"/>
            <a:r>
              <a:rPr lang="en-IN" dirty="0" smtClean="0">
                <a:hlinkClick r:id="rId6"/>
              </a:rPr>
              <a:t>International Finance Corporation</a:t>
            </a:r>
            <a:r>
              <a:rPr lang="en-IN" dirty="0" smtClean="0"/>
              <a:t> (IFC)</a:t>
            </a:r>
            <a:endParaRPr lang="en-US" dirty="0" smtClean="0"/>
          </a:p>
          <a:p>
            <a:pPr lvl="0"/>
            <a:r>
              <a:rPr lang="en-IN" dirty="0" smtClean="0">
                <a:hlinkClick r:id="rId7"/>
              </a:rPr>
              <a:t>Multilateral Investment Guarantee Agency</a:t>
            </a:r>
            <a:r>
              <a:rPr lang="en-IN" dirty="0" smtClean="0"/>
              <a:t> (MIGA)</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smtClean="0">
                <a:solidFill>
                  <a:srgbClr val="FF0000"/>
                </a:solidFill>
              </a:rPr>
              <a:t>The International Monetary Fund</a:t>
            </a:r>
            <a:r>
              <a:rPr lang="en-IN" dirty="0" smtClean="0"/>
              <a:t> fosters economic growth and employment by providing temporary financial assistance to countries to help ease balance of payments adjustment and technical assistance</a:t>
            </a:r>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IN" dirty="0" smtClean="0"/>
              <a:t/>
            </a:r>
            <a:br>
              <a:rPr lang="en-IN" dirty="0" smtClean="0"/>
            </a:br>
            <a:r>
              <a:rPr lang="en-IN" dirty="0" smtClean="0"/>
              <a:t>IMF</a:t>
            </a: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t>
            </a:r>
            <a:r>
              <a:rPr lang="en-IN" dirty="0" smtClean="0">
                <a:hlinkClick r:id="rId2"/>
              </a:rPr>
              <a:t>United Nations Educational, Scientific and Cultural Organization</a:t>
            </a:r>
            <a:r>
              <a:rPr lang="en-IN" dirty="0" smtClean="0"/>
              <a:t> focuses on everything from teacher training to helping improve education worldwide to protecting important historical and cultural sites around the world.</a:t>
            </a:r>
          </a:p>
          <a:p>
            <a:r>
              <a:rPr lang="en-IN" dirty="0" smtClean="0"/>
              <a:t> UNESCO added 28 new World Heritage Sites this year to the list of irreplaceable treasures that will be protected for today's travellers and future generations.</a:t>
            </a:r>
            <a:endParaRPr lang="en-US" dirty="0"/>
          </a:p>
        </p:txBody>
      </p:sp>
      <p:sp>
        <p:nvSpPr>
          <p:cNvPr id="3" name="Title 2"/>
          <p:cNvSpPr>
            <a:spLocks noGrp="1"/>
          </p:cNvSpPr>
          <p:nvPr>
            <p:ph type="title"/>
          </p:nvPr>
        </p:nvSpPr>
        <p:spPr/>
        <p:txBody>
          <a:bodyPr>
            <a:normAutofit fontScale="90000"/>
          </a:bodyPr>
          <a:lstStyle/>
          <a:p>
            <a:pPr algn="ctr"/>
            <a:r>
              <a:rPr lang="en-IN" dirty="0" smtClean="0"/>
              <a:t/>
            </a:r>
            <a:br>
              <a:rPr lang="en-IN" dirty="0" smtClean="0"/>
            </a:br>
            <a:r>
              <a:rPr lang="en-IN" dirty="0" smtClean="0"/>
              <a:t>UNESCO</a:t>
            </a: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t>
            </a:r>
            <a:r>
              <a:rPr lang="en-IN" dirty="0" smtClean="0">
                <a:hlinkClick r:id="rId2"/>
              </a:rPr>
              <a:t>World Health Organization</a:t>
            </a:r>
            <a:r>
              <a:rPr lang="en-IN" dirty="0" smtClean="0"/>
              <a:t>  is responsible for global vaccination campaigns, responding to public health emergencies, defending against pandemic influenza, and leading the way for eradication campaigns against life-threatening diseases like polio and malaria.</a:t>
            </a:r>
            <a:endParaRPr lang="en-US" dirty="0" smtClean="0"/>
          </a:p>
          <a:p>
            <a:endParaRPr lang="en-US" dirty="0"/>
          </a:p>
        </p:txBody>
      </p:sp>
      <p:sp>
        <p:nvSpPr>
          <p:cNvPr id="3" name="Title 2"/>
          <p:cNvSpPr>
            <a:spLocks noGrp="1"/>
          </p:cNvSpPr>
          <p:nvPr>
            <p:ph type="title"/>
          </p:nvPr>
        </p:nvSpPr>
        <p:spPr/>
        <p:txBody>
          <a:bodyPr/>
          <a:lstStyle/>
          <a:p>
            <a:pPr algn="ctr"/>
            <a:r>
              <a:rPr lang="en-IN" dirty="0" smtClean="0"/>
              <a:t>WHO</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US" dirty="0" smtClean="0"/>
          </a:p>
          <a:p>
            <a:pPr algn="just"/>
            <a:r>
              <a:rPr lang="en-IN" dirty="0" smtClean="0">
                <a:hlinkClick r:id="rId2"/>
              </a:rPr>
              <a:t>The International </a:t>
            </a:r>
            <a:r>
              <a:rPr lang="en-IN" dirty="0" err="1" smtClean="0">
                <a:hlinkClick r:id="rId2"/>
              </a:rPr>
              <a:t>Labor</a:t>
            </a:r>
            <a:r>
              <a:rPr lang="en-IN" dirty="0" smtClean="0">
                <a:hlinkClick r:id="rId2"/>
              </a:rPr>
              <a:t>  Organization</a:t>
            </a:r>
            <a:r>
              <a:rPr lang="en-IN" b="1" dirty="0" smtClean="0"/>
              <a:t> </a:t>
            </a:r>
          </a:p>
          <a:p>
            <a:pPr algn="just">
              <a:buNone/>
            </a:pPr>
            <a:r>
              <a:rPr lang="en-IN" dirty="0" smtClean="0"/>
              <a:t>promotes international </a:t>
            </a:r>
            <a:r>
              <a:rPr lang="en-IN" dirty="0" err="1" smtClean="0"/>
              <a:t>labor</a:t>
            </a:r>
            <a:r>
              <a:rPr lang="en-IN" dirty="0" smtClean="0"/>
              <a:t> rights by formulating international standards on the freedom to associate, collective bargaining, the abolition of forced </a:t>
            </a:r>
            <a:r>
              <a:rPr lang="en-IN" dirty="0" err="1" smtClean="0"/>
              <a:t>labor</a:t>
            </a:r>
            <a:r>
              <a:rPr lang="en-IN" dirty="0" smtClean="0"/>
              <a:t>, and equality of opportunity and treatment.</a:t>
            </a:r>
            <a:endParaRPr lang="en-US" dirty="0"/>
          </a:p>
        </p:txBody>
      </p:sp>
      <p:sp>
        <p:nvSpPr>
          <p:cNvPr id="3" name="Title 2"/>
          <p:cNvSpPr>
            <a:spLocks noGrp="1"/>
          </p:cNvSpPr>
          <p:nvPr>
            <p:ph type="title"/>
          </p:nvPr>
        </p:nvSpPr>
        <p:spPr/>
        <p:txBody>
          <a:bodyPr/>
          <a:lstStyle/>
          <a:p>
            <a:pPr algn="ctr"/>
            <a:r>
              <a:rPr lang="en-IN" dirty="0" smtClean="0"/>
              <a:t>ILO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dirty="0" smtClean="0"/>
              <a:t>The </a:t>
            </a:r>
            <a:r>
              <a:rPr lang="en-IN" dirty="0" smtClean="0">
                <a:hlinkClick r:id="rId2"/>
              </a:rPr>
              <a:t>Food and Agriculture Organization</a:t>
            </a:r>
            <a:r>
              <a:rPr lang="en-IN" b="1" dirty="0" smtClean="0"/>
              <a:t> </a:t>
            </a:r>
            <a:r>
              <a:rPr lang="en-IN" dirty="0" smtClean="0"/>
              <a:t>leads international efforts to fight hunger. It is both a forum for negotiating agreements between developing and developed countries and a source of technical knowledge and information to aid development.</a:t>
            </a:r>
          </a:p>
          <a:p>
            <a:pPr lvl="0"/>
            <a:r>
              <a:rPr lang="en-IN" dirty="0" smtClean="0"/>
              <a:t>Over the years, FAO has made major inroads in resolving issues such as </a:t>
            </a:r>
            <a:r>
              <a:rPr lang="en-IN" dirty="0" smtClean="0">
                <a:solidFill>
                  <a:srgbClr val="FF0000"/>
                </a:solidFill>
              </a:rPr>
              <a:t>access to food, nutrition, livelihoods, rural development and sustainable agriculture. With the </a:t>
            </a:r>
            <a:r>
              <a:rPr lang="en-IN" dirty="0" smtClean="0">
                <a:solidFill>
                  <a:srgbClr val="FF0000"/>
                </a:solidFill>
                <a:hlinkClick r:id="rId3"/>
              </a:rPr>
              <a:t>Sustainable Development Goals</a:t>
            </a:r>
            <a:r>
              <a:rPr lang="en-IN" dirty="0" smtClean="0">
                <a:solidFill>
                  <a:srgbClr val="FF0000"/>
                </a:solidFill>
              </a:rPr>
              <a:t> in full swing</a:t>
            </a:r>
            <a:r>
              <a:rPr lang="en-IN" dirty="0" smtClean="0"/>
              <a:t>, the FAO’s primary focus will be on improving India’s sustainable agricultural practices.</a:t>
            </a:r>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IN" dirty="0" smtClean="0"/>
              <a:t/>
            </a:r>
            <a:br>
              <a:rPr lang="en-IN" dirty="0" smtClean="0"/>
            </a:br>
            <a:r>
              <a:rPr lang="en-IN" dirty="0" smtClean="0"/>
              <a:t>FAO</a:t>
            </a:r>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The </a:t>
            </a:r>
            <a:r>
              <a:rPr lang="en-IN" dirty="0" smtClean="0">
                <a:hlinkClick r:id="rId2"/>
              </a:rPr>
              <a:t>International Fund for Agricultural Development</a:t>
            </a:r>
            <a:r>
              <a:rPr lang="en-IN" dirty="0" smtClean="0"/>
              <a:t>, since it was created in 1977, has focused exclusively on rural poverty reduction, working with poor rural populations in developing countries to eliminate poverty, hunger and malnutrition; raise their productivity and incomes; and improve the quality of their lives.</a:t>
            </a:r>
            <a:endParaRPr lang="en-US" dirty="0"/>
          </a:p>
        </p:txBody>
      </p:sp>
      <p:sp>
        <p:nvSpPr>
          <p:cNvPr id="3" name="Title 2"/>
          <p:cNvSpPr>
            <a:spLocks noGrp="1"/>
          </p:cNvSpPr>
          <p:nvPr>
            <p:ph type="title"/>
          </p:nvPr>
        </p:nvSpPr>
        <p:spPr/>
        <p:txBody>
          <a:bodyPr>
            <a:normAutofit fontScale="90000"/>
          </a:bodyPr>
          <a:lstStyle/>
          <a:p>
            <a:pPr algn="ctr"/>
            <a:r>
              <a:rPr lang="en-IN" dirty="0" smtClean="0"/>
              <a:t/>
            </a:r>
            <a:br>
              <a:rPr lang="en-IN" dirty="0" smtClean="0"/>
            </a:br>
            <a:r>
              <a:rPr lang="en-IN" dirty="0" smtClean="0"/>
              <a:t>IFAD</a:t>
            </a:r>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The </a:t>
            </a:r>
            <a:r>
              <a:rPr lang="en-IN" dirty="0" smtClean="0">
                <a:hlinkClick r:id="rId2"/>
              </a:rPr>
              <a:t>International Maritime Organization</a:t>
            </a:r>
            <a:r>
              <a:rPr lang="en-IN" b="1" dirty="0" smtClean="0"/>
              <a:t> </a:t>
            </a:r>
            <a:r>
              <a:rPr lang="en-IN" dirty="0" smtClean="0"/>
              <a:t>has created a comprehensive shipping regulatory framework, addressing safety and environmental concerns, legal matters, technical cooperation, security, and efficiency.</a:t>
            </a:r>
            <a:endParaRPr lang="en-US" dirty="0"/>
          </a:p>
        </p:txBody>
      </p:sp>
      <p:sp>
        <p:nvSpPr>
          <p:cNvPr id="3" name="Title 2"/>
          <p:cNvSpPr>
            <a:spLocks noGrp="1"/>
          </p:cNvSpPr>
          <p:nvPr>
            <p:ph type="title"/>
          </p:nvPr>
        </p:nvSpPr>
        <p:spPr/>
        <p:txBody>
          <a:bodyPr>
            <a:normAutofit fontScale="90000"/>
          </a:bodyPr>
          <a:lstStyle/>
          <a:p>
            <a:pPr algn="ctr"/>
            <a:r>
              <a:rPr lang="en-IN" dirty="0" smtClean="0"/>
              <a:t>IMO</a:t>
            </a: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The </a:t>
            </a:r>
            <a:r>
              <a:rPr lang="en-IN" dirty="0" smtClean="0">
                <a:hlinkClick r:id="rId2"/>
              </a:rPr>
              <a:t>Joint United Nations Programme on HIV/AIDS</a:t>
            </a:r>
            <a:r>
              <a:rPr lang="en-IN" dirty="0" smtClean="0"/>
              <a:t> is co-sponsored by 10 UN system agencies: UNHCR, UNICEF, WFP, UNDP, UNFPA, UNODC, the ILO, UNESCO, WHO and the World Bank and has </a:t>
            </a:r>
            <a:r>
              <a:rPr lang="en-IN" dirty="0" smtClean="0">
                <a:hlinkClick r:id="rId3"/>
              </a:rPr>
              <a:t>ten goals</a:t>
            </a:r>
            <a:r>
              <a:rPr lang="en-IN" dirty="0" smtClean="0"/>
              <a:t> related to stopping and reversing the spread of HIV/AIDS.</a:t>
            </a:r>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IN" smtClean="0"/>
              <a:t/>
            </a:r>
            <a:br>
              <a:rPr lang="en-IN" smtClean="0"/>
            </a:br>
            <a:r>
              <a:rPr lang="en-IN" smtClean="0"/>
              <a:t>UNAIDS</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promotion and protection of human rights has been a major preoccupation for the United Nations since </a:t>
            </a:r>
            <a:r>
              <a:rPr lang="en-IN" dirty="0" smtClean="0"/>
              <a:t>1945.</a:t>
            </a:r>
            <a:endParaRPr lang="en-US" dirty="0"/>
          </a:p>
        </p:txBody>
      </p:sp>
      <p:sp>
        <p:nvSpPr>
          <p:cNvPr id="3" name="Title 2"/>
          <p:cNvSpPr>
            <a:spLocks noGrp="1"/>
          </p:cNvSpPr>
          <p:nvPr>
            <p:ph type="title"/>
          </p:nvPr>
        </p:nvSpPr>
        <p:spPr/>
        <p:txBody>
          <a:bodyPr>
            <a:normAutofit fontScale="90000"/>
          </a:bodyPr>
          <a:lstStyle/>
          <a:p>
            <a:pPr algn="ctr"/>
            <a:r>
              <a:rPr lang="en-US" dirty="0" smtClean="0"/>
              <a:t>   </a:t>
            </a:r>
            <a:br>
              <a:rPr lang="en-US" dirty="0" smtClean="0"/>
            </a:br>
            <a:r>
              <a:rPr lang="en-US" dirty="0" smtClean="0"/>
              <a:t> </a:t>
            </a:r>
            <a:r>
              <a:rPr lang="en-US" dirty="0" smtClean="0"/>
              <a:t>     UN </a:t>
            </a:r>
            <a:r>
              <a:rPr lang="en-US" dirty="0" smtClean="0"/>
              <a:t>MECHANISM AND AGENCIES</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smtClean="0">
                <a:solidFill>
                  <a:srgbClr val="FF0000"/>
                </a:solidFill>
              </a:rPr>
              <a:t>The General Assembly</a:t>
            </a:r>
            <a:r>
              <a:rPr lang="en-IN" dirty="0" smtClean="0"/>
              <a:t> is the main deliberative body of the United Nations. </a:t>
            </a:r>
            <a:endParaRPr lang="en-IN" dirty="0" smtClean="0"/>
          </a:p>
          <a:p>
            <a:pPr algn="just"/>
            <a:r>
              <a:rPr lang="en-IN" dirty="0" smtClean="0"/>
              <a:t>Made </a:t>
            </a:r>
            <a:r>
              <a:rPr lang="en-IN" dirty="0" smtClean="0"/>
              <a:t>up of 185 Member States, it reviews and takes action on human rights matters referred to it by its Third Committee and by the Economic and Social Council.</a:t>
            </a:r>
            <a:endParaRPr lang="en-US" dirty="0" smtClean="0"/>
          </a:p>
          <a:p>
            <a:endParaRPr lang="en-US" dirty="0"/>
          </a:p>
        </p:txBody>
      </p:sp>
      <p:sp>
        <p:nvSpPr>
          <p:cNvPr id="3" name="Title 2"/>
          <p:cNvSpPr>
            <a:spLocks noGrp="1"/>
          </p:cNvSpPr>
          <p:nvPr>
            <p:ph type="title"/>
          </p:nvPr>
        </p:nvSpPr>
        <p:spPr/>
        <p:txBody>
          <a:bodyPr>
            <a:noAutofit/>
          </a:bodyPr>
          <a:lstStyle/>
          <a:p>
            <a:pPr algn="ctr"/>
            <a:r>
              <a:rPr lang="en-IN" sz="2800" dirty="0" smtClean="0"/>
              <a:t>United Nations intergovernmental bodies dealing with human rights</a:t>
            </a:r>
            <a:r>
              <a:rPr lang="en-US" sz="2800" dirty="0" smtClean="0"/>
              <a:t/>
            </a:r>
            <a:br>
              <a:rPr lang="en-US" sz="2800" dirty="0" smtClean="0"/>
            </a:b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b="1" i="1" dirty="0" smtClean="0">
                <a:solidFill>
                  <a:srgbClr val="FF0000"/>
                </a:solidFill>
              </a:rPr>
              <a:t>The Commission on Human Rights</a:t>
            </a:r>
            <a:r>
              <a:rPr lang="en-IN" dirty="0" smtClean="0">
                <a:solidFill>
                  <a:srgbClr val="FF0000"/>
                </a:solidFill>
              </a:rPr>
              <a:t> is </a:t>
            </a:r>
            <a:r>
              <a:rPr lang="en-IN" b="1" dirty="0" smtClean="0">
                <a:solidFill>
                  <a:srgbClr val="FF0000"/>
                </a:solidFill>
              </a:rPr>
              <a:t>the main policy-making body dealing with human rights issues</a:t>
            </a:r>
            <a:r>
              <a:rPr lang="en-IN" dirty="0" smtClean="0"/>
              <a:t>. </a:t>
            </a:r>
            <a:endParaRPr lang="en-IN" dirty="0" smtClean="0"/>
          </a:p>
          <a:p>
            <a:r>
              <a:rPr lang="en-IN" dirty="0" smtClean="0"/>
              <a:t>Composed </a:t>
            </a:r>
            <a:r>
              <a:rPr lang="en-IN" dirty="0" smtClean="0"/>
              <a:t>of 53 member Governments, it prepares studies, makes recommendations and drafts international human rights conventions and declarations. </a:t>
            </a:r>
            <a:endParaRPr lang="en-IN" dirty="0" smtClean="0"/>
          </a:p>
          <a:p>
            <a:r>
              <a:rPr lang="en-IN" dirty="0" smtClean="0"/>
              <a:t>It </a:t>
            </a:r>
            <a:r>
              <a:rPr lang="en-IN" dirty="0" smtClean="0"/>
              <a:t>also investigates allegations of human rights violations and handles communications relating to them.</a:t>
            </a:r>
            <a:endParaRPr lang="en-US" dirty="0" smtClean="0"/>
          </a:p>
          <a:p>
            <a:r>
              <a:rPr lang="en-IN" dirty="0" smtClean="0"/>
              <a:t>The Commission has established a number of subsidiary bodies, including the Sub-Commission on Prevention of Discrimination and Protection of Minorities.</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IN" i="1" dirty="0" smtClean="0">
                <a:solidFill>
                  <a:srgbClr val="FF0000"/>
                </a:solidFill>
              </a:rPr>
              <a:t>The Commission on Human Rights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undertakes studies and makes recommendations to the Commission concerning the </a:t>
            </a:r>
            <a:r>
              <a:rPr lang="en-IN" dirty="0" smtClean="0">
                <a:solidFill>
                  <a:srgbClr val="FF0000"/>
                </a:solidFill>
              </a:rPr>
              <a:t>prevention of discrimination against racial, religious and linguistic minorities.</a:t>
            </a:r>
            <a:endParaRPr lang="en-US" dirty="0">
              <a:solidFill>
                <a:srgbClr val="FF0000"/>
              </a:solidFill>
            </a:endParaRPr>
          </a:p>
        </p:txBody>
      </p:sp>
      <p:sp>
        <p:nvSpPr>
          <p:cNvPr id="3" name="Title 2"/>
          <p:cNvSpPr>
            <a:spLocks noGrp="1"/>
          </p:cNvSpPr>
          <p:nvPr>
            <p:ph type="title"/>
          </p:nvPr>
        </p:nvSpPr>
        <p:spPr/>
        <p:txBody>
          <a:bodyPr>
            <a:normAutofit/>
          </a:bodyPr>
          <a:lstStyle/>
          <a:p>
            <a:pPr algn="ctr"/>
            <a:r>
              <a:rPr lang="en-IN" sz="2800" dirty="0" smtClean="0">
                <a:solidFill>
                  <a:srgbClr val="FF0000"/>
                </a:solidFill>
              </a:rPr>
              <a:t>The Sub-Commission on Prevention of Discrimination and Protection of Minorities </a:t>
            </a:r>
            <a:endParaRPr lang="en-US"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composed of 32 members, prepares recommendations and reports to the Economic and Social Council on the promotion of women's rights in political, economic, social and educational fields.</a:t>
            </a:r>
            <a:endParaRPr lang="en-US" dirty="0"/>
          </a:p>
        </p:txBody>
      </p:sp>
      <p:sp>
        <p:nvSpPr>
          <p:cNvPr id="3" name="Title 2"/>
          <p:cNvSpPr>
            <a:spLocks noGrp="1"/>
          </p:cNvSpPr>
          <p:nvPr>
            <p:ph type="title"/>
          </p:nvPr>
        </p:nvSpPr>
        <p:spPr/>
        <p:txBody>
          <a:bodyPr>
            <a:normAutofit fontScale="90000"/>
          </a:bodyPr>
          <a:lstStyle/>
          <a:p>
            <a:pPr algn="ctr"/>
            <a:r>
              <a:rPr lang="en-IN" dirty="0" smtClean="0"/>
              <a:t>The Commission on the Status of Women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In 2006 the UN General Assembly created the </a:t>
            </a:r>
            <a:r>
              <a:rPr lang="en-US" b="1" u="sng" dirty="0" smtClean="0">
                <a:hlinkClick r:id="rId2"/>
              </a:rPr>
              <a:t>Human Rights Council</a:t>
            </a:r>
            <a:r>
              <a:rPr lang="en-US" dirty="0" smtClean="0"/>
              <a:t>, a new political body to deal with human rights, which replaces the </a:t>
            </a:r>
            <a:r>
              <a:rPr lang="en-US" dirty="0" smtClean="0">
                <a:solidFill>
                  <a:srgbClr val="FF0000"/>
                </a:solidFill>
              </a:rPr>
              <a:t>Commission on Human Rights. </a:t>
            </a:r>
            <a:r>
              <a:rPr lang="en-US" dirty="0" smtClean="0"/>
              <a:t>The Human Rights Council has a mandate to promote and protect human rights, including:</a:t>
            </a:r>
          </a:p>
          <a:p>
            <a:pPr lvl="0"/>
            <a:r>
              <a:rPr lang="en-IN" sz="2400" dirty="0" smtClean="0">
                <a:solidFill>
                  <a:srgbClr val="FF0000"/>
                </a:solidFill>
              </a:rPr>
              <a:t>addressing gross and systematic violations</a:t>
            </a:r>
            <a:endParaRPr lang="en-US" sz="2400" dirty="0" smtClean="0">
              <a:solidFill>
                <a:srgbClr val="FF0000"/>
              </a:solidFill>
            </a:endParaRPr>
          </a:p>
          <a:p>
            <a:pPr lvl="0"/>
            <a:r>
              <a:rPr lang="en-IN" sz="2400" dirty="0" smtClean="0">
                <a:solidFill>
                  <a:srgbClr val="FF0000"/>
                </a:solidFill>
              </a:rPr>
              <a:t>contributing to the prevention of human rights violations</a:t>
            </a:r>
            <a:endParaRPr lang="en-US" sz="2400" dirty="0" smtClean="0">
              <a:solidFill>
                <a:srgbClr val="FF0000"/>
              </a:solidFill>
            </a:endParaRPr>
          </a:p>
          <a:p>
            <a:pPr lvl="0"/>
            <a:r>
              <a:rPr lang="en-IN" sz="2400" dirty="0" smtClean="0">
                <a:solidFill>
                  <a:srgbClr val="FF0000"/>
                </a:solidFill>
              </a:rPr>
              <a:t>responding promptly to human rights emergencies</a:t>
            </a:r>
            <a:endParaRPr lang="en-US" sz="2400" dirty="0" smtClean="0">
              <a:solidFill>
                <a:srgbClr val="FF0000"/>
              </a:solidFill>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smtClean="0"/>
              <a:t>The UN system, also known unofficially as the "UN family", is made up of the UN itself and many affiliated programmes, funds, and specialized agencies, all with their own membership, leadership, and budget. </a:t>
            </a:r>
          </a:p>
          <a:p>
            <a:pPr algn="just"/>
            <a:r>
              <a:rPr lang="en-IN" dirty="0" smtClean="0"/>
              <a:t> The programmes and funds are financed through voluntary rather than assessed contributions. The Specialized Agencies are independent international organizations funded by both voluntary and assessed contributions.</a:t>
            </a:r>
            <a:endParaRPr lang="en-US" dirty="0" smtClean="0"/>
          </a:p>
          <a:p>
            <a:endParaRPr lang="en-US" dirty="0"/>
          </a:p>
        </p:txBody>
      </p:sp>
      <p:sp>
        <p:nvSpPr>
          <p:cNvPr id="3" name="Title 2"/>
          <p:cNvSpPr>
            <a:spLocks noGrp="1"/>
          </p:cNvSpPr>
          <p:nvPr>
            <p:ph type="title"/>
          </p:nvPr>
        </p:nvSpPr>
        <p:spPr/>
        <p:txBody>
          <a:bodyPr/>
          <a:lstStyle/>
          <a:p>
            <a:pPr algn="ctr"/>
            <a:r>
              <a:rPr lang="en-US" dirty="0" smtClean="0"/>
              <a:t>UN Specialized Agencies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The UN specialized agencies are autonomous organizations working with the United Nations. </a:t>
            </a:r>
          </a:p>
          <a:p>
            <a:pPr algn="just"/>
            <a:r>
              <a:rPr lang="en-IN" dirty="0" smtClean="0"/>
              <a:t>All were brought into relationship with the UN through negotiated agreements. Some existed before the First World War.</a:t>
            </a:r>
          </a:p>
          <a:p>
            <a:pPr algn="just"/>
            <a:r>
              <a:rPr lang="en-IN" dirty="0" smtClean="0"/>
              <a:t> Some were associated with the League of Nations. Others were created almost simultaneously with the UN. Others were created by the UN to meet emerging needs.</a:t>
            </a:r>
            <a:endParaRPr lang="en-US" dirty="0" smtClean="0"/>
          </a:p>
          <a:p>
            <a:pPr algn="just"/>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TotalTime>
  <Words>257</Words>
  <Application>Microsoft Office PowerPoint</Application>
  <PresentationFormat>On-screen Show (4:3)</PresentationFormat>
  <Paragraphs>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UN Specialized Agencies</vt:lpstr>
      <vt:lpstr>          UN MECHANISM AND AGENCIES </vt:lpstr>
      <vt:lpstr>United Nations intergovernmental bodies dealing with human rights </vt:lpstr>
      <vt:lpstr>The Commission on Human Rights</vt:lpstr>
      <vt:lpstr>The Sub-Commission on Prevention of Discrimination and Protection of Minorities </vt:lpstr>
      <vt:lpstr>The Commission on the Status of Women</vt:lpstr>
      <vt:lpstr>Slide 7</vt:lpstr>
      <vt:lpstr>UN Specialized Agencies</vt:lpstr>
      <vt:lpstr>Slide 9</vt:lpstr>
      <vt:lpstr>Agencies</vt:lpstr>
      <vt:lpstr>Slide 11</vt:lpstr>
      <vt:lpstr> IMF </vt:lpstr>
      <vt:lpstr> UNESCO </vt:lpstr>
      <vt:lpstr>WHO</vt:lpstr>
      <vt:lpstr>ILO</vt:lpstr>
      <vt:lpstr> FAO </vt:lpstr>
      <vt:lpstr> IFAD </vt:lpstr>
      <vt:lpstr>IMO </vt:lpstr>
      <vt:lpstr> UNAIDS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Specialized Agencies</dc:title>
  <dc:creator>Admin</dc:creator>
  <cp:lastModifiedBy>User</cp:lastModifiedBy>
  <cp:revision>24</cp:revision>
  <dcterms:created xsi:type="dcterms:W3CDTF">2006-08-16T00:00:00Z</dcterms:created>
  <dcterms:modified xsi:type="dcterms:W3CDTF">2023-04-11T05:23:46Z</dcterms:modified>
</cp:coreProperties>
</file>