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9" d="100"/>
          <a:sy n="89" d="100"/>
        </p:scale>
        <p:origin x="-1258" y="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F3CA3-5CA1-40AB-9A53-EDD7A0B88E62}" type="datetimeFigureOut">
              <a:rPr lang="en-US" smtClean="0"/>
              <a:t>1/31/2024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56CB67-6E3E-48DF-9B47-7312272EF7E3}" type="slidenum">
              <a:rPr lang="en-US" smtClean="0"/>
              <a:t>‹#›</a:t>
            </a:fld>
            <a:endParaRPr lang="en-US"/>
          </a:p>
        </p:txBody>
      </p:sp>
    </p:spTree>
    <p:extLst>
      <p:ext uri="{BB962C8B-B14F-4D97-AF65-F5344CB8AC3E}">
        <p14:creationId xmlns:p14="http://schemas.microsoft.com/office/powerpoint/2010/main" val="1369551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256CB67-6E3E-48DF-9B47-7312272EF7E3}"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1/31/2024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1/31/2024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1/31/2024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1/31/2024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1/31/2024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1/31/2024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1/31/2024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1/31/2024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1/31/2024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1/31/2024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1/31/2024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1/31/2024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PREAMBLE</a:t>
            </a:r>
            <a:endParaRPr lang="en-US" dirty="0"/>
          </a:p>
        </p:txBody>
      </p:sp>
      <p:sp>
        <p:nvSpPr>
          <p:cNvPr id="3" name="Subtitle 2"/>
          <p:cNvSpPr>
            <a:spLocks noGrp="1"/>
          </p:cNvSpPr>
          <p:nvPr>
            <p:ph type="subTitle" idx="1"/>
          </p:nvPr>
        </p:nvSpPr>
        <p:spPr/>
        <p:txBody>
          <a:bodyPr/>
          <a:lstStyle/>
          <a:p>
            <a:r>
              <a:rPr lang="en-US" dirty="0" err="1" smtClean="0"/>
              <a:t>Dr.P.DEVI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Justice promises to give people what they are entitled to in terms of basic rights to food, clothing, housing, participation in the decision-making and living with dignity as human beings. </a:t>
            </a:r>
          </a:p>
          <a:p>
            <a:r>
              <a:rPr lang="en-US" dirty="0" smtClean="0"/>
              <a:t>The Preamble covers all these dimensions of justice – social, economic and political. Besides, the granting of political justice in the form of universal adult franchise or the representative form of democracy</a:t>
            </a:r>
            <a:endParaRPr lang="en-US" dirty="0"/>
          </a:p>
        </p:txBody>
      </p:sp>
      <p:sp>
        <p:nvSpPr>
          <p:cNvPr id="3" name="Title 2"/>
          <p:cNvSpPr>
            <a:spLocks noGrp="1"/>
          </p:cNvSpPr>
          <p:nvPr>
            <p:ph type="title"/>
          </p:nvPr>
        </p:nvSpPr>
        <p:spPr/>
        <p:txBody>
          <a:bodyPr/>
          <a:lstStyle/>
          <a:p>
            <a:pPr algn="ctr"/>
            <a:r>
              <a:rPr lang="en-US" i="1" dirty="0" smtClean="0"/>
              <a:t>Justice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Preamble also mentions about liberty of thought and expression. </a:t>
            </a:r>
          </a:p>
          <a:p>
            <a:r>
              <a:rPr lang="en-US" dirty="0" smtClean="0"/>
              <a:t>These freedoms have been guaranteed in the Constitution through the </a:t>
            </a:r>
            <a:r>
              <a:rPr lang="en-US" dirty="0" smtClean="0">
                <a:solidFill>
                  <a:srgbClr val="FF0000"/>
                </a:solidFill>
              </a:rPr>
              <a:t>Fundamental Rights. </a:t>
            </a:r>
          </a:p>
          <a:p>
            <a:pPr algn="just"/>
            <a:r>
              <a:rPr lang="en-US" dirty="0" smtClean="0"/>
              <a:t>Though freedom from want has not been guaranteed in the Fundamental Rights, certain directives to the State have been mentioned in the Directive Principles.</a:t>
            </a:r>
          </a:p>
          <a:p>
            <a:endParaRPr lang="en-US" dirty="0"/>
          </a:p>
        </p:txBody>
      </p:sp>
      <p:sp>
        <p:nvSpPr>
          <p:cNvPr id="3" name="Title 2"/>
          <p:cNvSpPr>
            <a:spLocks noGrp="1"/>
          </p:cNvSpPr>
          <p:nvPr>
            <p:ph type="title"/>
          </p:nvPr>
        </p:nvSpPr>
        <p:spPr/>
        <p:txBody>
          <a:bodyPr>
            <a:normAutofit fontScale="90000"/>
          </a:bodyPr>
          <a:lstStyle/>
          <a:p>
            <a:pPr algn="ctr"/>
            <a:r>
              <a:rPr lang="en-US" i="1" dirty="0" smtClean="0"/>
              <a:t>Liberty</a:t>
            </a:r>
            <a:r>
              <a:rPr lang="en-US" dirty="0" smtClean="0"/>
              <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Equality is considered to be the essence of modern democratic ideology. </a:t>
            </a:r>
          </a:p>
          <a:p>
            <a:r>
              <a:rPr lang="en-US" dirty="0" smtClean="0"/>
              <a:t>The Constitution makers placed the ideals of equality in a place of pride in the Preamble.</a:t>
            </a:r>
          </a:p>
          <a:p>
            <a:r>
              <a:rPr lang="en-US" dirty="0" smtClean="0"/>
              <a:t> All kinds of inequality based on the concept of rulers and the ruled or on the basis of caste and gender, were to be eliminated. </a:t>
            </a:r>
          </a:p>
          <a:p>
            <a:r>
              <a:rPr lang="en-US" dirty="0" smtClean="0"/>
              <a:t>All citizens of India should be treated equally and extended equal protection of law without any discrimination based on caste, creed, birth, religion, sex etc. </a:t>
            </a:r>
            <a:endParaRPr lang="en-US" dirty="0"/>
          </a:p>
        </p:txBody>
      </p:sp>
      <p:sp>
        <p:nvSpPr>
          <p:cNvPr id="3" name="Title 2"/>
          <p:cNvSpPr>
            <a:spLocks noGrp="1"/>
          </p:cNvSpPr>
          <p:nvPr>
            <p:ph type="title"/>
          </p:nvPr>
        </p:nvSpPr>
        <p:spPr/>
        <p:txBody>
          <a:bodyPr>
            <a:normAutofit fontScale="90000"/>
          </a:bodyPr>
          <a:lstStyle/>
          <a:p>
            <a:pPr algn="ctr"/>
            <a:r>
              <a:rPr lang="en-US" i="1" dirty="0" smtClean="0">
                <a:solidFill>
                  <a:srgbClr val="FF0000"/>
                </a:solidFill>
              </a:rPr>
              <a:t>Equality</a:t>
            </a:r>
            <a:r>
              <a:rPr lang="en-US" dirty="0" smtClean="0">
                <a:solidFill>
                  <a:srgbClr val="FF0000"/>
                </a:solidFill>
              </a:rPr>
              <a:t/>
            </a:r>
            <a:br>
              <a:rPr lang="en-US" dirty="0" smtClean="0">
                <a:solidFill>
                  <a:srgbClr val="FF0000"/>
                </a:solidFill>
              </a:rPr>
            </a:br>
            <a:endParaRPr lang="en-US"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4" name="Content Placeholder 3" descr="What are the terminologies used in the Indian preamble? - Quora"/>
          <p:cNvPicPr>
            <a:picLocks noGrp="1"/>
          </p:cNvPicPr>
          <p:nvPr>
            <p:ph idx="1"/>
          </p:nvPr>
        </p:nvPicPr>
        <p:blipFill>
          <a:blip r:embed="rId2"/>
          <a:srcRect/>
          <a:stretch>
            <a:fillRect/>
          </a:stretch>
        </p:blipFill>
        <p:spPr bwMode="auto">
          <a:xfrm>
            <a:off x="457200" y="304800"/>
            <a:ext cx="8305800" cy="6248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smtClean="0"/>
              <a:t>The Preamble, in brief, explains the </a:t>
            </a:r>
            <a:r>
              <a:rPr lang="en-US" b="1" dirty="0" smtClean="0">
                <a:solidFill>
                  <a:srgbClr val="FF0000"/>
                </a:solidFill>
              </a:rPr>
              <a:t>objectives of the Constitution in two ways</a:t>
            </a:r>
            <a:r>
              <a:rPr lang="en-US" dirty="0" smtClean="0"/>
              <a:t>: </a:t>
            </a:r>
          </a:p>
          <a:p>
            <a:pPr algn="just"/>
            <a:r>
              <a:rPr lang="en-US" dirty="0" smtClean="0"/>
              <a:t>one, about the </a:t>
            </a:r>
            <a:r>
              <a:rPr lang="en-US" dirty="0" smtClean="0">
                <a:solidFill>
                  <a:srgbClr val="FF0000"/>
                </a:solidFill>
              </a:rPr>
              <a:t>structure of the governance </a:t>
            </a:r>
            <a:r>
              <a:rPr lang="en-US" dirty="0" smtClean="0"/>
              <a:t>and </a:t>
            </a:r>
          </a:p>
          <a:p>
            <a:pPr algn="just"/>
            <a:r>
              <a:rPr lang="en-US" b="1" dirty="0" smtClean="0">
                <a:solidFill>
                  <a:srgbClr val="FF0000"/>
                </a:solidFill>
              </a:rPr>
              <a:t>the other</a:t>
            </a:r>
            <a:r>
              <a:rPr lang="en-US" dirty="0" smtClean="0"/>
              <a:t>, about the </a:t>
            </a:r>
            <a:r>
              <a:rPr lang="en-US" b="1" dirty="0" smtClean="0">
                <a:solidFill>
                  <a:srgbClr val="FF0000"/>
                </a:solidFill>
              </a:rPr>
              <a:t>ideals to be achieved in independent India.</a:t>
            </a:r>
            <a:r>
              <a:rPr lang="en-US" dirty="0" smtClean="0"/>
              <a:t> It is because of this, the Preamble is considered to be the key of the Constitution.</a:t>
            </a:r>
          </a:p>
          <a:p>
            <a:endParaRPr lang="en-US" dirty="0"/>
          </a:p>
        </p:txBody>
      </p:sp>
      <p:sp>
        <p:nvSpPr>
          <p:cNvPr id="3" name="Title 2"/>
          <p:cNvSpPr>
            <a:spLocks noGrp="1"/>
          </p:cNvSpPr>
          <p:nvPr>
            <p:ph type="title"/>
          </p:nvPr>
        </p:nvSpPr>
        <p:spPr/>
        <p:txBody>
          <a:bodyPr/>
          <a:lstStyle/>
          <a:p>
            <a:pPr algn="ctr"/>
            <a:r>
              <a:rPr lang="en-US" dirty="0" smtClean="0"/>
              <a:t>Preamble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err="1" smtClean="0"/>
              <a:t>i</a:t>
            </a:r>
            <a:r>
              <a:rPr lang="en-US" dirty="0" smtClean="0"/>
              <a:t>) Description of Indian State as </a:t>
            </a:r>
            <a:r>
              <a:rPr lang="en-US" dirty="0" smtClean="0">
                <a:solidFill>
                  <a:srgbClr val="FF0000"/>
                </a:solidFill>
              </a:rPr>
              <a:t>Sovereign, Socialist, Secular, Democratic Republic.</a:t>
            </a:r>
          </a:p>
          <a:p>
            <a:r>
              <a:rPr lang="en-US" dirty="0" smtClean="0">
                <a:solidFill>
                  <a:srgbClr val="FF0000"/>
                </a:solidFill>
              </a:rPr>
              <a:t>(Socialist, Secular added by 42nd Amendment, 1976).</a:t>
            </a:r>
          </a:p>
          <a:p>
            <a:r>
              <a:rPr lang="en-US" dirty="0" smtClean="0"/>
              <a:t>ii) Provision to all the citizens of India i.e.,</a:t>
            </a:r>
          </a:p>
          <a:p>
            <a:r>
              <a:rPr lang="en-US" i="1" dirty="0" smtClean="0"/>
              <a:t>a) </a:t>
            </a:r>
            <a:r>
              <a:rPr lang="en-US" i="1" dirty="0" smtClean="0">
                <a:solidFill>
                  <a:srgbClr val="FF0000"/>
                </a:solidFill>
              </a:rPr>
              <a:t>Justice</a:t>
            </a:r>
            <a:r>
              <a:rPr lang="en-US" i="1" dirty="0" smtClean="0"/>
              <a:t> </a:t>
            </a:r>
            <a:r>
              <a:rPr lang="en-US" dirty="0" smtClean="0"/>
              <a:t>social, economic and political</a:t>
            </a:r>
          </a:p>
          <a:p>
            <a:r>
              <a:rPr lang="en-US" i="1" dirty="0" smtClean="0"/>
              <a:t>b) </a:t>
            </a:r>
            <a:r>
              <a:rPr lang="en-US" b="1" i="1" dirty="0" smtClean="0">
                <a:solidFill>
                  <a:srgbClr val="7030A0"/>
                </a:solidFill>
              </a:rPr>
              <a:t>Liberty </a:t>
            </a:r>
            <a:r>
              <a:rPr lang="en-US" dirty="0" smtClean="0"/>
              <a:t>of thought, expression, belief, faith and worship</a:t>
            </a:r>
          </a:p>
          <a:p>
            <a:r>
              <a:rPr lang="en-US" i="1" dirty="0" smtClean="0"/>
              <a:t>c) </a:t>
            </a:r>
            <a:r>
              <a:rPr lang="en-US" b="1" i="1" dirty="0" smtClean="0">
                <a:solidFill>
                  <a:srgbClr val="7030A0"/>
                </a:solidFill>
              </a:rPr>
              <a:t>Equality </a:t>
            </a:r>
            <a:r>
              <a:rPr lang="en-US" dirty="0" smtClean="0"/>
              <a:t>of status and opportunity</a:t>
            </a:r>
            <a:r>
              <a:rPr lang="en-US" b="1" dirty="0" smtClean="0"/>
              <a:t> </a:t>
            </a:r>
            <a:endParaRPr lang="en-US" dirty="0" smtClean="0"/>
          </a:p>
          <a:p>
            <a:r>
              <a:rPr lang="en-US" i="1" dirty="0" smtClean="0"/>
              <a:t>d) </a:t>
            </a:r>
            <a:r>
              <a:rPr lang="en-US" b="1" i="1" dirty="0" smtClean="0">
                <a:solidFill>
                  <a:srgbClr val="C00000"/>
                </a:solidFill>
              </a:rPr>
              <a:t>Fraternity</a:t>
            </a:r>
            <a:r>
              <a:rPr lang="en-US" i="1" dirty="0" smtClean="0"/>
              <a:t> assuring dignity </a:t>
            </a:r>
            <a:r>
              <a:rPr lang="en-US" dirty="0" smtClean="0"/>
              <a:t>of the individual and unity and integrity of the</a:t>
            </a:r>
            <a:r>
              <a:rPr lang="en-US" b="1" dirty="0" smtClean="0"/>
              <a:t> </a:t>
            </a:r>
            <a:r>
              <a:rPr lang="en-US" dirty="0" smtClean="0"/>
              <a:t>nation.</a:t>
            </a:r>
          </a:p>
          <a:p>
            <a:endParaRPr lang="en-US"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solidFill>
                  <a:srgbClr val="FF0000"/>
                </a:solidFill>
              </a:rPr>
              <a:t>The </a:t>
            </a:r>
            <a:r>
              <a:rPr lang="en-US" i="1" dirty="0" smtClean="0">
                <a:solidFill>
                  <a:srgbClr val="FF0000"/>
                </a:solidFill>
              </a:rPr>
              <a:t>objectives</a:t>
            </a:r>
            <a:r>
              <a:rPr lang="en-US" dirty="0" smtClean="0">
                <a:solidFill>
                  <a:srgbClr val="FF0000"/>
                </a:solidFill>
              </a:rPr>
              <a:t>, which are laid down in the Preamble, are:</a:t>
            </a:r>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Sovereignty is one of the foremost elements of any </a:t>
            </a:r>
            <a:r>
              <a:rPr lang="en-US" dirty="0" smtClean="0">
                <a:solidFill>
                  <a:srgbClr val="C00000"/>
                </a:solidFill>
              </a:rPr>
              <a:t>independent State</a:t>
            </a:r>
            <a:r>
              <a:rPr lang="en-US" dirty="0" smtClean="0"/>
              <a:t>. It means absolute independence, i.e., a government which is not controlled by any other power: internal or external.</a:t>
            </a:r>
          </a:p>
          <a:p>
            <a:r>
              <a:rPr lang="en-US" dirty="0" smtClean="0"/>
              <a:t> A country </a:t>
            </a:r>
            <a:r>
              <a:rPr lang="en-US" i="1" dirty="0" smtClean="0"/>
              <a:t>cannot </a:t>
            </a:r>
            <a:r>
              <a:rPr lang="en-US" dirty="0" smtClean="0"/>
              <a:t>have its own constitution without being sovereign. India is a sovereign country. It is free from external control. It can frame its policies. India is free to formulate its own foreign policy.</a:t>
            </a:r>
          </a:p>
          <a:p>
            <a:endParaRPr lang="en-US" dirty="0"/>
          </a:p>
        </p:txBody>
      </p:sp>
      <p:sp>
        <p:nvSpPr>
          <p:cNvPr id="3" name="Title 2"/>
          <p:cNvSpPr>
            <a:spLocks noGrp="1"/>
          </p:cNvSpPr>
          <p:nvPr>
            <p:ph type="title"/>
          </p:nvPr>
        </p:nvSpPr>
        <p:spPr/>
        <p:txBody>
          <a:bodyPr/>
          <a:lstStyle/>
          <a:p>
            <a:pPr algn="ctr"/>
            <a:r>
              <a:rPr lang="en-US" i="1" dirty="0" smtClean="0"/>
              <a:t>Sovereignty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dirty="0" smtClean="0"/>
              <a:t>The word socialist was not there in the Preamble of the Constitution in its original form. </a:t>
            </a:r>
          </a:p>
          <a:p>
            <a:pPr algn="just"/>
            <a:r>
              <a:rPr lang="en-US" dirty="0" smtClean="0">
                <a:solidFill>
                  <a:srgbClr val="C00000"/>
                </a:solidFill>
              </a:rPr>
              <a:t>The term socialist has been inserted into the preamble by the Constitution 42nd Amendment Act, 1976. </a:t>
            </a:r>
          </a:p>
          <a:p>
            <a:pPr algn="just"/>
            <a:r>
              <a:rPr lang="en-US" dirty="0" smtClean="0"/>
              <a:t>The word ‘Socialism’ had been used in the context of </a:t>
            </a:r>
            <a:r>
              <a:rPr lang="en-US" dirty="0" smtClean="0">
                <a:solidFill>
                  <a:srgbClr val="C00000"/>
                </a:solidFill>
              </a:rPr>
              <a:t>economic planning</a:t>
            </a:r>
            <a:r>
              <a:rPr lang="en-US" dirty="0" smtClean="0"/>
              <a:t>. It signifies major role in the economy. It also means commitment to attain ideals like </a:t>
            </a:r>
            <a:r>
              <a:rPr lang="en-US" dirty="0" smtClean="0">
                <a:solidFill>
                  <a:srgbClr val="C00000"/>
                </a:solidFill>
              </a:rPr>
              <a:t>removal of inequalities</a:t>
            </a:r>
            <a:r>
              <a:rPr lang="en-US" dirty="0" smtClean="0"/>
              <a:t>, </a:t>
            </a:r>
            <a:r>
              <a:rPr lang="en-US" dirty="0" smtClean="0">
                <a:solidFill>
                  <a:srgbClr val="C00000"/>
                </a:solidFill>
              </a:rPr>
              <a:t>provision of minimum basic necessities to all, equal pay for equal work..</a:t>
            </a:r>
            <a:endParaRPr lang="en-US" dirty="0">
              <a:solidFill>
                <a:srgbClr val="C00000"/>
              </a:solidFill>
            </a:endParaRPr>
          </a:p>
        </p:txBody>
      </p:sp>
      <p:sp>
        <p:nvSpPr>
          <p:cNvPr id="3" name="Title 2"/>
          <p:cNvSpPr>
            <a:spLocks noGrp="1"/>
          </p:cNvSpPr>
          <p:nvPr>
            <p:ph type="title"/>
          </p:nvPr>
        </p:nvSpPr>
        <p:spPr/>
        <p:txBody>
          <a:bodyPr/>
          <a:lstStyle/>
          <a:p>
            <a:pPr algn="ctr"/>
            <a:r>
              <a:rPr lang="en-US" dirty="0" smtClean="0">
                <a:solidFill>
                  <a:srgbClr val="C00000"/>
                </a:solidFill>
              </a:rPr>
              <a:t>Socialist</a:t>
            </a:r>
            <a:endParaRPr lang="en-US" dirty="0">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pPr>
            <a:r>
              <a:rPr lang="en-US" dirty="0" smtClean="0"/>
              <a:t>In the context of </a:t>
            </a:r>
            <a:r>
              <a:rPr lang="en-US" dirty="0" smtClean="0">
                <a:solidFill>
                  <a:srgbClr val="C00000"/>
                </a:solidFill>
              </a:rPr>
              <a:t>secularism in India</a:t>
            </a:r>
            <a:r>
              <a:rPr lang="en-US" dirty="0" smtClean="0"/>
              <a:t>, it is said that ‘</a:t>
            </a:r>
            <a:r>
              <a:rPr lang="en-US" b="1" dirty="0" smtClean="0">
                <a:solidFill>
                  <a:srgbClr val="C00000"/>
                </a:solidFill>
              </a:rPr>
              <a:t>India is neither religious, nor irreligious nor anti-religious.’ </a:t>
            </a:r>
          </a:p>
          <a:p>
            <a:pPr algn="just">
              <a:lnSpc>
                <a:spcPct val="150000"/>
              </a:lnSpc>
            </a:pPr>
            <a:r>
              <a:rPr lang="en-US" dirty="0" smtClean="0"/>
              <a:t>Now what does this imply? </a:t>
            </a:r>
          </a:p>
          <a:p>
            <a:pPr algn="just">
              <a:lnSpc>
                <a:spcPct val="150000"/>
              </a:lnSpc>
            </a:pPr>
            <a:r>
              <a:rPr lang="en-US" b="1" dirty="0" smtClean="0">
                <a:solidFill>
                  <a:srgbClr val="C00000"/>
                </a:solidFill>
              </a:rPr>
              <a:t>It implies that in India there will be no ‘State’ religion – the ‘State’ will not support any particular religion out of public fund. </a:t>
            </a:r>
          </a:p>
          <a:p>
            <a:pPr algn="just">
              <a:lnSpc>
                <a:spcPct val="150000"/>
              </a:lnSpc>
            </a:pPr>
            <a:r>
              <a:rPr lang="en-US" b="1" i="1" dirty="0" smtClean="0"/>
              <a:t> </a:t>
            </a:r>
            <a:endParaRPr lang="en-US" dirty="0" smtClean="0"/>
          </a:p>
          <a:p>
            <a:endParaRPr lang="en-US" dirty="0"/>
          </a:p>
        </p:txBody>
      </p:sp>
      <p:sp>
        <p:nvSpPr>
          <p:cNvPr id="3" name="Title 2"/>
          <p:cNvSpPr>
            <a:spLocks noGrp="1"/>
          </p:cNvSpPr>
          <p:nvPr>
            <p:ph type="title"/>
          </p:nvPr>
        </p:nvSpPr>
        <p:spPr/>
        <p:txBody>
          <a:bodyPr/>
          <a:lstStyle/>
          <a:p>
            <a:pPr algn="ctr"/>
            <a:r>
              <a:rPr lang="en-US" i="1" dirty="0" smtClean="0">
                <a:solidFill>
                  <a:srgbClr val="C00000"/>
                </a:solidFill>
              </a:rPr>
              <a:t>Secularism</a:t>
            </a:r>
            <a:endParaRPr lang="en-US" dirty="0">
              <a:solidFill>
                <a:srgbClr val="C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This has two implications,</a:t>
            </a:r>
          </a:p>
          <a:p>
            <a:endParaRPr lang="en-US" dirty="0" smtClean="0"/>
          </a:p>
          <a:p>
            <a:r>
              <a:rPr lang="en-US" dirty="0" smtClean="0"/>
              <a:t> a) </a:t>
            </a:r>
            <a:r>
              <a:rPr lang="en-US" b="1" dirty="0" smtClean="0">
                <a:solidFill>
                  <a:srgbClr val="C00000"/>
                </a:solidFill>
              </a:rPr>
              <a:t>every individual is free to believe in, and practice, any religion he/ she belongs to, and, </a:t>
            </a:r>
          </a:p>
          <a:p>
            <a:endParaRPr lang="en-US" dirty="0" smtClean="0"/>
          </a:p>
          <a:p>
            <a:r>
              <a:rPr lang="en-US" dirty="0" smtClean="0"/>
              <a:t>b) </a:t>
            </a:r>
            <a:r>
              <a:rPr lang="en-US" dirty="0" smtClean="0">
                <a:solidFill>
                  <a:schemeClr val="bg2">
                    <a:lumMod val="10000"/>
                  </a:schemeClr>
                </a:solidFill>
              </a:rPr>
              <a:t>State will not discriminate against any individual or group on the basis of religion</a:t>
            </a:r>
            <a:r>
              <a:rPr lang="en-US" dirty="0" smtClean="0"/>
              <a:t>.</a:t>
            </a:r>
            <a:endParaRPr lang="en-US" dirty="0"/>
          </a:p>
        </p:txBody>
      </p:sp>
      <p:sp>
        <p:nvSpPr>
          <p:cNvPr id="3" name="Title 2"/>
          <p:cNvSpPr>
            <a:spLocks noGrp="1"/>
          </p:cNvSpPr>
          <p:nvPr>
            <p:ph type="title"/>
          </p:nvPr>
        </p:nvSpPr>
        <p:spPr/>
        <p:txBody>
          <a:bodyPr/>
          <a:lstStyle/>
          <a:p>
            <a:pPr algn="ctr"/>
            <a:r>
              <a:rPr lang="en-US" dirty="0" smtClean="0"/>
              <a:t>Secularism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dirty="0" smtClean="0"/>
              <a:t>The Constitution belongs to the people of India. The last line of the Preamble says ‘…. Hereby Adopt, Enact And Give To Ourselves This Constitution’.</a:t>
            </a:r>
          </a:p>
          <a:p>
            <a:pPr algn="just"/>
            <a:r>
              <a:rPr lang="en-US" dirty="0" smtClean="0"/>
              <a:t>Democracy is generally known as government of the people, by the people and for the people. Effectively this means that the Government is elected by the people, it is responsible and accountable to the people. The democratic principles are highlighted with the provisions of universal adult franchise, elections, fundamental rights, and responsible government</a:t>
            </a:r>
            <a:endParaRPr lang="en-US" dirty="0"/>
          </a:p>
        </p:txBody>
      </p:sp>
      <p:sp>
        <p:nvSpPr>
          <p:cNvPr id="3" name="Title 2"/>
          <p:cNvSpPr>
            <a:spLocks noGrp="1"/>
          </p:cNvSpPr>
          <p:nvPr>
            <p:ph type="title"/>
          </p:nvPr>
        </p:nvSpPr>
        <p:spPr/>
        <p:txBody>
          <a:bodyPr>
            <a:normAutofit fontScale="90000"/>
          </a:bodyPr>
          <a:lstStyle/>
          <a:p>
            <a:pPr algn="ctr"/>
            <a:r>
              <a:rPr lang="en-US" i="1" dirty="0" smtClean="0"/>
              <a:t/>
            </a:r>
            <a:br>
              <a:rPr lang="en-US" i="1" dirty="0" smtClean="0"/>
            </a:br>
            <a:r>
              <a:rPr lang="en-US" i="1" dirty="0" smtClean="0"/>
              <a:t>Democratic Republic</a:t>
            </a:r>
            <a:r>
              <a:rPr lang="en-US" dirty="0" smtClean="0"/>
              <a:t/>
            </a:r>
            <a:br>
              <a:rPr lang="en-US" dirty="0" smtClean="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96</TotalTime>
  <Words>706</Words>
  <Application>Microsoft Office PowerPoint</Application>
  <PresentationFormat>On-screen Show (4:3)</PresentationFormat>
  <Paragraphs>48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PREAMBLE</vt:lpstr>
      <vt:lpstr>PowerPoint Presentation</vt:lpstr>
      <vt:lpstr>Preamble</vt:lpstr>
      <vt:lpstr> The objectives, which are laid down in the Preamble, are: </vt:lpstr>
      <vt:lpstr>Sovereignty</vt:lpstr>
      <vt:lpstr>Socialist</vt:lpstr>
      <vt:lpstr>Secularism</vt:lpstr>
      <vt:lpstr>Secularism</vt:lpstr>
      <vt:lpstr> Democratic Republic </vt:lpstr>
      <vt:lpstr>Justice</vt:lpstr>
      <vt:lpstr>Liberty </vt:lpstr>
      <vt:lpstr>Equality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PREAMBLE</dc:title>
  <dc:creator>Admin</dc:creator>
  <cp:lastModifiedBy>DELL</cp:lastModifiedBy>
  <cp:revision>23</cp:revision>
  <dcterms:created xsi:type="dcterms:W3CDTF">2006-08-16T00:00:00Z</dcterms:created>
  <dcterms:modified xsi:type="dcterms:W3CDTF">2024-01-31T07:36:54Z</dcterms:modified>
</cp:coreProperties>
</file>