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2"/>
  </p:handoutMasterIdLst>
  <p:sldIdLst>
    <p:sldId id="256" r:id="rId2"/>
    <p:sldId id="265" r:id="rId3"/>
    <p:sldId id="266" r:id="rId4"/>
    <p:sldId id="257" r:id="rId5"/>
    <p:sldId id="258" r:id="rId6"/>
    <p:sldId id="259" r:id="rId7"/>
    <p:sldId id="260" r:id="rId8"/>
    <p:sldId id="267" r:id="rId9"/>
    <p:sldId id="261" r:id="rId10"/>
    <p:sldId id="276" r:id="rId11"/>
    <p:sldId id="262" r:id="rId12"/>
    <p:sldId id="263" r:id="rId13"/>
    <p:sldId id="264" r:id="rId14"/>
    <p:sldId id="271" r:id="rId15"/>
    <p:sldId id="269" r:id="rId16"/>
    <p:sldId id="270" r:id="rId17"/>
    <p:sldId id="272" r:id="rId18"/>
    <p:sldId id="273" r:id="rId19"/>
    <p:sldId id="275"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2FFC73-BD23-4735-BCC5-7CAE984B4D1A}" type="datetimeFigureOut">
              <a:rPr lang="en-US" smtClean="0"/>
              <a:pPr/>
              <a:t>3/14/2023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4082A15-EE54-4952-94DD-19662F1EBA01}"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RTI ACT 2005</a:t>
            </a:r>
            <a:endParaRPr lang="en-US" dirty="0"/>
          </a:p>
        </p:txBody>
      </p:sp>
      <p:sp>
        <p:nvSpPr>
          <p:cNvPr id="3" name="Subtitle 2"/>
          <p:cNvSpPr>
            <a:spLocks noGrp="1"/>
          </p:cNvSpPr>
          <p:nvPr>
            <p:ph type="subTitle" idx="1"/>
          </p:nvPr>
        </p:nvSpPr>
        <p:spPr/>
        <p:txBody>
          <a:bodyPr/>
          <a:lstStyle/>
          <a:p>
            <a:endParaRPr lang="en-US" dirty="0" smtClean="0"/>
          </a:p>
          <a:p>
            <a:r>
              <a:rPr lang="en-US" dirty="0" err="1" smtClean="0">
                <a:solidFill>
                  <a:schemeClr val="tx1"/>
                </a:solidFill>
              </a:rPr>
              <a:t>Dr.P.DEVI</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a:t>
            </a:r>
            <a:endParaRPr lang="en-US" dirty="0"/>
          </a:p>
        </p:txBody>
      </p:sp>
      <p:pic>
        <p:nvPicPr>
          <p:cNvPr id="4" name="Content Placeholder 3" descr="West Bengal Pollution Control Board"/>
          <p:cNvPicPr>
            <a:picLocks noGrp="1"/>
          </p:cNvPicPr>
          <p:nvPr>
            <p:ph idx="1"/>
          </p:nvPr>
        </p:nvPicPr>
        <p:blipFill>
          <a:blip r:embed="rId2"/>
          <a:srcRect/>
          <a:stretch>
            <a:fillRect/>
          </a:stretch>
        </p:blipFill>
        <p:spPr bwMode="auto">
          <a:xfrm>
            <a:off x="1219200" y="1371600"/>
            <a:ext cx="6324599" cy="4568031"/>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What is the Public Authority?</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solidFill>
                  <a:srgbClr val="C00000"/>
                </a:solidFill>
              </a:rPr>
              <a:t>Public Authority means a body or institution of self-government established or constituted</a:t>
            </a:r>
          </a:p>
          <a:p>
            <a:pPr lvl="0"/>
            <a:r>
              <a:rPr lang="en-US" dirty="0" smtClean="0"/>
              <a:t>Under the constitution</a:t>
            </a:r>
          </a:p>
          <a:p>
            <a:pPr lvl="0"/>
            <a:r>
              <a:rPr lang="en-US" dirty="0" smtClean="0"/>
              <a:t>Law made by the parliament of state legislative</a:t>
            </a:r>
          </a:p>
          <a:p>
            <a:pPr lvl="0"/>
            <a:r>
              <a:rPr lang="en-US" dirty="0" smtClean="0"/>
              <a:t>By notification of the government</a:t>
            </a:r>
          </a:p>
          <a:p>
            <a:pPr lvl="0"/>
            <a:r>
              <a:rPr lang="en-US" dirty="0" smtClean="0"/>
              <a:t>Body controlled or financed by government</a:t>
            </a:r>
          </a:p>
          <a:p>
            <a:pPr lvl="0"/>
            <a:r>
              <a:rPr lang="en-US" dirty="0" smtClean="0"/>
              <a:t>Non-government body directly or indirectly by the funded by the government.</a:t>
            </a:r>
          </a:p>
          <a:p>
            <a:r>
              <a:rPr lang="en-US" dirty="0" smtClean="0"/>
              <a:t>Every public authority must publish its obligations within 120 days of the enactment, which includes the functions, duties and the name of office bearers.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r>
              <a:rPr lang="en-US" b="1" dirty="0" smtClean="0">
                <a:solidFill>
                  <a:schemeClr val="accent3">
                    <a:lumMod val="75000"/>
                  </a:schemeClr>
                </a:solidFill>
              </a:rPr>
              <a:t>Procedure to apply for an RTI Application</a:t>
            </a:r>
          </a:p>
          <a:p>
            <a:r>
              <a:rPr lang="en-US" dirty="0" smtClean="0">
                <a:solidFill>
                  <a:schemeClr val="tx2">
                    <a:lumMod val="50000"/>
                  </a:schemeClr>
                </a:solidFill>
              </a:rPr>
              <a:t>The RTI can be claimed through two means, first through in writing mode or through electronic mode.</a:t>
            </a:r>
          </a:p>
          <a:p>
            <a:r>
              <a:rPr lang="en-US" b="1" dirty="0" smtClean="0">
                <a:solidFill>
                  <a:srgbClr val="FF0000"/>
                </a:solidFill>
              </a:rPr>
              <a:t>What is the Format of Application for filing RTI?</a:t>
            </a:r>
            <a:endParaRPr lang="en-US" dirty="0" smtClean="0">
              <a:solidFill>
                <a:srgbClr val="FF0000"/>
              </a:solidFill>
            </a:endParaRPr>
          </a:p>
          <a:p>
            <a:r>
              <a:rPr lang="en-US" dirty="0" smtClean="0">
                <a:solidFill>
                  <a:schemeClr val="accent1">
                    <a:lumMod val="50000"/>
                  </a:schemeClr>
                </a:solidFill>
              </a:rPr>
              <a:t>There is no prescribed format of application for seeking information.</a:t>
            </a:r>
          </a:p>
          <a:p>
            <a:r>
              <a:rPr lang="en-US" dirty="0" smtClean="0">
                <a:solidFill>
                  <a:schemeClr val="accent1">
                    <a:lumMod val="50000"/>
                  </a:schemeClr>
                </a:solidFill>
              </a:rPr>
              <a:t> The application can be made on plain paper. </a:t>
            </a:r>
          </a:p>
          <a:p>
            <a:r>
              <a:rPr lang="en-US" dirty="0" smtClean="0">
                <a:solidFill>
                  <a:schemeClr val="accent1">
                    <a:lumMod val="50000"/>
                  </a:schemeClr>
                </a:solidFill>
              </a:rPr>
              <a:t>The applications, however, have the name and complete postal address of the applicant</a:t>
            </a:r>
            <a:r>
              <a:rPr lang="en-US" dirty="0" smtClean="0"/>
              <a:t>.</a:t>
            </a:r>
          </a:p>
          <a:p>
            <a:r>
              <a:rPr lang="en-US" b="1" dirty="0" smtClean="0">
                <a:solidFill>
                  <a:schemeClr val="accent2">
                    <a:lumMod val="75000"/>
                  </a:schemeClr>
                </a:solidFill>
              </a:rPr>
              <a:t>What language is used in an RTI application?</a:t>
            </a:r>
            <a:endParaRPr lang="en-US" dirty="0" smtClean="0">
              <a:solidFill>
                <a:schemeClr val="accent2">
                  <a:lumMod val="75000"/>
                </a:schemeClr>
              </a:solidFill>
            </a:endParaRPr>
          </a:p>
          <a:p>
            <a:r>
              <a:rPr lang="en-US" dirty="0" smtClean="0"/>
              <a:t>The application can be in </a:t>
            </a:r>
            <a:r>
              <a:rPr lang="en-US" dirty="0" smtClean="0">
                <a:solidFill>
                  <a:srgbClr val="FF0000"/>
                </a:solidFill>
              </a:rPr>
              <a:t>English, Hindi or any official language of the area. Which means language is not a barrier in filing an RTI.</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ight to Information Act, 2005 - YouTube"/>
          <p:cNvPicPr>
            <a:picLocks noGrp="1"/>
          </p:cNvPicPr>
          <p:nvPr>
            <p:ph idx="1"/>
          </p:nvPr>
        </p:nvPicPr>
        <p:blipFill>
          <a:blip r:embed="rId2"/>
          <a:srcRect/>
          <a:stretch>
            <a:fillRect/>
          </a:stretch>
        </p:blipFill>
        <p:spPr bwMode="auto">
          <a:xfrm>
            <a:off x="548922" y="304800"/>
            <a:ext cx="8046156" cy="5821363"/>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smtClean="0">
                <a:solidFill>
                  <a:srgbClr val="FF0000"/>
                </a:solidFill>
              </a:rPr>
              <a:t>What can be the reasons for seeking information?</a:t>
            </a:r>
            <a:endParaRPr lang="en-US" dirty="0" smtClean="0">
              <a:solidFill>
                <a:srgbClr val="FF0000"/>
              </a:solidFill>
            </a:endParaRPr>
          </a:p>
          <a:p>
            <a:r>
              <a:rPr lang="en-US" dirty="0" smtClean="0"/>
              <a:t>There is no need for the applicant to specify any reason for seeking RTI. </a:t>
            </a:r>
          </a:p>
          <a:p>
            <a:r>
              <a:rPr lang="en-US" dirty="0" smtClean="0"/>
              <a:t>A person can file it whenever he or feels certainty of any doubtful activity.</a:t>
            </a:r>
          </a:p>
          <a:p>
            <a:r>
              <a:rPr lang="en-US" b="1" dirty="0" smtClean="0">
                <a:solidFill>
                  <a:srgbClr val="FF0000"/>
                </a:solidFill>
              </a:rPr>
              <a:t>Is there any Assistance provided to file RTI</a:t>
            </a:r>
            <a:r>
              <a:rPr lang="en-US" b="1" dirty="0" smtClean="0"/>
              <a:t>?</a:t>
            </a:r>
            <a:endParaRPr lang="en-US" dirty="0" smtClean="0"/>
          </a:p>
          <a:p>
            <a:r>
              <a:rPr lang="en-US" dirty="0" smtClean="0"/>
              <a:t>If a person is unable to make written request, the Public Information Officer PIO should render him reasonable assistance.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solidFill>
                  <a:srgbClr val="FF0000"/>
                </a:solidFill>
              </a:rPr>
              <a:t>What fees are charged for seeking Information through RTI?</a:t>
            </a:r>
            <a:endParaRPr lang="en-US" dirty="0" smtClean="0">
              <a:solidFill>
                <a:srgbClr val="FF0000"/>
              </a:solidFill>
            </a:endParaRPr>
          </a:p>
          <a:p>
            <a:r>
              <a:rPr lang="en-US" dirty="0" smtClean="0"/>
              <a:t>As per the RTI Act, the fees required should always be reasonable, and it is mandatory for the </a:t>
            </a:r>
            <a:r>
              <a:rPr lang="en-US" dirty="0" err="1" smtClean="0"/>
              <a:t>organisation</a:t>
            </a:r>
            <a:r>
              <a:rPr lang="en-US" dirty="0" smtClean="0"/>
              <a:t> to prescribe the fees. If extra fees are required to produce the information, then the same must be intimated in writing with calculation details of how the figure has arrived.</a:t>
            </a:r>
          </a:p>
          <a:p>
            <a:r>
              <a:rPr lang="en-US" b="1" dirty="0" smtClean="0">
                <a:solidFill>
                  <a:schemeClr val="accent2">
                    <a:lumMod val="75000"/>
                  </a:schemeClr>
                </a:solidFill>
              </a:rPr>
              <a:t>The fee is not required for citizens below poverty line category</a:t>
            </a:r>
            <a:r>
              <a:rPr lang="en-US" dirty="0" smtClean="0">
                <a:solidFill>
                  <a:schemeClr val="accent2">
                    <a:lumMod val="75000"/>
                  </a:schemeClr>
                </a:solidFill>
              </a:rPr>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solidFill>
                  <a:schemeClr val="accent2">
                    <a:lumMod val="75000"/>
                  </a:schemeClr>
                </a:solidFill>
              </a:rPr>
              <a:t>How much time shall a person wait for receiving information?</a:t>
            </a:r>
            <a:endParaRPr lang="en-US" dirty="0" smtClean="0">
              <a:solidFill>
                <a:schemeClr val="accent2">
                  <a:lumMod val="75000"/>
                </a:schemeClr>
              </a:solidFill>
            </a:endParaRPr>
          </a:p>
          <a:p>
            <a:r>
              <a:rPr lang="en-US" dirty="0" smtClean="0"/>
              <a:t>Normally the duration </a:t>
            </a:r>
            <a:r>
              <a:rPr lang="en-US" dirty="0" smtClean="0">
                <a:solidFill>
                  <a:srgbClr val="FF0000"/>
                </a:solidFill>
              </a:rPr>
              <a:t>is of 30 days </a:t>
            </a:r>
            <a:r>
              <a:rPr lang="en-US" dirty="0" smtClean="0"/>
              <a:t>from the date of application to receive the information. </a:t>
            </a:r>
            <a:r>
              <a:rPr lang="en-US" dirty="0" smtClean="0">
                <a:solidFill>
                  <a:srgbClr val="FF0000"/>
                </a:solidFill>
              </a:rPr>
              <a:t>But if the matter is related to Life and Liberty, the time limit for the Public Information Officer to provide information is 48 hours.</a:t>
            </a:r>
          </a:p>
          <a:p>
            <a:r>
              <a:rPr lang="en-US" dirty="0" smtClean="0"/>
              <a:t>Five days shall be added to the above response time, in case the application for information is given to the assistant public information officer.</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the interest of the third party is involved, then the time limit will be 40 days.</a:t>
            </a:r>
          </a:p>
          <a:p>
            <a:r>
              <a:rPr lang="en-US" dirty="0" smtClean="0"/>
              <a:t>Failure to provide information within the specified period is deemed refusal.</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Rejection /Refusal</a:t>
            </a:r>
            <a:endParaRPr lang="en-US" dirty="0"/>
          </a:p>
        </p:txBody>
      </p:sp>
      <p:sp>
        <p:nvSpPr>
          <p:cNvPr id="3" name="Content Placeholder 2"/>
          <p:cNvSpPr>
            <a:spLocks noGrp="1"/>
          </p:cNvSpPr>
          <p:nvPr>
            <p:ph idx="1"/>
          </p:nvPr>
        </p:nvSpPr>
        <p:spPr/>
        <p:txBody>
          <a:bodyPr/>
          <a:lstStyle/>
          <a:p>
            <a:r>
              <a:rPr lang="en-US" b="1" dirty="0" smtClean="0">
                <a:solidFill>
                  <a:srgbClr val="FF0000"/>
                </a:solidFill>
              </a:rPr>
              <a:t>What are the grounds for rejection for refusal of RTI application?</a:t>
            </a:r>
            <a:endParaRPr lang="en-US" dirty="0" smtClean="0">
              <a:solidFill>
                <a:srgbClr val="FF0000"/>
              </a:solidFill>
            </a:endParaRPr>
          </a:p>
          <a:p>
            <a:pPr algn="just"/>
            <a:r>
              <a:rPr lang="en-US" b="1" dirty="0" smtClean="0">
                <a:solidFill>
                  <a:schemeClr val="tx2">
                    <a:lumMod val="75000"/>
                  </a:schemeClr>
                </a:solidFill>
              </a:rPr>
              <a:t>An application can only be rejected if it is covered by exemption from disclosure, or if it infringes the copyright of any person other than the State then these can be served as a ground for rejection.</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RTI ONLINE</a:t>
            </a:r>
            <a:endParaRPr lang="en-US" dirty="0"/>
          </a:p>
        </p:txBody>
      </p:sp>
      <p:sp>
        <p:nvSpPr>
          <p:cNvPr id="3" name="Content Placeholder 2"/>
          <p:cNvSpPr>
            <a:spLocks noGrp="1"/>
          </p:cNvSpPr>
          <p:nvPr>
            <p:ph idx="1"/>
          </p:nvPr>
        </p:nvSpPr>
        <p:spPr/>
        <p:txBody>
          <a:bodyPr>
            <a:normAutofit fontScale="92500" lnSpcReduction="20000"/>
          </a:bodyPr>
          <a:lstStyle/>
          <a:p>
            <a:r>
              <a:rPr lang="en-IN" dirty="0" smtClean="0"/>
              <a:t>Department of Personnel &amp; Training has launched a web portal namely RTI online with URL www. rtionline.gov.in for all Central Ministries/Departments. </a:t>
            </a:r>
          </a:p>
          <a:p>
            <a:r>
              <a:rPr lang="en-IN" dirty="0" smtClean="0"/>
              <a:t>This is a facility for the Indian citizens to file RTI applications and first appeals online to all Central Ministries /Departments. The prescribed RTI fees can also be paid online. </a:t>
            </a:r>
          </a:p>
          <a:p>
            <a:r>
              <a:rPr lang="en-IN" dirty="0" smtClean="0"/>
              <a:t>Reply to the RTI applications and first appeals received online can also be given online by the respective PIOs/FAAs.</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ight To Information Act: A Powerful Tool - BankExamsToday"/>
          <p:cNvPicPr>
            <a:picLocks noGrp="1"/>
          </p:cNvPicPr>
          <p:nvPr>
            <p:ph idx="1"/>
          </p:nvPr>
        </p:nvPicPr>
        <p:blipFill>
          <a:blip r:embed="rId2"/>
          <a:srcRect/>
          <a:stretch>
            <a:fillRect/>
          </a:stretch>
        </p:blipFill>
        <p:spPr bwMode="auto">
          <a:xfrm>
            <a:off x="457200" y="228600"/>
            <a:ext cx="8229600" cy="60960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Information Exempted From Disclosure</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IN" dirty="0" smtClean="0"/>
              <a:t>However, the following types of information would continue to be exempt and there would be no obligation, even after lapse of 20 years, to give any citizen-</a:t>
            </a:r>
            <a:endParaRPr lang="en-US" dirty="0" smtClean="0"/>
          </a:p>
          <a:p>
            <a:r>
              <a:rPr lang="en-IN" dirty="0" smtClean="0"/>
              <a:t>(</a:t>
            </a:r>
            <a:r>
              <a:rPr lang="en-IN" dirty="0" err="1" smtClean="0"/>
              <a:t>i</a:t>
            </a:r>
            <a:r>
              <a:rPr lang="en-IN" dirty="0" smtClean="0"/>
              <a:t>) Information, disclosure of which would prejudicially affect the sovereignty and integrity of India, the security, strategic, scientific or economic interest of the State, relation with foreign state or lead to incitement of an offence;</a:t>
            </a:r>
            <a:endParaRPr lang="en-US" dirty="0" smtClean="0"/>
          </a:p>
          <a:p>
            <a:r>
              <a:rPr lang="en-IN" dirty="0" smtClean="0"/>
              <a:t>(ii) Information, the disclosure of which would cause a breach of privilege of</a:t>
            </a:r>
            <a:endParaRPr lang="en-US" dirty="0" smtClean="0"/>
          </a:p>
          <a:p>
            <a:r>
              <a:rPr lang="en-IN" dirty="0" smtClean="0"/>
              <a:t>Parliament or State Legislature; or	</a:t>
            </a:r>
            <a:endParaRPr lang="en-US" dirty="0" smtClean="0"/>
          </a:p>
          <a:p>
            <a:r>
              <a:rPr lang="en-IN" dirty="0" smtClean="0"/>
              <a:t>(iii) Cabinet papers including records of deliberations of the Council of Ministers, Secretaries and other Officers subject to the conditions given in proviso to  clause (</a:t>
            </a:r>
            <a:r>
              <a:rPr lang="en-IN" dirty="0" err="1" smtClean="0"/>
              <a:t>i</a:t>
            </a:r>
            <a:r>
              <a:rPr lang="en-IN" dirty="0" smtClean="0"/>
              <a:t>) of sub-section(1) of Section 8 of the Act.</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TI Act: Public Authorities &amp; Banks"/>
          <p:cNvPicPr>
            <a:picLocks noGrp="1"/>
          </p:cNvPicPr>
          <p:nvPr>
            <p:ph idx="1"/>
          </p:nvPr>
        </p:nvPicPr>
        <p:blipFill>
          <a:blip r:embed="rId2"/>
          <a:srcRect/>
          <a:stretch>
            <a:fillRect/>
          </a:stretch>
        </p:blipFill>
        <p:spPr bwMode="auto">
          <a:xfrm>
            <a:off x="457201" y="381000"/>
            <a:ext cx="8077200" cy="55626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What is RTI?</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solidFill>
                  <a:srgbClr val="C00000"/>
                </a:solidFill>
              </a:rPr>
              <a:t>Right to information popularly known as RTI is a fundamental right given by our constitution under article 19.1. </a:t>
            </a:r>
          </a:p>
          <a:p>
            <a:r>
              <a:rPr lang="en-US" dirty="0" smtClean="0"/>
              <a:t>The article 19.1 says that every citizen has freedom of speech and expression.</a:t>
            </a:r>
          </a:p>
          <a:p>
            <a:pPr algn="just"/>
            <a:r>
              <a:rPr lang="en-US" dirty="0" smtClean="0"/>
              <a:t> In 1976 the Supreme Court said that people could not speak or express themselves unless they know. </a:t>
            </a:r>
          </a:p>
          <a:p>
            <a:pPr algn="just"/>
            <a:r>
              <a:rPr lang="en-US" dirty="0" smtClean="0"/>
              <a:t>Therefore the Right to Information is embedded in article 19.1 and is a fundamental right.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What is RTI?</a:t>
            </a:r>
            <a:br>
              <a:rPr lang="en-US" b="1" dirty="0" smtClean="0"/>
            </a:br>
            <a:endParaRPr lang="en-US" dirty="0"/>
          </a:p>
        </p:txBody>
      </p:sp>
      <p:sp>
        <p:nvSpPr>
          <p:cNvPr id="3" name="Content Placeholder 2"/>
          <p:cNvSpPr>
            <a:spLocks noGrp="1"/>
          </p:cNvSpPr>
          <p:nvPr>
            <p:ph idx="1"/>
          </p:nvPr>
        </p:nvSpPr>
        <p:spPr/>
        <p:txBody>
          <a:bodyPr/>
          <a:lstStyle/>
          <a:p>
            <a:pPr algn="just"/>
            <a:r>
              <a:rPr lang="en-US" dirty="0" smtClean="0"/>
              <a:t>In the same case court also said that India is a democracy and peoples are the masters; therefore, the masters or the people have a right to know how the government means to serve them are functioning.</a:t>
            </a:r>
          </a:p>
          <a:p>
            <a:pPr algn="just"/>
            <a:r>
              <a:rPr lang="en-US" b="1" dirty="0" smtClean="0">
                <a:solidFill>
                  <a:srgbClr val="C00000"/>
                </a:solidFill>
              </a:rPr>
              <a:t>Further, every citizen pays taxes; the citizens, therefore, have a right to know how their money was being spent.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Enactment of RTI</a:t>
            </a:r>
            <a:br>
              <a:rPr lang="en-US" b="1" dirty="0" smtClean="0"/>
            </a:br>
            <a:endParaRPr lang="en-US" dirty="0"/>
          </a:p>
        </p:txBody>
      </p:sp>
      <p:sp>
        <p:nvSpPr>
          <p:cNvPr id="3" name="Content Placeholder 2"/>
          <p:cNvSpPr>
            <a:spLocks noGrp="1"/>
          </p:cNvSpPr>
          <p:nvPr>
            <p:ph idx="1"/>
          </p:nvPr>
        </p:nvSpPr>
        <p:spPr/>
        <p:txBody>
          <a:bodyPr>
            <a:normAutofit fontScale="92500"/>
          </a:bodyPr>
          <a:lstStyle/>
          <a:p>
            <a:pPr algn="just"/>
            <a:r>
              <a:rPr lang="en-US" dirty="0" smtClean="0"/>
              <a:t>The RTI Act was enacted in 2005. It was passed in </a:t>
            </a:r>
            <a:r>
              <a:rPr lang="en-US" dirty="0" err="1" smtClean="0"/>
              <a:t>Lok</a:t>
            </a:r>
            <a:r>
              <a:rPr lang="en-US" dirty="0" smtClean="0"/>
              <a:t> </a:t>
            </a:r>
            <a:r>
              <a:rPr lang="en-US" dirty="0" err="1" smtClean="0"/>
              <a:t>Sabha</a:t>
            </a:r>
            <a:r>
              <a:rPr lang="en-US" dirty="0" smtClean="0"/>
              <a:t> on 11th of May 2005 and on 12 of May of </a:t>
            </a:r>
            <a:r>
              <a:rPr lang="en-US" dirty="0" err="1" smtClean="0"/>
              <a:t>Rajya</a:t>
            </a:r>
            <a:r>
              <a:rPr lang="en-US" dirty="0" smtClean="0"/>
              <a:t> </a:t>
            </a:r>
            <a:r>
              <a:rPr lang="en-US" dirty="0" err="1" smtClean="0"/>
              <a:t>Sabha</a:t>
            </a:r>
            <a:r>
              <a:rPr lang="en-US" dirty="0" smtClean="0"/>
              <a:t> by the UPA government.</a:t>
            </a:r>
          </a:p>
          <a:p>
            <a:pPr algn="just"/>
            <a:r>
              <a:rPr lang="en-US" dirty="0" smtClean="0"/>
              <a:t> It received the assent of President of India on 15th June 2005. Soon after 120 days, the Act came into force on 12 October 2005.</a:t>
            </a:r>
          </a:p>
          <a:p>
            <a:pPr algn="just"/>
            <a:r>
              <a:rPr lang="en-US" dirty="0" smtClean="0"/>
              <a:t>The objective of the Act was revolutionary when, because it opened all official departments across the country to public scrutiny.</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The RTI Act was enacted in 2005. It was passed in </a:t>
            </a:r>
            <a:r>
              <a:rPr lang="en-US" dirty="0" err="1" smtClean="0"/>
              <a:t>Lok</a:t>
            </a:r>
            <a:r>
              <a:rPr lang="en-US" dirty="0" smtClean="0"/>
              <a:t> </a:t>
            </a:r>
            <a:r>
              <a:rPr lang="en-US" dirty="0" err="1" smtClean="0"/>
              <a:t>Sabha</a:t>
            </a:r>
            <a:r>
              <a:rPr lang="en-US" dirty="0" smtClean="0"/>
              <a:t> on 11th of May 2005 and on 12 of May of </a:t>
            </a:r>
            <a:r>
              <a:rPr lang="en-US" dirty="0" err="1" smtClean="0"/>
              <a:t>Rajya</a:t>
            </a:r>
            <a:r>
              <a:rPr lang="en-US" dirty="0" smtClean="0"/>
              <a:t> </a:t>
            </a:r>
            <a:r>
              <a:rPr lang="en-US" dirty="0" err="1" smtClean="0"/>
              <a:t>Sabha</a:t>
            </a:r>
            <a:r>
              <a:rPr lang="en-US" dirty="0" smtClean="0"/>
              <a:t> by the UPA government. It received the assent of President of India on 15th June 2005. Soon after 120 days, the Act came into force on 12 October 2005.</a:t>
            </a:r>
          </a:p>
          <a:p>
            <a:r>
              <a:rPr lang="en-US" dirty="0" smtClean="0"/>
              <a:t>The objective of the Act was revolutionary when, because it opened all official departments across the country to public scrutiny.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The objective of Right to information act</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pPr lvl="0" algn="just"/>
            <a:r>
              <a:rPr lang="en-US" b="1" dirty="0" smtClean="0">
                <a:solidFill>
                  <a:srgbClr val="FF0000"/>
                </a:solidFill>
              </a:rPr>
              <a:t>To provide a legal framework of citizens democratic Right to access to information under the control of public authorities</a:t>
            </a:r>
            <a:r>
              <a:rPr lang="en-US" dirty="0" smtClean="0"/>
              <a:t>.</a:t>
            </a:r>
          </a:p>
          <a:p>
            <a:pPr lvl="0" algn="just"/>
            <a:r>
              <a:rPr lang="en-US" b="1" dirty="0" smtClean="0">
                <a:solidFill>
                  <a:srgbClr val="0070C0"/>
                </a:solidFill>
              </a:rPr>
              <a:t>To promote transparency and ensure accountability.</a:t>
            </a:r>
          </a:p>
          <a:p>
            <a:pPr lvl="0" algn="just"/>
            <a:r>
              <a:rPr lang="en-US" b="1" dirty="0" smtClean="0">
                <a:solidFill>
                  <a:schemeClr val="accent6">
                    <a:lumMod val="50000"/>
                  </a:schemeClr>
                </a:solidFill>
              </a:rPr>
              <a:t>To </a:t>
            </a:r>
            <a:r>
              <a:rPr lang="en-US" b="1" dirty="0" err="1" smtClean="0">
                <a:solidFill>
                  <a:schemeClr val="accent6">
                    <a:lumMod val="50000"/>
                  </a:schemeClr>
                </a:solidFill>
              </a:rPr>
              <a:t>harmonise</a:t>
            </a:r>
            <a:r>
              <a:rPr lang="en-US" b="1" dirty="0" smtClean="0">
                <a:solidFill>
                  <a:schemeClr val="accent6">
                    <a:lumMod val="50000"/>
                  </a:schemeClr>
                </a:solidFill>
              </a:rPr>
              <a:t> conflicting interest and priorities in operations of government, and use of resources.</a:t>
            </a:r>
          </a:p>
          <a:p>
            <a:pPr lvl="0" algn="just"/>
            <a:r>
              <a:rPr lang="en-US" b="1" dirty="0" smtClean="0">
                <a:solidFill>
                  <a:schemeClr val="accent3">
                    <a:lumMod val="75000"/>
                  </a:schemeClr>
                </a:solidFill>
              </a:rPr>
              <a:t>To promote the practice of revelation of information to preserve democratic ideals.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RTI includes the Right to</a:t>
            </a:r>
            <a:endParaRPr lang="en-US" dirty="0"/>
          </a:p>
        </p:txBody>
      </p:sp>
      <p:sp>
        <p:nvSpPr>
          <p:cNvPr id="3" name="Content Placeholder 2"/>
          <p:cNvSpPr>
            <a:spLocks noGrp="1"/>
          </p:cNvSpPr>
          <p:nvPr>
            <p:ph idx="1"/>
          </p:nvPr>
        </p:nvSpPr>
        <p:spPr/>
        <p:txBody>
          <a:bodyPr/>
          <a:lstStyle/>
          <a:p>
            <a:pPr>
              <a:buNone/>
            </a:pPr>
            <a:r>
              <a:rPr lang="en-US" b="1" dirty="0" smtClean="0"/>
              <a:t> </a:t>
            </a:r>
            <a:endParaRPr lang="en-US" dirty="0" smtClean="0"/>
          </a:p>
          <a:p>
            <a:pPr lvl="0"/>
            <a:r>
              <a:rPr lang="en-US" dirty="0" smtClean="0"/>
              <a:t>To inspect works, document and records.</a:t>
            </a:r>
          </a:p>
          <a:p>
            <a:pPr lvl="0"/>
            <a:r>
              <a:rPr lang="en-US" dirty="0" smtClean="0"/>
              <a:t>To take notes, extracts, or certified copies of documents and records.</a:t>
            </a:r>
          </a:p>
          <a:p>
            <a:pPr lvl="0"/>
            <a:r>
              <a:rPr lang="en-US" dirty="0" smtClean="0"/>
              <a:t>Take certified samples of material.</a:t>
            </a:r>
          </a:p>
          <a:p>
            <a:pPr lvl="0"/>
            <a:r>
              <a:rPr lang="en-US" dirty="0" smtClean="0"/>
              <a:t>To obtain information in the form of printouts, diskettes.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1029</Words>
  <Application>Microsoft Office PowerPoint</Application>
  <PresentationFormat>On-screen Show (4:3)</PresentationFormat>
  <Paragraphs>71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RTI ACT 2005</vt:lpstr>
      <vt:lpstr>Slide 2</vt:lpstr>
      <vt:lpstr>Slide 3</vt:lpstr>
      <vt:lpstr> What is RTI? </vt:lpstr>
      <vt:lpstr> What is RTI? </vt:lpstr>
      <vt:lpstr> Enactment of RTI </vt:lpstr>
      <vt:lpstr>Slide 7</vt:lpstr>
      <vt:lpstr>  The objective of Right to information act </vt:lpstr>
      <vt:lpstr>RTI includes the Right to</vt:lpstr>
      <vt:lpstr>Information</vt:lpstr>
      <vt:lpstr> What is the Public Authority? </vt:lpstr>
      <vt:lpstr>Slide 12</vt:lpstr>
      <vt:lpstr>Slide 13</vt:lpstr>
      <vt:lpstr>Slide 14</vt:lpstr>
      <vt:lpstr>Slide 15</vt:lpstr>
      <vt:lpstr>Slide 16</vt:lpstr>
      <vt:lpstr>Slide 17</vt:lpstr>
      <vt:lpstr>Rejection /Refusal</vt:lpstr>
      <vt:lpstr>RTI ONLINE</vt:lpstr>
      <vt:lpstr> Information Exempted From Disclosure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RTI ACT 2005</dc:title>
  <dc:creator>Admin</dc:creator>
  <cp:lastModifiedBy>User</cp:lastModifiedBy>
  <cp:revision>22</cp:revision>
  <dcterms:created xsi:type="dcterms:W3CDTF">2006-08-16T00:00:00Z</dcterms:created>
  <dcterms:modified xsi:type="dcterms:W3CDTF">2023-03-14T04:27:58Z</dcterms:modified>
</cp:coreProperties>
</file>