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76" r:id="rId4"/>
    <p:sldId id="277" r:id="rId5"/>
    <p:sldId id="258" r:id="rId6"/>
    <p:sldId id="275" r:id="rId7"/>
    <p:sldId id="259" r:id="rId8"/>
    <p:sldId id="260" r:id="rId9"/>
    <p:sldId id="262" r:id="rId10"/>
    <p:sldId id="263" r:id="rId11"/>
    <p:sldId id="264" r:id="rId12"/>
    <p:sldId id="265" r:id="rId13"/>
    <p:sldId id="266" r:id="rId14"/>
    <p:sldId id="267" r:id="rId15"/>
    <p:sldId id="269" r:id="rId16"/>
    <p:sldId id="270" r:id="rId17"/>
    <p:sldId id="271" r:id="rId18"/>
    <p:sldId id="272" r:id="rId19"/>
    <p:sldId id="273" r:id="rId20"/>
    <p:sldId id="274"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9" d="100"/>
          <a:sy n="89" d="100"/>
        </p:scale>
        <p:origin x="-1258" y="8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1D8BD707-D9CF-40AE-B4C6-C98DA3205C09}" type="datetimeFigureOut">
              <a:rPr lang="en-US" smtClean="0"/>
              <a:pPr/>
              <a:t>2/1/2024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2/1/2024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2/1/2024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2/1/2024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2/1/2024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2/1/2024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2/1/2024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1D8BD707-D9CF-40AE-B4C6-C98DA3205C09}" type="datetimeFigureOut">
              <a:rPr lang="en-US" smtClean="0"/>
              <a:pPr/>
              <a:t>2/1/2024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1D8BD707-D9CF-40AE-B4C6-C98DA3205C09}" type="datetimeFigureOut">
              <a:rPr lang="en-US" smtClean="0"/>
              <a:pPr/>
              <a:t>2/1/2024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1D8BD707-D9CF-40AE-B4C6-C98DA3205C09}" type="datetimeFigureOut">
              <a:rPr lang="en-US" smtClean="0"/>
              <a:pPr/>
              <a:t>2/1/2024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1D8BD707-D9CF-40AE-B4C6-C98DA3205C09}" type="datetimeFigureOut">
              <a:rPr lang="en-US" smtClean="0"/>
              <a:pPr/>
              <a:t>2/1/2024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B6F15528-21DE-4FAA-801E-634DDDAF4B2B}" type="slidenum">
              <a:rPr lang="en-US" smtClean="0"/>
              <a:pPr/>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1D8BD707-D9CF-40AE-B4C6-C98DA3205C09}" type="datetimeFigureOut">
              <a:rPr lang="en-US" smtClean="0"/>
              <a:pPr/>
              <a:t>2/1/2024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byjus.com/free-ias-prep/fundamental-duties/"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studyiq.com/articles/preamble-of-indian-constitution/"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Salient Features of Indian Constitution</a:t>
            </a:r>
            <a:endParaRPr lang="en-US" dirty="0"/>
          </a:p>
        </p:txBody>
      </p:sp>
      <p:sp>
        <p:nvSpPr>
          <p:cNvPr id="3" name="Subtitle 2"/>
          <p:cNvSpPr>
            <a:spLocks noGrp="1"/>
          </p:cNvSpPr>
          <p:nvPr>
            <p:ph type="subTitle" idx="1"/>
          </p:nvPr>
        </p:nvSpPr>
        <p:spPr/>
        <p:txBody>
          <a:bodyPr/>
          <a:lstStyle/>
          <a:p>
            <a:r>
              <a:rPr lang="en-US" b="1" dirty="0" err="1" smtClean="0"/>
              <a:t>Dr.P.DEVI</a:t>
            </a:r>
            <a:endParaRPr lang="en-US"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219200"/>
            <a:ext cx="8229600" cy="4788091"/>
          </a:xfrm>
        </p:spPr>
        <p:txBody>
          <a:bodyPr>
            <a:normAutofit fontScale="92500"/>
          </a:bodyPr>
          <a:lstStyle/>
          <a:p>
            <a:r>
              <a:rPr lang="en-IN" dirty="0" smtClean="0"/>
              <a:t>Indian constitution established cabinet system of government both at the </a:t>
            </a:r>
            <a:r>
              <a:rPr lang="en-IN" b="1" dirty="0" smtClean="0">
                <a:solidFill>
                  <a:srgbClr val="FF0000"/>
                </a:solidFill>
              </a:rPr>
              <a:t>centre and in the states.</a:t>
            </a:r>
            <a:r>
              <a:rPr lang="en-IN" dirty="0" smtClean="0"/>
              <a:t> </a:t>
            </a:r>
          </a:p>
          <a:p>
            <a:r>
              <a:rPr lang="en-IN" dirty="0" smtClean="0"/>
              <a:t>The governments should be always responsible to respective popular chambers of legislatures.</a:t>
            </a:r>
          </a:p>
          <a:p>
            <a:r>
              <a:rPr lang="en-IN" dirty="0" smtClean="0"/>
              <a:t> At the centre, the Cabinet composed of a Prime Minister and a number of ministers.</a:t>
            </a:r>
          </a:p>
          <a:p>
            <a:r>
              <a:rPr lang="en-IN" dirty="0" smtClean="0"/>
              <a:t> Cabinet is the policy formulating and executing body of the government. </a:t>
            </a:r>
          </a:p>
          <a:p>
            <a:r>
              <a:rPr lang="en-IN" dirty="0" smtClean="0"/>
              <a:t>An executive system always responsible to the popular chamber of the legislature, is a contribution of Britain to the world.</a:t>
            </a:r>
            <a:endParaRPr lang="en-US" dirty="0" smtClean="0"/>
          </a:p>
          <a:p>
            <a:endParaRPr lang="en-US" dirty="0"/>
          </a:p>
        </p:txBody>
      </p:sp>
      <p:sp>
        <p:nvSpPr>
          <p:cNvPr id="3" name="Title 2"/>
          <p:cNvSpPr>
            <a:spLocks noGrp="1"/>
          </p:cNvSpPr>
          <p:nvPr>
            <p:ph type="title"/>
          </p:nvPr>
        </p:nvSpPr>
        <p:spPr/>
        <p:txBody>
          <a:bodyPr>
            <a:normAutofit/>
          </a:bodyPr>
          <a:lstStyle/>
          <a:p>
            <a:pPr algn="ctr"/>
            <a:r>
              <a:rPr lang="en-IN" sz="3600" i="1" dirty="0" smtClean="0">
                <a:solidFill>
                  <a:srgbClr val="7030A0"/>
                </a:solidFill>
              </a:rPr>
              <a:t>Cabinet System of Government</a:t>
            </a:r>
            <a:endParaRPr lang="en-US" sz="3600" dirty="0">
              <a:solidFill>
                <a:srgbClr val="7030A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lvl="0"/>
            <a:r>
              <a:rPr lang="en-US" sz="2600" dirty="0" smtClean="0">
                <a:solidFill>
                  <a:srgbClr val="7030A0"/>
                </a:solidFill>
                <a:latin typeface="Arial" pitchFamily="34" charset="0"/>
                <a:cs typeface="Arial" pitchFamily="34" charset="0"/>
              </a:rPr>
              <a:t>The Constitution of India stands for a secular state.</a:t>
            </a:r>
          </a:p>
          <a:p>
            <a:pPr lvl="0"/>
            <a:r>
              <a:rPr lang="en-US" sz="2600" dirty="0" smtClean="0">
                <a:solidFill>
                  <a:srgbClr val="7030A0"/>
                </a:solidFill>
                <a:latin typeface="Arial" pitchFamily="34" charset="0"/>
                <a:cs typeface="Arial" pitchFamily="34" charset="0"/>
              </a:rPr>
              <a:t>Hence, it does not uphold any particular religion as the official religion of the Indian State.</a:t>
            </a:r>
          </a:p>
          <a:p>
            <a:pPr lvl="0"/>
            <a:r>
              <a:rPr lang="en-US" sz="2600" dirty="0" smtClean="0">
                <a:solidFill>
                  <a:srgbClr val="7030A0"/>
                </a:solidFill>
                <a:latin typeface="Arial" pitchFamily="34" charset="0"/>
                <a:cs typeface="Arial" pitchFamily="34" charset="0"/>
              </a:rPr>
              <a:t>The distinguishing features of a secular democracy contemplated by the Constitution of India are:</a:t>
            </a:r>
          </a:p>
          <a:p>
            <a:pPr lvl="1"/>
            <a:r>
              <a:rPr lang="en-US" sz="2400" dirty="0" smtClean="0"/>
              <a:t>The State will not identify itself with or be controlled by any religion;</a:t>
            </a:r>
            <a:endParaRPr lang="en-US" sz="2800" dirty="0" smtClean="0"/>
          </a:p>
          <a:p>
            <a:pPr lvl="1"/>
            <a:r>
              <a:rPr lang="en-US" sz="2400" dirty="0" smtClean="0"/>
              <a:t>While the State guarantees to everyone the right to profess whatever religion one chooses to follow (which includes also the right to be an antagonist or an atheist), it will not accord preferential treatment to any of them;</a:t>
            </a:r>
            <a:endParaRPr lang="en-US" sz="2800" dirty="0" smtClean="0"/>
          </a:p>
          <a:p>
            <a:pPr lvl="1"/>
            <a:r>
              <a:rPr lang="en-US" sz="2400" dirty="0" smtClean="0"/>
              <a:t>No discrimination will be shown by the State against any person on account of his religion or faith; and</a:t>
            </a:r>
            <a:endParaRPr lang="en-US" sz="2800" dirty="0" smtClean="0"/>
          </a:p>
        </p:txBody>
      </p:sp>
      <p:sp>
        <p:nvSpPr>
          <p:cNvPr id="3" name="Title 2"/>
          <p:cNvSpPr>
            <a:spLocks noGrp="1"/>
          </p:cNvSpPr>
          <p:nvPr>
            <p:ph type="title"/>
          </p:nvPr>
        </p:nvSpPr>
        <p:spPr/>
        <p:txBody>
          <a:bodyPr/>
          <a:lstStyle/>
          <a:p>
            <a:pPr algn="ctr"/>
            <a:r>
              <a:rPr lang="en-IN" dirty="0" smtClean="0"/>
              <a:t> </a:t>
            </a:r>
            <a:r>
              <a:rPr lang="en-IN" i="1" dirty="0" smtClean="0"/>
              <a:t>Secular State</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smtClean="0"/>
              <a:t>The right of every citizen, subject to any general condition, to enter any office under the state will be equal to that of the fellow citizens. </a:t>
            </a:r>
          </a:p>
          <a:p>
            <a:r>
              <a:rPr lang="en-US" sz="2400" dirty="0" smtClean="0"/>
              <a:t>Political equality which entitles any Indian citizen to seek the highest office under the State is the heart and soul of secularism as envisaged by Constitution</a:t>
            </a:r>
            <a:endParaRPr lang="en-US" dirty="0" smtClean="0"/>
          </a:p>
          <a:p>
            <a:endParaRPr lang="en-US" dirty="0"/>
          </a:p>
        </p:txBody>
      </p:sp>
      <p:sp>
        <p:nvSpPr>
          <p:cNvPr id="3" name="Title 2"/>
          <p:cNvSpPr>
            <a:spLocks noGrp="1"/>
          </p:cNvSpPr>
          <p:nvPr>
            <p:ph type="title"/>
          </p:nvPr>
        </p:nvSpPr>
        <p:spPr/>
        <p:txBody>
          <a:bodyPr/>
          <a:lstStyle/>
          <a:p>
            <a:pPr algn="ctr"/>
            <a:r>
              <a:rPr lang="en-IN" i="1" dirty="0" smtClean="0"/>
              <a:t>Secular State</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b="1" dirty="0" smtClean="0">
                <a:solidFill>
                  <a:srgbClr val="7030A0"/>
                </a:solidFill>
              </a:rPr>
              <a:t>Indian democracy functions on the basis of ‘one person one vote’.</a:t>
            </a:r>
          </a:p>
          <a:p>
            <a:pPr lvl="0"/>
            <a:r>
              <a:rPr lang="en-US" b="1" dirty="0" smtClean="0">
                <a:solidFill>
                  <a:srgbClr val="7030A0"/>
                </a:solidFill>
              </a:rPr>
              <a:t>Every citizen of India who is 18 years of age or above is entitled to vote in the elections irrespective of caste, sex, race, religion or status.</a:t>
            </a:r>
          </a:p>
          <a:p>
            <a:pPr lvl="0"/>
            <a:r>
              <a:rPr lang="en-US" b="1" dirty="0" smtClean="0">
                <a:solidFill>
                  <a:srgbClr val="7030A0"/>
                </a:solidFill>
              </a:rPr>
              <a:t>The Indian Constitution establishes political equality in India through the method of universal adult franchise.</a:t>
            </a:r>
          </a:p>
          <a:p>
            <a:endParaRPr lang="en-US" dirty="0"/>
          </a:p>
        </p:txBody>
      </p:sp>
      <p:sp>
        <p:nvSpPr>
          <p:cNvPr id="3" name="Title 2"/>
          <p:cNvSpPr>
            <a:spLocks noGrp="1"/>
          </p:cNvSpPr>
          <p:nvPr>
            <p:ph type="title"/>
          </p:nvPr>
        </p:nvSpPr>
        <p:spPr/>
        <p:txBody>
          <a:bodyPr>
            <a:normAutofit fontScale="90000"/>
          </a:bodyPr>
          <a:lstStyle/>
          <a:p>
            <a:pPr algn="ctr"/>
            <a:r>
              <a:rPr lang="en-US" dirty="0" smtClean="0">
                <a:solidFill>
                  <a:srgbClr val="FF0000"/>
                </a:solidFill>
              </a:rPr>
              <a:t/>
            </a:r>
            <a:br>
              <a:rPr lang="en-US" dirty="0" smtClean="0">
                <a:solidFill>
                  <a:srgbClr val="FF0000"/>
                </a:solidFill>
              </a:rPr>
            </a:br>
            <a:r>
              <a:rPr lang="en-US" dirty="0" smtClean="0">
                <a:solidFill>
                  <a:srgbClr val="FF0000"/>
                </a:solidFill>
              </a:rPr>
              <a:t>Universal Adult Franchise</a:t>
            </a:r>
            <a:br>
              <a:rPr lang="en-US" dirty="0" smtClean="0">
                <a:solidFill>
                  <a:srgbClr val="FF0000"/>
                </a:solidFill>
              </a:rPr>
            </a:br>
            <a:endParaRPr lang="en-US" dirty="0">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  Indian judiciary is independent an impartial. The Indian judiciary is free from the influence of the executive and the legislature.</a:t>
            </a:r>
          </a:p>
          <a:p>
            <a:r>
              <a:rPr lang="en-IN" dirty="0" smtClean="0"/>
              <a:t> The judges are appointed on the basis of their qualifications and cannot be removed easily.</a:t>
            </a:r>
            <a:endParaRPr lang="en-US" dirty="0" smtClean="0"/>
          </a:p>
          <a:p>
            <a:endParaRPr lang="en-US" dirty="0"/>
          </a:p>
        </p:txBody>
      </p:sp>
      <p:sp>
        <p:nvSpPr>
          <p:cNvPr id="3" name="Title 2"/>
          <p:cNvSpPr>
            <a:spLocks noGrp="1"/>
          </p:cNvSpPr>
          <p:nvPr>
            <p:ph type="title"/>
          </p:nvPr>
        </p:nvSpPr>
        <p:spPr/>
        <p:txBody>
          <a:bodyPr/>
          <a:lstStyle/>
          <a:p>
            <a:pPr algn="ctr"/>
            <a:r>
              <a:rPr lang="en-IN" i="1" dirty="0" smtClean="0">
                <a:solidFill>
                  <a:srgbClr val="FF0000"/>
                </a:solidFill>
              </a:rPr>
              <a:t>Independence of Judiciary</a:t>
            </a:r>
            <a:endParaRPr lang="en-US" dirty="0">
              <a:solidFill>
                <a:srgbClr val="FF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lvl="0" algn="just"/>
            <a:r>
              <a:rPr lang="en-US" b="1" dirty="0">
                <a:solidFill>
                  <a:srgbClr val="FF0000"/>
                </a:solidFill>
              </a:rPr>
              <a:t>The fundamental Rights are assured by the constitution, under Part III of the constitution laid down from Articles 12 to 35. </a:t>
            </a:r>
            <a:endParaRPr lang="en-US" b="1" dirty="0" smtClean="0">
              <a:solidFill>
                <a:srgbClr val="FF0000"/>
              </a:solidFill>
            </a:endParaRPr>
          </a:p>
          <a:p>
            <a:pPr lvl="0" algn="just"/>
            <a:r>
              <a:rPr lang="en-US" dirty="0" smtClean="0"/>
              <a:t>These </a:t>
            </a:r>
            <a:r>
              <a:rPr lang="en-US" dirty="0"/>
              <a:t>include </a:t>
            </a:r>
            <a:r>
              <a:rPr lang="en-US" b="1" dirty="0">
                <a:solidFill>
                  <a:srgbClr val="0070C0"/>
                </a:solidFill>
              </a:rPr>
              <a:t>Right to Equality, The Right to freedom, Freedom of religion, Rights against Exploitation, Educational and Cultural right and right to constitutional Remedies</a:t>
            </a:r>
            <a:endParaRPr lang="en-US" b="1" dirty="0" smtClean="0">
              <a:solidFill>
                <a:srgbClr val="0070C0"/>
              </a:solidFill>
            </a:endParaRPr>
          </a:p>
          <a:p>
            <a:pPr lvl="0"/>
            <a:r>
              <a:rPr lang="en-US" dirty="0" smtClean="0"/>
              <a:t>Fundamental Rights are one of the important features of the Indian Constitution.</a:t>
            </a:r>
          </a:p>
          <a:p>
            <a:pPr lvl="0"/>
            <a:r>
              <a:rPr lang="en-US" dirty="0" smtClean="0"/>
              <a:t>The Constitution contains the basic principle that every individual is entitled to enjoy certain rights as a human being and the enjoyment of such rights does not depend upon the will of any majority or minority.</a:t>
            </a:r>
          </a:p>
          <a:p>
            <a:pPr lvl="0"/>
            <a:r>
              <a:rPr lang="en-US" dirty="0" smtClean="0"/>
              <a:t>No majority has the right to abrogate(invalid or nullify) such rights.</a:t>
            </a:r>
          </a:p>
          <a:p>
            <a:endParaRPr lang="en-US" dirty="0"/>
          </a:p>
        </p:txBody>
      </p:sp>
      <p:sp>
        <p:nvSpPr>
          <p:cNvPr id="3" name="Title 2"/>
          <p:cNvSpPr>
            <a:spLocks noGrp="1"/>
          </p:cNvSpPr>
          <p:nvPr>
            <p:ph type="title"/>
          </p:nvPr>
        </p:nvSpPr>
        <p:spPr/>
        <p:txBody>
          <a:bodyPr/>
          <a:lstStyle/>
          <a:p>
            <a:pPr algn="ctr"/>
            <a:r>
              <a:rPr lang="en-US" dirty="0" smtClean="0"/>
              <a:t>Fundamental Rights</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smtClean="0"/>
              <a:t>The fundamental rights are meant for promoting the idea of political democracy.</a:t>
            </a:r>
          </a:p>
          <a:p>
            <a:pPr lvl="0"/>
            <a:r>
              <a:rPr lang="en-US" dirty="0" smtClean="0"/>
              <a:t>They operate as limitations on the tyranny of the executive and arbitrary laws of the legislature.</a:t>
            </a:r>
          </a:p>
          <a:p>
            <a:pPr lvl="0"/>
            <a:r>
              <a:rPr lang="en-US" dirty="0" smtClean="0"/>
              <a:t>They are </a:t>
            </a:r>
            <a:r>
              <a:rPr lang="en-US" b="1" dirty="0" err="1" smtClean="0"/>
              <a:t>justiciable</a:t>
            </a:r>
            <a:r>
              <a:rPr lang="en-US" dirty="0" smtClean="0"/>
              <a:t> in nature, that is, enforceable by the courts for their violation.</a:t>
            </a:r>
          </a:p>
          <a:p>
            <a:endParaRPr lang="en-US" dirty="0"/>
          </a:p>
        </p:txBody>
      </p:sp>
      <p:sp>
        <p:nvSpPr>
          <p:cNvPr id="3" name="Title 2"/>
          <p:cNvSpPr>
            <a:spLocks noGrp="1"/>
          </p:cNvSpPr>
          <p:nvPr>
            <p:ph type="title"/>
          </p:nvPr>
        </p:nvSpPr>
        <p:spPr/>
        <p:txBody>
          <a:bodyPr/>
          <a:lstStyle/>
          <a:p>
            <a:pPr algn="ctr"/>
            <a:r>
              <a:rPr lang="en-US" dirty="0" smtClean="0"/>
              <a:t>Fundamental Rights</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lvl="0"/>
            <a:r>
              <a:rPr lang="en-US" dirty="0" smtClean="0">
                <a:solidFill>
                  <a:srgbClr val="0070C0"/>
                </a:solidFill>
              </a:rPr>
              <a:t>The original constitution did not provide for the </a:t>
            </a:r>
            <a:r>
              <a:rPr lang="en-US" u="sng" dirty="0" smtClean="0">
                <a:solidFill>
                  <a:srgbClr val="0070C0"/>
                </a:solidFill>
                <a:hlinkClick r:id="rId2"/>
              </a:rPr>
              <a:t>fundamental duties</a:t>
            </a:r>
            <a:r>
              <a:rPr lang="en-US" dirty="0" smtClean="0">
                <a:solidFill>
                  <a:srgbClr val="0070C0"/>
                </a:solidFill>
              </a:rPr>
              <a:t> of the citizens.</a:t>
            </a:r>
          </a:p>
          <a:p>
            <a:pPr lvl="0" algn="just"/>
            <a:r>
              <a:rPr lang="en-US" dirty="0" smtClean="0">
                <a:solidFill>
                  <a:srgbClr val="FF0000"/>
                </a:solidFill>
              </a:rPr>
              <a:t>Fundamental Duties were added to our Constitution by the 42nd Amendment Act of 1976 on the recommendation of the </a:t>
            </a:r>
            <a:r>
              <a:rPr lang="en-US" dirty="0" err="1" smtClean="0">
                <a:solidFill>
                  <a:srgbClr val="FF0000"/>
                </a:solidFill>
              </a:rPr>
              <a:t>Swaran</a:t>
            </a:r>
            <a:r>
              <a:rPr lang="en-US" dirty="0" smtClean="0">
                <a:solidFill>
                  <a:srgbClr val="FF0000"/>
                </a:solidFill>
              </a:rPr>
              <a:t> Singh Committee.</a:t>
            </a:r>
          </a:p>
          <a:p>
            <a:pPr lvl="0"/>
            <a:r>
              <a:rPr lang="en-US" dirty="0" smtClean="0">
                <a:solidFill>
                  <a:srgbClr val="0070C0"/>
                </a:solidFill>
              </a:rPr>
              <a:t>It lays down a list of ten Fundamental Duties for all citizens of India.</a:t>
            </a:r>
          </a:p>
          <a:p>
            <a:pPr lvl="0"/>
            <a:r>
              <a:rPr lang="en-US" dirty="0" smtClean="0">
                <a:solidFill>
                  <a:srgbClr val="FF0000"/>
                </a:solidFill>
              </a:rPr>
              <a:t>Later, the 86th Constitutional Amendment Act of 2002 added one more fundamental duty.</a:t>
            </a:r>
          </a:p>
          <a:p>
            <a:endParaRPr lang="en-US" dirty="0"/>
          </a:p>
        </p:txBody>
      </p:sp>
      <p:sp>
        <p:nvSpPr>
          <p:cNvPr id="3" name="Title 2"/>
          <p:cNvSpPr>
            <a:spLocks noGrp="1"/>
          </p:cNvSpPr>
          <p:nvPr>
            <p:ph type="title"/>
          </p:nvPr>
        </p:nvSpPr>
        <p:spPr/>
        <p:txBody>
          <a:bodyPr/>
          <a:lstStyle/>
          <a:p>
            <a:pPr algn="ctr"/>
            <a:r>
              <a:rPr lang="en-US" dirty="0" smtClean="0">
                <a:solidFill>
                  <a:srgbClr val="FF0000"/>
                </a:solidFill>
              </a:rPr>
              <a:t>Fundamental Duties</a:t>
            </a:r>
            <a:endParaRPr lang="en-US" dirty="0">
              <a:solidFill>
                <a:srgbClr val="FF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lgn="just"/>
            <a:r>
              <a:rPr lang="en-US" dirty="0" smtClean="0">
                <a:solidFill>
                  <a:srgbClr val="0070C0"/>
                </a:solidFill>
              </a:rPr>
              <a:t>While the rights are given as guarantees to the people, the duties are obligations that every citizen is expected to perform.</a:t>
            </a:r>
          </a:p>
          <a:p>
            <a:pPr lvl="0" algn="just"/>
            <a:r>
              <a:rPr lang="en-US" dirty="0" smtClean="0">
                <a:solidFill>
                  <a:srgbClr val="0070C0"/>
                </a:solidFill>
              </a:rPr>
              <a:t>However, like the Directive Principles of State Policy, the duties are also </a:t>
            </a:r>
            <a:r>
              <a:rPr lang="en-US" b="1" dirty="0" smtClean="0">
                <a:solidFill>
                  <a:srgbClr val="0070C0"/>
                </a:solidFill>
              </a:rPr>
              <a:t>non-</a:t>
            </a:r>
            <a:r>
              <a:rPr lang="en-US" b="1" dirty="0" err="1" smtClean="0">
                <a:solidFill>
                  <a:srgbClr val="0070C0"/>
                </a:solidFill>
              </a:rPr>
              <a:t>justiciable</a:t>
            </a:r>
            <a:r>
              <a:rPr lang="en-US" dirty="0" smtClean="0">
                <a:solidFill>
                  <a:srgbClr val="0070C0"/>
                </a:solidFill>
              </a:rPr>
              <a:t> in nature.</a:t>
            </a:r>
          </a:p>
          <a:p>
            <a:pPr lvl="0" algn="just"/>
            <a:r>
              <a:rPr lang="en-US" dirty="0" smtClean="0">
                <a:solidFill>
                  <a:srgbClr val="0070C0"/>
                </a:solidFill>
              </a:rPr>
              <a:t>There is a total of 11 Fundamental duties altogether</a:t>
            </a:r>
          </a:p>
          <a:p>
            <a:endParaRPr lang="en-US" dirty="0"/>
          </a:p>
        </p:txBody>
      </p:sp>
      <p:sp>
        <p:nvSpPr>
          <p:cNvPr id="3" name="Title 2"/>
          <p:cNvSpPr>
            <a:spLocks noGrp="1"/>
          </p:cNvSpPr>
          <p:nvPr>
            <p:ph type="title"/>
          </p:nvPr>
        </p:nvSpPr>
        <p:spPr/>
        <p:txBody>
          <a:bodyPr/>
          <a:lstStyle/>
          <a:p>
            <a:pPr algn="ctr"/>
            <a:r>
              <a:rPr lang="en-US" dirty="0" smtClean="0">
                <a:solidFill>
                  <a:srgbClr val="FF0000"/>
                </a:solidFill>
              </a:rPr>
              <a:t>Fundamental Duties</a:t>
            </a:r>
            <a:endParaRPr lang="en-US" dirty="0">
              <a:solidFill>
                <a:srgbClr val="FF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smtClean="0"/>
              <a:t>The Directive Principles of State Policy which have been adopted from </a:t>
            </a:r>
            <a:r>
              <a:rPr lang="en-IN" dirty="0" smtClean="0">
                <a:solidFill>
                  <a:srgbClr val="FF0000"/>
                </a:solidFill>
              </a:rPr>
              <a:t>the Irish Constitution </a:t>
            </a:r>
            <a:r>
              <a:rPr lang="en-IN" dirty="0" smtClean="0"/>
              <a:t>is another unique feature of the Constitution of India. </a:t>
            </a:r>
          </a:p>
          <a:p>
            <a:r>
              <a:rPr lang="en-IN" dirty="0" smtClean="0">
                <a:solidFill>
                  <a:srgbClr val="FF0000"/>
                </a:solidFill>
              </a:rPr>
              <a:t>The Directive Principles were included in our Constitution in order to provide social and economic justice to our people.</a:t>
            </a:r>
          </a:p>
          <a:p>
            <a:r>
              <a:rPr lang="en-IN" dirty="0" smtClean="0"/>
              <a:t> Directive Principles aim at establishing a welfare state in India where there will be no concentration of wealth in the hands of a few. </a:t>
            </a:r>
            <a:endParaRPr lang="en-US" dirty="0" smtClean="0"/>
          </a:p>
          <a:p>
            <a:endParaRPr lang="en-US" dirty="0"/>
          </a:p>
        </p:txBody>
      </p:sp>
      <p:sp>
        <p:nvSpPr>
          <p:cNvPr id="3" name="Title 2"/>
          <p:cNvSpPr>
            <a:spLocks noGrp="1"/>
          </p:cNvSpPr>
          <p:nvPr>
            <p:ph type="title"/>
          </p:nvPr>
        </p:nvSpPr>
        <p:spPr/>
        <p:txBody>
          <a:bodyPr>
            <a:normAutofit fontScale="90000"/>
          </a:bodyPr>
          <a:lstStyle/>
          <a:p>
            <a:r>
              <a:rPr lang="en-IN" i="1" dirty="0" smtClean="0">
                <a:solidFill>
                  <a:srgbClr val="0070C0"/>
                </a:solidFill>
              </a:rPr>
              <a:t>Directive Principles of State Policy</a:t>
            </a:r>
            <a:endParaRPr lang="en-US" dirty="0">
              <a:solidFill>
                <a:srgbClr val="0070C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lvl="0" algn="just"/>
            <a:r>
              <a:rPr lang="en-US" dirty="0" smtClean="0"/>
              <a:t>The Indian Constitution opens with preamble. The Constitution’s aims, goals, and fundamental precepts are outlined in the Preamble. These goals, which follow from the </a:t>
            </a:r>
            <a:r>
              <a:rPr lang="en-US" b="1" dirty="0" smtClean="0">
                <a:hlinkClick r:id="rId2"/>
              </a:rPr>
              <a:t>Preamble</a:t>
            </a:r>
            <a:r>
              <a:rPr lang="en-US" dirty="0" smtClean="0"/>
              <a:t>, have influenced the key elements of the Constitution both directly and indirectly.</a:t>
            </a:r>
          </a:p>
        </p:txBody>
      </p:sp>
      <p:sp>
        <p:nvSpPr>
          <p:cNvPr id="3" name="Title 2"/>
          <p:cNvSpPr>
            <a:spLocks noGrp="1"/>
          </p:cNvSpPr>
          <p:nvPr>
            <p:ph type="title"/>
          </p:nvPr>
        </p:nvSpPr>
        <p:spPr/>
        <p:txBody>
          <a:bodyPr/>
          <a:lstStyle/>
          <a:p>
            <a:pPr algn="ctr"/>
            <a:r>
              <a:rPr lang="en-US" dirty="0" smtClean="0">
                <a:solidFill>
                  <a:srgbClr val="FF0000"/>
                </a:solidFill>
              </a:rPr>
              <a:t>Introduction</a:t>
            </a:r>
            <a:endParaRPr lang="en-US" dirty="0">
              <a:solidFill>
                <a:srgbClr val="FF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lvl="0"/>
            <a:r>
              <a:rPr lang="en-US" dirty="0" smtClean="0"/>
              <a:t>In a federal state usually, the citizens enjoy double citizenship as is the case in the USA.</a:t>
            </a:r>
          </a:p>
          <a:p>
            <a:pPr lvl="0"/>
            <a:r>
              <a:rPr lang="en-US" dirty="0" smtClean="0"/>
              <a:t>In India, there is only single citizenship.</a:t>
            </a:r>
          </a:p>
          <a:p>
            <a:pPr lvl="0"/>
            <a:r>
              <a:rPr lang="en-US" dirty="0" smtClean="0"/>
              <a:t>It means that every Indian is a citizen of India, irrespective of the place of his/her residence or place of birth.</a:t>
            </a:r>
          </a:p>
          <a:p>
            <a:pPr lvl="0"/>
            <a:r>
              <a:rPr lang="en-US" dirty="0" smtClean="0"/>
              <a:t>All the citizens of India can secure employment anywhere in the country and enjoy all the rights equally in all the parts of India.</a:t>
            </a:r>
          </a:p>
          <a:p>
            <a:pPr lvl="0"/>
            <a:r>
              <a:rPr lang="en-US" dirty="0" smtClean="0"/>
              <a:t>The Constitution makers deliberately opted for single citizenship to eliminate regionalism and other disintegrating tendencies.</a:t>
            </a:r>
          </a:p>
          <a:p>
            <a:r>
              <a:rPr lang="en-US" dirty="0" smtClean="0"/>
              <a:t>Single citizenship has undoubtedly forged a sense of unity among the people of India</a:t>
            </a:r>
            <a:endParaRPr lang="en-US" dirty="0"/>
          </a:p>
        </p:txBody>
      </p:sp>
      <p:sp>
        <p:nvSpPr>
          <p:cNvPr id="3" name="Title 2"/>
          <p:cNvSpPr>
            <a:spLocks noGrp="1"/>
          </p:cNvSpPr>
          <p:nvPr>
            <p:ph type="title"/>
          </p:nvPr>
        </p:nvSpPr>
        <p:spPr/>
        <p:txBody>
          <a:bodyPr/>
          <a:lstStyle/>
          <a:p>
            <a:pPr algn="ctr"/>
            <a:r>
              <a:rPr lang="en-US" dirty="0" smtClean="0">
                <a:solidFill>
                  <a:srgbClr val="FF0000"/>
                </a:solidFill>
              </a:rPr>
              <a:t>Single Citizenship</a:t>
            </a:r>
            <a:endParaRPr lang="en-US" dirty="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Constitution of India is the supreme legal and living document. </a:t>
            </a:r>
            <a:r>
              <a:rPr lang="en-US" dirty="0">
                <a:solidFill>
                  <a:srgbClr val="FF0000"/>
                </a:solidFill>
              </a:rPr>
              <a:t>Which consists of fundamental principles, procedures, practices, rights, responsibilities, powers, and duties of the state.</a:t>
            </a:r>
            <a:r>
              <a:rPr lang="en-US" dirty="0"/>
              <a:t> </a:t>
            </a:r>
            <a:endParaRPr lang="en-US" dirty="0" smtClean="0"/>
          </a:p>
          <a:p>
            <a:r>
              <a:rPr lang="en-US" dirty="0" smtClean="0"/>
              <a:t>It </a:t>
            </a:r>
            <a:r>
              <a:rPr lang="en-US" dirty="0"/>
              <a:t>was drafted by the 389 members being a part of the Constituent Assembly, and Dr. BR </a:t>
            </a:r>
            <a:r>
              <a:rPr lang="en-US" dirty="0" err="1"/>
              <a:t>Ambedkar</a:t>
            </a:r>
            <a:r>
              <a:rPr lang="en-US" dirty="0"/>
              <a:t> being the head of the constitution drafting committee.</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0720203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r>
              <a:rPr lang="en-US" dirty="0"/>
              <a:t>It took roughly about 2 years and 11 months and 17 days, to complete the duty of drafting the constitution of India, which was finally completed on 26th November 1949, celebrated as the Constitution Day. </a:t>
            </a:r>
            <a:endParaRPr lang="en-US" dirty="0" smtClean="0"/>
          </a:p>
          <a:p>
            <a:pPr algn="just"/>
            <a:r>
              <a:rPr lang="en-US" dirty="0" smtClean="0"/>
              <a:t>On </a:t>
            </a:r>
            <a:r>
              <a:rPr lang="en-US" dirty="0"/>
              <a:t>26 January 1950, constitution was adopted, replacing the Government of India act 1935, which is celebrated as the Republic Day of India.</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878845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371600"/>
            <a:ext cx="8229600" cy="4635691"/>
          </a:xfrm>
        </p:spPr>
        <p:txBody>
          <a:bodyPr>
            <a:normAutofit/>
          </a:bodyPr>
          <a:lstStyle/>
          <a:p>
            <a:endParaRPr lang="en-US" dirty="0" smtClean="0"/>
          </a:p>
          <a:p>
            <a:pPr algn="just"/>
            <a:r>
              <a:rPr lang="en-IN" b="1" i="1" dirty="0" smtClean="0">
                <a:solidFill>
                  <a:srgbClr val="FF0000"/>
                </a:solidFill>
              </a:rPr>
              <a:t>Longest Written constitution</a:t>
            </a:r>
            <a:r>
              <a:rPr lang="en-IN" b="1" i="1" dirty="0" smtClean="0"/>
              <a:t>:</a:t>
            </a:r>
            <a:r>
              <a:rPr lang="en-IN" b="1" dirty="0" smtClean="0"/>
              <a:t> </a:t>
            </a:r>
          </a:p>
          <a:p>
            <a:pPr algn="just"/>
            <a:r>
              <a:rPr lang="en-US" dirty="0"/>
              <a:t>When the Indian constitution was adopted in 1949 originally, it consisted of 395 Articles, divided into 22 parts and 9 schedules. </a:t>
            </a:r>
            <a:endParaRPr lang="en-US" dirty="0" smtClean="0"/>
          </a:p>
          <a:p>
            <a:pPr algn="just"/>
            <a:r>
              <a:rPr lang="en-US" dirty="0" smtClean="0"/>
              <a:t>Today </a:t>
            </a:r>
            <a:r>
              <a:rPr lang="en-US" dirty="0"/>
              <a:t>after 103 amendments, it consists of 495 Articles, categorized into 22 parts and 12 schedules, </a:t>
            </a:r>
            <a:r>
              <a:rPr lang="en-US" b="1" dirty="0">
                <a:solidFill>
                  <a:srgbClr val="7030A0"/>
                </a:solidFill>
              </a:rPr>
              <a:t>which is longest written constitution in the world and is designated as an 'elephant size' living constitution.</a:t>
            </a:r>
            <a:endParaRPr lang="en-IN" b="1" dirty="0" smtClean="0">
              <a:solidFill>
                <a:srgbClr val="7030A0"/>
              </a:solidFill>
            </a:endParaRPr>
          </a:p>
        </p:txBody>
      </p:sp>
      <p:sp>
        <p:nvSpPr>
          <p:cNvPr id="3" name="Title 2"/>
          <p:cNvSpPr>
            <a:spLocks noGrp="1"/>
          </p:cNvSpPr>
          <p:nvPr>
            <p:ph type="title"/>
          </p:nvPr>
        </p:nvSpPr>
        <p:spPr/>
        <p:txBody>
          <a:bodyPr>
            <a:normAutofit fontScale="90000"/>
          </a:bodyPr>
          <a:lstStyle/>
          <a:p>
            <a:pPr algn="ctr"/>
            <a:r>
              <a:rPr lang="en-US" b="0" dirty="0" smtClean="0"/>
              <a:t/>
            </a:r>
            <a:br>
              <a:rPr lang="en-US" b="0" dirty="0" smtClean="0"/>
            </a:br>
            <a:r>
              <a:rPr lang="en-US" b="0" dirty="0" smtClean="0">
                <a:solidFill>
                  <a:srgbClr val="FF0000"/>
                </a:solidFill>
              </a:rPr>
              <a:t>Constitution of India – Major Features.</a:t>
            </a:r>
            <a:r>
              <a:rPr lang="en-US" dirty="0" smtClean="0"/>
              <a:t/>
            </a:r>
            <a:br>
              <a:rPr lang="en-US" dirty="0" smtClean="0"/>
            </a:b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 constitution makers, made it the world's richest document which consisted of </a:t>
            </a:r>
            <a:r>
              <a:rPr lang="en-US" b="1" i="1" dirty="0">
                <a:solidFill>
                  <a:srgbClr val="7030A0"/>
                </a:solidFill>
              </a:rPr>
              <a:t>human knowledge, intellect, inheritance and civilizations that is best suited to the social, economic, political, and cultural situations of the country.</a:t>
            </a:r>
          </a:p>
        </p:txBody>
      </p:sp>
      <p:sp>
        <p:nvSpPr>
          <p:cNvPr id="3" name="Title 2"/>
          <p:cNvSpPr>
            <a:spLocks noGrp="1"/>
          </p:cNvSpPr>
          <p:nvPr>
            <p:ph type="title"/>
          </p:nvPr>
        </p:nvSpPr>
        <p:spPr/>
        <p:txBody>
          <a:bodyPr>
            <a:normAutofit fontScale="90000"/>
          </a:bodyPr>
          <a:lstStyle/>
          <a:p>
            <a:pPr algn="ctr"/>
            <a:r>
              <a:rPr lang="en-US" dirty="0"/>
              <a:t>Modern </a:t>
            </a:r>
            <a:r>
              <a:rPr lang="en-US" dirty="0" smtClean="0"/>
              <a:t>Constitution</a:t>
            </a:r>
            <a:r>
              <a:rPr lang="en-US" dirty="0"/>
              <a:t/>
            </a:r>
            <a:br>
              <a:rPr lang="en-US" dirty="0"/>
            </a:br>
            <a:endParaRPr lang="en-US" dirty="0"/>
          </a:p>
        </p:txBody>
      </p:sp>
    </p:spTree>
    <p:extLst>
      <p:ext uri="{BB962C8B-B14F-4D97-AF65-F5344CB8AC3E}">
        <p14:creationId xmlns:p14="http://schemas.microsoft.com/office/powerpoint/2010/main" val="18483175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lgn="just"/>
            <a:r>
              <a:rPr lang="en-IN" b="1" i="1" dirty="0" smtClean="0">
                <a:solidFill>
                  <a:srgbClr val="C00000"/>
                </a:solidFill>
              </a:rPr>
              <a:t>Popular Sovereignty</a:t>
            </a:r>
            <a:r>
              <a:rPr lang="en-IN" b="1" dirty="0" smtClean="0">
                <a:solidFill>
                  <a:srgbClr val="C00000"/>
                </a:solidFill>
              </a:rPr>
              <a:t> (</a:t>
            </a:r>
            <a:r>
              <a:rPr lang="en-IN" dirty="0" smtClean="0">
                <a:solidFill>
                  <a:srgbClr val="C00000"/>
                </a:solidFill>
              </a:rPr>
              <a:t>authority</a:t>
            </a:r>
            <a:r>
              <a:rPr lang="en-IN" b="1" dirty="0" smtClean="0">
                <a:solidFill>
                  <a:srgbClr val="C00000"/>
                </a:solidFill>
              </a:rPr>
              <a:t>)</a:t>
            </a:r>
            <a:r>
              <a:rPr lang="en-IN" dirty="0" smtClean="0">
                <a:solidFill>
                  <a:srgbClr val="C00000"/>
                </a:solidFill>
              </a:rPr>
              <a:t>: Sovereignty is </a:t>
            </a:r>
            <a:r>
              <a:rPr lang="en-IN" dirty="0" smtClean="0">
                <a:solidFill>
                  <a:srgbClr val="7030A0"/>
                </a:solidFill>
              </a:rPr>
              <a:t>one of the foremost elements of any </a:t>
            </a:r>
            <a:r>
              <a:rPr lang="en-IN" dirty="0" smtClean="0">
                <a:solidFill>
                  <a:srgbClr val="FF0000"/>
                </a:solidFill>
              </a:rPr>
              <a:t>independent State. It means absolute independence</a:t>
            </a:r>
            <a:r>
              <a:rPr lang="en-IN" dirty="0" smtClean="0">
                <a:solidFill>
                  <a:srgbClr val="7030A0"/>
                </a:solidFill>
              </a:rPr>
              <a:t>, i.e., a government which is not controlled by any other power, internal or external.</a:t>
            </a:r>
          </a:p>
          <a:p>
            <a:pPr algn="just"/>
            <a:r>
              <a:rPr lang="en-IN" dirty="0" smtClean="0">
                <a:solidFill>
                  <a:srgbClr val="7030A0"/>
                </a:solidFill>
              </a:rPr>
              <a:t> A country cannot have its own constitution without being sovereign. India is a sovereign country. It is free from external control. It can frame its policies. India is free to formulate its own foreign policy.</a:t>
            </a:r>
            <a:endParaRPr lang="en-US" dirty="0">
              <a:solidFill>
                <a:srgbClr val="7030A0"/>
              </a:solidFill>
            </a:endParaRPr>
          </a:p>
        </p:txBody>
      </p:sp>
      <p:sp>
        <p:nvSpPr>
          <p:cNvPr id="3" name="Title 2"/>
          <p:cNvSpPr>
            <a:spLocks noGrp="1"/>
          </p:cNvSpPr>
          <p:nvPr>
            <p:ph type="title"/>
          </p:nvPr>
        </p:nvSpPr>
        <p:spPr/>
        <p:txBody>
          <a:bodyPr>
            <a:normAutofit fontScale="90000"/>
          </a:bodyPr>
          <a:lstStyle/>
          <a:p>
            <a:pPr algn="ctr"/>
            <a:r>
              <a:rPr lang="en-US" b="0" dirty="0" smtClean="0">
                <a:solidFill>
                  <a:srgbClr val="FF0000"/>
                </a:solidFill>
              </a:rPr>
              <a:t>Constitution of India – Major Features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IN" b="1" i="1" dirty="0" smtClean="0">
                <a:solidFill>
                  <a:srgbClr val="C00000"/>
                </a:solidFill>
              </a:rPr>
              <a:t>Democratic and Republic</a:t>
            </a:r>
            <a:r>
              <a:rPr lang="en-IN" i="1" dirty="0" smtClean="0"/>
              <a:t>:</a:t>
            </a:r>
            <a:r>
              <a:rPr lang="en-IN" dirty="0" smtClean="0"/>
              <a:t> Democracy is generally known as government </a:t>
            </a:r>
            <a:r>
              <a:rPr lang="en-IN" dirty="0" smtClean="0">
                <a:solidFill>
                  <a:srgbClr val="C00000"/>
                </a:solidFill>
              </a:rPr>
              <a:t>of the people, by the people and for the people</a:t>
            </a:r>
            <a:r>
              <a:rPr lang="en-IN" dirty="0" smtClean="0"/>
              <a:t>. </a:t>
            </a:r>
          </a:p>
          <a:p>
            <a:r>
              <a:rPr lang="en-IN" dirty="0" smtClean="0"/>
              <a:t>Effectively this means that the Government is elected by the people, it is responsible and accountable to the people. </a:t>
            </a:r>
          </a:p>
          <a:p>
            <a:r>
              <a:rPr lang="en-IN" dirty="0" smtClean="0">
                <a:solidFill>
                  <a:srgbClr val="C00000"/>
                </a:solidFill>
              </a:rPr>
              <a:t>The democratic principles are highlighted with the provisions of universal adult franchise, elections, fundamental rights, and responsible government. The Preamble also declares India as a Republic.</a:t>
            </a:r>
          </a:p>
          <a:p>
            <a:r>
              <a:rPr lang="en-IN" dirty="0" smtClean="0">
                <a:solidFill>
                  <a:srgbClr val="C00000"/>
                </a:solidFill>
              </a:rPr>
              <a:t> </a:t>
            </a:r>
            <a:endParaRPr lang="en-US" dirty="0"/>
          </a:p>
        </p:txBody>
      </p:sp>
      <p:sp>
        <p:nvSpPr>
          <p:cNvPr id="3" name="Title 2"/>
          <p:cNvSpPr>
            <a:spLocks noGrp="1"/>
          </p:cNvSpPr>
          <p:nvPr>
            <p:ph type="title"/>
          </p:nvPr>
        </p:nvSpPr>
        <p:spPr/>
        <p:txBody>
          <a:bodyPr>
            <a:normAutofit fontScale="90000"/>
          </a:bodyPr>
          <a:lstStyle/>
          <a:p>
            <a:pPr algn="ctr"/>
            <a:r>
              <a:rPr lang="en-US" b="0" dirty="0" smtClean="0">
                <a:solidFill>
                  <a:srgbClr val="FF0000"/>
                </a:solidFill>
              </a:rPr>
              <a:t>Constitution of India – Major Features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90600"/>
            <a:ext cx="8229600" cy="5016691"/>
          </a:xfrm>
        </p:spPr>
        <p:txBody>
          <a:bodyPr>
            <a:normAutofit fontScale="85000" lnSpcReduction="20000"/>
          </a:bodyPr>
          <a:lstStyle/>
          <a:p>
            <a:pPr lvl="0"/>
            <a:r>
              <a:rPr lang="en-US" dirty="0" smtClean="0"/>
              <a:t> Constitutions are classified into </a:t>
            </a:r>
            <a:r>
              <a:rPr lang="en-US" b="1" dirty="0" smtClean="0"/>
              <a:t>rigid</a:t>
            </a:r>
            <a:r>
              <a:rPr lang="en-US" dirty="0" smtClean="0"/>
              <a:t> and </a:t>
            </a:r>
            <a:r>
              <a:rPr lang="en-US" b="1" dirty="0" smtClean="0"/>
              <a:t>flexible</a:t>
            </a:r>
            <a:r>
              <a:rPr lang="en-US" dirty="0" smtClean="0"/>
              <a:t>.</a:t>
            </a:r>
          </a:p>
          <a:p>
            <a:pPr lvl="0"/>
            <a:r>
              <a:rPr lang="en-US" dirty="0" smtClean="0">
                <a:solidFill>
                  <a:srgbClr val="C00000"/>
                </a:solidFill>
              </a:rPr>
              <a:t>A rigid constitution is </a:t>
            </a:r>
            <a:r>
              <a:rPr lang="en-US" dirty="0" smtClean="0"/>
              <a:t>one that requires a special procedure for its amendment, </a:t>
            </a:r>
            <a:r>
              <a:rPr lang="en-US" dirty="0" smtClean="0">
                <a:solidFill>
                  <a:srgbClr val="C00000"/>
                </a:solidFill>
              </a:rPr>
              <a:t>as for example, the American Constitution.</a:t>
            </a:r>
          </a:p>
          <a:p>
            <a:pPr lvl="0"/>
            <a:r>
              <a:rPr lang="en-US" dirty="0" smtClean="0"/>
              <a:t>A </a:t>
            </a:r>
            <a:r>
              <a:rPr lang="en-US" dirty="0" smtClean="0">
                <a:solidFill>
                  <a:srgbClr val="C00000"/>
                </a:solidFill>
              </a:rPr>
              <a:t>flexible constitution </a:t>
            </a:r>
            <a:r>
              <a:rPr lang="en-US" dirty="0" smtClean="0"/>
              <a:t>is one that can be amended in the same manner as the ordinary laws are made, as for example, </a:t>
            </a:r>
            <a:r>
              <a:rPr lang="en-US" dirty="0" smtClean="0">
                <a:solidFill>
                  <a:srgbClr val="C00000"/>
                </a:solidFill>
              </a:rPr>
              <a:t>the British Constitution.</a:t>
            </a:r>
          </a:p>
          <a:p>
            <a:pPr lvl="0"/>
            <a:r>
              <a:rPr lang="en-US" dirty="0" smtClean="0">
                <a:solidFill>
                  <a:schemeClr val="accent1">
                    <a:lumMod val="50000"/>
                  </a:schemeClr>
                </a:solidFill>
              </a:rPr>
              <a:t>The Indian Constitution is a unique example of the combination of rigidity and flexibility.</a:t>
            </a:r>
          </a:p>
          <a:p>
            <a:pPr lvl="0"/>
            <a:r>
              <a:rPr lang="en-US" dirty="0" smtClean="0"/>
              <a:t>A constitution may be called rigid or flexible on the basis of its amending procedure.</a:t>
            </a:r>
          </a:p>
          <a:p>
            <a:pPr lvl="0"/>
            <a:r>
              <a:rPr lang="en-US" dirty="0" smtClean="0"/>
              <a:t>The Indian Constitution provides for three types of amendments ranging from simple to most difficult procedures depending on the nature of the amendment.</a:t>
            </a:r>
          </a:p>
          <a:p>
            <a:pPr algn="ctr"/>
            <a:endParaRPr lang="en-US" dirty="0"/>
          </a:p>
        </p:txBody>
      </p:sp>
      <p:sp>
        <p:nvSpPr>
          <p:cNvPr id="3" name="Title 2"/>
          <p:cNvSpPr>
            <a:spLocks noGrp="1"/>
          </p:cNvSpPr>
          <p:nvPr>
            <p:ph type="title"/>
          </p:nvPr>
        </p:nvSpPr>
        <p:spPr/>
        <p:txBody>
          <a:bodyPr>
            <a:normAutofit fontScale="90000"/>
          </a:bodyPr>
          <a:lstStyle/>
          <a:p>
            <a:pPr algn="ctr"/>
            <a:r>
              <a:rPr lang="en-US" b="0" dirty="0" smtClean="0">
                <a:solidFill>
                  <a:srgbClr val="C00000"/>
                </a:solidFill>
              </a:rPr>
              <a:t>Rigidity and Flexibility</a:t>
            </a:r>
            <a:r>
              <a:rPr lang="en-US" dirty="0" smtClean="0">
                <a:solidFill>
                  <a:srgbClr val="C00000"/>
                </a:solidFill>
              </a:rPr>
              <a:t/>
            </a:r>
            <a:br>
              <a:rPr lang="en-US" dirty="0" smtClean="0">
                <a:solidFill>
                  <a:srgbClr val="C00000"/>
                </a:solidFill>
              </a:rPr>
            </a:br>
            <a:endParaRPr lang="en-US" dirty="0">
              <a:solidFill>
                <a:srgbClr val="C00000"/>
              </a:solidFil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168</TotalTime>
  <Words>1172</Words>
  <Application>Microsoft Office PowerPoint</Application>
  <PresentationFormat>On-screen Show (4:3)</PresentationFormat>
  <Paragraphs>83</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Concourse</vt:lpstr>
      <vt:lpstr>Salient Features of Indian Constitution</vt:lpstr>
      <vt:lpstr>Introduction</vt:lpstr>
      <vt:lpstr>PowerPoint Presentation</vt:lpstr>
      <vt:lpstr>PowerPoint Presentation</vt:lpstr>
      <vt:lpstr> Constitution of India – Major Features. </vt:lpstr>
      <vt:lpstr>Modern Constitution </vt:lpstr>
      <vt:lpstr>Constitution of India – Major Features</vt:lpstr>
      <vt:lpstr>Constitution of India – Major Features</vt:lpstr>
      <vt:lpstr>Rigidity and Flexibility </vt:lpstr>
      <vt:lpstr>Cabinet System of Government</vt:lpstr>
      <vt:lpstr> Secular State</vt:lpstr>
      <vt:lpstr>Secular State</vt:lpstr>
      <vt:lpstr> Universal Adult Franchise </vt:lpstr>
      <vt:lpstr>Independence of Judiciary</vt:lpstr>
      <vt:lpstr>Fundamental Rights</vt:lpstr>
      <vt:lpstr>Fundamental Rights</vt:lpstr>
      <vt:lpstr>Fundamental Duties</vt:lpstr>
      <vt:lpstr>Fundamental Duties</vt:lpstr>
      <vt:lpstr>Directive Principles of State Policy</vt:lpstr>
      <vt:lpstr>Single Citizenship</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Salient Features of Indian Constitution</dc:title>
  <dc:creator>Admin</dc:creator>
  <cp:lastModifiedBy>DELL</cp:lastModifiedBy>
  <cp:revision>45</cp:revision>
  <dcterms:created xsi:type="dcterms:W3CDTF">2006-08-16T00:00:00Z</dcterms:created>
  <dcterms:modified xsi:type="dcterms:W3CDTF">2024-02-01T05:16:19Z</dcterms:modified>
</cp:coreProperties>
</file>