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66" r:id="rId4"/>
    <p:sldId id="257" r:id="rId5"/>
    <p:sldId id="267" r:id="rId6"/>
    <p:sldId id="258" r:id="rId7"/>
    <p:sldId id="259" r:id="rId8"/>
    <p:sldId id="260"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261" r:id="rId24"/>
    <p:sldId id="262" r:id="rId25"/>
    <p:sldId id="263" r:id="rId26"/>
    <p:sldId id="268" r:id="rId27"/>
    <p:sldId id="269" r:id="rId28"/>
    <p:sldId id="264" r:id="rId29"/>
    <p:sldId id="270"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310" r:id="rId50"/>
    <p:sldId id="311" r:id="rId51"/>
    <p:sldId id="312" r:id="rId52"/>
    <p:sldId id="313" r:id="rId53"/>
    <p:sldId id="314" r:id="rId54"/>
    <p:sldId id="315" r:id="rId55"/>
    <p:sldId id="316" r:id="rId56"/>
    <p:sldId id="317" r:id="rId57"/>
    <p:sldId id="318" r:id="rId58"/>
    <p:sldId id="319" r:id="rId59"/>
    <p:sldId id="271" r:id="rId60"/>
    <p:sldId id="272" r:id="rId61"/>
    <p:sldId id="273" r:id="rId62"/>
    <p:sldId id="274" r:id="rId63"/>
    <p:sldId id="275" r:id="rId64"/>
    <p:sldId id="276"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7554-C982-8EE6-3E35-414EEF9629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813466-0385-8817-F99C-74EB9C10C1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C9E65C-E6AC-9178-A123-658169812E39}"/>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5" name="Footer Placeholder 4">
            <a:extLst>
              <a:ext uri="{FF2B5EF4-FFF2-40B4-BE49-F238E27FC236}">
                <a16:creationId xmlns:a16="http://schemas.microsoft.com/office/drawing/2014/main" id="{43F0F496-866A-93EA-A7BF-8D749E007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8379A7-D652-A4E7-1241-395604FAA130}"/>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70368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D4367-3EED-5CCF-8FBC-167C930CCA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AFD651-AF0D-FADF-6544-7E373CA7D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2567F2-7FFE-3B52-9F08-BD5546DFE031}"/>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5" name="Footer Placeholder 4">
            <a:extLst>
              <a:ext uri="{FF2B5EF4-FFF2-40B4-BE49-F238E27FC236}">
                <a16:creationId xmlns:a16="http://schemas.microsoft.com/office/drawing/2014/main" id="{84BF10DC-3A1A-5028-1A7B-F97AE7C5F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2B6E9-013A-6B46-FE32-D968F255364A}"/>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172787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7554F-A063-D9C1-D7EC-AE4F98A047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95371A-ED3D-39AC-EB44-15AF81D2C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B484D-0AEB-C5A7-1C6F-9857A9A5805C}"/>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5" name="Footer Placeholder 4">
            <a:extLst>
              <a:ext uri="{FF2B5EF4-FFF2-40B4-BE49-F238E27FC236}">
                <a16:creationId xmlns:a16="http://schemas.microsoft.com/office/drawing/2014/main" id="{A0909F17-3CF7-4F2A-EA4D-17FB62CE04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7A07E-2D3A-B697-4E6B-9B04924CE818}"/>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9169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94A0-1886-7F32-9A19-B71DC24E98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BFBD88-42D5-2DB6-29F5-DB848A53C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444FE-244D-CE7B-4AE7-90492D744E97}"/>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5" name="Footer Placeholder 4">
            <a:extLst>
              <a:ext uri="{FF2B5EF4-FFF2-40B4-BE49-F238E27FC236}">
                <a16:creationId xmlns:a16="http://schemas.microsoft.com/office/drawing/2014/main" id="{4610AF71-2C51-6E99-3907-8F1C17C752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77C61-5B25-AE92-9D35-9D05AA09E376}"/>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181044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EE0D-F469-FF47-F26B-E72B1DC49A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1B7F17-A44E-ECF5-EA0A-46982336B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BC775-A4F6-624D-BCEC-C46CAEE22E70}"/>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5" name="Footer Placeholder 4">
            <a:extLst>
              <a:ext uri="{FF2B5EF4-FFF2-40B4-BE49-F238E27FC236}">
                <a16:creationId xmlns:a16="http://schemas.microsoft.com/office/drawing/2014/main" id="{DD8BAE83-90DC-F288-DC25-5FE99C521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DA30B-A401-8BC8-35F2-2561C56A8718}"/>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330988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4D8E-1C4E-3A0F-D645-6554DF0AEF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B33C07-79C8-C102-90FC-8E3FBE869A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C7167B-BFA7-3A57-4AA2-E763FE26E5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8C2849-4572-B6F8-D0F2-66D688D7D1C7}"/>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6" name="Footer Placeholder 5">
            <a:extLst>
              <a:ext uri="{FF2B5EF4-FFF2-40B4-BE49-F238E27FC236}">
                <a16:creationId xmlns:a16="http://schemas.microsoft.com/office/drawing/2014/main" id="{D0161F3D-E5AD-D3A1-8E68-40CDD50FC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C7EE1C-8F77-22B6-B3E8-9D6068FBAF43}"/>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117756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A876-3054-90B7-13AD-345E7BFE19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EF745F-4D23-D166-93A3-8D3D9EED7B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91ADE-EFB0-3D15-C334-F07D600AE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0A1202-9860-5938-B1E2-E3E619C54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E4A5CC-737D-4B90-0E86-2232F55430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AACF2D-6D0C-945C-B31E-CC877D92C8FD}"/>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8" name="Footer Placeholder 7">
            <a:extLst>
              <a:ext uri="{FF2B5EF4-FFF2-40B4-BE49-F238E27FC236}">
                <a16:creationId xmlns:a16="http://schemas.microsoft.com/office/drawing/2014/main" id="{E6FB728D-0CEB-D690-0FC0-F1D9232710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E61D42-AE31-037B-278E-A1428261F7E7}"/>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64331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E87A-79A3-1042-D2FE-64EBBCD4F7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D57FFE-31EF-5427-B380-42189F0C4F02}"/>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4" name="Footer Placeholder 3">
            <a:extLst>
              <a:ext uri="{FF2B5EF4-FFF2-40B4-BE49-F238E27FC236}">
                <a16:creationId xmlns:a16="http://schemas.microsoft.com/office/drawing/2014/main" id="{488CDCF1-D697-01AC-C502-D6F8DEDAE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0E986A-E9A2-82E0-31BC-4875458B2E36}"/>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1259540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5EC3C-4963-D01A-7A58-D37BD2CD04F4}"/>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3" name="Footer Placeholder 2">
            <a:extLst>
              <a:ext uri="{FF2B5EF4-FFF2-40B4-BE49-F238E27FC236}">
                <a16:creationId xmlns:a16="http://schemas.microsoft.com/office/drawing/2014/main" id="{80D9D38B-5D51-68A4-D550-DAC9088347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DA0478-1950-D3E5-75CB-629989134A52}"/>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160696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D614-522B-0AE1-358E-5DC2457DB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79DF97-B59D-F9EE-13E3-F16DA46267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2DBF63-E7D2-8809-687A-1D6991DC60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EBE39B-3092-1B1A-68BB-8A07FEAB7F4A}"/>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6" name="Footer Placeholder 5">
            <a:extLst>
              <a:ext uri="{FF2B5EF4-FFF2-40B4-BE49-F238E27FC236}">
                <a16:creationId xmlns:a16="http://schemas.microsoft.com/office/drawing/2014/main" id="{8DCD9519-FECE-866B-6043-821AD7240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8CC302-CC05-0D38-2237-2879851297F4}"/>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31070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99E2-02FF-00C2-F61C-57675D7B1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0C380D-5950-6D7B-B859-9EB0EF895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C4DA46-9D54-3A55-FE83-056D83D4C0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20911-8A17-9E33-96A1-484FAAF910AF}"/>
              </a:ext>
            </a:extLst>
          </p:cNvPr>
          <p:cNvSpPr>
            <a:spLocks noGrp="1"/>
          </p:cNvSpPr>
          <p:nvPr>
            <p:ph type="dt" sz="half" idx="10"/>
          </p:nvPr>
        </p:nvSpPr>
        <p:spPr/>
        <p:txBody>
          <a:bodyPr/>
          <a:lstStyle/>
          <a:p>
            <a:fld id="{0AA1EDB0-30F5-40ED-BD00-02D1A4B14E5C}" type="datetimeFigureOut">
              <a:rPr lang="en-IN" smtClean="0"/>
              <a:t>27-01-2025</a:t>
            </a:fld>
            <a:endParaRPr lang="en-IN"/>
          </a:p>
        </p:txBody>
      </p:sp>
      <p:sp>
        <p:nvSpPr>
          <p:cNvPr id="6" name="Footer Placeholder 5">
            <a:extLst>
              <a:ext uri="{FF2B5EF4-FFF2-40B4-BE49-F238E27FC236}">
                <a16:creationId xmlns:a16="http://schemas.microsoft.com/office/drawing/2014/main" id="{7305B61B-D28F-56B8-C14D-BEB990B6A8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B44FF-9746-B5DE-5BE9-68E58A3D76F4}"/>
              </a:ext>
            </a:extLst>
          </p:cNvPr>
          <p:cNvSpPr>
            <a:spLocks noGrp="1"/>
          </p:cNvSpPr>
          <p:nvPr>
            <p:ph type="sldNum" sz="quarter" idx="12"/>
          </p:nvPr>
        </p:nvSpPr>
        <p:spPr/>
        <p:txBody>
          <a:bodyPr/>
          <a:lstStyle/>
          <a:p>
            <a:fld id="{33D69418-FA76-47D2-BE76-2449883C030A}" type="slidenum">
              <a:rPr lang="en-IN" smtClean="0"/>
              <a:t>‹#›</a:t>
            </a:fld>
            <a:endParaRPr lang="en-IN"/>
          </a:p>
        </p:txBody>
      </p:sp>
    </p:spTree>
    <p:extLst>
      <p:ext uri="{BB962C8B-B14F-4D97-AF65-F5344CB8AC3E}">
        <p14:creationId xmlns:p14="http://schemas.microsoft.com/office/powerpoint/2010/main" val="236259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02072-D6E5-4002-DFA5-38ADF3CE60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59D54D-F5E8-4021-AF0B-B633C65FE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0E9384-B2D1-203B-76BD-0A6B089C9B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1EDB0-30F5-40ED-BD00-02D1A4B14E5C}" type="datetimeFigureOut">
              <a:rPr lang="en-IN" smtClean="0"/>
              <a:t>27-01-2025</a:t>
            </a:fld>
            <a:endParaRPr lang="en-IN"/>
          </a:p>
        </p:txBody>
      </p:sp>
      <p:sp>
        <p:nvSpPr>
          <p:cNvPr id="5" name="Footer Placeholder 4">
            <a:extLst>
              <a:ext uri="{FF2B5EF4-FFF2-40B4-BE49-F238E27FC236}">
                <a16:creationId xmlns:a16="http://schemas.microsoft.com/office/drawing/2014/main" id="{3F91D9CE-4DCB-1717-27B5-325F6154C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DD45854-A427-8725-B4A9-3461B1FFF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9418-FA76-47D2-BE76-2449883C030A}" type="slidenum">
              <a:rPr lang="en-IN" smtClean="0"/>
              <a:t>‹#›</a:t>
            </a:fld>
            <a:endParaRPr lang="en-IN"/>
          </a:p>
        </p:txBody>
      </p:sp>
    </p:spTree>
    <p:extLst>
      <p:ext uri="{BB962C8B-B14F-4D97-AF65-F5344CB8AC3E}">
        <p14:creationId xmlns:p14="http://schemas.microsoft.com/office/powerpoint/2010/main" val="227097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what-is-diagnostic-analytics/" TargetMode="External"/><Relationship Id="rId2" Type="http://schemas.openxmlformats.org/officeDocument/2006/relationships/hyperlink" Target="https://www.geeksforgeeks.org/what-are-descriptive-analytics/" TargetMode="External"/><Relationship Id="rId1" Type="http://schemas.openxmlformats.org/officeDocument/2006/relationships/slideLayout" Target="../slideLayouts/slideLayout2.xml"/><Relationship Id="rId4" Type="http://schemas.openxmlformats.org/officeDocument/2006/relationships/hyperlink" Target="https://www.geeksforgeeks.org/what-is-predictive-analytics-and-how-does-it-work/"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real-time-analytics-in-big-data/" TargetMode="External"/><Relationship Id="rId2" Type="http://schemas.openxmlformats.org/officeDocument/2006/relationships/hyperlink" Target="https://www.geeksforgeeks.org/what-is-prescriptive-analytics-in-data-science/" TargetMode="External"/><Relationship Id="rId1" Type="http://schemas.openxmlformats.org/officeDocument/2006/relationships/slideLayout" Target="../slideLayouts/slideLayout2.xml"/><Relationship Id="rId5" Type="http://schemas.openxmlformats.org/officeDocument/2006/relationships/hyperlink" Target="https://www.geeksforgeeks.org/what-is-text-analytics/" TargetMode="External"/><Relationship Id="rId4" Type="http://schemas.openxmlformats.org/officeDocument/2006/relationships/hyperlink" Target="https://www.geeksforgeeks.org/what-is-spatial-analysi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eeksforgeeks.org/what-are-descriptive-analytic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what-is-diagnostic-analytic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geeksforgeeks.org/what-is-predictive-analytics-and-how-does-it-wor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real-time-analytics-in-big-dat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what-is-spatial-analysi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what-is-text-analytic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sciencedirect.com/topics/computer-science/processing-task" TargetMode="External"/><Relationship Id="rId2" Type="http://schemas.openxmlformats.org/officeDocument/2006/relationships/hyperlink" Target="https://www.sciencedirect.com/topics/computer-science/architectural-design" TargetMode="External"/><Relationship Id="rId1" Type="http://schemas.openxmlformats.org/officeDocument/2006/relationships/slideLayout" Target="../slideLayouts/slideLayout2.xml"/><Relationship Id="rId4" Type="http://schemas.openxmlformats.org/officeDocument/2006/relationships/hyperlink" Target="https://www.sciencedirect.com/topics/computer-science/concurrency-control"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0BF04-479C-3F23-B1F0-2A17DA8904D4}"/>
              </a:ext>
            </a:extLst>
          </p:cNvPr>
          <p:cNvSpPr>
            <a:spLocks noGrp="1"/>
          </p:cNvSpPr>
          <p:nvPr>
            <p:ph type="ctrTitle"/>
          </p:nvPr>
        </p:nvSpPr>
        <p:spPr>
          <a:xfrm>
            <a:off x="894735" y="1041400"/>
            <a:ext cx="10402529" cy="2387600"/>
          </a:xfrm>
        </p:spPr>
        <p:txBody>
          <a:bodyPr>
            <a:noAutofit/>
          </a:bodyPr>
          <a:lstStyle/>
          <a:p>
            <a:r>
              <a:rPr lang="en-US" sz="6600" dirty="0">
                <a:latin typeface="Arial Black" panose="020B0A04020102020204" pitchFamily="34" charset="0"/>
              </a:rPr>
              <a:t>BIG DATA AND</a:t>
            </a:r>
            <a:br>
              <a:rPr lang="en-US" sz="6600" dirty="0">
                <a:latin typeface="Arial Black" panose="020B0A04020102020204" pitchFamily="34" charset="0"/>
              </a:rPr>
            </a:br>
            <a:r>
              <a:rPr lang="en-US" sz="6600" dirty="0">
                <a:latin typeface="Arial Black" panose="020B0A04020102020204" pitchFamily="34" charset="0"/>
              </a:rPr>
              <a:t>CLOUD COMPUTING</a:t>
            </a:r>
            <a:endParaRPr lang="en-IN" sz="6600" dirty="0">
              <a:latin typeface="Arial Black" panose="020B0A04020102020204" pitchFamily="34" charset="0"/>
            </a:endParaRPr>
          </a:p>
        </p:txBody>
      </p:sp>
      <p:sp>
        <p:nvSpPr>
          <p:cNvPr id="3" name="Subtitle 2">
            <a:extLst>
              <a:ext uri="{FF2B5EF4-FFF2-40B4-BE49-F238E27FC236}">
                <a16:creationId xmlns:a16="http://schemas.microsoft.com/office/drawing/2014/main" id="{7BAB7420-C266-8175-E490-5A0A56150DE5}"/>
              </a:ext>
            </a:extLst>
          </p:cNvPr>
          <p:cNvSpPr>
            <a:spLocks noGrp="1"/>
          </p:cNvSpPr>
          <p:nvPr>
            <p:ph type="subTitle" idx="1"/>
          </p:nvPr>
        </p:nvSpPr>
        <p:spPr>
          <a:xfrm>
            <a:off x="7433187" y="5440671"/>
            <a:ext cx="6096000" cy="1655762"/>
          </a:xfrm>
        </p:spPr>
        <p:txBody>
          <a:bodyPr/>
          <a:lstStyle/>
          <a:p>
            <a:r>
              <a:rPr lang="en-US" dirty="0"/>
              <a:t>Prepared by,</a:t>
            </a:r>
          </a:p>
          <a:p>
            <a:r>
              <a:rPr lang="en-US" dirty="0"/>
              <a:t>J.GLADYS AANI SUJITHA,</a:t>
            </a:r>
          </a:p>
          <a:p>
            <a:r>
              <a:rPr lang="en-US" dirty="0"/>
              <a:t> AP/CSE.</a:t>
            </a:r>
            <a:endParaRPr lang="en-IN" dirty="0"/>
          </a:p>
        </p:txBody>
      </p:sp>
    </p:spTree>
    <p:extLst>
      <p:ext uri="{BB962C8B-B14F-4D97-AF65-F5344CB8AC3E}">
        <p14:creationId xmlns:p14="http://schemas.microsoft.com/office/powerpoint/2010/main" val="2728509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C28C-0BE6-309A-47CC-CB456AADCD7E}"/>
              </a:ext>
            </a:extLst>
          </p:cNvPr>
          <p:cNvSpPr>
            <a:spLocks noGrp="1"/>
          </p:cNvSpPr>
          <p:nvPr>
            <p:ph type="title"/>
          </p:nvPr>
        </p:nvSpPr>
        <p:spPr/>
        <p:txBody>
          <a:bodyPr>
            <a:normAutofit fontScale="90000"/>
          </a:bodyPr>
          <a:lstStyle/>
          <a:p>
            <a:pPr algn="ctr"/>
            <a:r>
              <a:rPr lang="en-US" sz="3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Types of Big Data Analytics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7AC026AC-6C18-5045-C3C1-83141FC6DFFB}"/>
              </a:ext>
            </a:extLst>
          </p:cNvPr>
          <p:cNvSpPr>
            <a:spLocks noGrp="1"/>
          </p:cNvSpPr>
          <p:nvPr>
            <p:ph idx="1"/>
          </p:nvPr>
        </p:nvSpPr>
        <p:spPr>
          <a:xfrm>
            <a:off x="838200" y="1253331"/>
            <a:ext cx="10515600" cy="4351338"/>
          </a:xfrm>
        </p:spPr>
        <p:txBody>
          <a:bodyPr>
            <a:noAutofit/>
          </a:bodyPr>
          <a:lstStyle/>
          <a:p>
            <a:r>
              <a:rPr lang="en-US" sz="2400" b="1"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Descriptive Analytic</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This type helps us understand past events. In social media, it shows performance metrics, like the number of likes on a post.</a:t>
            </a:r>
          </a:p>
          <a:p>
            <a:endPar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r>
              <a:rPr lang="en-US" sz="2400" b="1"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Diagnostic Analytics</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Diagnostic analytics delves deeper to uncover the reasons behind past events. In healthcare, it identifies the causes of high patient re-admissions.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r>
              <a:rPr lang="en-US" sz="2400" b="1"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4"/>
              </a:rPr>
              <a:t>Predictive Analytics:</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Predictive analytics forecasts future events based on past data. Weather forecasting, for example, predicts tomorrow's weather by analyzing historical patterns.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24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11031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4D84C-13DE-3EA4-8FA4-51369D26BD0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3B7AB7A-99CC-9CFA-ADE9-A782F8F004BC}"/>
              </a:ext>
            </a:extLst>
          </p:cNvPr>
          <p:cNvSpPr>
            <a:spLocks noGrp="1"/>
          </p:cNvSpPr>
          <p:nvPr>
            <p:ph idx="1"/>
          </p:nvPr>
        </p:nvSpPr>
        <p:spPr>
          <a:xfrm>
            <a:off x="543232" y="222966"/>
            <a:ext cx="10515600" cy="6423640"/>
          </a:xfrm>
        </p:spPr>
        <p:txBody>
          <a:bodyPr>
            <a:noAutofit/>
          </a:bodyPr>
          <a:lstStyle/>
          <a:p>
            <a:r>
              <a:rPr lang="en-US" sz="2400" b="1"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2"/>
              </a:rPr>
              <a:t>Prescriptive Analytics</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However, this category not only predicts results but also offers recommendations for action to achieve the best results. In e-commerce, it may suggest the best price for a product to achieve the highest possible profit.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a:p>
            <a:r>
              <a:rPr lang="en-US" sz="2400" b="1"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3"/>
              </a:rPr>
              <a:t>Real-time Analytics</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 key function of real-time analytics is data processing in real time. It swiftly allows traders to make decisions based on real-time market events.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a:p>
            <a:r>
              <a:rPr lang="en-US" sz="2400" b="1"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4"/>
              </a:rPr>
              <a:t>Spatial Analytics:</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Spatial analytics is about the location data. In urban management, it optimizes traffic flow from the data </a:t>
            </a:r>
            <a:r>
              <a:rPr lang="en-US" sz="24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unde</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 sensors and cameras to minimize the traffic jam.</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a:p>
            <a:r>
              <a:rPr lang="en-US" sz="2400" b="1" u="none" strike="noStrik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hlinkClick r:id="rId5"/>
              </a:rPr>
              <a:t>Text Analytics</a:t>
            </a: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Text analytics delves into the unstructured data of text. In the hotel business, it can use the guest reviews to enhance services and guest satisfaction.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16813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8529-7D81-B6E8-E156-29341BAA669D}"/>
              </a:ext>
            </a:extLst>
          </p:cNvPr>
          <p:cNvSpPr>
            <a:spLocks noGrp="1"/>
          </p:cNvSpPr>
          <p:nvPr>
            <p:ph type="title"/>
          </p:nvPr>
        </p:nvSpPr>
        <p:spPr/>
        <p:txBody>
          <a:bodyPr>
            <a:normAutofit/>
          </a:bodyPr>
          <a:lstStyle/>
          <a:p>
            <a:pPr algn="ctr"/>
            <a:r>
              <a:rPr lang="en-US" sz="2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Big Data Analytics Technologies and Tools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A480EA14-2B52-CD08-3C24-D920D6FD8D2D}"/>
              </a:ext>
            </a:extLst>
          </p:cNvPr>
          <p:cNvSpPr>
            <a:spLocks noGrp="1"/>
          </p:cNvSpPr>
          <p:nvPr>
            <p:ph idx="1"/>
          </p:nvPr>
        </p:nvSpPr>
        <p:spPr/>
        <p:txBody>
          <a:bodyPr>
            <a:normAutofit/>
          </a:bodyPr>
          <a:lstStyle/>
          <a:p>
            <a:r>
              <a:rPr lang="en-US" sz="3200" b="1" dirty="0">
                <a:solidFill>
                  <a:srgbClr val="000000"/>
                </a:solidFill>
                <a:effectLst/>
                <a:latin typeface="Arial" panose="020B0604020202020204" pitchFamily="34" charset="0"/>
                <a:ea typeface="Times New Roman" panose="02020603050405020304" pitchFamily="18" charset="0"/>
              </a:rPr>
              <a:t>Hadoop</a:t>
            </a:r>
          </a:p>
          <a:p>
            <a:r>
              <a:rPr lang="en-US" sz="3200" b="1" dirty="0">
                <a:solidFill>
                  <a:srgbClr val="000000"/>
                </a:solidFill>
                <a:effectLst/>
                <a:latin typeface="Arial" panose="020B0604020202020204" pitchFamily="34" charset="0"/>
                <a:ea typeface="Times New Roman" panose="02020603050405020304" pitchFamily="18" charset="0"/>
              </a:rPr>
              <a:t>Spark</a:t>
            </a:r>
            <a:endParaRPr lang="en-US" sz="3200" b="1" dirty="0">
              <a:solidFill>
                <a:srgbClr val="000000"/>
              </a:solidFill>
              <a:latin typeface="Arial" panose="020B0604020202020204" pitchFamily="34" charset="0"/>
              <a:ea typeface="Times New Roman" panose="02020603050405020304" pitchFamily="18" charset="0"/>
            </a:endParaRPr>
          </a:p>
          <a:p>
            <a:r>
              <a:rPr lang="en-US" sz="3200" b="1" dirty="0">
                <a:solidFill>
                  <a:srgbClr val="000000"/>
                </a:solidFill>
                <a:effectLst/>
                <a:latin typeface="Arial" panose="020B0604020202020204" pitchFamily="34" charset="0"/>
                <a:ea typeface="Times New Roman" panose="02020603050405020304" pitchFamily="18" charset="0"/>
              </a:rPr>
              <a:t>NoSQL Databases</a:t>
            </a:r>
          </a:p>
          <a:p>
            <a:r>
              <a:rPr lang="en-US" sz="3200" b="1" dirty="0">
                <a:solidFill>
                  <a:srgbClr val="000000"/>
                </a:solidFill>
                <a:effectLst/>
                <a:latin typeface="Arial" panose="020B0604020202020204" pitchFamily="34" charset="0"/>
                <a:ea typeface="Times New Roman" panose="02020603050405020304" pitchFamily="18" charset="0"/>
              </a:rPr>
              <a:t>Tableau</a:t>
            </a:r>
          </a:p>
          <a:p>
            <a:r>
              <a:rPr lang="en-US" sz="3200" b="1" dirty="0">
                <a:solidFill>
                  <a:srgbClr val="000000"/>
                </a:solidFill>
                <a:effectLst/>
                <a:latin typeface="Arial" panose="020B0604020202020204" pitchFamily="34" charset="0"/>
                <a:ea typeface="Times New Roman" panose="02020603050405020304" pitchFamily="18" charset="0"/>
              </a:rPr>
              <a:t>Machine Learning Frameworks (e.g., TensorFlow):</a:t>
            </a:r>
            <a:r>
              <a:rPr lang="en-US" sz="3200" dirty="0">
                <a:solidFill>
                  <a:srgbClr val="000000"/>
                </a:solidFill>
                <a:effectLst/>
                <a:latin typeface="Arial" panose="020B0604020202020204" pitchFamily="34" charset="0"/>
                <a:ea typeface="Times New Roman" panose="02020603050405020304" pitchFamily="18" charset="0"/>
              </a:rPr>
              <a:t> </a:t>
            </a:r>
            <a:endParaRPr lang="en-US" sz="3200" b="1" dirty="0">
              <a:solidFill>
                <a:srgbClr val="000000"/>
              </a:solidFill>
              <a:latin typeface="Arial" panose="020B0604020202020204" pitchFamily="34" charset="0"/>
              <a:ea typeface="Times New Roman" panose="02020603050405020304" pitchFamily="18" charset="0"/>
            </a:endParaRPr>
          </a:p>
          <a:p>
            <a:endParaRPr lang="en-IN" sz="4400" dirty="0"/>
          </a:p>
        </p:txBody>
      </p:sp>
    </p:spTree>
    <p:extLst>
      <p:ext uri="{BB962C8B-B14F-4D97-AF65-F5344CB8AC3E}">
        <p14:creationId xmlns:p14="http://schemas.microsoft.com/office/powerpoint/2010/main" val="217980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9F91-86B5-CC75-8490-002BFAA5E20F}"/>
              </a:ext>
            </a:extLst>
          </p:cNvPr>
          <p:cNvSpPr>
            <a:spLocks noGrp="1"/>
          </p:cNvSpPr>
          <p:nvPr>
            <p:ph type="title"/>
          </p:nvPr>
        </p:nvSpPr>
        <p:spPr/>
        <p:txBody>
          <a:bodyPr>
            <a:normAutofit fontScale="90000"/>
          </a:bodyPr>
          <a:lstStyle/>
          <a:p>
            <a:pPr algn="ctr"/>
            <a:r>
              <a:rPr lang="en-US" sz="3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Challenges of Big data analytics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4D4FC557-AF93-BAB1-C499-914D54000C8E}"/>
              </a:ext>
            </a:extLst>
          </p:cNvPr>
          <p:cNvSpPr>
            <a:spLocks noGrp="1"/>
          </p:cNvSpPr>
          <p:nvPr>
            <p:ph idx="1"/>
          </p:nvPr>
        </p:nvSpPr>
        <p:spPr/>
        <p:txBody>
          <a:bodyPr>
            <a:normAutofit/>
          </a:bodyPr>
          <a:lstStyle/>
          <a:p>
            <a:r>
              <a:rPr lang="en-US" sz="3200" b="1" dirty="0">
                <a:solidFill>
                  <a:srgbClr val="000000"/>
                </a:solidFill>
                <a:effectLst/>
                <a:latin typeface="Arial" panose="020B0604020202020204" pitchFamily="34" charset="0"/>
                <a:ea typeface="Times New Roman" panose="02020603050405020304" pitchFamily="18" charset="0"/>
              </a:rPr>
              <a:t>Data Overload</a:t>
            </a:r>
          </a:p>
          <a:p>
            <a:r>
              <a:rPr lang="en-US" sz="3200" b="1" dirty="0">
                <a:solidFill>
                  <a:srgbClr val="000000"/>
                </a:solidFill>
                <a:effectLst/>
                <a:latin typeface="Arial" panose="020B0604020202020204" pitchFamily="34" charset="0"/>
                <a:ea typeface="Times New Roman" panose="02020603050405020304" pitchFamily="18" charset="0"/>
              </a:rPr>
              <a:t>Data Quality</a:t>
            </a:r>
            <a:endParaRPr lang="en-US" sz="3200" b="1" dirty="0">
              <a:solidFill>
                <a:srgbClr val="000000"/>
              </a:solidFill>
              <a:latin typeface="Arial" panose="020B0604020202020204" pitchFamily="34" charset="0"/>
              <a:ea typeface="Times New Roman" panose="02020603050405020304" pitchFamily="18" charset="0"/>
            </a:endParaRPr>
          </a:p>
          <a:p>
            <a:r>
              <a:rPr lang="en-US" sz="3200" b="1" dirty="0">
                <a:solidFill>
                  <a:srgbClr val="000000"/>
                </a:solidFill>
                <a:effectLst/>
                <a:latin typeface="Arial" panose="020B0604020202020204" pitchFamily="34" charset="0"/>
                <a:ea typeface="Times New Roman" panose="02020603050405020304" pitchFamily="18" charset="0"/>
              </a:rPr>
              <a:t>Privacy Concerns</a:t>
            </a:r>
          </a:p>
          <a:p>
            <a:r>
              <a:rPr lang="en-US" sz="3200" b="1" dirty="0">
                <a:solidFill>
                  <a:srgbClr val="000000"/>
                </a:solidFill>
                <a:effectLst/>
                <a:latin typeface="Arial" panose="020B0604020202020204" pitchFamily="34" charset="0"/>
                <a:ea typeface="Times New Roman" panose="02020603050405020304" pitchFamily="18" charset="0"/>
              </a:rPr>
              <a:t>Security Risks</a:t>
            </a:r>
            <a:endParaRPr lang="en-US" sz="3200" b="1" dirty="0">
              <a:solidFill>
                <a:srgbClr val="000000"/>
              </a:solidFill>
              <a:latin typeface="Arial" panose="020B0604020202020204" pitchFamily="34" charset="0"/>
              <a:ea typeface="Times New Roman" panose="02020603050405020304" pitchFamily="18" charset="0"/>
            </a:endParaRPr>
          </a:p>
          <a:p>
            <a:r>
              <a:rPr lang="en-US" sz="3200" b="1" dirty="0">
                <a:solidFill>
                  <a:srgbClr val="000000"/>
                </a:solidFill>
                <a:effectLst/>
                <a:latin typeface="Arial" panose="020B0604020202020204" pitchFamily="34" charset="0"/>
                <a:ea typeface="Times New Roman" panose="02020603050405020304" pitchFamily="18" charset="0"/>
              </a:rPr>
              <a:t>Costs</a:t>
            </a:r>
          </a:p>
          <a:p>
            <a:endParaRPr lang="en-IN" sz="4400" dirty="0"/>
          </a:p>
        </p:txBody>
      </p:sp>
    </p:spTree>
    <p:extLst>
      <p:ext uri="{BB962C8B-B14F-4D97-AF65-F5344CB8AC3E}">
        <p14:creationId xmlns:p14="http://schemas.microsoft.com/office/powerpoint/2010/main" val="864067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D603-1412-0E5C-2F37-517D7BC7EBC8}"/>
              </a:ext>
            </a:extLst>
          </p:cNvPr>
          <p:cNvSpPr>
            <a:spLocks noGrp="1"/>
          </p:cNvSpPr>
          <p:nvPr>
            <p:ph type="title"/>
          </p:nvPr>
        </p:nvSpPr>
        <p:spPr/>
        <p:txBody>
          <a:bodyPr>
            <a:normAutofit fontScale="90000"/>
          </a:bodyPr>
          <a:lstStyle/>
          <a:p>
            <a:pPr algn="ctr"/>
            <a:r>
              <a:rPr lang="en-US" sz="3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Usage of Big Data Analytics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F2F3C8E9-DA2D-9E68-1D4F-3E6EA5414CEA}"/>
              </a:ext>
            </a:extLst>
          </p:cNvPr>
          <p:cNvSpPr>
            <a:spLocks noGrp="1"/>
          </p:cNvSpPr>
          <p:nvPr>
            <p:ph idx="1"/>
          </p:nvPr>
        </p:nvSpPr>
        <p:spPr/>
        <p:txBody>
          <a:bodyPr>
            <a:normAutofit/>
          </a:bodyPr>
          <a:lstStyle/>
          <a:p>
            <a:pPr algn="just">
              <a:lnSpc>
                <a:spcPct val="107000"/>
              </a:lnSpc>
              <a:spcAft>
                <a:spcPts val="800"/>
              </a:spcAft>
            </a:pPr>
            <a:r>
              <a:rPr lang="en-US"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Healthcare:</a:t>
            </a: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It aids in precise diagnoses and disease prediction, elevating patient care.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Retail:</a:t>
            </a: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Amazon's use of Big Data Analytics offers personalized product recommendations based on your shopping history, creating a more tailored and enjoyable shopping experience.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Finance:</a:t>
            </a: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Credit card companies such as Visa rely on Big Data Analytics to swiftly identify and prevent fraudulent transactions, ensuring the safety of your financial assets.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000" dirty="0"/>
          </a:p>
        </p:txBody>
      </p:sp>
    </p:spTree>
    <p:extLst>
      <p:ext uri="{BB962C8B-B14F-4D97-AF65-F5344CB8AC3E}">
        <p14:creationId xmlns:p14="http://schemas.microsoft.com/office/powerpoint/2010/main" val="197544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63F9-98FA-590E-37CB-0592902008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4929B9-9D96-BEC6-E847-54B9E907D84E}"/>
              </a:ext>
            </a:extLst>
          </p:cNvPr>
          <p:cNvSpPr>
            <a:spLocks noGrp="1"/>
          </p:cNvSpPr>
          <p:nvPr>
            <p:ph idx="1"/>
          </p:nvPr>
        </p:nvSpPr>
        <p:spPr/>
        <p:txBody>
          <a:bodyPr>
            <a:normAutofit/>
          </a:bodyPr>
          <a:lstStyle/>
          <a:p>
            <a:pPr algn="just">
              <a:lnSpc>
                <a:spcPct val="107000"/>
              </a:lnSpc>
              <a:spcAft>
                <a:spcPts val="800"/>
              </a:spcAft>
            </a:pPr>
            <a:r>
              <a:rPr lang="en-US" sz="3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Transportation:</a:t>
            </a:r>
            <a:r>
              <a:rPr lang="en-US"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Companies like Uber use Big Data Analytics to optimize drivers' routes and predict demand, reducing wait times and improving overall transportation experiences.</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b="1" dirty="0">
                <a:solidFill>
                  <a:srgbClr val="000000"/>
                </a:solidFill>
                <a:effectLst/>
                <a:latin typeface="Arial" panose="020B0604020202020204" pitchFamily="34" charset="0"/>
                <a:ea typeface="Times New Roman" panose="02020603050405020304" pitchFamily="18" charset="0"/>
              </a:rPr>
              <a:t>Agriculture:</a:t>
            </a:r>
            <a:r>
              <a:rPr lang="en-US" sz="3200" dirty="0">
                <a:solidFill>
                  <a:srgbClr val="000000"/>
                </a:solidFill>
                <a:effectLst/>
                <a:latin typeface="Arial" panose="020B0604020202020204" pitchFamily="34" charset="0"/>
                <a:ea typeface="Times New Roman" panose="02020603050405020304" pitchFamily="18" charset="0"/>
              </a:rPr>
              <a:t> Farmers make informed decisions, boosting crop yields while conserving resources.</a:t>
            </a:r>
            <a:endParaRPr lang="en-IN" sz="4400" dirty="0"/>
          </a:p>
        </p:txBody>
      </p:sp>
    </p:spTree>
    <p:extLst>
      <p:ext uri="{BB962C8B-B14F-4D97-AF65-F5344CB8AC3E}">
        <p14:creationId xmlns:p14="http://schemas.microsoft.com/office/powerpoint/2010/main" val="203319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92C4-F1FA-A410-26F1-537A5EE99FD0}"/>
              </a:ext>
            </a:extLst>
          </p:cNvPr>
          <p:cNvSpPr>
            <a:spLocks noGrp="1"/>
          </p:cNvSpPr>
          <p:nvPr>
            <p:ph type="title"/>
          </p:nvPr>
        </p:nvSpPr>
        <p:spPr/>
        <p:txBody>
          <a:bodyPr>
            <a:normAutofit/>
          </a:bodyPr>
          <a:lstStyle/>
          <a:p>
            <a:pPr algn="ctr"/>
            <a:r>
              <a:rPr lang="en-US" sz="2800" b="1" dirty="0">
                <a:solidFill>
                  <a:srgbClr val="000000"/>
                </a:solidFill>
                <a:effectLst/>
                <a:latin typeface="Arial" panose="020B0604020202020204" pitchFamily="34" charset="0"/>
                <a:ea typeface="Times New Roman" panose="02020603050405020304" pitchFamily="18" charset="0"/>
              </a:rPr>
              <a:t>Types of Big Data Analytics</a:t>
            </a:r>
            <a:endParaRPr lang="en-IN" sz="6000" dirty="0"/>
          </a:p>
        </p:txBody>
      </p:sp>
      <p:sp>
        <p:nvSpPr>
          <p:cNvPr id="3" name="Content Placeholder 2">
            <a:extLst>
              <a:ext uri="{FF2B5EF4-FFF2-40B4-BE49-F238E27FC236}">
                <a16:creationId xmlns:a16="http://schemas.microsoft.com/office/drawing/2014/main" id="{0DB0F829-E0FB-14D5-0B42-4D201AC5652F}"/>
              </a:ext>
            </a:extLst>
          </p:cNvPr>
          <p:cNvSpPr>
            <a:spLocks noGrp="1"/>
          </p:cNvSpPr>
          <p:nvPr>
            <p:ph idx="1"/>
          </p:nvPr>
        </p:nvSpPr>
        <p:spPr/>
        <p:txBody>
          <a:bodyPr/>
          <a:lstStyle/>
          <a:p>
            <a:r>
              <a:rPr lang="en-US" b="1" u="none" strike="noStrike"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Descriptive Analytic</a:t>
            </a:r>
            <a:r>
              <a:rPr lang="en-US"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s</a:t>
            </a:r>
          </a:p>
          <a:p>
            <a:endParaRPr lang="en-IN" dirty="0"/>
          </a:p>
        </p:txBody>
      </p:sp>
      <p:pic>
        <p:nvPicPr>
          <p:cNvPr id="4" name="Picture 3" descr="Lightbox">
            <a:extLst>
              <a:ext uri="{FF2B5EF4-FFF2-40B4-BE49-F238E27FC236}">
                <a16:creationId xmlns:a16="http://schemas.microsoft.com/office/drawing/2014/main" id="{73BE4260-0FE7-9E79-93E6-80F1C060AD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00748" y="2440939"/>
            <a:ext cx="7344697" cy="4051935"/>
          </a:xfrm>
          <a:prstGeom prst="rect">
            <a:avLst/>
          </a:prstGeom>
          <a:noFill/>
          <a:ln>
            <a:noFill/>
          </a:ln>
        </p:spPr>
      </p:pic>
    </p:spTree>
    <p:extLst>
      <p:ext uri="{BB962C8B-B14F-4D97-AF65-F5344CB8AC3E}">
        <p14:creationId xmlns:p14="http://schemas.microsoft.com/office/powerpoint/2010/main" val="2078328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4AA1-8BDB-82AF-D47D-E7B8A13AF7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8928EC-B91D-54AD-6478-3F98903A809D}"/>
              </a:ext>
            </a:extLst>
          </p:cNvPr>
          <p:cNvSpPr>
            <a:spLocks noGrp="1"/>
          </p:cNvSpPr>
          <p:nvPr>
            <p:ph idx="1"/>
          </p:nvPr>
        </p:nvSpPr>
        <p:spPr/>
        <p:txBody>
          <a:bodyPr>
            <a:normAutofit/>
          </a:bodyPr>
          <a:lstStyle/>
          <a:p>
            <a:pPr algn="just" fontAlgn="base">
              <a:lnSpc>
                <a:spcPct val="107000"/>
              </a:lnSpc>
              <a:spcAft>
                <a:spcPts val="800"/>
              </a:spcAft>
            </a:pPr>
            <a:r>
              <a:rPr lang="en-US" b="1" u="none" strike="noStrike"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Diagnostic Analytics</a:t>
            </a:r>
            <a:r>
              <a:rPr lang="en-US"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US"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In Diagnostic analytics delves deeper to uncover the reasons behind past events. In healthcare, it identifies the causes of high patient re-admissions.</a:t>
            </a:r>
            <a:endParaRPr lang="en-IN"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r>
              <a:rPr lang="en-US" dirty="0">
                <a:solidFill>
                  <a:schemeClr val="tx1">
                    <a:lumMod val="95000"/>
                    <a:lumOff val="5000"/>
                  </a:schemeClr>
                </a:solidFill>
                <a:effectLst/>
                <a:latin typeface="Arial" panose="020B0604020202020204" pitchFamily="34" charset="0"/>
                <a:ea typeface="Times New Roman" panose="02020603050405020304" pitchFamily="18" charset="0"/>
              </a:rPr>
              <a:t>he primary purpose of diagnostic analytics is to uncover the root causes behind trends, anomalies, or issues identified through data analysis. It goes beyond simply describing what's happening (descriptive analytics) to understanding why it's happening.</a:t>
            </a: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endParaRPr lang="en-IN" sz="4000" dirty="0">
              <a:solidFill>
                <a:schemeClr val="tx1">
                  <a:lumMod val="95000"/>
                  <a:lumOff val="5000"/>
                </a:schemeClr>
              </a:solidFill>
            </a:endParaRPr>
          </a:p>
        </p:txBody>
      </p:sp>
    </p:spTree>
    <p:extLst>
      <p:ext uri="{BB962C8B-B14F-4D97-AF65-F5344CB8AC3E}">
        <p14:creationId xmlns:p14="http://schemas.microsoft.com/office/powerpoint/2010/main" val="2088337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0257-C274-27F2-048A-1AA4656E4C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9AD30A-4FD1-A348-B77D-89C5BE8DF4DF}"/>
              </a:ext>
            </a:extLst>
          </p:cNvPr>
          <p:cNvSpPr>
            <a:spLocks noGrp="1"/>
          </p:cNvSpPr>
          <p:nvPr>
            <p:ph idx="1"/>
          </p:nvPr>
        </p:nvSpPr>
        <p:spPr>
          <a:xfrm>
            <a:off x="838200" y="589935"/>
            <a:ext cx="10515600" cy="5587028"/>
          </a:xfrm>
        </p:spPr>
        <p:txBody>
          <a:bodyPr/>
          <a:lstStyle/>
          <a:p>
            <a:pPr algn="just" fontAlgn="base">
              <a:lnSpc>
                <a:spcPct val="107000"/>
              </a:lnSpc>
              <a:spcAft>
                <a:spcPts val="800"/>
              </a:spcAft>
            </a:pPr>
            <a:r>
              <a:rPr lang="en-US" sz="2400" b="1" u="none" strike="noStrike"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Predictive Analytics:</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US" sz="24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Predictive analytics forecasts future events based on past data. Weather forecasting, for example, predicts tomorrow's weather by analyzing historical patterns.</a:t>
            </a:r>
            <a:endPar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Predictive analytics is a branch of data science that leverages statistical techniques, machine learning algorithms, and historical data to make data-driven predictions about future outcomes.</a:t>
            </a:r>
            <a:endParaRPr lang="en-IN"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endParaRPr lang="en-IN" dirty="0"/>
          </a:p>
        </p:txBody>
      </p:sp>
      <p:pic>
        <p:nvPicPr>
          <p:cNvPr id="4" name="Picture 3" descr="Predictive-analytics-stepsdrawio">
            <a:extLst>
              <a:ext uri="{FF2B5EF4-FFF2-40B4-BE49-F238E27FC236}">
                <a16:creationId xmlns:a16="http://schemas.microsoft.com/office/drawing/2014/main" id="{3B1D703A-765D-7591-8BB9-C2DB547BDA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488271"/>
            <a:ext cx="10894560" cy="1194774"/>
          </a:xfrm>
          <a:prstGeom prst="rect">
            <a:avLst/>
          </a:prstGeom>
          <a:noFill/>
          <a:ln>
            <a:noFill/>
          </a:ln>
        </p:spPr>
      </p:pic>
    </p:spTree>
    <p:extLst>
      <p:ext uri="{BB962C8B-B14F-4D97-AF65-F5344CB8AC3E}">
        <p14:creationId xmlns:p14="http://schemas.microsoft.com/office/powerpoint/2010/main" val="2762184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A8FE-E3B3-50F2-868F-3B7960F861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E2A8B-7FCD-BFDD-33F5-37DDEEDA24B0}"/>
              </a:ext>
            </a:extLst>
          </p:cNvPr>
          <p:cNvSpPr>
            <a:spLocks noGrp="1"/>
          </p:cNvSpPr>
          <p:nvPr>
            <p:ph idx="1"/>
          </p:nvPr>
        </p:nvSpPr>
        <p:spPr/>
        <p:txBody>
          <a:bodyPr>
            <a:normAutofit/>
          </a:bodyPr>
          <a:lstStyle/>
          <a:p>
            <a:r>
              <a:rPr lang="en-US" b="1" dirty="0">
                <a:solidFill>
                  <a:srgbClr val="000000"/>
                </a:solidFill>
                <a:effectLst/>
                <a:latin typeface="Times New Roman" panose="02020603050405020304" pitchFamily="18" charset="0"/>
                <a:ea typeface="Times New Roman" panose="02020603050405020304" pitchFamily="18" charset="0"/>
              </a:rPr>
              <a:t>Prescriptive analytics </a:t>
            </a:r>
            <a:r>
              <a:rPr lang="en-US" dirty="0">
                <a:solidFill>
                  <a:srgbClr val="000000"/>
                </a:solidFill>
                <a:effectLst/>
                <a:latin typeface="Arial" panose="020B0604020202020204" pitchFamily="34" charset="0"/>
                <a:ea typeface="Times New Roman" panose="02020603050405020304" pitchFamily="18" charset="0"/>
              </a:rPr>
              <a:t>is used to make next-level and advanced usage of predicted data. </a:t>
            </a:r>
          </a:p>
          <a:p>
            <a:r>
              <a:rPr lang="en-US" dirty="0">
                <a:solidFill>
                  <a:srgbClr val="000000"/>
                </a:solidFill>
                <a:effectLst/>
                <a:latin typeface="Arial" panose="020B0604020202020204" pitchFamily="34" charset="0"/>
                <a:ea typeface="Times New Roman" panose="02020603050405020304" pitchFamily="18" charset="0"/>
              </a:rPr>
              <a:t>Business enterprises use the predicted possibilities to develop and provide better services to their customers/consumers.</a:t>
            </a:r>
          </a:p>
          <a:p>
            <a:r>
              <a:rPr lang="en-US" dirty="0">
                <a:solidFill>
                  <a:srgbClr val="000000"/>
                </a:solidFill>
                <a:effectLst/>
                <a:latin typeface="Arial" panose="020B0604020202020204" pitchFamily="34" charset="0"/>
                <a:ea typeface="Times New Roman" panose="02020603050405020304" pitchFamily="18" charset="0"/>
              </a:rPr>
              <a:t> </a:t>
            </a:r>
            <a:r>
              <a:rPr lang="en-US" b="1" dirty="0">
                <a:solidFill>
                  <a:srgbClr val="000000"/>
                </a:solidFill>
                <a:effectLst/>
                <a:latin typeface="Times New Roman" panose="02020603050405020304" pitchFamily="18" charset="0"/>
                <a:ea typeface="Times New Roman" panose="02020603050405020304" pitchFamily="18" charset="0"/>
              </a:rPr>
              <a:t>For</a:t>
            </a:r>
            <a:r>
              <a:rPr lang="en-US" dirty="0">
                <a:solidFill>
                  <a:srgbClr val="000000"/>
                </a:solidFill>
                <a:effectLst/>
                <a:latin typeface="Arial" panose="020B0604020202020204" pitchFamily="34" charset="0"/>
                <a:ea typeface="Times New Roman" panose="02020603050405020304" pitchFamily="18" charset="0"/>
              </a:rPr>
              <a:t> </a:t>
            </a:r>
            <a:r>
              <a:rPr lang="en-US" b="1" dirty="0">
                <a:solidFill>
                  <a:srgbClr val="000000"/>
                </a:solidFill>
                <a:effectLst/>
                <a:latin typeface="Times New Roman" panose="02020603050405020304" pitchFamily="18" charset="0"/>
                <a:ea typeface="Times New Roman" panose="02020603050405020304" pitchFamily="18" charset="0"/>
              </a:rPr>
              <a:t>Example, </a:t>
            </a:r>
            <a:r>
              <a:rPr lang="en-US" dirty="0">
                <a:solidFill>
                  <a:srgbClr val="000000"/>
                </a:solidFill>
                <a:effectLst/>
                <a:latin typeface="Arial" panose="020B0604020202020204" pitchFamily="34" charset="0"/>
                <a:ea typeface="Times New Roman" panose="02020603050405020304" pitchFamily="18" charset="0"/>
              </a:rPr>
              <a:t>For a successful and cost-effective delivery system transportation enterprises used algorithms and predictive models to decide the best route with minimum energy usage for saving time and increasing profits.</a:t>
            </a:r>
            <a:endParaRPr lang="en-IN" dirty="0">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107904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3A7A45-4A46-2231-23F0-2ED6698E0E4F}"/>
              </a:ext>
            </a:extLst>
          </p:cNvPr>
          <p:cNvSpPr>
            <a:spLocks noGrp="1"/>
          </p:cNvSpPr>
          <p:nvPr>
            <p:ph type="title"/>
          </p:nvPr>
        </p:nvSpPr>
        <p:spPr/>
        <p:txBody>
          <a:bodyPr>
            <a:noAutofit/>
          </a:bodyPr>
          <a:lstStyle/>
          <a:p>
            <a:pPr algn="ctr"/>
            <a:br>
              <a:rPr lang="en-IN" sz="2400" b="0" i="0" u="none" strike="noStrike" baseline="0" dirty="0">
                <a:solidFill>
                  <a:srgbClr val="000000"/>
                </a:solidFill>
                <a:latin typeface="Arial" panose="020B0604020202020204" pitchFamily="34" charset="0"/>
              </a:rPr>
            </a:br>
            <a:r>
              <a:rPr lang="en-IN" sz="2400" b="0" i="0" u="none" strike="noStrike" baseline="0" dirty="0">
                <a:solidFill>
                  <a:srgbClr val="000000"/>
                </a:solidFill>
                <a:latin typeface="Arial" panose="020B0604020202020204" pitchFamily="34" charset="0"/>
              </a:rPr>
              <a:t> </a:t>
            </a:r>
            <a:r>
              <a:rPr lang="en-IN" sz="2400" b="1" i="0" u="none" strike="noStrike" baseline="0" dirty="0">
                <a:solidFill>
                  <a:srgbClr val="000000"/>
                </a:solidFill>
                <a:latin typeface="Arial" panose="020B0604020202020204" pitchFamily="34" charset="0"/>
              </a:rPr>
              <a:t>COURSE OBJECTIVES: </a:t>
            </a:r>
            <a:r>
              <a:rPr lang="en-IN" sz="2400" b="0" i="0" u="none" strike="noStrike" baseline="0" dirty="0">
                <a:solidFill>
                  <a:srgbClr val="000000"/>
                </a:solidFill>
                <a:latin typeface="Arial" panose="020B0604020202020204" pitchFamily="34" charset="0"/>
              </a:rPr>
              <a:t>	</a:t>
            </a:r>
            <a:br>
              <a:rPr lang="en-IN" sz="2400" b="0" i="0" u="none" strike="noStrike" baseline="0" dirty="0">
                <a:solidFill>
                  <a:srgbClr val="000000"/>
                </a:solidFill>
                <a:latin typeface="Arial" panose="020B0604020202020204" pitchFamily="34" charset="0"/>
              </a:rPr>
            </a:br>
            <a:endParaRPr lang="en-IN" sz="5400" dirty="0"/>
          </a:p>
        </p:txBody>
      </p:sp>
      <p:sp>
        <p:nvSpPr>
          <p:cNvPr id="5" name="Content Placeholder 4">
            <a:extLst>
              <a:ext uri="{FF2B5EF4-FFF2-40B4-BE49-F238E27FC236}">
                <a16:creationId xmlns:a16="http://schemas.microsoft.com/office/drawing/2014/main" id="{89278C2D-5BD6-4CDF-9A23-E2ACF78E3163}"/>
              </a:ext>
            </a:extLst>
          </p:cNvPr>
          <p:cNvSpPr>
            <a:spLocks noGrp="1"/>
          </p:cNvSpPr>
          <p:nvPr>
            <p:ph idx="1"/>
          </p:nvPr>
        </p:nvSpPr>
        <p:spPr>
          <a:xfrm>
            <a:off x="838200" y="1253331"/>
            <a:ext cx="10515600" cy="4351338"/>
          </a:xfrm>
        </p:spPr>
        <p:txBody>
          <a:bodyPr>
            <a:normAutofit lnSpcReduction="10000"/>
          </a:bodyPr>
          <a:lstStyle/>
          <a:p>
            <a:pPr algn="l"/>
            <a:endParaRPr lang="en-IN" b="0" i="0" u="none" strike="noStrike" baseline="0" dirty="0">
              <a:solidFill>
                <a:srgbClr val="000000"/>
              </a:solidFill>
              <a:latin typeface="Arial" panose="020B0604020202020204" pitchFamily="34" charset="0"/>
            </a:endParaRPr>
          </a:p>
          <a:p>
            <a:r>
              <a:rPr lang="en-US" b="0" i="0" u="none" strike="noStrike" baseline="0" dirty="0">
                <a:solidFill>
                  <a:srgbClr val="000000"/>
                </a:solidFill>
                <a:latin typeface="Arial" panose="020B0604020202020204" pitchFamily="34" charset="0"/>
              </a:rPr>
              <a:t> </a:t>
            </a:r>
            <a:r>
              <a:rPr lang="en-US" b="1" i="0" u="none" strike="noStrike" baseline="0" dirty="0">
                <a:solidFill>
                  <a:srgbClr val="000000"/>
                </a:solidFill>
                <a:latin typeface="Arial" panose="020B0604020202020204" pitchFamily="34" charset="0"/>
              </a:rPr>
              <a:t>COB1: </a:t>
            </a:r>
            <a:r>
              <a:rPr lang="en-US" b="0" i="0" u="none" strike="noStrike" baseline="0" dirty="0">
                <a:solidFill>
                  <a:srgbClr val="000000"/>
                </a:solidFill>
                <a:latin typeface="Arial" panose="020B0604020202020204" pitchFamily="34" charset="0"/>
              </a:rPr>
              <a:t>To explore the fundamental concepts of big data analytics 	</a:t>
            </a:r>
          </a:p>
          <a:p>
            <a:r>
              <a:rPr lang="en-US" b="1" i="0" u="none" strike="noStrike" baseline="0" dirty="0">
                <a:solidFill>
                  <a:srgbClr val="000000"/>
                </a:solidFill>
                <a:latin typeface="Arial" panose="020B0604020202020204" pitchFamily="34" charset="0"/>
              </a:rPr>
              <a:t>COB2: </a:t>
            </a:r>
            <a:r>
              <a:rPr lang="en-US" b="0" i="0" u="none" strike="noStrike" baseline="0" dirty="0">
                <a:solidFill>
                  <a:srgbClr val="000000"/>
                </a:solidFill>
                <a:latin typeface="Arial" panose="020B0604020202020204" pitchFamily="34" charset="0"/>
              </a:rPr>
              <a:t>To learn to build and maintain reliable, scalable, distributed systems with Apache Hadoop. 	</a:t>
            </a:r>
          </a:p>
          <a:p>
            <a:r>
              <a:rPr lang="en-US" b="1" i="0" u="none" strike="noStrike" baseline="0" dirty="0">
                <a:solidFill>
                  <a:srgbClr val="000000"/>
                </a:solidFill>
                <a:latin typeface="Arial" panose="020B0604020202020204" pitchFamily="34" charset="0"/>
              </a:rPr>
              <a:t>COB3:</a:t>
            </a:r>
            <a:r>
              <a:rPr lang="en-US" b="0" i="0" u="none" strike="noStrike" baseline="0" dirty="0">
                <a:solidFill>
                  <a:srgbClr val="000000"/>
                </a:solidFill>
                <a:latin typeface="Arial" panose="020B0604020202020204" pitchFamily="34" charset="0"/>
              </a:rPr>
              <a:t>To understand the foundation on various types of cloud services, technologies and service providers. 	</a:t>
            </a:r>
          </a:p>
          <a:p>
            <a:r>
              <a:rPr lang="en-US" b="1" i="0" u="none" strike="noStrike" baseline="0" dirty="0">
                <a:solidFill>
                  <a:srgbClr val="000000"/>
                </a:solidFill>
                <a:latin typeface="Arial" panose="020B0604020202020204" pitchFamily="34" charset="0"/>
              </a:rPr>
              <a:t>COB4:</a:t>
            </a:r>
            <a:r>
              <a:rPr lang="en-US" b="0" i="0" u="none" strike="noStrike" baseline="0" dirty="0">
                <a:solidFill>
                  <a:srgbClr val="000000"/>
                </a:solidFill>
                <a:latin typeface="Arial" panose="020B0604020202020204" pitchFamily="34" charset="0"/>
              </a:rPr>
              <a:t>To comprehend the technical capabilities and business benefits of virtualization and cloud computing. 	</a:t>
            </a:r>
          </a:p>
          <a:p>
            <a:r>
              <a:rPr lang="en-US" b="1" i="0" u="none" strike="noStrike" baseline="0" dirty="0">
                <a:solidFill>
                  <a:srgbClr val="000000"/>
                </a:solidFill>
                <a:latin typeface="Arial" panose="020B0604020202020204" pitchFamily="34" charset="0"/>
              </a:rPr>
              <a:t>COB5:</a:t>
            </a:r>
            <a:r>
              <a:rPr lang="en-US" b="0" i="0" u="none" strike="noStrike" baseline="0" dirty="0">
                <a:solidFill>
                  <a:srgbClr val="000000"/>
                </a:solidFill>
                <a:latin typeface="Arial" panose="020B0604020202020204" pitchFamily="34" charset="0"/>
              </a:rPr>
              <a:t>To study the design challenges of Big Data and cloud. 	</a:t>
            </a:r>
          </a:p>
          <a:p>
            <a:endParaRPr lang="en-IN" sz="4000" dirty="0"/>
          </a:p>
        </p:txBody>
      </p:sp>
    </p:spTree>
    <p:extLst>
      <p:ext uri="{BB962C8B-B14F-4D97-AF65-F5344CB8AC3E}">
        <p14:creationId xmlns:p14="http://schemas.microsoft.com/office/powerpoint/2010/main" val="126704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E174-0B5C-9809-BFB5-3CC1839E55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A88483-B81A-BCF5-388E-E2C9D5808A6D}"/>
              </a:ext>
            </a:extLst>
          </p:cNvPr>
          <p:cNvSpPr>
            <a:spLocks noGrp="1"/>
          </p:cNvSpPr>
          <p:nvPr>
            <p:ph idx="1"/>
          </p:nvPr>
        </p:nvSpPr>
        <p:spPr/>
        <p:txBody>
          <a:bodyPr>
            <a:normAutofit lnSpcReduction="10000"/>
          </a:bodyPr>
          <a:lstStyle/>
          <a:p>
            <a:pPr algn="just" fontAlgn="base">
              <a:lnSpc>
                <a:spcPct val="107000"/>
              </a:lnSpc>
              <a:spcAft>
                <a:spcPts val="800"/>
              </a:spcAft>
            </a:pPr>
            <a:r>
              <a:rPr lang="en-US" b="1" u="none" strike="noStrike"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Real-time Analytics</a:t>
            </a:r>
            <a:r>
              <a:rPr lang="en-US"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07000"/>
              </a:lnSpc>
              <a:spcAft>
                <a:spcPts val="800"/>
              </a:spcAft>
            </a:pPr>
            <a:r>
              <a:rPr lang="en-US"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The key function of real-time analytics is data processing in real time. It swiftly allows traders to make decisions based on real-time market events.</a:t>
            </a:r>
            <a:endParaRPr lang="en-IN"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a:solidFill>
                  <a:schemeClr val="tx1">
                    <a:lumMod val="95000"/>
                    <a:lumOff val="5000"/>
                  </a:schemeClr>
                </a:solidFill>
                <a:effectLst/>
                <a:latin typeface="Arial" panose="020B0604020202020204" pitchFamily="34" charset="0"/>
                <a:ea typeface="Calibri" panose="020F0502020204030204" pitchFamily="34" charset="0"/>
              </a:rPr>
              <a:t>Real-time analytics involves continuously processing and analyzing data immediately as it is collected, enabling instant decision-making and responses. </a:t>
            </a:r>
          </a:p>
          <a:p>
            <a:r>
              <a:rPr lang="en-US" dirty="0">
                <a:solidFill>
                  <a:schemeClr val="tx1">
                    <a:lumMod val="95000"/>
                    <a:lumOff val="5000"/>
                  </a:schemeClr>
                </a:solidFill>
                <a:effectLst/>
                <a:latin typeface="Arial" panose="020B0604020202020204" pitchFamily="34" charset="0"/>
                <a:ea typeface="Calibri" panose="020F0502020204030204" pitchFamily="34" charset="0"/>
              </a:rPr>
              <a:t>For example, real-time big data analytics uses data in financial databases to notify trading decisions. </a:t>
            </a:r>
            <a:endParaRPr lang="en-IN" sz="4000" dirty="0">
              <a:solidFill>
                <a:schemeClr val="tx1">
                  <a:lumMod val="95000"/>
                  <a:lumOff val="5000"/>
                </a:schemeClr>
              </a:solidFill>
            </a:endParaRPr>
          </a:p>
        </p:txBody>
      </p:sp>
    </p:spTree>
    <p:extLst>
      <p:ext uri="{BB962C8B-B14F-4D97-AF65-F5344CB8AC3E}">
        <p14:creationId xmlns:p14="http://schemas.microsoft.com/office/powerpoint/2010/main" val="4224561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83AE-5CEC-FAFF-8715-F16B60707D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0CDB652-F402-EFE1-82E6-BCBE0B5DFBCC}"/>
              </a:ext>
            </a:extLst>
          </p:cNvPr>
          <p:cNvSpPr>
            <a:spLocks noGrp="1"/>
          </p:cNvSpPr>
          <p:nvPr>
            <p:ph idx="1"/>
          </p:nvPr>
        </p:nvSpPr>
        <p:spPr>
          <a:xfrm>
            <a:off x="838200" y="365125"/>
            <a:ext cx="10515600" cy="6212656"/>
          </a:xfrm>
        </p:spPr>
        <p:txBody>
          <a:bodyPr>
            <a:normAutofit lnSpcReduction="10000"/>
          </a:bodyPr>
          <a:lstStyle/>
          <a:p>
            <a:pPr marL="228600" algn="just" fontAlgn="base">
              <a:lnSpc>
                <a:spcPct val="107000"/>
              </a:lnSpc>
              <a:spcAft>
                <a:spcPts val="800"/>
              </a:spcAft>
            </a:pPr>
            <a:r>
              <a:rPr lang="en-US" sz="2400" b="1" u="none" strike="noStrike"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Spatial Analytics:</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gn="just" fontAlgn="base">
              <a:lnSpc>
                <a:spcPct val="107000"/>
              </a:lnSpc>
              <a:spcAft>
                <a:spcPts val="800"/>
              </a:spcAft>
            </a:pPr>
            <a:r>
              <a:rPr lang="en-US" sz="24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Spatial analytics is about the location data. In urban management, it optimizes traffic flow from the data </a:t>
            </a:r>
            <a:r>
              <a:rPr lang="en-US" sz="2400" dirty="0" err="1">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unde</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the sensors and cameras to minimize the traffic jam.</a:t>
            </a:r>
            <a:endPar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The world is overflowing with data, but this data only becomes valuable when we can derive meaningful insights from it. </a:t>
            </a:r>
          </a:p>
          <a:p>
            <a:pPr algn="just" fontAlgn="base"/>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Spatial analysis</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 is the process of using </a:t>
            </a:r>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analytical tools</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 to study and </a:t>
            </a:r>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represent data, uncovering relationships</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 and patterns within geospatial data. </a:t>
            </a:r>
          </a:p>
          <a:p>
            <a:pPr algn="just" fontAlgn="base"/>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This method transforms raw data into actionable information by analyzing </a:t>
            </a:r>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geographic features collected through satellites, maps, and other sources.</a:t>
            </a:r>
          </a:p>
          <a:p>
            <a:pPr algn="just" fontAlgn="base"/>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 It employs a range of analytical techniques, </a:t>
            </a:r>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algorithms, and computational models</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 to draw connections between data points and apply them to targeted systems such as environmental management, urban planning, and more.</a:t>
            </a:r>
            <a:endParaRPr lang="en-IN"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endParaRPr lang="en-IN" sz="3600" dirty="0">
              <a:solidFill>
                <a:schemeClr val="tx1">
                  <a:lumMod val="95000"/>
                  <a:lumOff val="5000"/>
                </a:schemeClr>
              </a:solidFill>
            </a:endParaRPr>
          </a:p>
        </p:txBody>
      </p:sp>
    </p:spTree>
    <p:extLst>
      <p:ext uri="{BB962C8B-B14F-4D97-AF65-F5344CB8AC3E}">
        <p14:creationId xmlns:p14="http://schemas.microsoft.com/office/powerpoint/2010/main" val="34981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3AFD-C8BD-16C8-89F1-A610067763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35EF99-0A96-1658-E4AD-28D24E0D0AEB}"/>
              </a:ext>
            </a:extLst>
          </p:cNvPr>
          <p:cNvSpPr>
            <a:spLocks noGrp="1"/>
          </p:cNvSpPr>
          <p:nvPr>
            <p:ph idx="1"/>
          </p:nvPr>
        </p:nvSpPr>
        <p:spPr>
          <a:xfrm>
            <a:off x="838200" y="471948"/>
            <a:ext cx="10515600" cy="6020927"/>
          </a:xfrm>
        </p:spPr>
        <p:txBody>
          <a:bodyPr>
            <a:normAutofit/>
          </a:bodyPr>
          <a:lstStyle/>
          <a:p>
            <a:pPr marL="228600" algn="just" fontAlgn="base">
              <a:lnSpc>
                <a:spcPct val="107000"/>
              </a:lnSpc>
              <a:spcAft>
                <a:spcPts val="800"/>
              </a:spcAft>
            </a:pPr>
            <a:r>
              <a:rPr lang="en-US" sz="2400" b="1" u="none" strike="noStrike"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Text Analytics</a:t>
            </a:r>
            <a:r>
              <a:rPr lang="en-US" sz="2400" b="1"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gn="just" fontAlgn="base">
              <a:lnSpc>
                <a:spcPct val="107000"/>
              </a:lnSpc>
              <a:spcAft>
                <a:spcPts val="800"/>
              </a:spcAft>
            </a:pPr>
            <a:r>
              <a:rPr lang="en-US" sz="240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Text analytics delves into the unstructured data of text. In the hotel business, it can use the guest reviews to enhance services and guest satisfaction.</a:t>
            </a:r>
            <a:endParaRPr lang="en-IN" sz="24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fontAlgn="base"/>
            <a:r>
              <a:rPr lang="en-US" sz="2400" b="1" dirty="0">
                <a:solidFill>
                  <a:schemeClr val="tx1">
                    <a:lumMod val="95000"/>
                    <a:lumOff val="5000"/>
                  </a:schemeClr>
                </a:solidFill>
                <a:effectLst/>
                <a:latin typeface="Times New Roman" panose="02020603050405020304" pitchFamily="18" charset="0"/>
                <a:ea typeface="Times New Roman" panose="02020603050405020304" pitchFamily="18" charset="0"/>
              </a:rPr>
              <a:t>Text Analytic</a:t>
            </a:r>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s is a process of analyzing and understanding written or spoken language.</a:t>
            </a:r>
          </a:p>
          <a:p>
            <a:pPr algn="just" fontAlgn="base"/>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 It employs computer algorithms and techniques to extract valuable information, patterns, and insights from extensive textual data. </a:t>
            </a:r>
          </a:p>
          <a:p>
            <a:pPr algn="just" fontAlgn="base"/>
            <a:r>
              <a:rPr lang="en-US" sz="2400" dirty="0">
                <a:solidFill>
                  <a:schemeClr val="tx1">
                    <a:lumMod val="95000"/>
                    <a:lumOff val="5000"/>
                  </a:schemeClr>
                </a:solidFill>
                <a:effectLst/>
                <a:latin typeface="Arial" panose="020B0604020202020204" pitchFamily="34" charset="0"/>
                <a:ea typeface="Times New Roman" panose="02020603050405020304" pitchFamily="18" charset="0"/>
              </a:rPr>
              <a:t>In simpler terms, text analytics empowers computers to understand and interpret human language.</a:t>
            </a:r>
            <a:endParaRPr lang="en-IN" sz="24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r>
              <a:rPr lang="en-US" sz="2400" dirty="0">
                <a:solidFill>
                  <a:schemeClr val="tx1">
                    <a:lumMod val="95000"/>
                    <a:lumOff val="5000"/>
                  </a:schemeClr>
                </a:solidFill>
                <a:effectLst/>
                <a:latin typeface="Arial" panose="020B0604020202020204" pitchFamily="34" charset="0"/>
                <a:ea typeface="Calibri" panose="020F0502020204030204" pitchFamily="34" charset="0"/>
              </a:rPr>
              <a:t>In simpler terms, text analytics helps computers understand and interpret human language.</a:t>
            </a:r>
            <a:r>
              <a:rPr lang="en-US" sz="2400" b="1"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3600" dirty="0">
              <a:solidFill>
                <a:schemeClr val="tx1">
                  <a:lumMod val="95000"/>
                  <a:lumOff val="5000"/>
                </a:schemeClr>
              </a:solidFill>
            </a:endParaRPr>
          </a:p>
        </p:txBody>
      </p:sp>
    </p:spTree>
    <p:extLst>
      <p:ext uri="{BB962C8B-B14F-4D97-AF65-F5344CB8AC3E}">
        <p14:creationId xmlns:p14="http://schemas.microsoft.com/office/powerpoint/2010/main" val="659305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44FB-2D19-6CD4-5520-EBED06D1DB55}"/>
              </a:ext>
            </a:extLst>
          </p:cNvPr>
          <p:cNvSpPr>
            <a:spLocks noGrp="1"/>
          </p:cNvSpPr>
          <p:nvPr>
            <p:ph type="title"/>
          </p:nvPr>
        </p:nvSpPr>
        <p:spPr/>
        <p:txBody>
          <a:bodyPr>
            <a:normAutofit/>
          </a:bodyPr>
          <a:lstStyle/>
          <a:p>
            <a:pPr algn="ctr"/>
            <a:r>
              <a:rPr lang="en-US" sz="2800" b="0" i="0" u="none" strike="noStrike" baseline="0" dirty="0">
                <a:latin typeface="Times-Roman"/>
              </a:rPr>
              <a:t>Applications and key data sources for big data and</a:t>
            </a:r>
            <a:br>
              <a:rPr lang="en-US" sz="2800" b="0" i="0" u="none" strike="noStrike" baseline="0" dirty="0">
                <a:latin typeface="Times-Roman"/>
              </a:rPr>
            </a:br>
            <a:r>
              <a:rPr lang="en-IN" sz="2800" b="0" i="0" u="none" strike="noStrike" baseline="0" dirty="0">
                <a:latin typeface="Times-Roman"/>
              </a:rPr>
              <a:t>business analytics</a:t>
            </a:r>
            <a:endParaRPr lang="en-IN" sz="6000" dirty="0"/>
          </a:p>
        </p:txBody>
      </p:sp>
      <p:pic>
        <p:nvPicPr>
          <p:cNvPr id="5" name="Content Placeholder 4">
            <a:extLst>
              <a:ext uri="{FF2B5EF4-FFF2-40B4-BE49-F238E27FC236}">
                <a16:creationId xmlns:a16="http://schemas.microsoft.com/office/drawing/2014/main" id="{8D0FBD3F-7036-4E25-20B6-BAA5BFF587BD}"/>
              </a:ext>
            </a:extLst>
          </p:cNvPr>
          <p:cNvPicPr>
            <a:picLocks noGrp="1" noChangeAspect="1"/>
          </p:cNvPicPr>
          <p:nvPr>
            <p:ph idx="1"/>
          </p:nvPr>
        </p:nvPicPr>
        <p:blipFill>
          <a:blip r:embed="rId2"/>
          <a:stretch>
            <a:fillRect/>
          </a:stretch>
        </p:blipFill>
        <p:spPr>
          <a:xfrm>
            <a:off x="1858297" y="1549292"/>
            <a:ext cx="8436077" cy="4881248"/>
          </a:xfrm>
        </p:spPr>
      </p:pic>
    </p:spTree>
    <p:extLst>
      <p:ext uri="{BB962C8B-B14F-4D97-AF65-F5344CB8AC3E}">
        <p14:creationId xmlns:p14="http://schemas.microsoft.com/office/powerpoint/2010/main" val="374456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D62-5615-57BD-7FD0-2B76157809A8}"/>
              </a:ext>
            </a:extLst>
          </p:cNvPr>
          <p:cNvSpPr>
            <a:spLocks noGrp="1"/>
          </p:cNvSpPr>
          <p:nvPr>
            <p:ph type="title"/>
          </p:nvPr>
        </p:nvSpPr>
        <p:spPr/>
        <p:txBody>
          <a:bodyPr/>
          <a:lstStyle/>
          <a:p>
            <a:r>
              <a:rPr lang="en-IN" dirty="0"/>
              <a:t>Characteristics of Big Data</a:t>
            </a:r>
          </a:p>
        </p:txBody>
      </p:sp>
      <p:sp>
        <p:nvSpPr>
          <p:cNvPr id="3" name="Content Placeholder 2">
            <a:extLst>
              <a:ext uri="{FF2B5EF4-FFF2-40B4-BE49-F238E27FC236}">
                <a16:creationId xmlns:a16="http://schemas.microsoft.com/office/drawing/2014/main" id="{8B8A6EEF-43FA-C088-FF27-D8892D6B391E}"/>
              </a:ext>
            </a:extLst>
          </p:cNvPr>
          <p:cNvSpPr>
            <a:spLocks noGrp="1"/>
          </p:cNvSpPr>
          <p:nvPr>
            <p:ph idx="1"/>
          </p:nvPr>
        </p:nvSpPr>
        <p:spPr/>
        <p:txBody>
          <a:bodyPr>
            <a:normAutofit/>
          </a:bodyPr>
          <a:lstStyle/>
          <a:p>
            <a:pPr algn="l"/>
            <a:endParaRPr lang="en-IN" b="0" i="0" u="none" strike="noStrike" baseline="0" dirty="0">
              <a:solidFill>
                <a:srgbClr val="000000"/>
              </a:solidFill>
              <a:latin typeface="Wingdings" panose="05000000000000000000" pitchFamily="2" charset="2"/>
            </a:endParaRPr>
          </a:p>
          <a:p>
            <a:r>
              <a:rPr lang="en-US" b="0" i="0" u="none" strike="noStrike" baseline="0" dirty="0">
                <a:solidFill>
                  <a:srgbClr val="000000"/>
                </a:solidFill>
                <a:latin typeface="Wingdings" panose="05000000000000000000" pitchFamily="2" charset="2"/>
              </a:rPr>
              <a:t></a:t>
            </a:r>
            <a:r>
              <a:rPr lang="en-US" b="1" i="0" u="none" strike="noStrike" baseline="0" dirty="0">
                <a:solidFill>
                  <a:srgbClr val="000000"/>
                </a:solidFill>
                <a:latin typeface="Arial" panose="020B0604020202020204" pitchFamily="34" charset="0"/>
              </a:rPr>
              <a:t>5V’s (</a:t>
            </a:r>
            <a:r>
              <a:rPr lang="en-US" b="1" i="0" u="none" strike="noStrike" baseline="0" dirty="0">
                <a:solidFill>
                  <a:srgbClr val="FF0000"/>
                </a:solidFill>
                <a:latin typeface="Arial" panose="020B0604020202020204" pitchFamily="34" charset="0"/>
              </a:rPr>
              <a:t>Volume</a:t>
            </a:r>
            <a:r>
              <a:rPr lang="en-US" b="1" i="0" u="none" strike="noStrike" baseline="0" dirty="0">
                <a:solidFill>
                  <a:srgbClr val="000000"/>
                </a:solidFill>
                <a:latin typeface="Arial" panose="020B0604020202020204" pitchFamily="34" charset="0"/>
              </a:rPr>
              <a:t>, Velocity, Variety, Veracity, and Value)</a:t>
            </a:r>
            <a:endParaRPr lang="en-US" b="0" i="0" u="none" strike="noStrike" baseline="0" dirty="0">
              <a:solidFill>
                <a:srgbClr val="000000"/>
              </a:solidFill>
              <a:latin typeface="Arial" panose="020B0604020202020204" pitchFamily="34" charset="0"/>
            </a:endParaRPr>
          </a:p>
          <a:p>
            <a:endParaRPr lang="en-IN" b="0" i="0" u="none" strike="noStrike" baseline="0" dirty="0">
              <a:solidFill>
                <a:srgbClr val="000000"/>
              </a:solidFill>
              <a:latin typeface="Arial" panose="020B0604020202020204" pitchFamily="34" charset="0"/>
            </a:endParaRPr>
          </a:p>
          <a:p>
            <a:r>
              <a:rPr lang="en-IN" b="0" i="0" u="none" strike="noStrike" baseline="0" dirty="0">
                <a:solidFill>
                  <a:srgbClr val="FF0000"/>
                </a:solidFill>
                <a:latin typeface="Wingdings" panose="05000000000000000000" pitchFamily="2" charset="2"/>
              </a:rPr>
              <a:t></a:t>
            </a:r>
            <a:r>
              <a:rPr lang="en-IN" b="1" i="0" u="none" strike="noStrike" baseline="0" dirty="0">
                <a:solidFill>
                  <a:srgbClr val="FF0000"/>
                </a:solidFill>
                <a:latin typeface="Arial" panose="020B0604020202020204" pitchFamily="34" charset="0"/>
              </a:rPr>
              <a:t>Volume</a:t>
            </a:r>
            <a:r>
              <a:rPr lang="en-IN" b="1" i="0" u="none" strike="noStrike" baseline="0" dirty="0">
                <a:solidFill>
                  <a:srgbClr val="000000"/>
                </a:solidFill>
                <a:latin typeface="Arial" panose="020B0604020202020204" pitchFamily="34" charset="0"/>
              </a:rPr>
              <a:t>: Data size</a:t>
            </a:r>
            <a:endParaRPr lang="en-IN" b="0" i="0" u="none" strike="noStrike" baseline="0" dirty="0">
              <a:solidFill>
                <a:srgbClr val="000000"/>
              </a:solidFill>
              <a:latin typeface="Arial" panose="020B0604020202020204" pitchFamily="34" charset="0"/>
            </a:endParaRPr>
          </a:p>
          <a:p>
            <a:r>
              <a:rPr lang="en-IN" b="0" i="0" u="none" strike="noStrike" baseline="0" dirty="0">
                <a:solidFill>
                  <a:srgbClr val="000000"/>
                </a:solidFill>
                <a:latin typeface="Wingdings" panose="05000000000000000000" pitchFamily="2" charset="2"/>
              </a:rPr>
              <a:t></a:t>
            </a:r>
            <a:r>
              <a:rPr lang="en-IN" b="1" i="0" u="none" strike="noStrike" baseline="0" dirty="0">
                <a:solidFill>
                  <a:srgbClr val="000000"/>
                </a:solidFill>
                <a:latin typeface="Arial" panose="020B0604020202020204" pitchFamily="34" charset="0"/>
              </a:rPr>
              <a:t>Velocity: Data production speed</a:t>
            </a:r>
            <a:endParaRPr lang="en-IN" b="0" i="0" u="none" strike="noStrike" baseline="0" dirty="0">
              <a:solidFill>
                <a:srgbClr val="000000"/>
              </a:solidFill>
              <a:latin typeface="Arial" panose="020B0604020202020204" pitchFamily="34" charset="0"/>
            </a:endParaRPr>
          </a:p>
          <a:p>
            <a:r>
              <a:rPr lang="en-US" b="0" i="0" u="none" strike="noStrike" baseline="0" dirty="0">
                <a:solidFill>
                  <a:srgbClr val="000000"/>
                </a:solidFill>
                <a:latin typeface="Wingdings" panose="05000000000000000000" pitchFamily="2" charset="2"/>
              </a:rPr>
              <a:t></a:t>
            </a:r>
            <a:r>
              <a:rPr lang="en-US" b="1" i="0" u="none" strike="noStrike" baseline="0" dirty="0">
                <a:solidFill>
                  <a:srgbClr val="000000"/>
                </a:solidFill>
                <a:latin typeface="Arial" panose="020B0604020202020204" pitchFamily="34" charset="0"/>
              </a:rPr>
              <a:t>Variety: Data oriented from various things</a:t>
            </a:r>
            <a:endParaRPr lang="en-US" b="0" i="0" u="none" strike="noStrike" baseline="0" dirty="0">
              <a:solidFill>
                <a:srgbClr val="000000"/>
              </a:solidFill>
              <a:latin typeface="Arial" panose="020B0604020202020204" pitchFamily="34" charset="0"/>
            </a:endParaRPr>
          </a:p>
          <a:p>
            <a:r>
              <a:rPr lang="en-IN" b="0" i="0" u="none" strike="noStrike" baseline="0" dirty="0">
                <a:solidFill>
                  <a:srgbClr val="000000"/>
                </a:solidFill>
                <a:latin typeface="Wingdings" panose="05000000000000000000" pitchFamily="2" charset="2"/>
              </a:rPr>
              <a:t></a:t>
            </a:r>
            <a:r>
              <a:rPr lang="en-IN" b="1" i="0" u="none" strike="noStrike" baseline="0" dirty="0">
                <a:solidFill>
                  <a:srgbClr val="000000"/>
                </a:solidFill>
                <a:latin typeface="Arial" panose="020B0604020202020204" pitchFamily="34" charset="0"/>
              </a:rPr>
              <a:t>Veracity: Data accuracy (Trustworthy)</a:t>
            </a:r>
            <a:endParaRPr lang="en-IN" b="0" i="0" u="none" strike="noStrike" baseline="0" dirty="0">
              <a:solidFill>
                <a:srgbClr val="000000"/>
              </a:solidFill>
              <a:latin typeface="Arial" panose="020B0604020202020204" pitchFamily="34" charset="0"/>
            </a:endParaRPr>
          </a:p>
          <a:p>
            <a:r>
              <a:rPr lang="en-IN" b="0" i="0" u="none" strike="noStrike" baseline="0" dirty="0">
                <a:solidFill>
                  <a:srgbClr val="000000"/>
                </a:solidFill>
                <a:latin typeface="Wingdings" panose="05000000000000000000" pitchFamily="2" charset="2"/>
              </a:rPr>
              <a:t></a:t>
            </a:r>
            <a:r>
              <a:rPr lang="en-IN" b="1" i="0" u="none" strike="noStrike" baseline="0" dirty="0">
                <a:solidFill>
                  <a:srgbClr val="000000"/>
                </a:solidFill>
                <a:latin typeface="Arial" panose="020B0604020202020204" pitchFamily="34" charset="0"/>
              </a:rPr>
              <a:t>Value: Data value</a:t>
            </a:r>
            <a:endParaRPr lang="en-IN" b="0" i="0" u="none" strike="noStrike" baseline="0" dirty="0">
              <a:solidFill>
                <a:srgbClr val="000000"/>
              </a:solidFill>
              <a:latin typeface="Arial" panose="020B0604020202020204" pitchFamily="34" charset="0"/>
            </a:endParaRPr>
          </a:p>
          <a:p>
            <a:endParaRPr lang="en-IN" sz="4000" dirty="0"/>
          </a:p>
        </p:txBody>
      </p:sp>
    </p:spTree>
    <p:extLst>
      <p:ext uri="{BB962C8B-B14F-4D97-AF65-F5344CB8AC3E}">
        <p14:creationId xmlns:p14="http://schemas.microsoft.com/office/powerpoint/2010/main" val="1307072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6D73-4861-1A64-4B01-EB8B192B877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3EBD875-0B50-8328-E781-636FD79998F1}"/>
              </a:ext>
            </a:extLst>
          </p:cNvPr>
          <p:cNvPicPr>
            <a:picLocks noGrp="1" noChangeAspect="1"/>
          </p:cNvPicPr>
          <p:nvPr>
            <p:ph idx="1"/>
          </p:nvPr>
        </p:nvPicPr>
        <p:blipFill>
          <a:blip r:embed="rId2"/>
          <a:stretch>
            <a:fillRect/>
          </a:stretch>
        </p:blipFill>
        <p:spPr>
          <a:xfrm>
            <a:off x="1229032" y="1499256"/>
            <a:ext cx="9457987" cy="4862215"/>
          </a:xfrm>
        </p:spPr>
      </p:pic>
    </p:spTree>
    <p:extLst>
      <p:ext uri="{BB962C8B-B14F-4D97-AF65-F5344CB8AC3E}">
        <p14:creationId xmlns:p14="http://schemas.microsoft.com/office/powerpoint/2010/main" val="3874958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E5C3-4FFD-BE1A-549C-0215CDB428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621B3B-8039-E9BE-122B-CEC15F3B9086}"/>
              </a:ext>
            </a:extLst>
          </p:cNvPr>
          <p:cNvSpPr>
            <a:spLocks noGrp="1"/>
          </p:cNvSpPr>
          <p:nvPr>
            <p:ph idx="1"/>
          </p:nvPr>
        </p:nvSpPr>
        <p:spPr/>
        <p:txBody>
          <a:bodyPr>
            <a:normAutofit/>
          </a:bodyPr>
          <a:lstStyle/>
          <a:p>
            <a:pPr marL="0" marR="122800" indent="0" algn="l">
              <a:buNone/>
            </a:pPr>
            <a:r>
              <a:rPr lang="en-IN" sz="3200" b="1" i="0" u="none" strike="noStrike" baseline="0" dirty="0">
                <a:latin typeface="Times New Roman" panose="02020603050405020304" pitchFamily="18" charset="0"/>
              </a:rPr>
              <a:t>1. Volume:</a:t>
            </a:r>
            <a:endParaRPr lang="en-IN" sz="3200" b="0" i="0" u="none" strike="noStrike" baseline="0" dirty="0">
              <a:latin typeface="Times New Roman" panose="02020603050405020304" pitchFamily="18" charset="0"/>
            </a:endParaRPr>
          </a:p>
          <a:p>
            <a:pPr marR="0" algn="l"/>
            <a:r>
              <a:rPr lang="en-US" sz="3200" b="0" i="0" u="none" strike="noStrike" baseline="0" dirty="0">
                <a:latin typeface="Times New Roman" panose="02020603050405020304" pitchFamily="18" charset="0"/>
              </a:rPr>
              <a:t>Volume means “How much Data is generated”. Now-a-days, Organizations or Human Beings or Systems are generating or getting very vast amount of Data say TB(</a:t>
            </a:r>
            <a:r>
              <a:rPr lang="en-US" sz="3200" b="0" i="0" u="none" strike="noStrike" baseline="0" dirty="0" err="1">
                <a:latin typeface="Times New Roman" panose="02020603050405020304" pitchFamily="18" charset="0"/>
              </a:rPr>
              <a:t>TeraBytes</a:t>
            </a:r>
            <a:r>
              <a:rPr lang="en-US" sz="3200" b="0" i="0" u="none" strike="noStrike" baseline="0" dirty="0">
                <a:latin typeface="Times New Roman" panose="02020603050405020304" pitchFamily="18" charset="0"/>
              </a:rPr>
              <a:t>) to PB(Peta Bytes) to </a:t>
            </a:r>
            <a:r>
              <a:rPr lang="en-US" sz="3200" b="0" i="0" u="none" strike="noStrike" baseline="0" dirty="0" err="1">
                <a:latin typeface="Times New Roman" panose="02020603050405020304" pitchFamily="18" charset="0"/>
              </a:rPr>
              <a:t>ExaByte</a:t>
            </a:r>
            <a:r>
              <a:rPr lang="en-US" sz="3200" b="0" i="0" u="none" strike="noStrike" baseline="0" dirty="0">
                <a:latin typeface="Times New Roman" panose="02020603050405020304" pitchFamily="18" charset="0"/>
              </a:rPr>
              <a:t>(EB) and more.</a:t>
            </a:r>
          </a:p>
          <a:p>
            <a:pPr marR="0" algn="l"/>
            <a:endParaRPr lang="en-US" sz="3200" dirty="0">
              <a:latin typeface="Times New Roman" panose="02020603050405020304" pitchFamily="18" charset="0"/>
            </a:endParaRPr>
          </a:p>
          <a:p>
            <a:pPr marR="0" algn="ctr"/>
            <a:r>
              <a:rPr lang="en-IN" sz="4400" dirty="0"/>
              <a:t>VOLUME=VERY LARGE AMOUNT OF DATA</a:t>
            </a:r>
          </a:p>
        </p:txBody>
      </p:sp>
    </p:spTree>
    <p:extLst>
      <p:ext uri="{BB962C8B-B14F-4D97-AF65-F5344CB8AC3E}">
        <p14:creationId xmlns:p14="http://schemas.microsoft.com/office/powerpoint/2010/main" val="575902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9A64-2935-274F-D32D-E8BF85E3E2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ED10A6-B2AC-2A0C-C295-C833292A3B08}"/>
              </a:ext>
            </a:extLst>
          </p:cNvPr>
          <p:cNvSpPr>
            <a:spLocks noGrp="1"/>
          </p:cNvSpPr>
          <p:nvPr>
            <p:ph idx="1"/>
          </p:nvPr>
        </p:nvSpPr>
        <p:spPr/>
        <p:txBody>
          <a:bodyPr>
            <a:normAutofit/>
          </a:bodyPr>
          <a:lstStyle/>
          <a:p>
            <a:pPr algn="l"/>
            <a:endParaRPr lang="en-IN" sz="3200" b="0" i="0" u="none" strike="noStrike" baseline="0" dirty="0">
              <a:solidFill>
                <a:srgbClr val="000000"/>
              </a:solidFill>
              <a:latin typeface="Times New Roman" panose="02020603050405020304" pitchFamily="18" charset="0"/>
            </a:endParaRPr>
          </a:p>
          <a:p>
            <a:pPr marR="142570" algn="l"/>
            <a:r>
              <a:rPr lang="en-IN" sz="3200" b="1" i="0" u="none" strike="noStrike" baseline="0" dirty="0">
                <a:latin typeface="Times New Roman" panose="02020603050405020304" pitchFamily="18" charset="0"/>
              </a:rPr>
              <a:t>2. Velocity:</a:t>
            </a:r>
            <a:endParaRPr lang="en-IN" sz="3200" b="0" i="0" u="none" strike="noStrike" baseline="0" dirty="0">
              <a:latin typeface="Times New Roman" panose="02020603050405020304" pitchFamily="18" charset="0"/>
            </a:endParaRPr>
          </a:p>
          <a:p>
            <a:pPr marR="41980" algn="l"/>
            <a:r>
              <a:rPr lang="en-US" sz="3200" b="0" i="0" u="none" strike="noStrike" baseline="0" dirty="0">
                <a:latin typeface="Times New Roman" panose="02020603050405020304" pitchFamily="18" charset="0"/>
              </a:rPr>
              <a:t>Velocity means “How fast produce Data”. Now-a-days, Organizations or Human Beings or Systems are generating huge amounts of Data at very fast rate.</a:t>
            </a:r>
          </a:p>
          <a:p>
            <a:pPr marR="41980" algn="l"/>
            <a:endParaRPr lang="en-US" sz="3200" dirty="0">
              <a:latin typeface="Times New Roman" panose="02020603050405020304" pitchFamily="18" charset="0"/>
            </a:endParaRPr>
          </a:p>
          <a:p>
            <a:pPr marR="41980" algn="l"/>
            <a:r>
              <a:rPr lang="en-US" sz="3200" dirty="0">
                <a:latin typeface="Times New Roman" panose="02020603050405020304" pitchFamily="18" charset="0"/>
              </a:rPr>
              <a:t>VELOCITY=PRODUCE DATA AT VERY FAST RATE</a:t>
            </a:r>
            <a:endParaRPr lang="en-IN" sz="4400" dirty="0"/>
          </a:p>
        </p:txBody>
      </p:sp>
    </p:spTree>
    <p:extLst>
      <p:ext uri="{BB962C8B-B14F-4D97-AF65-F5344CB8AC3E}">
        <p14:creationId xmlns:p14="http://schemas.microsoft.com/office/powerpoint/2010/main" val="380898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9BA8-D869-4DA4-C0F9-597EF0FDAB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C253C3-67EB-656C-F35C-1B8CE7C8E467}"/>
              </a:ext>
            </a:extLst>
          </p:cNvPr>
          <p:cNvSpPr>
            <a:spLocks noGrp="1"/>
          </p:cNvSpPr>
          <p:nvPr>
            <p:ph idx="1"/>
          </p:nvPr>
        </p:nvSpPr>
        <p:spPr/>
        <p:txBody>
          <a:bodyPr>
            <a:normAutofit lnSpcReduction="10000"/>
          </a:bodyPr>
          <a:lstStyle/>
          <a:p>
            <a:pPr algn="l"/>
            <a:endParaRPr lang="en-IN" b="0" i="0" u="none" strike="noStrike" baseline="0" dirty="0">
              <a:solidFill>
                <a:srgbClr val="000000"/>
              </a:solidFill>
              <a:latin typeface="Arial" panose="020B0604020202020204" pitchFamily="34" charset="0"/>
            </a:endParaRPr>
          </a:p>
          <a:p>
            <a:pPr marR="143620" algn="l"/>
            <a:r>
              <a:rPr lang="en-IN" b="1" i="0" u="none" strike="noStrike" baseline="0" dirty="0">
                <a:latin typeface="Arial" panose="020B0604020202020204" pitchFamily="34" charset="0"/>
              </a:rPr>
              <a:t>3</a:t>
            </a:r>
            <a:r>
              <a:rPr lang="en-IN" b="1" i="0" u="none" strike="noStrike" baseline="0" dirty="0">
                <a:latin typeface="Times New Roman" panose="02020603050405020304" pitchFamily="18" charset="0"/>
              </a:rPr>
              <a:t>. Variety:</a:t>
            </a:r>
            <a:endParaRPr lang="en-IN" b="0" i="0" u="none" strike="noStrike" baseline="0" dirty="0">
              <a:latin typeface="Times New Roman" panose="02020603050405020304" pitchFamily="18" charset="0"/>
            </a:endParaRPr>
          </a:p>
          <a:p>
            <a:pPr marR="31440" algn="l"/>
            <a:r>
              <a:rPr lang="en-US" b="0" i="0" u="none" strike="noStrike" baseline="0" dirty="0">
                <a:latin typeface="Times New Roman" panose="02020603050405020304" pitchFamily="18" charset="0"/>
              </a:rPr>
              <a:t>Variety means “Different forms of Data”. Now-a-days, Organizations or Human Beings or Systems are generating very huge amount of data at very fast rate in different formats. </a:t>
            </a:r>
          </a:p>
          <a:p>
            <a:pPr marR="31440" algn="l"/>
            <a:r>
              <a:rPr lang="en-US" b="0" i="0" u="none" strike="noStrike" baseline="0" dirty="0">
                <a:latin typeface="Times New Roman" panose="02020603050405020304" pitchFamily="18" charset="0"/>
              </a:rPr>
              <a:t>We will discuss in details about different formats of Data soon.</a:t>
            </a:r>
          </a:p>
          <a:p>
            <a:pPr marR="31440" algn="l"/>
            <a:endParaRPr lang="en-US" sz="4000" dirty="0">
              <a:latin typeface="Times New Roman" panose="02020603050405020304" pitchFamily="18" charset="0"/>
            </a:endParaRPr>
          </a:p>
          <a:p>
            <a:pPr marR="31440" algn="ctr"/>
            <a:r>
              <a:rPr lang="en-US" sz="3600" dirty="0">
                <a:latin typeface="Times New Roman" panose="02020603050405020304" pitchFamily="18" charset="0"/>
              </a:rPr>
              <a:t>VARIETY= PRODUCE DATA IN DIFFERENT FORMAT</a:t>
            </a:r>
            <a:endParaRPr lang="en-IN" sz="3600" dirty="0"/>
          </a:p>
        </p:txBody>
      </p:sp>
    </p:spTree>
    <p:extLst>
      <p:ext uri="{BB962C8B-B14F-4D97-AF65-F5344CB8AC3E}">
        <p14:creationId xmlns:p14="http://schemas.microsoft.com/office/powerpoint/2010/main" val="1558033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68CA-6D14-5C3A-3066-DE1601C0E6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0AFE5E-39B3-DD53-BEB1-4651C9088B85}"/>
              </a:ext>
            </a:extLst>
          </p:cNvPr>
          <p:cNvSpPr>
            <a:spLocks noGrp="1"/>
          </p:cNvSpPr>
          <p:nvPr>
            <p:ph idx="1"/>
          </p:nvPr>
        </p:nvSpPr>
        <p:spPr>
          <a:xfrm>
            <a:off x="710381" y="803071"/>
            <a:ext cx="10515600" cy="4351338"/>
          </a:xfrm>
        </p:spPr>
        <p:txBody>
          <a:bodyPr>
            <a:normAutofit fontScale="92500" lnSpcReduction="10000"/>
          </a:bodyPr>
          <a:lstStyle/>
          <a:p>
            <a:pPr algn="l"/>
            <a:endParaRPr lang="en-IN" b="0" i="0" u="none" strike="noStrike" baseline="0" dirty="0">
              <a:solidFill>
                <a:srgbClr val="000000"/>
              </a:solidFill>
              <a:latin typeface="Times New Roman" panose="02020603050405020304" pitchFamily="18" charset="0"/>
            </a:endParaRPr>
          </a:p>
          <a:p>
            <a:pPr marR="141220" algn="l"/>
            <a:r>
              <a:rPr lang="en-IN" b="1" i="0" u="none" strike="noStrike" baseline="0" dirty="0">
                <a:latin typeface="Times New Roman" panose="02020603050405020304" pitchFamily="18" charset="0"/>
              </a:rPr>
              <a:t>Veracity</a:t>
            </a:r>
            <a:endParaRPr lang="en-IN" b="0" i="0" u="none" strike="noStrike" baseline="0" dirty="0">
              <a:latin typeface="Times New Roman" panose="02020603050405020304" pitchFamily="18" charset="0"/>
            </a:endParaRPr>
          </a:p>
          <a:p>
            <a:pPr marR="28770" algn="l"/>
            <a:r>
              <a:rPr lang="en-US" b="0" i="0" u="none" strike="noStrike" baseline="0" dirty="0">
                <a:latin typeface="Times New Roman" panose="02020603050405020304" pitchFamily="18" charset="0"/>
              </a:rPr>
              <a:t>Veracity means “The Quality or Correctness or Accuracy of Captured Data”. Out of 4Vs, it is most important V for any Big Data Solutions.</a:t>
            </a:r>
          </a:p>
          <a:p>
            <a:pPr marR="28770" algn="l"/>
            <a:r>
              <a:rPr lang="en-US" b="0" i="0" u="none" strike="noStrike" baseline="0" dirty="0">
                <a:latin typeface="Times New Roman" panose="02020603050405020304" pitchFamily="18" charset="0"/>
              </a:rPr>
              <a:t>Because without Correct Information or Data, there is no use of storing large amount of data at fast rate and different formats. </a:t>
            </a:r>
          </a:p>
          <a:p>
            <a:pPr marR="28770" algn="l"/>
            <a:r>
              <a:rPr lang="en-US" b="0" i="0" u="none" strike="noStrike" baseline="0" dirty="0">
                <a:latin typeface="Times New Roman" panose="02020603050405020304" pitchFamily="18" charset="0"/>
              </a:rPr>
              <a:t>That data should give correct business value</a:t>
            </a:r>
            <a:r>
              <a:rPr lang="en-US" b="0" i="0" u="none" strike="noStrike" baseline="0" dirty="0">
                <a:latin typeface="Arial" panose="020B0604020202020204" pitchFamily="34" charset="0"/>
              </a:rPr>
              <a:t>.</a:t>
            </a:r>
          </a:p>
          <a:p>
            <a:pPr marR="28770" algn="l"/>
            <a:endParaRPr lang="en-US" sz="4000" dirty="0">
              <a:latin typeface="Arial" panose="020B0604020202020204" pitchFamily="34" charset="0"/>
            </a:endParaRPr>
          </a:p>
          <a:p>
            <a:pPr marR="28770" algn="l"/>
            <a:r>
              <a:rPr lang="en-US" sz="4000" dirty="0">
                <a:latin typeface="Arial" panose="020B0604020202020204" pitchFamily="34" charset="0"/>
              </a:rPr>
              <a:t>VERACITY=THE CORRECTNESS OF DATA</a:t>
            </a:r>
            <a:endParaRPr lang="en-IN" sz="4000" dirty="0"/>
          </a:p>
        </p:txBody>
      </p:sp>
    </p:spTree>
    <p:extLst>
      <p:ext uri="{BB962C8B-B14F-4D97-AF65-F5344CB8AC3E}">
        <p14:creationId xmlns:p14="http://schemas.microsoft.com/office/powerpoint/2010/main" val="303084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94E5-A073-D98C-F0D3-6B12FAC36927}"/>
              </a:ext>
            </a:extLst>
          </p:cNvPr>
          <p:cNvSpPr>
            <a:spLocks noGrp="1"/>
          </p:cNvSpPr>
          <p:nvPr>
            <p:ph type="title"/>
          </p:nvPr>
        </p:nvSpPr>
        <p:spPr/>
        <p:txBody>
          <a:bodyPr>
            <a:normAutofit/>
          </a:bodyPr>
          <a:lstStyle/>
          <a:p>
            <a:pPr algn="ctr"/>
            <a:r>
              <a:rPr lang="en-IN" sz="3200" b="1" i="0" u="none" strike="noStrike" baseline="0" dirty="0">
                <a:solidFill>
                  <a:srgbClr val="322D2E"/>
                </a:solidFill>
                <a:latin typeface="Times New Roman" panose="02020603050405020304" pitchFamily="18" charset="0"/>
              </a:rPr>
              <a:t>INTRODUCTION TO</a:t>
            </a:r>
            <a:r>
              <a:rPr lang="en-IN" sz="3200" b="1" i="0" u="none" strike="noStrike" baseline="0" dirty="0">
                <a:solidFill>
                  <a:srgbClr val="5C5654"/>
                </a:solidFill>
                <a:latin typeface="Times New Roman" panose="02020603050405020304" pitchFamily="18" charset="0"/>
              </a:rPr>
              <a:t>-BIG </a:t>
            </a:r>
            <a:r>
              <a:rPr lang="en-IN" sz="3200" b="1" i="0" u="none" strike="noStrike" baseline="0" dirty="0">
                <a:solidFill>
                  <a:srgbClr val="4B4645"/>
                </a:solidFill>
                <a:latin typeface="Times New Roman" panose="02020603050405020304" pitchFamily="18" charset="0"/>
              </a:rPr>
              <a:t>DATA</a:t>
            </a:r>
            <a:endParaRPr lang="en-IN" sz="6600" dirty="0"/>
          </a:p>
        </p:txBody>
      </p:sp>
      <p:sp>
        <p:nvSpPr>
          <p:cNvPr id="3" name="Content Placeholder 2">
            <a:extLst>
              <a:ext uri="{FF2B5EF4-FFF2-40B4-BE49-F238E27FC236}">
                <a16:creationId xmlns:a16="http://schemas.microsoft.com/office/drawing/2014/main" id="{9B915469-4476-FB3B-BDED-DD47894C4662}"/>
              </a:ext>
            </a:extLst>
          </p:cNvPr>
          <p:cNvSpPr>
            <a:spLocks noGrp="1"/>
          </p:cNvSpPr>
          <p:nvPr>
            <p:ph idx="1"/>
          </p:nvPr>
        </p:nvSpPr>
        <p:spPr/>
        <p:txBody>
          <a:bodyPr>
            <a:normAutofit/>
          </a:bodyPr>
          <a:lstStyle/>
          <a:p>
            <a:pPr algn="l"/>
            <a:r>
              <a:rPr lang="en-US" sz="4000" b="0" i="0" u="none" strike="noStrike" baseline="0" dirty="0">
                <a:solidFill>
                  <a:srgbClr val="322D2E"/>
                </a:solidFill>
                <a:latin typeface="Times New Roman" panose="02020603050405020304" pitchFamily="18" charset="0"/>
              </a:rPr>
              <a:t>Big Data is a collection of d</a:t>
            </a:r>
            <a:r>
              <a:rPr lang="en-US" sz="4000" b="0" i="0" u="none" strike="noStrike" baseline="0" dirty="0">
                <a:solidFill>
                  <a:srgbClr val="4B4645"/>
                </a:solidFill>
                <a:latin typeface="Times New Roman" panose="02020603050405020304" pitchFamily="18" charset="0"/>
              </a:rPr>
              <a:t>ata </a:t>
            </a:r>
            <a:r>
              <a:rPr lang="en-US" sz="4000" b="0" i="0" u="none" strike="noStrike" baseline="0" dirty="0">
                <a:solidFill>
                  <a:srgbClr val="322D2E"/>
                </a:solidFill>
                <a:latin typeface="Times New Roman" panose="02020603050405020304" pitchFamily="18" charset="0"/>
              </a:rPr>
              <a:t>th</a:t>
            </a:r>
            <a:r>
              <a:rPr lang="en-US" sz="4000" b="0" i="0" u="none" strike="noStrike" baseline="0" dirty="0">
                <a:solidFill>
                  <a:srgbClr val="4B4645"/>
                </a:solidFill>
                <a:latin typeface="Times New Roman" panose="02020603050405020304" pitchFamily="18" charset="0"/>
              </a:rPr>
              <a:t>at is huge </a:t>
            </a:r>
            <a:r>
              <a:rPr lang="en-US" sz="4000" b="0" i="0" u="none" strike="noStrike" baseline="0" dirty="0">
                <a:solidFill>
                  <a:srgbClr val="5C5654"/>
                </a:solidFill>
                <a:latin typeface="Times New Roman" panose="02020603050405020304" pitchFamily="18" charset="0"/>
              </a:rPr>
              <a:t>in volume, yet growing </a:t>
            </a:r>
            <a:r>
              <a:rPr lang="en-US" sz="4000" b="0" i="0" u="none" strike="noStrike" baseline="0" dirty="0">
                <a:solidFill>
                  <a:srgbClr val="4B4645"/>
                </a:solidFill>
                <a:latin typeface="Times New Roman" panose="02020603050405020304" pitchFamily="18" charset="0"/>
              </a:rPr>
              <a:t>exponentially </a:t>
            </a:r>
            <a:r>
              <a:rPr lang="en-IN" sz="4000" b="0" i="0" u="none" strike="noStrike" baseline="0" dirty="0">
                <a:solidFill>
                  <a:srgbClr val="322D2E"/>
                </a:solidFill>
                <a:latin typeface="Times New Roman" panose="02020603050405020304" pitchFamily="18" charset="0"/>
              </a:rPr>
              <a:t>with time.</a:t>
            </a:r>
          </a:p>
          <a:p>
            <a:pPr algn="l"/>
            <a:r>
              <a:rPr lang="en-US" sz="4000" b="0" i="0" u="none" strike="noStrike" baseline="0" dirty="0">
                <a:solidFill>
                  <a:srgbClr val="322D2E"/>
                </a:solidFill>
                <a:latin typeface="Times New Roman" panose="02020603050405020304" pitchFamily="18" charset="0"/>
              </a:rPr>
              <a:t>It is data with so l</a:t>
            </a:r>
            <a:r>
              <a:rPr lang="en-US" sz="4000" b="0" i="0" u="none" strike="noStrike" baseline="0" dirty="0">
                <a:solidFill>
                  <a:srgbClr val="4B4645"/>
                </a:solidFill>
                <a:latin typeface="Times New Roman" panose="02020603050405020304" pitchFamily="18" charset="0"/>
              </a:rPr>
              <a:t>a</a:t>
            </a:r>
            <a:r>
              <a:rPr lang="en-US" sz="4000" b="0" i="0" u="none" strike="noStrike" baseline="0" dirty="0">
                <a:solidFill>
                  <a:srgbClr val="322D2E"/>
                </a:solidFill>
                <a:latin typeface="Times New Roman" panose="02020603050405020304" pitchFamily="18" charset="0"/>
              </a:rPr>
              <a:t>r</a:t>
            </a:r>
            <a:r>
              <a:rPr lang="en-US" sz="4000" b="0" i="0" u="none" strike="noStrike" baseline="0" dirty="0">
                <a:solidFill>
                  <a:srgbClr val="4B4645"/>
                </a:solidFill>
                <a:latin typeface="Times New Roman" panose="02020603050405020304" pitchFamily="18" charset="0"/>
              </a:rPr>
              <a:t>ge a size and complexity </a:t>
            </a:r>
            <a:r>
              <a:rPr lang="en-US" sz="4000" b="0" i="0" u="none" strike="noStrike" baseline="0" dirty="0">
                <a:solidFill>
                  <a:srgbClr val="5C5654"/>
                </a:solidFill>
                <a:latin typeface="Times New Roman" panose="02020603050405020304" pitchFamily="18" charset="0"/>
              </a:rPr>
              <a:t>that none of the traditional </a:t>
            </a:r>
            <a:r>
              <a:rPr lang="en-US" sz="4000" b="0" i="0" u="none" strike="noStrike" baseline="0" dirty="0">
                <a:solidFill>
                  <a:srgbClr val="4B4645"/>
                </a:solidFill>
                <a:latin typeface="Times New Roman" panose="02020603050405020304" pitchFamily="18" charset="0"/>
              </a:rPr>
              <a:t>data </a:t>
            </a:r>
            <a:r>
              <a:rPr lang="en-US" sz="4000" b="0" i="0" u="none" strike="noStrike" baseline="0" dirty="0">
                <a:solidFill>
                  <a:srgbClr val="322D2E"/>
                </a:solidFill>
                <a:latin typeface="Times New Roman" panose="02020603050405020304" pitchFamily="18" charset="0"/>
              </a:rPr>
              <a:t>management tools can stor</a:t>
            </a:r>
            <a:r>
              <a:rPr lang="en-US" sz="4000" b="0" i="0" u="none" strike="noStrike" baseline="0" dirty="0">
                <a:solidFill>
                  <a:srgbClr val="4B4645"/>
                </a:solidFill>
                <a:latin typeface="Times New Roman" panose="02020603050405020304" pitchFamily="18" charset="0"/>
              </a:rPr>
              <a:t>e </a:t>
            </a:r>
            <a:r>
              <a:rPr lang="en-US" sz="4000" b="0" i="0" u="none" strike="noStrike" baseline="0" dirty="0">
                <a:solidFill>
                  <a:srgbClr val="322D2E"/>
                </a:solidFill>
                <a:latin typeface="Times New Roman" panose="02020603050405020304" pitchFamily="18" charset="0"/>
              </a:rPr>
              <a:t>i</a:t>
            </a:r>
            <a:r>
              <a:rPr lang="en-US" sz="4000" b="0" i="0" u="none" strike="noStrike" baseline="0" dirty="0">
                <a:solidFill>
                  <a:srgbClr val="4B4645"/>
                </a:solidFill>
                <a:latin typeface="Times New Roman" panose="02020603050405020304" pitchFamily="18" charset="0"/>
              </a:rPr>
              <a:t>t o</a:t>
            </a:r>
            <a:r>
              <a:rPr lang="en-US" sz="4000" b="0" i="0" u="none" strike="noStrike" baseline="0" dirty="0">
                <a:solidFill>
                  <a:srgbClr val="322D2E"/>
                </a:solidFill>
                <a:latin typeface="Times New Roman" panose="02020603050405020304" pitchFamily="18" charset="0"/>
              </a:rPr>
              <a:t>r </a:t>
            </a:r>
            <a:r>
              <a:rPr lang="en-US" sz="4000" b="0" i="0" u="none" strike="noStrike" baseline="0" dirty="0">
                <a:solidFill>
                  <a:srgbClr val="4B4645"/>
                </a:solidFill>
                <a:latin typeface="Times New Roman" panose="02020603050405020304" pitchFamily="18" charset="0"/>
              </a:rPr>
              <a:t>process it </a:t>
            </a:r>
            <a:r>
              <a:rPr lang="en-US" sz="4000" b="0" i="0" u="none" strike="noStrike" baseline="0" dirty="0">
                <a:solidFill>
                  <a:srgbClr val="5C5654"/>
                </a:solidFill>
                <a:latin typeface="Times New Roman" panose="02020603050405020304" pitchFamily="18" charset="0"/>
              </a:rPr>
              <a:t>efficiently. </a:t>
            </a:r>
          </a:p>
          <a:p>
            <a:pPr algn="l"/>
            <a:r>
              <a:rPr lang="en-US" sz="4000" b="0" i="0" u="none" strike="noStrike" baseline="0" dirty="0">
                <a:solidFill>
                  <a:srgbClr val="5C5654"/>
                </a:solidFill>
                <a:latin typeface="Times New Roman" panose="02020603050405020304" pitchFamily="18" charset="0"/>
              </a:rPr>
              <a:t>Big data is also data but </a:t>
            </a:r>
            <a:r>
              <a:rPr lang="en-US" sz="4000" b="0" i="0" u="none" strike="noStrike" baseline="0" dirty="0">
                <a:solidFill>
                  <a:srgbClr val="4B4645"/>
                </a:solidFill>
                <a:latin typeface="Times New Roman" panose="02020603050405020304" pitchFamily="18" charset="0"/>
              </a:rPr>
              <a:t>with a </a:t>
            </a:r>
            <a:r>
              <a:rPr lang="en-IN" sz="4000" b="0" i="0" u="none" strike="noStrike" baseline="0" dirty="0">
                <a:solidFill>
                  <a:srgbClr val="322D2E"/>
                </a:solidFill>
                <a:latin typeface="Times New Roman" panose="02020603050405020304" pitchFamily="18" charset="0"/>
              </a:rPr>
              <a:t>huge size.'</a:t>
            </a:r>
            <a:endParaRPr lang="en-IN" sz="5400" dirty="0"/>
          </a:p>
        </p:txBody>
      </p:sp>
    </p:spTree>
    <p:extLst>
      <p:ext uri="{BB962C8B-B14F-4D97-AF65-F5344CB8AC3E}">
        <p14:creationId xmlns:p14="http://schemas.microsoft.com/office/powerpoint/2010/main" val="417000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B51D-FCEB-7BCE-C5CC-1311CB0AD511}"/>
              </a:ext>
            </a:extLst>
          </p:cNvPr>
          <p:cNvSpPr>
            <a:spLocks noGrp="1"/>
          </p:cNvSpPr>
          <p:nvPr>
            <p:ph type="title"/>
          </p:nvPr>
        </p:nvSpPr>
        <p:spPr/>
        <p:txBody>
          <a:bodyPr>
            <a:normAutofit/>
          </a:bodyPr>
          <a:lstStyle/>
          <a:p>
            <a:pPr algn="ctr"/>
            <a:r>
              <a:rPr lang="en-US" sz="5400" b="1" dirty="0"/>
              <a:t>BIG DATA ARCHITECTURE</a:t>
            </a:r>
            <a:endParaRPr lang="en-IN" sz="5400" b="1" dirty="0"/>
          </a:p>
        </p:txBody>
      </p:sp>
      <p:sp>
        <p:nvSpPr>
          <p:cNvPr id="3" name="Content Placeholder 2">
            <a:extLst>
              <a:ext uri="{FF2B5EF4-FFF2-40B4-BE49-F238E27FC236}">
                <a16:creationId xmlns:a16="http://schemas.microsoft.com/office/drawing/2014/main" id="{1BF4097F-DBC2-69F8-9692-0F94E65E2965}"/>
              </a:ext>
            </a:extLst>
          </p:cNvPr>
          <p:cNvSpPr>
            <a:spLocks noGrp="1"/>
          </p:cNvSpPr>
          <p:nvPr>
            <p:ph idx="1"/>
          </p:nvPr>
        </p:nvSpPr>
        <p:spPr>
          <a:xfrm>
            <a:off x="759542" y="2317238"/>
            <a:ext cx="10515600" cy="4351338"/>
          </a:xfrm>
        </p:spPr>
        <p:txBody>
          <a:bodyPr>
            <a:normAutofit/>
          </a:bodyPr>
          <a:lstStyle/>
          <a:p>
            <a:r>
              <a:rPr lang="en-US" sz="4000" dirty="0"/>
              <a:t>“Big Data architecture is the logical and/or physical layout/structure of how Big Data will be stored, accessed and managed within a Big Data or IT environment” </a:t>
            </a:r>
            <a:endParaRPr lang="en-IN" sz="4000" dirty="0"/>
          </a:p>
        </p:txBody>
      </p:sp>
    </p:spTree>
    <p:extLst>
      <p:ext uri="{BB962C8B-B14F-4D97-AF65-F5344CB8AC3E}">
        <p14:creationId xmlns:p14="http://schemas.microsoft.com/office/powerpoint/2010/main" val="5094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50743-EC5D-5427-86BD-B69923A83CB3}"/>
              </a:ext>
            </a:extLst>
          </p:cNvPr>
          <p:cNvSpPr>
            <a:spLocks noGrp="1"/>
          </p:cNvSpPr>
          <p:nvPr>
            <p:ph type="title"/>
          </p:nvPr>
        </p:nvSpPr>
        <p:spPr/>
        <p:txBody>
          <a:bodyPr/>
          <a:lstStyle/>
          <a:p>
            <a:r>
              <a:rPr lang="en-US" dirty="0"/>
              <a:t>• Layered Architecture</a:t>
            </a:r>
            <a:endParaRPr lang="en-IN" dirty="0"/>
          </a:p>
        </p:txBody>
      </p:sp>
      <p:sp>
        <p:nvSpPr>
          <p:cNvPr id="3" name="Content Placeholder 2">
            <a:extLst>
              <a:ext uri="{FF2B5EF4-FFF2-40B4-BE49-F238E27FC236}">
                <a16:creationId xmlns:a16="http://schemas.microsoft.com/office/drawing/2014/main" id="{C9DDF2D4-23C3-55C7-C531-DB8CD8D30C89}"/>
              </a:ext>
            </a:extLst>
          </p:cNvPr>
          <p:cNvSpPr>
            <a:spLocks noGrp="1"/>
          </p:cNvSpPr>
          <p:nvPr>
            <p:ph idx="1"/>
          </p:nvPr>
        </p:nvSpPr>
        <p:spPr/>
        <p:txBody>
          <a:bodyPr>
            <a:normAutofit/>
          </a:bodyPr>
          <a:lstStyle/>
          <a:p>
            <a:r>
              <a:rPr lang="en-US" sz="3600" dirty="0"/>
              <a:t>It works well whenever system requirements call for independent tasks organized hierarchically. </a:t>
            </a:r>
          </a:p>
          <a:p>
            <a:r>
              <a:rPr lang="en-US" sz="3600" dirty="0"/>
              <a:t>Architecture layers have been used in databases, operating, computer-to-computer communications, and now in big data.</a:t>
            </a:r>
            <a:endParaRPr lang="en-IN" sz="3600" dirty="0"/>
          </a:p>
        </p:txBody>
      </p:sp>
    </p:spTree>
    <p:extLst>
      <p:ext uri="{BB962C8B-B14F-4D97-AF65-F5344CB8AC3E}">
        <p14:creationId xmlns:p14="http://schemas.microsoft.com/office/powerpoint/2010/main" val="4181179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13EE-4D19-3D6C-8EEF-F1B5667B73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A16A9F-057D-635B-2E15-3A0635930765}"/>
              </a:ext>
            </a:extLst>
          </p:cNvPr>
          <p:cNvSpPr>
            <a:spLocks noGrp="1"/>
          </p:cNvSpPr>
          <p:nvPr>
            <p:ph idx="1"/>
          </p:nvPr>
        </p:nvSpPr>
        <p:spPr/>
        <p:txBody>
          <a:bodyPr>
            <a:normAutofit/>
          </a:bodyPr>
          <a:lstStyle/>
          <a:p>
            <a:r>
              <a:rPr lang="en-US" sz="3600" dirty="0"/>
              <a:t>A layered architecture is designed as a hierarchy of client-server processes that minimizes interaction between layers.</a:t>
            </a:r>
          </a:p>
          <a:p>
            <a:r>
              <a:rPr lang="en-US" sz="3600" dirty="0"/>
              <a:t> Each layer acts as a client for the module above it and acts as a server for the module below it in an architecture layer.</a:t>
            </a:r>
            <a:endParaRPr lang="en-IN" sz="3600" dirty="0"/>
          </a:p>
        </p:txBody>
      </p:sp>
    </p:spTree>
    <p:extLst>
      <p:ext uri="{BB962C8B-B14F-4D97-AF65-F5344CB8AC3E}">
        <p14:creationId xmlns:p14="http://schemas.microsoft.com/office/powerpoint/2010/main" val="362243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550F-E633-4843-731B-50137560F05F}"/>
              </a:ext>
            </a:extLst>
          </p:cNvPr>
          <p:cNvSpPr>
            <a:spLocks noGrp="1"/>
          </p:cNvSpPr>
          <p:nvPr>
            <p:ph type="title"/>
          </p:nvPr>
        </p:nvSpPr>
        <p:spPr/>
        <p:txBody>
          <a:bodyPr/>
          <a:lstStyle/>
          <a:p>
            <a:r>
              <a:rPr lang="en-US" dirty="0"/>
              <a:t>• Big Data Generic Architecture: </a:t>
            </a:r>
            <a:br>
              <a:rPr lang="en-US" dirty="0"/>
            </a:br>
            <a:endParaRPr lang="en-IN" dirty="0"/>
          </a:p>
        </p:txBody>
      </p:sp>
      <p:sp>
        <p:nvSpPr>
          <p:cNvPr id="3" name="Content Placeholder 2">
            <a:extLst>
              <a:ext uri="{FF2B5EF4-FFF2-40B4-BE49-F238E27FC236}">
                <a16:creationId xmlns:a16="http://schemas.microsoft.com/office/drawing/2014/main" id="{32B93B8C-AFE5-DDBA-5D9E-EE8C9A8EE7BC}"/>
              </a:ext>
            </a:extLst>
          </p:cNvPr>
          <p:cNvSpPr>
            <a:spLocks noGrp="1"/>
          </p:cNvSpPr>
          <p:nvPr>
            <p:ph idx="1"/>
          </p:nvPr>
        </p:nvSpPr>
        <p:spPr/>
        <p:txBody>
          <a:bodyPr/>
          <a:lstStyle/>
          <a:p>
            <a:endParaRPr lang="en-US" dirty="0"/>
          </a:p>
          <a:p>
            <a:r>
              <a:rPr lang="en-US" dirty="0"/>
              <a:t>Big Data uses a multi-layer architecture</a:t>
            </a:r>
          </a:p>
          <a:p>
            <a:endParaRPr lang="en-US" dirty="0"/>
          </a:p>
          <a:p>
            <a:pPr marL="0" indent="0">
              <a:buNone/>
            </a:pPr>
            <a:endParaRPr lang="en-US" dirty="0"/>
          </a:p>
        </p:txBody>
      </p:sp>
      <p:pic>
        <p:nvPicPr>
          <p:cNvPr id="5" name="Picture 4">
            <a:extLst>
              <a:ext uri="{FF2B5EF4-FFF2-40B4-BE49-F238E27FC236}">
                <a16:creationId xmlns:a16="http://schemas.microsoft.com/office/drawing/2014/main" id="{8FA36FF6-40A7-23D5-F6A3-7949E859215B}"/>
              </a:ext>
            </a:extLst>
          </p:cNvPr>
          <p:cNvPicPr>
            <a:picLocks noChangeAspect="1"/>
          </p:cNvPicPr>
          <p:nvPr/>
        </p:nvPicPr>
        <p:blipFill>
          <a:blip r:embed="rId2"/>
          <a:stretch>
            <a:fillRect/>
          </a:stretch>
        </p:blipFill>
        <p:spPr>
          <a:xfrm>
            <a:off x="1951634" y="3371797"/>
            <a:ext cx="8546585" cy="2310215"/>
          </a:xfrm>
          <a:prstGeom prst="rect">
            <a:avLst/>
          </a:prstGeom>
        </p:spPr>
      </p:pic>
    </p:spTree>
    <p:extLst>
      <p:ext uri="{BB962C8B-B14F-4D97-AF65-F5344CB8AC3E}">
        <p14:creationId xmlns:p14="http://schemas.microsoft.com/office/powerpoint/2010/main" val="3078589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9F27-97E6-F94A-DFCF-5DB3144A11FF}"/>
              </a:ext>
            </a:extLst>
          </p:cNvPr>
          <p:cNvSpPr>
            <a:spLocks noGrp="1"/>
          </p:cNvSpPr>
          <p:nvPr>
            <p:ph type="title"/>
          </p:nvPr>
        </p:nvSpPr>
        <p:spPr/>
        <p:txBody>
          <a:bodyPr/>
          <a:lstStyle/>
          <a:p>
            <a:pPr algn="ctr"/>
            <a:r>
              <a:rPr lang="en-US" sz="4400" b="0" i="0" u="none" strike="noStrike" baseline="0" dirty="0">
                <a:solidFill>
                  <a:srgbClr val="000000"/>
                </a:solidFill>
                <a:latin typeface="Arial" panose="020B0604020202020204" pitchFamily="34" charset="0"/>
                <a:cs typeface="Arial" panose="020B0604020202020204" pitchFamily="34" charset="0"/>
              </a:rPr>
              <a:t>Big Data Architecture Layers: </a:t>
            </a:r>
            <a:br>
              <a:rPr lang="en-US" sz="4400" b="0" i="0" u="none" strike="noStrike" baseline="0" dirty="0">
                <a:solidFill>
                  <a:srgbClr val="000000"/>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ED7CEDC-31DE-9589-9130-B6F354F29DDB}"/>
              </a:ext>
            </a:extLst>
          </p:cNvPr>
          <p:cNvSpPr>
            <a:spLocks noGrp="1"/>
          </p:cNvSpPr>
          <p:nvPr>
            <p:ph idx="1"/>
          </p:nvPr>
        </p:nvSpPr>
        <p:spPr>
          <a:xfrm>
            <a:off x="838200" y="133170"/>
            <a:ext cx="10515600" cy="5048429"/>
          </a:xfrm>
        </p:spPr>
        <p:txBody>
          <a:bodyPr>
            <a:noAutofit/>
          </a:bodyPr>
          <a:lstStyle/>
          <a:p>
            <a:pPr algn="l"/>
            <a:endParaRPr lang="en-IN" sz="2400" b="0" i="0" u="none" strike="noStrike" baseline="0" dirty="0">
              <a:solidFill>
                <a:srgbClr val="000000"/>
              </a:solidFill>
              <a:latin typeface="Arial" panose="020B0604020202020204" pitchFamily="34" charset="0"/>
              <a:cs typeface="Arial" panose="020B0604020202020204" pitchFamily="34" charset="0"/>
            </a:endParaRPr>
          </a:p>
          <a:p>
            <a:endParaRPr lang="en-US" sz="2400" b="0" i="0" u="none" strike="noStrike" baseline="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 Big Data </a:t>
            </a:r>
            <a:r>
              <a:rPr lang="en-US" sz="2400" b="1" i="0" u="none" strike="noStrike" baseline="0" dirty="0">
                <a:solidFill>
                  <a:srgbClr val="000000"/>
                </a:solidFill>
                <a:latin typeface="Arial" panose="020B0604020202020204" pitchFamily="34" charset="0"/>
                <a:cs typeface="Arial" panose="020B0604020202020204" pitchFamily="34" charset="0"/>
              </a:rPr>
              <a:t>Source Layer</a:t>
            </a:r>
            <a:r>
              <a:rPr lang="en-US" sz="2400" b="0" i="0" u="none" strike="noStrike" baseline="0" dirty="0">
                <a:solidFill>
                  <a:srgbClr val="000000"/>
                </a:solidFill>
                <a:latin typeface="Arial" panose="020B0604020202020204" pitchFamily="34" charset="0"/>
                <a:cs typeface="Arial" panose="020B0604020202020204" pitchFamily="34" charset="0"/>
              </a:rPr>
              <a:t>: • Big data include the both batch and stream data: </a:t>
            </a:r>
            <a:endParaRPr lang="en-US" sz="2400" dirty="0">
              <a:solidFill>
                <a:srgbClr val="000000"/>
              </a:solidFill>
              <a:latin typeface="Arial" panose="020B0604020202020204" pitchFamily="34" charset="0"/>
              <a:cs typeface="Arial" panose="020B0604020202020204" pitchFamily="34" charset="0"/>
            </a:endParaRPr>
          </a:p>
          <a:p>
            <a:r>
              <a:rPr lang="en-US" sz="2400" b="0" i="0" u="none" strike="noStrike" baseline="0" dirty="0">
                <a:solidFill>
                  <a:srgbClr val="000000"/>
                </a:solidFill>
                <a:latin typeface="Arial" panose="020B0604020202020204" pitchFamily="34" charset="0"/>
                <a:cs typeface="Arial" panose="020B0604020202020204" pitchFamily="34" charset="0"/>
              </a:rPr>
              <a:t> Structured data </a:t>
            </a:r>
          </a:p>
          <a:p>
            <a:r>
              <a:rPr lang="en-IN" sz="2400" b="0" i="0" u="none" strike="noStrike" baseline="0" dirty="0">
                <a:solidFill>
                  <a:srgbClr val="000000"/>
                </a:solidFill>
                <a:latin typeface="Arial" panose="020B0604020202020204" pitchFamily="34" charset="0"/>
                <a:cs typeface="Arial" panose="020B0604020202020204" pitchFamily="34" charset="0"/>
              </a:rPr>
              <a:t>Semi-structured data </a:t>
            </a:r>
          </a:p>
          <a:p>
            <a:r>
              <a:rPr lang="en-IN" sz="2400" b="0" i="0" u="none" strike="noStrike" baseline="0" dirty="0">
                <a:solidFill>
                  <a:srgbClr val="000000"/>
                </a:solidFill>
                <a:latin typeface="Arial" panose="020B0604020202020204" pitchFamily="34" charset="0"/>
                <a:cs typeface="Arial" panose="020B0604020202020204" pitchFamily="34" charset="0"/>
              </a:rPr>
              <a:t> Unstructured data </a:t>
            </a:r>
            <a:endParaRPr lang="en-IN" sz="2400" dirty="0">
              <a:solidFill>
                <a:srgbClr val="000000"/>
              </a:solidFill>
              <a:latin typeface="Arial" panose="020B0604020202020204" pitchFamily="34" charset="0"/>
              <a:cs typeface="Arial" panose="020B0604020202020204" pitchFamily="34" charset="0"/>
            </a:endParaRPr>
          </a:p>
          <a:p>
            <a:r>
              <a:rPr lang="en-US" b="0" i="0" u="none" strike="noStrike" baseline="0" dirty="0">
                <a:solidFill>
                  <a:srgbClr val="000000"/>
                </a:solidFill>
                <a:cs typeface="Arial" panose="020B0604020202020204" pitchFamily="34" charset="0"/>
              </a:rPr>
              <a:t>Big Data </a:t>
            </a:r>
            <a:r>
              <a:rPr lang="en-US" b="1" i="0" u="none" strike="noStrike" baseline="0" dirty="0">
                <a:solidFill>
                  <a:srgbClr val="000000"/>
                </a:solidFill>
                <a:cs typeface="Arial" panose="020B0604020202020204" pitchFamily="34" charset="0"/>
              </a:rPr>
              <a:t>Storage Layer</a:t>
            </a:r>
            <a:r>
              <a:rPr lang="en-US" b="0" i="0" u="none" strike="noStrike" baseline="0" dirty="0">
                <a:solidFill>
                  <a:srgbClr val="000000"/>
                </a:solidFill>
                <a:cs typeface="Arial" panose="020B0604020202020204" pitchFamily="34" charset="0"/>
              </a:rPr>
              <a:t>: • Depending of the big data project, data can be stored in HDFS, NoSQL database, etc..</a:t>
            </a:r>
          </a:p>
          <a:p>
            <a:r>
              <a:rPr lang="en-US" b="0" i="0" u="none" strike="noStrike" baseline="0" dirty="0">
                <a:solidFill>
                  <a:srgbClr val="000000"/>
                </a:solidFill>
                <a:cs typeface="Arial" panose="020B0604020202020204" pitchFamily="34" charset="0"/>
              </a:rPr>
              <a:t>Big Data </a:t>
            </a:r>
            <a:r>
              <a:rPr lang="en-US" b="1" i="0" u="none" strike="noStrike" baseline="0" dirty="0">
                <a:solidFill>
                  <a:srgbClr val="000000"/>
                </a:solidFill>
                <a:cs typeface="Arial" panose="020B0604020202020204" pitchFamily="34" charset="0"/>
              </a:rPr>
              <a:t>Preparation Layer</a:t>
            </a:r>
            <a:r>
              <a:rPr lang="en-US" b="0" i="0" u="none" strike="noStrike" baseline="0" dirty="0">
                <a:solidFill>
                  <a:srgbClr val="000000"/>
                </a:solidFill>
                <a:cs typeface="Arial" panose="020B0604020202020204" pitchFamily="34" charset="0"/>
              </a:rPr>
              <a:t>: • It processes data from the source, converts the data into a format ready for both storage and analysis.</a:t>
            </a:r>
          </a:p>
          <a:p>
            <a:r>
              <a:rPr lang="en-US" b="0" i="0" u="none" strike="noStrike" baseline="0" dirty="0">
                <a:solidFill>
                  <a:srgbClr val="000000"/>
                </a:solidFill>
              </a:rPr>
              <a:t>Big Data </a:t>
            </a:r>
            <a:r>
              <a:rPr lang="en-US" b="1" i="0" u="none" strike="noStrike" baseline="0" dirty="0">
                <a:solidFill>
                  <a:srgbClr val="000000"/>
                </a:solidFill>
              </a:rPr>
              <a:t>Analytics Layer</a:t>
            </a:r>
            <a:r>
              <a:rPr lang="en-US" b="0" i="0" u="none" strike="noStrike" baseline="0" dirty="0">
                <a:solidFill>
                  <a:srgbClr val="000000"/>
                </a:solidFill>
              </a:rPr>
              <a:t>: • It handles both batch and stream data analytics. </a:t>
            </a:r>
            <a:endParaRPr lang="en-IN" dirty="0">
              <a:solidFill>
                <a:srgbClr val="000000"/>
              </a:solidFill>
            </a:endParaRPr>
          </a:p>
          <a:p>
            <a:r>
              <a:rPr lang="en-US" b="1" i="0" u="none" strike="noStrike" baseline="0" dirty="0">
                <a:solidFill>
                  <a:srgbClr val="000000"/>
                </a:solidFill>
              </a:rPr>
              <a:t> Visualization Layer</a:t>
            </a:r>
            <a:r>
              <a:rPr lang="en-US" b="0" i="0" u="none" strike="noStrike" baseline="0" dirty="0">
                <a:solidFill>
                  <a:srgbClr val="000000"/>
                </a:solidFill>
              </a:rPr>
              <a:t>: • It receives results from the big data analysis layer and visualize them in dashboard, charts, etc. </a:t>
            </a:r>
          </a:p>
          <a:p>
            <a:pPr lvl="1"/>
            <a:endParaRPr lang="en-IN" b="0" i="0" u="none" strike="noStrike" baseline="0" dirty="0">
              <a:solidFill>
                <a:srgbClr val="000000"/>
              </a:solidFill>
            </a:endParaRPr>
          </a:p>
          <a:p>
            <a:pPr lvl="1"/>
            <a:endParaRPr lang="en-IN" b="0" i="0" u="none" strike="noStrike" baseline="0" dirty="0">
              <a:solidFill>
                <a:srgbClr val="000000"/>
              </a:solidFill>
            </a:endParaRPr>
          </a:p>
          <a:p>
            <a:pPr lvl="1"/>
            <a:endParaRPr lang="en-IN" b="0" i="0" u="none" strike="noStrike" baseline="0" dirty="0">
              <a:solidFill>
                <a:srgbClr val="000000"/>
              </a:solidFill>
              <a:latin typeface="Wingdings" panose="05000000000000000000" pitchFamily="2" charset="2"/>
            </a:endParaRPr>
          </a:p>
          <a:p>
            <a:pPr lvl="1"/>
            <a:endParaRPr lang="en-IN" b="0" i="0" u="none" strike="noStrike" baseline="0" dirty="0">
              <a:solidFill>
                <a:srgbClr val="000000"/>
              </a:solidFill>
              <a:latin typeface="Arial" panose="020B0604020202020204" pitchFamily="34" charset="0"/>
              <a:cs typeface="Arial" panose="020B0604020202020204" pitchFamily="34" charset="0"/>
            </a:endParaRPr>
          </a:p>
          <a:p>
            <a:pPr lvl="1"/>
            <a:endParaRPr lang="en-IN" b="0" i="0" u="none" strike="noStrike" baseline="0" dirty="0">
              <a:solidFill>
                <a:srgbClr val="000000"/>
              </a:solidFill>
              <a:latin typeface="Arial" panose="020B0604020202020204" pitchFamily="34" charset="0"/>
              <a:cs typeface="Arial" panose="020B0604020202020204" pitchFamily="34" charset="0"/>
            </a:endParaRPr>
          </a:p>
          <a:p>
            <a:pPr lvl="1"/>
            <a:endParaRPr lang="en-IN" b="0" i="0" u="none" strike="noStrike" baseline="0" dirty="0">
              <a:solidFill>
                <a:srgbClr val="000000"/>
              </a:solidFill>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5791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A973-6636-774C-3FEA-55D5381E3A9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ED072FD-A6AF-A80E-3343-512D69498FAC}"/>
              </a:ext>
            </a:extLst>
          </p:cNvPr>
          <p:cNvPicPr>
            <a:picLocks noGrp="1" noChangeAspect="1"/>
          </p:cNvPicPr>
          <p:nvPr>
            <p:ph idx="1"/>
          </p:nvPr>
        </p:nvPicPr>
        <p:blipFill>
          <a:blip r:embed="rId2"/>
          <a:stretch>
            <a:fillRect/>
          </a:stretch>
        </p:blipFill>
        <p:spPr>
          <a:xfrm>
            <a:off x="907026" y="365125"/>
            <a:ext cx="10446774" cy="5966849"/>
          </a:xfrm>
        </p:spPr>
      </p:pic>
    </p:spTree>
    <p:extLst>
      <p:ext uri="{BB962C8B-B14F-4D97-AF65-F5344CB8AC3E}">
        <p14:creationId xmlns:p14="http://schemas.microsoft.com/office/powerpoint/2010/main" val="1264634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33C5-565D-C43B-340D-8E61173C1ADD}"/>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648B291A-C8F9-7636-D096-36C7446B580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285135"/>
            <a:ext cx="10515599" cy="6227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32128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D5A5-1E0C-3623-A091-BCA4EED263B9}"/>
              </a:ext>
            </a:extLst>
          </p:cNvPr>
          <p:cNvSpPr>
            <a:spLocks noGrp="1"/>
          </p:cNvSpPr>
          <p:nvPr>
            <p:ph type="title"/>
          </p:nvPr>
        </p:nvSpPr>
        <p:spPr/>
        <p:txBody>
          <a:bodyPr/>
          <a:lstStyle/>
          <a:p>
            <a:r>
              <a:rPr lang="en-IN" b="1" i="0" dirty="0">
                <a:solidFill>
                  <a:srgbClr val="000000"/>
                </a:solidFill>
                <a:effectLst/>
                <a:latin typeface="Inter"/>
              </a:rPr>
              <a:t>Data Sources:</a:t>
            </a:r>
            <a:endParaRPr lang="en-IN" dirty="0"/>
          </a:p>
        </p:txBody>
      </p:sp>
      <p:sp>
        <p:nvSpPr>
          <p:cNvPr id="3" name="Content Placeholder 2">
            <a:extLst>
              <a:ext uri="{FF2B5EF4-FFF2-40B4-BE49-F238E27FC236}">
                <a16:creationId xmlns:a16="http://schemas.microsoft.com/office/drawing/2014/main" id="{69A82F0E-6EEE-7219-F976-09ABE7E6516C}"/>
              </a:ext>
            </a:extLst>
          </p:cNvPr>
          <p:cNvSpPr>
            <a:spLocks noGrp="1"/>
          </p:cNvSpPr>
          <p:nvPr>
            <p:ph idx="1"/>
          </p:nvPr>
        </p:nvSpPr>
        <p:spPr/>
        <p:txBody>
          <a:bodyPr/>
          <a:lstStyle/>
          <a:p>
            <a:r>
              <a:rPr lang="en-US" b="0" i="0" dirty="0">
                <a:solidFill>
                  <a:srgbClr val="000000"/>
                </a:solidFill>
                <a:effectLst/>
                <a:latin typeface="Inter"/>
              </a:rPr>
              <a:t>Data sources, open and third-party, play a significant role in architecture.</a:t>
            </a:r>
          </a:p>
          <a:p>
            <a:r>
              <a:rPr lang="en-US" b="0" i="0" dirty="0">
                <a:solidFill>
                  <a:srgbClr val="000000"/>
                </a:solidFill>
                <a:effectLst/>
                <a:latin typeface="Inter"/>
              </a:rPr>
              <a:t> Relational databases, data warehouses, cloud-based data warehouses, SaaS applications, real-time data from company servers and sensors such as IoT devices, third-party data providers, and also static files such as Windows logs, comprise several data sources.</a:t>
            </a:r>
          </a:p>
          <a:p>
            <a:r>
              <a:rPr lang="en-US" b="0" i="0" dirty="0">
                <a:solidFill>
                  <a:srgbClr val="000000"/>
                </a:solidFill>
                <a:effectLst/>
                <a:latin typeface="Inter"/>
              </a:rPr>
              <a:t> Both batch processing and real-time processing are possible. </a:t>
            </a:r>
          </a:p>
          <a:p>
            <a:r>
              <a:rPr lang="en-US" b="0" i="0" dirty="0">
                <a:solidFill>
                  <a:srgbClr val="000000"/>
                </a:solidFill>
                <a:effectLst/>
                <a:latin typeface="Inter"/>
              </a:rPr>
              <a:t>The data managed can be both batch processing and real-time processing.</a:t>
            </a:r>
            <a:endParaRPr lang="en-IN" dirty="0"/>
          </a:p>
        </p:txBody>
      </p:sp>
    </p:spTree>
    <p:extLst>
      <p:ext uri="{BB962C8B-B14F-4D97-AF65-F5344CB8AC3E}">
        <p14:creationId xmlns:p14="http://schemas.microsoft.com/office/powerpoint/2010/main" val="2714123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14C9-2B72-E3A5-341E-57562D86A973}"/>
              </a:ext>
            </a:extLst>
          </p:cNvPr>
          <p:cNvSpPr>
            <a:spLocks noGrp="1"/>
          </p:cNvSpPr>
          <p:nvPr>
            <p:ph type="title"/>
          </p:nvPr>
        </p:nvSpPr>
        <p:spPr/>
        <p:txBody>
          <a:bodyPr/>
          <a:lstStyle/>
          <a:p>
            <a:r>
              <a:rPr lang="en-IN" b="1" i="0" dirty="0">
                <a:solidFill>
                  <a:srgbClr val="000000"/>
                </a:solidFill>
                <a:effectLst/>
                <a:latin typeface="Inter"/>
              </a:rPr>
              <a:t>Data Storage:</a:t>
            </a:r>
            <a:endParaRPr lang="en-IN" dirty="0"/>
          </a:p>
        </p:txBody>
      </p:sp>
      <p:sp>
        <p:nvSpPr>
          <p:cNvPr id="3" name="Content Placeholder 2">
            <a:extLst>
              <a:ext uri="{FF2B5EF4-FFF2-40B4-BE49-F238E27FC236}">
                <a16:creationId xmlns:a16="http://schemas.microsoft.com/office/drawing/2014/main" id="{443B9703-6961-61BE-5FA6-46C6A6F6CC54}"/>
              </a:ext>
            </a:extLst>
          </p:cNvPr>
          <p:cNvSpPr>
            <a:spLocks noGrp="1"/>
          </p:cNvSpPr>
          <p:nvPr>
            <p:ph idx="1"/>
          </p:nvPr>
        </p:nvSpPr>
        <p:spPr/>
        <p:txBody>
          <a:bodyPr>
            <a:normAutofit/>
          </a:bodyPr>
          <a:lstStyle/>
          <a:p>
            <a:r>
              <a:rPr lang="en-US" sz="3200" b="0" i="0" dirty="0">
                <a:solidFill>
                  <a:srgbClr val="000000"/>
                </a:solidFill>
                <a:effectLst/>
                <a:latin typeface="Inter"/>
              </a:rPr>
              <a:t>There is data stored in file stores that are distributed in nature and that can hold a variety of format-based big files. </a:t>
            </a:r>
          </a:p>
          <a:p>
            <a:r>
              <a:rPr lang="en-US" sz="3200" b="0" i="0" dirty="0">
                <a:solidFill>
                  <a:srgbClr val="000000"/>
                </a:solidFill>
                <a:effectLst/>
                <a:latin typeface="Inter"/>
              </a:rPr>
              <a:t>It is also possible to store large numbers of different format-based big files in the data lake.</a:t>
            </a:r>
          </a:p>
          <a:p>
            <a:r>
              <a:rPr lang="en-US" sz="3200" b="0" i="0" dirty="0">
                <a:solidFill>
                  <a:srgbClr val="000000"/>
                </a:solidFill>
                <a:effectLst/>
                <a:latin typeface="Inter"/>
              </a:rPr>
              <a:t> This consists of the data that is managed for batch built operations and is saved in the file stores.</a:t>
            </a:r>
            <a:endParaRPr lang="en-IN" sz="3200" dirty="0"/>
          </a:p>
        </p:txBody>
      </p:sp>
    </p:spTree>
    <p:extLst>
      <p:ext uri="{BB962C8B-B14F-4D97-AF65-F5344CB8AC3E}">
        <p14:creationId xmlns:p14="http://schemas.microsoft.com/office/powerpoint/2010/main" val="1402185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B481-B932-71C6-6970-4167AF8921C8}"/>
              </a:ext>
            </a:extLst>
          </p:cNvPr>
          <p:cNvSpPr>
            <a:spLocks noGrp="1"/>
          </p:cNvSpPr>
          <p:nvPr>
            <p:ph type="title"/>
          </p:nvPr>
        </p:nvSpPr>
        <p:spPr/>
        <p:txBody>
          <a:bodyPr/>
          <a:lstStyle/>
          <a:p>
            <a:r>
              <a:rPr lang="en-IN" b="1" i="0" dirty="0">
                <a:solidFill>
                  <a:srgbClr val="000000"/>
                </a:solidFill>
                <a:effectLst/>
                <a:latin typeface="Inter"/>
              </a:rPr>
              <a:t>Batch Processing:</a:t>
            </a:r>
            <a:endParaRPr lang="en-IN" dirty="0"/>
          </a:p>
        </p:txBody>
      </p:sp>
      <p:sp>
        <p:nvSpPr>
          <p:cNvPr id="3" name="Content Placeholder 2">
            <a:extLst>
              <a:ext uri="{FF2B5EF4-FFF2-40B4-BE49-F238E27FC236}">
                <a16:creationId xmlns:a16="http://schemas.microsoft.com/office/drawing/2014/main" id="{5D8AADD5-742E-54E8-F902-B2BDCF7BF2D5}"/>
              </a:ext>
            </a:extLst>
          </p:cNvPr>
          <p:cNvSpPr>
            <a:spLocks noGrp="1"/>
          </p:cNvSpPr>
          <p:nvPr>
            <p:ph idx="1"/>
          </p:nvPr>
        </p:nvSpPr>
        <p:spPr/>
        <p:txBody>
          <a:bodyPr>
            <a:normAutofit/>
          </a:bodyPr>
          <a:lstStyle/>
          <a:p>
            <a:r>
              <a:rPr lang="en-US" sz="3600" b="0" i="0" dirty="0">
                <a:solidFill>
                  <a:srgbClr val="000000"/>
                </a:solidFill>
                <a:effectLst/>
                <a:latin typeface="Inter"/>
              </a:rPr>
              <a:t>Each chunk of data is split into different categories using long-running jobs, which filter and aggregate and also prepare data for analysis.</a:t>
            </a:r>
          </a:p>
          <a:p>
            <a:r>
              <a:rPr lang="en-US" sz="3600" b="0" i="0" dirty="0">
                <a:solidFill>
                  <a:srgbClr val="000000"/>
                </a:solidFill>
                <a:effectLst/>
                <a:latin typeface="Inter"/>
              </a:rPr>
              <a:t>These jobs typically require sources, process them, and deliver the processed files to new files.</a:t>
            </a:r>
            <a:endParaRPr lang="en-IN" sz="3600" dirty="0"/>
          </a:p>
        </p:txBody>
      </p:sp>
    </p:spTree>
    <p:extLst>
      <p:ext uri="{BB962C8B-B14F-4D97-AF65-F5344CB8AC3E}">
        <p14:creationId xmlns:p14="http://schemas.microsoft.com/office/powerpoint/2010/main" val="275442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2B4-4D77-04D2-EFB7-A1C247D7C70E}"/>
              </a:ext>
            </a:extLst>
          </p:cNvPr>
          <p:cNvSpPr>
            <a:spLocks noGrp="1"/>
          </p:cNvSpPr>
          <p:nvPr>
            <p:ph type="title"/>
          </p:nvPr>
        </p:nvSpPr>
        <p:spPr>
          <a:xfrm>
            <a:off x="3414252" y="0"/>
            <a:ext cx="10515600" cy="1325563"/>
          </a:xfrm>
        </p:spPr>
        <p:txBody>
          <a:bodyPr>
            <a:normAutofit/>
          </a:bodyPr>
          <a:lstStyle/>
          <a:p>
            <a:r>
              <a:rPr lang="en-US" sz="3600" b="0" i="0" u="none" strike="noStrike" baseline="0" dirty="0">
                <a:latin typeface="Calibri" panose="020F0502020204030204" pitchFamily="34" charset="0"/>
              </a:rPr>
              <a:t>Traditional Data Vs Big Data</a:t>
            </a:r>
            <a:endParaRPr lang="en-IN" sz="3600" dirty="0"/>
          </a:p>
        </p:txBody>
      </p:sp>
      <p:pic>
        <p:nvPicPr>
          <p:cNvPr id="5" name="Content Placeholder 4">
            <a:extLst>
              <a:ext uri="{FF2B5EF4-FFF2-40B4-BE49-F238E27FC236}">
                <a16:creationId xmlns:a16="http://schemas.microsoft.com/office/drawing/2014/main" id="{BA404B01-C20C-D3BC-D802-933FE063FAD2}"/>
              </a:ext>
            </a:extLst>
          </p:cNvPr>
          <p:cNvPicPr>
            <a:picLocks noGrp="1" noChangeAspect="1"/>
          </p:cNvPicPr>
          <p:nvPr>
            <p:ph idx="1"/>
          </p:nvPr>
        </p:nvPicPr>
        <p:blipFill>
          <a:blip r:embed="rId2"/>
          <a:stretch>
            <a:fillRect/>
          </a:stretch>
        </p:blipFill>
        <p:spPr>
          <a:xfrm>
            <a:off x="2917272" y="1180098"/>
            <a:ext cx="7377102" cy="5431686"/>
          </a:xfrm>
        </p:spPr>
      </p:pic>
    </p:spTree>
    <p:extLst>
      <p:ext uri="{BB962C8B-B14F-4D97-AF65-F5344CB8AC3E}">
        <p14:creationId xmlns:p14="http://schemas.microsoft.com/office/powerpoint/2010/main" val="20437976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264D-AE6E-6C7F-FA76-9A02335D8371}"/>
              </a:ext>
            </a:extLst>
          </p:cNvPr>
          <p:cNvSpPr>
            <a:spLocks noGrp="1"/>
          </p:cNvSpPr>
          <p:nvPr>
            <p:ph type="title"/>
          </p:nvPr>
        </p:nvSpPr>
        <p:spPr/>
        <p:txBody>
          <a:bodyPr/>
          <a:lstStyle/>
          <a:p>
            <a:r>
              <a:rPr lang="en-IN" b="1" i="0" dirty="0">
                <a:solidFill>
                  <a:srgbClr val="000000"/>
                </a:solidFill>
                <a:effectLst/>
                <a:latin typeface="Inter"/>
              </a:rPr>
              <a:t>Real Time-Based Message Ingestion: </a:t>
            </a:r>
            <a:endParaRPr lang="en-IN" dirty="0"/>
          </a:p>
        </p:txBody>
      </p:sp>
      <p:sp>
        <p:nvSpPr>
          <p:cNvPr id="3" name="Content Placeholder 2">
            <a:extLst>
              <a:ext uri="{FF2B5EF4-FFF2-40B4-BE49-F238E27FC236}">
                <a16:creationId xmlns:a16="http://schemas.microsoft.com/office/drawing/2014/main" id="{B66D1E93-F9FE-F233-C420-DB092C642217}"/>
              </a:ext>
            </a:extLst>
          </p:cNvPr>
          <p:cNvSpPr>
            <a:spLocks noGrp="1"/>
          </p:cNvSpPr>
          <p:nvPr>
            <p:ph idx="1"/>
          </p:nvPr>
        </p:nvSpPr>
        <p:spPr/>
        <p:txBody>
          <a:bodyPr>
            <a:normAutofit lnSpcReduction="10000"/>
          </a:bodyPr>
          <a:lstStyle/>
          <a:p>
            <a:r>
              <a:rPr lang="en-US" sz="2400" b="0" i="0" dirty="0">
                <a:solidFill>
                  <a:srgbClr val="000000"/>
                </a:solidFill>
                <a:effectLst/>
                <a:latin typeface="Inter"/>
              </a:rPr>
              <a:t>A real-time streaming system that caters to the data being generated in a sequential and uniform fashion is a batch processing system. </a:t>
            </a:r>
          </a:p>
          <a:p>
            <a:r>
              <a:rPr lang="en-US" sz="2400" b="0" i="0" dirty="0">
                <a:solidFill>
                  <a:srgbClr val="000000"/>
                </a:solidFill>
                <a:effectLst/>
                <a:latin typeface="Inter"/>
              </a:rPr>
              <a:t>When compared to batch processing, this includes all real-time streaming systems that cater to the data being generated at the time it is received.</a:t>
            </a:r>
          </a:p>
          <a:p>
            <a:r>
              <a:rPr lang="en-US" sz="2400" b="0" i="0" dirty="0">
                <a:solidFill>
                  <a:srgbClr val="000000"/>
                </a:solidFill>
                <a:effectLst/>
                <a:latin typeface="Inter"/>
              </a:rPr>
              <a:t> This data mart or store, which receives all incoming messages and discards them into a folder for data processing, is usually the only one that needs to be contacted.</a:t>
            </a:r>
            <a:endParaRPr lang="en-US" sz="2400" dirty="0">
              <a:solidFill>
                <a:srgbClr val="000000"/>
              </a:solidFill>
              <a:latin typeface="Inter"/>
            </a:endParaRPr>
          </a:p>
          <a:p>
            <a:r>
              <a:rPr lang="en-US" sz="2400" b="0" i="0" dirty="0">
                <a:solidFill>
                  <a:srgbClr val="000000"/>
                </a:solidFill>
                <a:effectLst/>
                <a:latin typeface="Inter"/>
              </a:rPr>
              <a:t> Message-based ingestion stores such as Apache Kafka, Apache Flume, Event hubs from Azure, and others, on the other hand, must be used if message-based processing is required. </a:t>
            </a:r>
          </a:p>
          <a:p>
            <a:r>
              <a:rPr lang="en-US" sz="2400" b="0" i="0" dirty="0">
                <a:solidFill>
                  <a:srgbClr val="000000"/>
                </a:solidFill>
                <a:effectLst/>
                <a:latin typeface="Inter"/>
              </a:rPr>
              <a:t>The delivery process, along with other message queuing semantics, is generally more reliable.</a:t>
            </a:r>
            <a:endParaRPr lang="en-IN" sz="2400" dirty="0"/>
          </a:p>
        </p:txBody>
      </p:sp>
    </p:spTree>
    <p:extLst>
      <p:ext uri="{BB962C8B-B14F-4D97-AF65-F5344CB8AC3E}">
        <p14:creationId xmlns:p14="http://schemas.microsoft.com/office/powerpoint/2010/main" val="84858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9143D-7CAD-6EFE-880A-00FE29B36E45}"/>
              </a:ext>
            </a:extLst>
          </p:cNvPr>
          <p:cNvSpPr>
            <a:spLocks noGrp="1"/>
          </p:cNvSpPr>
          <p:nvPr>
            <p:ph type="title"/>
          </p:nvPr>
        </p:nvSpPr>
        <p:spPr/>
        <p:txBody>
          <a:bodyPr/>
          <a:lstStyle/>
          <a:p>
            <a:r>
              <a:rPr lang="en-IN" b="1" i="0" dirty="0">
                <a:solidFill>
                  <a:srgbClr val="000000"/>
                </a:solidFill>
                <a:effectLst/>
                <a:latin typeface="Inter"/>
              </a:rPr>
              <a:t>Stream Processing:</a:t>
            </a:r>
            <a:r>
              <a:rPr lang="en-IN" b="0" i="0" dirty="0">
                <a:solidFill>
                  <a:srgbClr val="000000"/>
                </a:solidFill>
                <a:effectLst/>
                <a:latin typeface="Inter"/>
              </a:rPr>
              <a:t> </a:t>
            </a:r>
            <a:endParaRPr lang="en-IN" dirty="0"/>
          </a:p>
        </p:txBody>
      </p:sp>
      <p:sp>
        <p:nvSpPr>
          <p:cNvPr id="3" name="Content Placeholder 2">
            <a:extLst>
              <a:ext uri="{FF2B5EF4-FFF2-40B4-BE49-F238E27FC236}">
                <a16:creationId xmlns:a16="http://schemas.microsoft.com/office/drawing/2014/main" id="{94899DC7-D22F-2009-A78E-723E0C77106A}"/>
              </a:ext>
            </a:extLst>
          </p:cNvPr>
          <p:cNvSpPr>
            <a:spLocks noGrp="1"/>
          </p:cNvSpPr>
          <p:nvPr>
            <p:ph idx="1"/>
          </p:nvPr>
        </p:nvSpPr>
        <p:spPr/>
        <p:txBody>
          <a:bodyPr/>
          <a:lstStyle/>
          <a:p>
            <a:r>
              <a:rPr lang="en-US" b="0" i="0" dirty="0">
                <a:solidFill>
                  <a:srgbClr val="000000"/>
                </a:solidFill>
                <a:effectLst/>
                <a:latin typeface="Inter"/>
              </a:rPr>
              <a:t>Real-time message ingest and stream processing are different. </a:t>
            </a:r>
          </a:p>
          <a:p>
            <a:r>
              <a:rPr lang="en-US" b="0" i="0" dirty="0">
                <a:solidFill>
                  <a:srgbClr val="000000"/>
                </a:solidFill>
                <a:effectLst/>
                <a:latin typeface="Inter"/>
              </a:rPr>
              <a:t>The latter uses the ingested data as a publish-subscribe tool, whereas the former takes into account all of the ingested data in the first place and then </a:t>
            </a:r>
            <a:r>
              <a:rPr lang="en-US" b="0" i="0" dirty="0" err="1">
                <a:solidFill>
                  <a:srgbClr val="000000"/>
                </a:solidFill>
                <a:effectLst/>
                <a:latin typeface="Inter"/>
              </a:rPr>
              <a:t>utilises</a:t>
            </a:r>
            <a:r>
              <a:rPr lang="en-US" b="0" i="0" dirty="0">
                <a:solidFill>
                  <a:srgbClr val="000000"/>
                </a:solidFill>
                <a:effectLst/>
                <a:latin typeface="Inter"/>
              </a:rPr>
              <a:t> it as a publish-subscribe tool. </a:t>
            </a:r>
          </a:p>
          <a:p>
            <a:r>
              <a:rPr lang="en-US" b="0" i="0" dirty="0">
                <a:solidFill>
                  <a:srgbClr val="000000"/>
                </a:solidFill>
                <a:effectLst/>
                <a:latin typeface="Inter"/>
              </a:rPr>
              <a:t>Stream processing, on the other hand, handles all of that streaming data in the form of windows or streams and writes it to the sink.</a:t>
            </a:r>
          </a:p>
          <a:p>
            <a:r>
              <a:rPr lang="en-US" b="0" i="0" dirty="0">
                <a:solidFill>
                  <a:srgbClr val="000000"/>
                </a:solidFill>
                <a:effectLst/>
                <a:latin typeface="Inter"/>
              </a:rPr>
              <a:t> This includes Apache Spark, Flink, Storm, etc.</a:t>
            </a:r>
            <a:endParaRPr lang="en-IN" dirty="0"/>
          </a:p>
        </p:txBody>
      </p:sp>
    </p:spTree>
    <p:extLst>
      <p:ext uri="{BB962C8B-B14F-4D97-AF65-F5344CB8AC3E}">
        <p14:creationId xmlns:p14="http://schemas.microsoft.com/office/powerpoint/2010/main" val="1245313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609C-A43A-0C36-4A02-293FDB702768}"/>
              </a:ext>
            </a:extLst>
          </p:cNvPr>
          <p:cNvSpPr>
            <a:spLocks noGrp="1"/>
          </p:cNvSpPr>
          <p:nvPr>
            <p:ph type="title"/>
          </p:nvPr>
        </p:nvSpPr>
        <p:spPr/>
        <p:txBody>
          <a:bodyPr/>
          <a:lstStyle/>
          <a:p>
            <a:r>
              <a:rPr lang="en-IN" b="1" i="0" dirty="0">
                <a:solidFill>
                  <a:srgbClr val="000000"/>
                </a:solidFill>
                <a:effectLst/>
                <a:latin typeface="Inter"/>
              </a:rPr>
              <a:t>Analytics-Based Datastore:</a:t>
            </a:r>
            <a:endParaRPr lang="en-IN" dirty="0"/>
          </a:p>
        </p:txBody>
      </p:sp>
      <p:sp>
        <p:nvSpPr>
          <p:cNvPr id="3" name="Content Placeholder 2">
            <a:extLst>
              <a:ext uri="{FF2B5EF4-FFF2-40B4-BE49-F238E27FC236}">
                <a16:creationId xmlns:a16="http://schemas.microsoft.com/office/drawing/2014/main" id="{96980BB6-1B74-A54B-E880-D7478DC6819F}"/>
              </a:ext>
            </a:extLst>
          </p:cNvPr>
          <p:cNvSpPr>
            <a:spLocks noGrp="1"/>
          </p:cNvSpPr>
          <p:nvPr>
            <p:ph idx="1"/>
          </p:nvPr>
        </p:nvSpPr>
        <p:spPr/>
        <p:txBody>
          <a:bodyPr/>
          <a:lstStyle/>
          <a:p>
            <a:r>
              <a:rPr lang="en-US" b="0" i="0" dirty="0">
                <a:solidFill>
                  <a:srgbClr val="000000"/>
                </a:solidFill>
                <a:effectLst/>
                <a:latin typeface="Inter"/>
              </a:rPr>
              <a:t>In order to analyze and process already processed data, analytical tools use the data store that is based on HBase or any other NoSQL data warehouse technology. </a:t>
            </a:r>
          </a:p>
          <a:p>
            <a:r>
              <a:rPr lang="en-US" b="0" i="0" dirty="0">
                <a:solidFill>
                  <a:srgbClr val="000000"/>
                </a:solidFill>
                <a:effectLst/>
                <a:latin typeface="Inter"/>
              </a:rPr>
              <a:t>The data can be presented with the help of a hive database, which can provide metadata abstraction, or interactive use of a hive database, which can provide metadata abstraction in the data store.</a:t>
            </a:r>
          </a:p>
          <a:p>
            <a:r>
              <a:rPr lang="en-US" b="0" i="0" dirty="0">
                <a:solidFill>
                  <a:srgbClr val="000000"/>
                </a:solidFill>
                <a:effectLst/>
                <a:latin typeface="Inter"/>
              </a:rPr>
              <a:t>NoSQL databases like HBase or Spark SQL are also available.</a:t>
            </a:r>
            <a:endParaRPr lang="en-IN" dirty="0"/>
          </a:p>
        </p:txBody>
      </p:sp>
    </p:spTree>
    <p:extLst>
      <p:ext uri="{BB962C8B-B14F-4D97-AF65-F5344CB8AC3E}">
        <p14:creationId xmlns:p14="http://schemas.microsoft.com/office/powerpoint/2010/main" val="755764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2BD3-2329-DE0F-16CF-FCB7A814AAC7}"/>
              </a:ext>
            </a:extLst>
          </p:cNvPr>
          <p:cNvSpPr>
            <a:spLocks noGrp="1"/>
          </p:cNvSpPr>
          <p:nvPr>
            <p:ph type="title"/>
          </p:nvPr>
        </p:nvSpPr>
        <p:spPr/>
        <p:txBody>
          <a:bodyPr/>
          <a:lstStyle/>
          <a:p>
            <a:r>
              <a:rPr lang="en-IN" b="1" i="0" dirty="0">
                <a:solidFill>
                  <a:srgbClr val="000000"/>
                </a:solidFill>
                <a:effectLst/>
                <a:latin typeface="Inter"/>
              </a:rPr>
              <a:t>Reporting and Analysis:</a:t>
            </a:r>
            <a:r>
              <a:rPr lang="en-IN" b="0" i="0" dirty="0">
                <a:solidFill>
                  <a:srgbClr val="000000"/>
                </a:solidFill>
                <a:effectLst/>
                <a:latin typeface="Inter"/>
              </a:rPr>
              <a:t> </a:t>
            </a:r>
            <a:endParaRPr lang="en-IN" dirty="0"/>
          </a:p>
        </p:txBody>
      </p:sp>
      <p:sp>
        <p:nvSpPr>
          <p:cNvPr id="3" name="Content Placeholder 2">
            <a:extLst>
              <a:ext uri="{FF2B5EF4-FFF2-40B4-BE49-F238E27FC236}">
                <a16:creationId xmlns:a16="http://schemas.microsoft.com/office/drawing/2014/main" id="{D8ECFCFF-D668-FDE0-FF3A-15286B68B6D9}"/>
              </a:ext>
            </a:extLst>
          </p:cNvPr>
          <p:cNvSpPr>
            <a:spLocks noGrp="1"/>
          </p:cNvSpPr>
          <p:nvPr>
            <p:ph idx="1"/>
          </p:nvPr>
        </p:nvSpPr>
        <p:spPr/>
        <p:txBody>
          <a:bodyPr>
            <a:normAutofit/>
          </a:bodyPr>
          <a:lstStyle/>
          <a:p>
            <a:r>
              <a:rPr lang="en-US" sz="3200" b="0" i="0" dirty="0">
                <a:solidFill>
                  <a:srgbClr val="000000"/>
                </a:solidFill>
                <a:effectLst/>
                <a:latin typeface="Inter"/>
              </a:rPr>
              <a:t>The generated insights, on the other hand, must be processed and that is effectively accomplished by the reporting and analysis tools that utilize embedded technology and a solution to produce useful graphs, analysis, and insights that are beneficial to the businesses.</a:t>
            </a:r>
            <a:endParaRPr lang="en-IN" sz="3200" dirty="0"/>
          </a:p>
        </p:txBody>
      </p:sp>
    </p:spTree>
    <p:extLst>
      <p:ext uri="{BB962C8B-B14F-4D97-AF65-F5344CB8AC3E}">
        <p14:creationId xmlns:p14="http://schemas.microsoft.com/office/powerpoint/2010/main" val="1514459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C2C4-8502-7C23-959F-269BCA900B5C}"/>
              </a:ext>
            </a:extLst>
          </p:cNvPr>
          <p:cNvSpPr>
            <a:spLocks noGrp="1"/>
          </p:cNvSpPr>
          <p:nvPr>
            <p:ph type="title"/>
          </p:nvPr>
        </p:nvSpPr>
        <p:spPr/>
        <p:txBody>
          <a:bodyPr/>
          <a:lstStyle/>
          <a:p>
            <a:r>
              <a:rPr lang="en-IN" b="1" i="0" dirty="0">
                <a:solidFill>
                  <a:srgbClr val="000000"/>
                </a:solidFill>
                <a:effectLst/>
                <a:latin typeface="Inter"/>
              </a:rPr>
              <a:t>Orchestration:</a:t>
            </a:r>
            <a:r>
              <a:rPr lang="en-IN" b="0" i="0" dirty="0">
                <a:solidFill>
                  <a:srgbClr val="000000"/>
                </a:solidFill>
                <a:effectLst/>
                <a:latin typeface="Inter"/>
              </a:rPr>
              <a:t> </a:t>
            </a:r>
            <a:endParaRPr lang="en-IN" dirty="0"/>
          </a:p>
        </p:txBody>
      </p:sp>
      <p:sp>
        <p:nvSpPr>
          <p:cNvPr id="3" name="Content Placeholder 2">
            <a:extLst>
              <a:ext uri="{FF2B5EF4-FFF2-40B4-BE49-F238E27FC236}">
                <a16:creationId xmlns:a16="http://schemas.microsoft.com/office/drawing/2014/main" id="{23E5639F-90D0-7876-48C9-0F4B0B0836F6}"/>
              </a:ext>
            </a:extLst>
          </p:cNvPr>
          <p:cNvSpPr>
            <a:spLocks noGrp="1"/>
          </p:cNvSpPr>
          <p:nvPr>
            <p:ph idx="1"/>
          </p:nvPr>
        </p:nvSpPr>
        <p:spPr/>
        <p:txBody>
          <a:bodyPr>
            <a:normAutofit/>
          </a:bodyPr>
          <a:lstStyle/>
          <a:p>
            <a:r>
              <a:rPr lang="en-US" sz="3600" b="0" i="0" dirty="0">
                <a:solidFill>
                  <a:srgbClr val="000000"/>
                </a:solidFill>
                <a:effectLst/>
                <a:latin typeface="Inter"/>
              </a:rPr>
              <a:t> Data-based solutions that </a:t>
            </a:r>
            <a:r>
              <a:rPr lang="en-US" sz="3600" b="0" i="0" dirty="0" err="1">
                <a:solidFill>
                  <a:srgbClr val="000000"/>
                </a:solidFill>
                <a:effectLst/>
                <a:latin typeface="Inter"/>
              </a:rPr>
              <a:t>utilise</a:t>
            </a:r>
            <a:r>
              <a:rPr lang="en-US" sz="3600" b="0" i="0" dirty="0">
                <a:solidFill>
                  <a:srgbClr val="000000"/>
                </a:solidFill>
                <a:effectLst/>
                <a:latin typeface="Inter"/>
              </a:rPr>
              <a:t> big data are data-related tasks that are repetitive in nature, and which are also contained in workflow chains that can transform the source data and also move data across sources as well as sinks and loads in stores. </a:t>
            </a:r>
            <a:endParaRPr lang="en-IN" sz="3600" dirty="0"/>
          </a:p>
        </p:txBody>
      </p:sp>
    </p:spTree>
    <p:extLst>
      <p:ext uri="{BB962C8B-B14F-4D97-AF65-F5344CB8AC3E}">
        <p14:creationId xmlns:p14="http://schemas.microsoft.com/office/powerpoint/2010/main" val="3957664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DD49-2B06-FC8F-4E1F-8E0A629150C9}"/>
              </a:ext>
            </a:extLst>
          </p:cNvPr>
          <p:cNvSpPr>
            <a:spLocks noGrp="1"/>
          </p:cNvSpPr>
          <p:nvPr>
            <p:ph type="title"/>
          </p:nvPr>
        </p:nvSpPr>
        <p:spPr/>
        <p:txBody>
          <a:bodyPr/>
          <a:lstStyle/>
          <a:p>
            <a:r>
              <a:rPr lang="en-US" b="1" i="0" dirty="0">
                <a:solidFill>
                  <a:srgbClr val="000000"/>
                </a:solidFill>
                <a:effectLst/>
                <a:latin typeface="Inter"/>
              </a:rPr>
              <a:t>Types of Big Data Architecture</a:t>
            </a:r>
            <a:br>
              <a:rPr lang="en-US" b="1"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02C27A60-B1B2-2435-DCF1-C7AEC2084AB3}"/>
              </a:ext>
            </a:extLst>
          </p:cNvPr>
          <p:cNvSpPr>
            <a:spLocks noGrp="1"/>
          </p:cNvSpPr>
          <p:nvPr>
            <p:ph idx="1"/>
          </p:nvPr>
        </p:nvSpPr>
        <p:spPr/>
        <p:txBody>
          <a:bodyPr>
            <a:noAutofit/>
          </a:bodyPr>
          <a:lstStyle/>
          <a:p>
            <a:pPr algn="l">
              <a:spcBef>
                <a:spcPts val="4800"/>
              </a:spcBef>
              <a:spcAft>
                <a:spcPts val="2400"/>
              </a:spcAft>
            </a:pPr>
            <a:r>
              <a:rPr lang="en-US" sz="2400" b="1" i="0" dirty="0">
                <a:solidFill>
                  <a:srgbClr val="000000"/>
                </a:solidFill>
                <a:effectLst/>
                <a:latin typeface="Inter"/>
              </a:rPr>
              <a:t>Lambda Architecture</a:t>
            </a:r>
          </a:p>
          <a:p>
            <a:pPr algn="l">
              <a:spcBef>
                <a:spcPts val="2400"/>
              </a:spcBef>
              <a:spcAft>
                <a:spcPts val="2400"/>
              </a:spcAft>
            </a:pPr>
            <a:r>
              <a:rPr lang="en-US" sz="2400" b="0" i="0" dirty="0">
                <a:solidFill>
                  <a:srgbClr val="000000"/>
                </a:solidFill>
                <a:effectLst/>
                <a:latin typeface="Inter"/>
              </a:rPr>
              <a:t>A single Lambda architecture handles both batch (static) data and real-time processing data.</a:t>
            </a:r>
          </a:p>
          <a:p>
            <a:pPr algn="l">
              <a:spcBef>
                <a:spcPts val="2400"/>
              </a:spcBef>
              <a:spcAft>
                <a:spcPts val="2400"/>
              </a:spcAft>
            </a:pPr>
            <a:r>
              <a:rPr lang="en-US" sz="2400" dirty="0">
                <a:solidFill>
                  <a:srgbClr val="000000"/>
                </a:solidFill>
                <a:latin typeface="Inter"/>
              </a:rPr>
              <a:t>Batch Layer</a:t>
            </a:r>
          </a:p>
          <a:p>
            <a:pPr algn="l">
              <a:spcBef>
                <a:spcPts val="2400"/>
              </a:spcBef>
              <a:spcAft>
                <a:spcPts val="2400"/>
              </a:spcAft>
            </a:pPr>
            <a:r>
              <a:rPr lang="en-US" sz="2400" b="0" i="0" dirty="0">
                <a:solidFill>
                  <a:srgbClr val="000000"/>
                </a:solidFill>
                <a:effectLst/>
                <a:latin typeface="Inter"/>
              </a:rPr>
              <a:t>Speed Layer</a:t>
            </a:r>
          </a:p>
          <a:p>
            <a:pPr algn="l">
              <a:spcBef>
                <a:spcPts val="2400"/>
              </a:spcBef>
              <a:spcAft>
                <a:spcPts val="2400"/>
              </a:spcAft>
            </a:pPr>
            <a:r>
              <a:rPr lang="en-US" sz="2400" dirty="0">
                <a:solidFill>
                  <a:srgbClr val="000000"/>
                </a:solidFill>
                <a:latin typeface="Inter"/>
              </a:rPr>
              <a:t>Serving Layer</a:t>
            </a:r>
            <a:endParaRPr lang="en-US" sz="2400" b="0" i="0" dirty="0">
              <a:solidFill>
                <a:srgbClr val="000000"/>
              </a:solidFill>
              <a:effectLst/>
              <a:latin typeface="Inter"/>
            </a:endParaRPr>
          </a:p>
          <a:p>
            <a:endParaRPr lang="en-IN" sz="2400" dirty="0"/>
          </a:p>
        </p:txBody>
      </p:sp>
    </p:spTree>
    <p:extLst>
      <p:ext uri="{BB962C8B-B14F-4D97-AF65-F5344CB8AC3E}">
        <p14:creationId xmlns:p14="http://schemas.microsoft.com/office/powerpoint/2010/main" val="3333749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3D68-2629-F2C5-AD1B-4721E7E9B049}"/>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E3AAA217-5791-9C99-623D-9C5F4F311F9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480" y="1140542"/>
            <a:ext cx="8134534" cy="5036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291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40C3-C0FC-A683-FBCD-B27BDC1CC00A}"/>
              </a:ext>
            </a:extLst>
          </p:cNvPr>
          <p:cNvSpPr>
            <a:spLocks noGrp="1"/>
          </p:cNvSpPr>
          <p:nvPr>
            <p:ph type="title"/>
          </p:nvPr>
        </p:nvSpPr>
        <p:spPr/>
        <p:txBody>
          <a:bodyPr/>
          <a:lstStyle/>
          <a:p>
            <a:r>
              <a:rPr lang="en-IN" b="1" i="0" dirty="0">
                <a:solidFill>
                  <a:srgbClr val="000000"/>
                </a:solidFill>
                <a:effectLst/>
                <a:latin typeface="Inter"/>
              </a:rPr>
              <a:t>Kappa Architecture</a:t>
            </a:r>
            <a:br>
              <a:rPr lang="en-IN" b="1"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791E2160-45A0-8F70-46D5-388CE107B19A}"/>
              </a:ext>
            </a:extLst>
          </p:cNvPr>
          <p:cNvSpPr>
            <a:spLocks noGrp="1"/>
          </p:cNvSpPr>
          <p:nvPr>
            <p:ph idx="1"/>
          </p:nvPr>
        </p:nvSpPr>
        <p:spPr/>
        <p:txBody>
          <a:bodyPr>
            <a:noAutofit/>
          </a:bodyPr>
          <a:lstStyle/>
          <a:p>
            <a:pPr algn="l">
              <a:spcBef>
                <a:spcPts val="2400"/>
              </a:spcBef>
              <a:spcAft>
                <a:spcPts val="2400"/>
              </a:spcAft>
            </a:pPr>
            <a:r>
              <a:rPr lang="en-US" b="0" i="0" dirty="0">
                <a:solidFill>
                  <a:srgbClr val="000000"/>
                </a:solidFill>
                <a:effectLst/>
                <a:latin typeface="Inter"/>
              </a:rPr>
              <a:t>When compared to Lambda architecture, Kappa architecture is also intended to handle both real-time streaming and batch processing data. </a:t>
            </a:r>
          </a:p>
          <a:p>
            <a:pPr algn="l">
              <a:spcBef>
                <a:spcPts val="2400"/>
              </a:spcBef>
              <a:spcAft>
                <a:spcPts val="2400"/>
              </a:spcAft>
            </a:pPr>
            <a:r>
              <a:rPr lang="en-US" b="0" i="0" dirty="0">
                <a:solidFill>
                  <a:srgbClr val="000000"/>
                </a:solidFill>
                <a:effectLst/>
                <a:latin typeface="Inter"/>
              </a:rPr>
              <a:t>The Kappa architecture, in addition to reducing the additional cost that comes from the Lambda architecture, replaces the data sourcing medium with message queues.</a:t>
            </a:r>
          </a:p>
          <a:p>
            <a:pPr algn="l">
              <a:spcBef>
                <a:spcPts val="2400"/>
              </a:spcBef>
              <a:spcAft>
                <a:spcPts val="2400"/>
              </a:spcAft>
            </a:pPr>
            <a:r>
              <a:rPr lang="en-US" b="0" i="0" dirty="0">
                <a:solidFill>
                  <a:srgbClr val="000000"/>
                </a:solidFill>
                <a:effectLst/>
                <a:latin typeface="Inter"/>
              </a:rPr>
              <a:t>The messaging engines store a sequence of data in the analytical databases, which are then read and converted into appropriate format before being saved for the end-user.</a:t>
            </a:r>
          </a:p>
          <a:p>
            <a:pPr algn="l">
              <a:spcBef>
                <a:spcPts val="2400"/>
              </a:spcBef>
              <a:spcAft>
                <a:spcPts val="2400"/>
              </a:spcAft>
            </a:pPr>
            <a:r>
              <a:rPr lang="en-US" b="0" i="0" dirty="0">
                <a:solidFill>
                  <a:srgbClr val="000000"/>
                </a:solidFill>
                <a:effectLst/>
                <a:latin typeface="Inter"/>
              </a:rPr>
              <a:t>The batch layer was eliminated in the Kappa architecture</a:t>
            </a:r>
          </a:p>
          <a:p>
            <a:endParaRPr lang="en-IN" dirty="0"/>
          </a:p>
        </p:txBody>
      </p:sp>
    </p:spTree>
    <p:extLst>
      <p:ext uri="{BB962C8B-B14F-4D97-AF65-F5344CB8AC3E}">
        <p14:creationId xmlns:p14="http://schemas.microsoft.com/office/powerpoint/2010/main" val="4231613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BED5-9B76-BEBA-D0CD-25B3A2755537}"/>
              </a:ext>
            </a:extLst>
          </p:cNvPr>
          <p:cNvSpPr>
            <a:spLocks noGrp="1"/>
          </p:cNvSpPr>
          <p:nvPr>
            <p:ph type="title"/>
          </p:nvPr>
        </p:nvSpPr>
        <p:spPr/>
        <p:txBody>
          <a:bodyPr/>
          <a:lstStyle/>
          <a:p>
            <a:endParaRPr lang="en-IN"/>
          </a:p>
        </p:txBody>
      </p:sp>
      <p:pic>
        <p:nvPicPr>
          <p:cNvPr id="5122" name="Picture 2">
            <a:extLst>
              <a:ext uri="{FF2B5EF4-FFF2-40B4-BE49-F238E27FC236}">
                <a16:creationId xmlns:a16="http://schemas.microsoft.com/office/drawing/2014/main" id="{F03D15D6-8B77-F51E-C75B-A519354327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454" y="698090"/>
            <a:ext cx="7824778" cy="547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017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D869-6647-1B8E-5D04-424EAD0C33E8}"/>
              </a:ext>
            </a:extLst>
          </p:cNvPr>
          <p:cNvSpPr>
            <a:spLocks noGrp="1"/>
          </p:cNvSpPr>
          <p:nvPr>
            <p:ph type="title"/>
          </p:nvPr>
        </p:nvSpPr>
        <p:spPr/>
        <p:txBody>
          <a:bodyPr>
            <a:normAutofit/>
          </a:bodyPr>
          <a:lstStyle/>
          <a:p>
            <a:pPr algn="ctr"/>
            <a:r>
              <a:rPr lang="en-US" sz="2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Big Data Tools and Techniques</a:t>
            </a:r>
            <a:br>
              <a:rPr lang="en-IN"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6000" dirty="0"/>
          </a:p>
        </p:txBody>
      </p:sp>
      <p:sp>
        <p:nvSpPr>
          <p:cNvPr id="3" name="Content Placeholder 2">
            <a:extLst>
              <a:ext uri="{FF2B5EF4-FFF2-40B4-BE49-F238E27FC236}">
                <a16:creationId xmlns:a16="http://schemas.microsoft.com/office/drawing/2014/main" id="{1E2368F3-C427-CAE9-8A45-A50370CBE219}"/>
              </a:ext>
            </a:extLst>
          </p:cNvPr>
          <p:cNvSpPr>
            <a:spLocks noGrp="1"/>
          </p:cNvSpPr>
          <p:nvPr>
            <p:ph idx="1"/>
          </p:nvPr>
        </p:nvSpPr>
        <p:spPr/>
        <p:txBody>
          <a:bodyPr>
            <a:normAutofit/>
          </a:bodyPr>
          <a:lstStyle/>
          <a:p>
            <a:pPr algn="just">
              <a:spcBef>
                <a:spcPts val="2400"/>
              </a:spcBef>
              <a:spcAft>
                <a:spcPts val="2400"/>
              </a:spcAft>
            </a:pPr>
            <a:r>
              <a:rPr lang="en-US" sz="2400" dirty="0">
                <a:solidFill>
                  <a:srgbClr val="000000"/>
                </a:solidFill>
                <a:effectLst/>
                <a:latin typeface="Arial" panose="020B0604020202020204" pitchFamily="34" charset="0"/>
                <a:ea typeface="Times New Roman" panose="02020603050405020304" pitchFamily="18" charset="0"/>
              </a:rPr>
              <a:t>A big data tool can be classified into the four buckets listed below based on its practicability.</a:t>
            </a:r>
            <a:endParaRPr lang="en-IN" sz="2400" dirty="0">
              <a:effectLst/>
              <a:latin typeface="Times New Roman" panose="02020603050405020304" pitchFamily="18" charset="0"/>
              <a:ea typeface="Times New Roman" panose="02020603050405020304" pitchFamily="18" charset="0"/>
            </a:endParaRPr>
          </a:p>
          <a:p>
            <a:pPr marL="342900" lvl="0" indent="-342900" algn="just">
              <a:lnSpc>
                <a:spcPct val="107000"/>
              </a:lnSpc>
              <a:spcAft>
                <a:spcPts val="800"/>
              </a:spcAft>
              <a:tabLst>
                <a:tab pos="457200" algn="l"/>
              </a:tabLst>
            </a:pPr>
            <a:r>
              <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Massively Parallel Processing (MPP)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No-SQL Databases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Distributed Storage and Processing Tools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24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Cloud Computing Tools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144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4300-10BA-6B81-CCAD-0FF61325F51D}"/>
              </a:ext>
            </a:extLst>
          </p:cNvPr>
          <p:cNvSpPr>
            <a:spLocks noGrp="1"/>
          </p:cNvSpPr>
          <p:nvPr>
            <p:ph type="title"/>
          </p:nvPr>
        </p:nvSpPr>
        <p:spPr/>
        <p:txBody>
          <a:bodyPr>
            <a:normAutofit/>
          </a:bodyPr>
          <a:lstStyle/>
          <a:p>
            <a:pPr algn="ctr"/>
            <a:r>
              <a:rPr lang="en-IN" b="1" i="0" u="none" strike="noStrike" baseline="0" dirty="0">
                <a:solidFill>
                  <a:srgbClr val="322D2E"/>
                </a:solidFill>
                <a:latin typeface="Times New Roman" panose="02020603050405020304" pitchFamily="18" charset="0"/>
              </a:rPr>
              <a:t>Types of Bigdata</a:t>
            </a:r>
            <a:endParaRPr lang="en-IN" sz="8800" dirty="0"/>
          </a:p>
        </p:txBody>
      </p:sp>
      <p:sp>
        <p:nvSpPr>
          <p:cNvPr id="3" name="Content Placeholder 2">
            <a:extLst>
              <a:ext uri="{FF2B5EF4-FFF2-40B4-BE49-F238E27FC236}">
                <a16:creationId xmlns:a16="http://schemas.microsoft.com/office/drawing/2014/main" id="{C6B57E1B-76B3-7E49-FA25-4318517DD005}"/>
              </a:ext>
            </a:extLst>
          </p:cNvPr>
          <p:cNvSpPr>
            <a:spLocks noGrp="1"/>
          </p:cNvSpPr>
          <p:nvPr>
            <p:ph idx="1"/>
          </p:nvPr>
        </p:nvSpPr>
        <p:spPr/>
        <p:txBody>
          <a:bodyPr>
            <a:normAutofit/>
          </a:bodyPr>
          <a:lstStyle/>
          <a:p>
            <a:pPr algn="l"/>
            <a:r>
              <a:rPr lang="en-US" sz="3600" b="0" i="0" u="none" strike="noStrike" baseline="0" dirty="0">
                <a:solidFill>
                  <a:srgbClr val="322D2E"/>
                </a:solidFill>
                <a:latin typeface="Times New Roman" panose="02020603050405020304" pitchFamily="18" charset="0"/>
              </a:rPr>
              <a:t>There are </a:t>
            </a:r>
            <a:r>
              <a:rPr lang="en-US" sz="3600" b="0" i="0" u="none" strike="noStrike" baseline="0" dirty="0">
                <a:solidFill>
                  <a:srgbClr val="5C5654"/>
                </a:solidFill>
                <a:latin typeface="Times New Roman" panose="02020603050405020304" pitchFamily="18" charset="0"/>
              </a:rPr>
              <a:t>-</a:t>
            </a:r>
            <a:r>
              <a:rPr lang="en-US" sz="3600" b="0" i="0" u="none" strike="noStrike" baseline="0" dirty="0">
                <a:solidFill>
                  <a:srgbClr val="322D2E"/>
                </a:solidFill>
                <a:latin typeface="Times New Roman" panose="02020603050405020304" pitchFamily="18" charset="0"/>
              </a:rPr>
              <a:t>three main types o</a:t>
            </a:r>
            <a:r>
              <a:rPr lang="en-US" sz="3600" b="0" i="0" u="none" strike="noStrike" baseline="0" dirty="0">
                <a:solidFill>
                  <a:srgbClr val="4B4645"/>
                </a:solidFill>
                <a:latin typeface="Times New Roman" panose="02020603050405020304" pitchFamily="18" charset="0"/>
              </a:rPr>
              <a:t>f </a:t>
            </a:r>
            <a:r>
              <a:rPr lang="en-US" sz="3600" b="0" i="0" u="none" strike="noStrike" baseline="0" dirty="0">
                <a:solidFill>
                  <a:srgbClr val="322D2E"/>
                </a:solidFill>
                <a:latin typeface="Times New Roman" panose="02020603050405020304" pitchFamily="18" charset="0"/>
              </a:rPr>
              <a:t>b</a:t>
            </a:r>
            <a:r>
              <a:rPr lang="en-US" sz="3600" b="0" i="0" u="none" strike="noStrike" baseline="0" dirty="0">
                <a:solidFill>
                  <a:srgbClr val="4B4645"/>
                </a:solidFill>
                <a:latin typeface="Times New Roman" panose="02020603050405020304" pitchFamily="18" charset="0"/>
              </a:rPr>
              <a:t>ig </a:t>
            </a:r>
            <a:r>
              <a:rPr lang="en-US" sz="3600" b="0" i="0" u="none" strike="noStrike" baseline="0" dirty="0">
                <a:solidFill>
                  <a:srgbClr val="322D2E"/>
                </a:solidFill>
                <a:latin typeface="Times New Roman" panose="02020603050405020304" pitchFamily="18" charset="0"/>
              </a:rPr>
              <a:t>d</a:t>
            </a:r>
            <a:r>
              <a:rPr lang="en-US" sz="3600" b="0" i="0" u="none" strike="noStrike" baseline="0" dirty="0">
                <a:solidFill>
                  <a:srgbClr val="4B4645"/>
                </a:solidFill>
                <a:latin typeface="Times New Roman" panose="02020603050405020304" pitchFamily="18" charset="0"/>
              </a:rPr>
              <a:t>ata </a:t>
            </a:r>
            <a:r>
              <a:rPr lang="en-US" sz="3600" b="0" i="0" u="none" strike="noStrike" baseline="0" dirty="0">
                <a:solidFill>
                  <a:srgbClr val="322D2E"/>
                </a:solidFill>
                <a:latin typeface="Times New Roman" panose="02020603050405020304" pitchFamily="18" charset="0"/>
              </a:rPr>
              <a:t>:</a:t>
            </a:r>
          </a:p>
          <a:p>
            <a:pPr algn="l"/>
            <a:r>
              <a:rPr lang="en-IN" sz="3600" b="0" i="0" u="none" strike="noStrike" baseline="0" dirty="0">
                <a:solidFill>
                  <a:srgbClr val="322D2E"/>
                </a:solidFill>
                <a:latin typeface="Times New Roman" panose="02020603050405020304" pitchFamily="18" charset="0"/>
              </a:rPr>
              <a:t> Structured,</a:t>
            </a:r>
          </a:p>
          <a:p>
            <a:pPr marL="0" indent="0" algn="l">
              <a:buNone/>
            </a:pPr>
            <a:r>
              <a:rPr lang="en-IN" sz="3600" b="0" i="0" u="none" strike="noStrike" baseline="0" dirty="0">
                <a:solidFill>
                  <a:srgbClr val="201C1D"/>
                </a:solidFill>
                <a:latin typeface="Times New Roman" panose="02020603050405020304" pitchFamily="18" charset="0"/>
              </a:rPr>
              <a:t>• Semi:-structured, </a:t>
            </a:r>
            <a:r>
              <a:rPr lang="en-IN" sz="3600" b="0" i="0" u="none" strike="noStrike" baseline="0" dirty="0">
                <a:solidFill>
                  <a:srgbClr val="322D2E"/>
                </a:solidFill>
                <a:latin typeface="Times New Roman" panose="02020603050405020304" pitchFamily="18" charset="0"/>
              </a:rPr>
              <a:t>and</a:t>
            </a:r>
          </a:p>
          <a:p>
            <a:pPr marL="0" indent="0" algn="l">
              <a:buNone/>
            </a:pPr>
            <a:r>
              <a:rPr lang="en-IN" sz="3600" b="0" i="0" u="none" strike="noStrike" baseline="0" dirty="0">
                <a:solidFill>
                  <a:srgbClr val="201C1D"/>
                </a:solidFill>
                <a:latin typeface="Times New Roman" panose="02020603050405020304" pitchFamily="18" charset="0"/>
              </a:rPr>
              <a:t>• Unstructured </a:t>
            </a:r>
            <a:r>
              <a:rPr lang="en-IN" sz="3600" b="0" i="0" u="none" strike="noStrike" baseline="0" dirty="0">
                <a:solidFill>
                  <a:srgbClr val="322D2E"/>
                </a:solidFill>
                <a:latin typeface="Times New Roman" panose="02020603050405020304" pitchFamily="18" charset="0"/>
              </a:rPr>
              <a:t>data.</a:t>
            </a:r>
            <a:endParaRPr lang="en-IN" sz="4800" dirty="0"/>
          </a:p>
        </p:txBody>
      </p:sp>
    </p:spTree>
    <p:extLst>
      <p:ext uri="{BB962C8B-B14F-4D97-AF65-F5344CB8AC3E}">
        <p14:creationId xmlns:p14="http://schemas.microsoft.com/office/powerpoint/2010/main" val="1007152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E2F5-4065-6970-2058-552D391B4834}"/>
              </a:ext>
            </a:extLst>
          </p:cNvPr>
          <p:cNvSpPr>
            <a:spLocks noGrp="1"/>
          </p:cNvSpPr>
          <p:nvPr>
            <p:ph type="title"/>
          </p:nvPr>
        </p:nvSpPr>
        <p:spPr>
          <a:xfrm>
            <a:off x="838200" y="18256"/>
            <a:ext cx="10515600" cy="915810"/>
          </a:xfrm>
        </p:spPr>
        <p:txBody>
          <a:bodyPr>
            <a:normAutofit/>
          </a:bodyPr>
          <a:lstStyle/>
          <a:p>
            <a:pPr algn="ctr">
              <a:lnSpc>
                <a:spcPct val="107000"/>
              </a:lnSpc>
              <a:spcBef>
                <a:spcPts val="4800"/>
              </a:spcBef>
              <a:spcAft>
                <a:spcPts val="2400"/>
              </a:spcAft>
            </a:pP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Massively Parallel Processing (MPP)</a:t>
            </a:r>
            <a:endParaRPr lang="en-IN" sz="2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ED7558-FB7D-7376-300A-A32F10836446}"/>
              </a:ext>
            </a:extLst>
          </p:cNvPr>
          <p:cNvSpPr>
            <a:spLocks noGrp="1"/>
          </p:cNvSpPr>
          <p:nvPr>
            <p:ph idx="1"/>
          </p:nvPr>
        </p:nvSpPr>
        <p:spPr>
          <a:xfrm>
            <a:off x="838200" y="1071716"/>
            <a:ext cx="10515600" cy="5653549"/>
          </a:xfrm>
        </p:spPr>
        <p:txBody>
          <a:bodyPr>
            <a:normAutofit/>
          </a:bodyPr>
          <a:lstStyle/>
          <a:p>
            <a:pPr algn="just">
              <a:lnSpc>
                <a:spcPct val="120000"/>
              </a:lnSpc>
              <a:spcBef>
                <a:spcPts val="1800"/>
              </a:spcBef>
              <a:spcAft>
                <a:spcPts val="1800"/>
              </a:spcAft>
            </a:pPr>
            <a:r>
              <a:rPr lang="en-US" sz="1800" dirty="0">
                <a:solidFill>
                  <a:srgbClr val="000000"/>
                </a:solidFill>
                <a:effectLst/>
                <a:latin typeface="Arial" panose="020B0604020202020204" pitchFamily="34" charset="0"/>
                <a:ea typeface="Times New Roman" panose="02020603050405020304" pitchFamily="18" charset="0"/>
              </a:rPr>
              <a:t>A loosely coupled or shared nothing storage system is a massively parallel processing construct with the goal of dividing up a large number of computing machines into discrete pieces and proceeding in parallel. </a:t>
            </a:r>
          </a:p>
          <a:p>
            <a:pPr algn="just">
              <a:lnSpc>
                <a:spcPct val="120000"/>
              </a:lnSpc>
              <a:spcBef>
                <a:spcPts val="1800"/>
              </a:spcBef>
              <a:spcAft>
                <a:spcPts val="1800"/>
              </a:spcAft>
            </a:pPr>
            <a:r>
              <a:rPr lang="en-US" sz="1800" dirty="0">
                <a:solidFill>
                  <a:srgbClr val="000000"/>
                </a:solidFill>
                <a:effectLst/>
                <a:latin typeface="Arial" panose="020B0604020202020204" pitchFamily="34" charset="0"/>
                <a:ea typeface="Times New Roman" panose="02020603050405020304" pitchFamily="18" charset="0"/>
              </a:rPr>
              <a:t>An MPP system is also referred to as a loosely coupled or shared nothing system.</a:t>
            </a:r>
          </a:p>
          <a:p>
            <a:pPr algn="just">
              <a:lnSpc>
                <a:spcPct val="120000"/>
              </a:lnSpc>
              <a:spcBef>
                <a:spcPts val="1800"/>
              </a:spcBef>
              <a:spcAft>
                <a:spcPts val="1800"/>
              </a:spcAft>
            </a:pPr>
            <a:r>
              <a:rPr lang="en-US" sz="1800" dirty="0">
                <a:solidFill>
                  <a:srgbClr val="000000"/>
                </a:solidFill>
                <a:effectLst/>
                <a:latin typeface="Arial" panose="020B0604020202020204" pitchFamily="34" charset="0"/>
                <a:ea typeface="Times New Roman" panose="02020603050405020304" pitchFamily="18" charset="0"/>
              </a:rPr>
              <a:t> Processing is accomplished by breaking a large number of computer processors into separate bits and proceeding in parallel.</a:t>
            </a:r>
            <a:endParaRPr lang="en-IN" sz="1800" dirty="0">
              <a:effectLst/>
              <a:latin typeface="Times New Roman" panose="02020603050405020304" pitchFamily="18" charset="0"/>
              <a:ea typeface="Times New Roman" panose="02020603050405020304" pitchFamily="18" charset="0"/>
            </a:endParaRPr>
          </a:p>
          <a:p>
            <a:pPr algn="just">
              <a:lnSpc>
                <a:spcPct val="120000"/>
              </a:lnSpc>
              <a:spcBef>
                <a:spcPts val="1800"/>
              </a:spcBef>
              <a:spcAft>
                <a:spcPts val="1800"/>
              </a:spcAft>
            </a:pPr>
            <a:r>
              <a:rPr lang="en-US" sz="1800" dirty="0">
                <a:solidFill>
                  <a:srgbClr val="000000"/>
                </a:solidFill>
                <a:effectLst/>
                <a:latin typeface="Arial" panose="020B0604020202020204" pitchFamily="34" charset="0"/>
                <a:ea typeface="Times New Roman" panose="02020603050405020304" pitchFamily="18" charset="0"/>
              </a:rPr>
              <a:t>Each processor works on separate tasks, has a different operating system, and does not share memory. </a:t>
            </a:r>
          </a:p>
          <a:p>
            <a:pPr>
              <a:lnSpc>
                <a:spcPct val="120000"/>
              </a:lnSpc>
              <a:spcBef>
                <a:spcPts val="1800"/>
              </a:spcBef>
              <a:spcAft>
                <a:spcPts val="1800"/>
              </a:spcAft>
            </a:pPr>
            <a:endParaRPr lang="en-IN" dirty="0"/>
          </a:p>
        </p:txBody>
      </p:sp>
    </p:spTree>
    <p:extLst>
      <p:ext uri="{BB962C8B-B14F-4D97-AF65-F5344CB8AC3E}">
        <p14:creationId xmlns:p14="http://schemas.microsoft.com/office/powerpoint/2010/main" val="1950887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9C8B0-EB2E-EA5F-5FFE-1E05DC3605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C446CA4-235A-BE31-DFBD-88A00D8AAA36}"/>
              </a:ext>
            </a:extLst>
          </p:cNvPr>
          <p:cNvSpPr>
            <a:spLocks noGrp="1"/>
          </p:cNvSpPr>
          <p:nvPr>
            <p:ph idx="1"/>
          </p:nvPr>
        </p:nvSpPr>
        <p:spPr>
          <a:xfrm>
            <a:off x="838200" y="766916"/>
            <a:ext cx="10515600" cy="5410047"/>
          </a:xfrm>
        </p:spPr>
        <p:txBody>
          <a:bodyPr>
            <a:normAutofit fontScale="92500" lnSpcReduction="10000"/>
          </a:bodyPr>
          <a:lstStyle/>
          <a:p>
            <a:pPr algn="just">
              <a:lnSpc>
                <a:spcPct val="120000"/>
              </a:lnSpc>
              <a:spcBef>
                <a:spcPts val="1800"/>
              </a:spcBef>
              <a:spcAft>
                <a:spcPts val="1800"/>
              </a:spcAft>
            </a:pPr>
            <a:r>
              <a:rPr lang="en-US" sz="2800" dirty="0">
                <a:solidFill>
                  <a:srgbClr val="000000"/>
                </a:solidFill>
                <a:effectLst/>
                <a:latin typeface="Arial" panose="020B0604020202020204" pitchFamily="34" charset="0"/>
                <a:ea typeface="Times New Roman" panose="02020603050405020304" pitchFamily="18" charset="0"/>
              </a:rPr>
              <a:t>It is also possible for up to 200 or more processors to work on applications connected to this high-speed network. </a:t>
            </a:r>
          </a:p>
          <a:p>
            <a:pPr algn="just">
              <a:lnSpc>
                <a:spcPct val="120000"/>
              </a:lnSpc>
              <a:spcBef>
                <a:spcPts val="1800"/>
              </a:spcBef>
              <a:spcAft>
                <a:spcPts val="1800"/>
              </a:spcAft>
            </a:pPr>
            <a:r>
              <a:rPr lang="en-US" sz="2800" dirty="0">
                <a:solidFill>
                  <a:srgbClr val="000000"/>
                </a:solidFill>
                <a:effectLst/>
                <a:latin typeface="Arial" panose="020B0604020202020204" pitchFamily="34" charset="0"/>
                <a:ea typeface="Times New Roman" panose="02020603050405020304" pitchFamily="18" charset="0"/>
              </a:rPr>
              <a:t>In each case, the processor handles a different set of instructions and has a different operating system, which is not shared. </a:t>
            </a:r>
          </a:p>
          <a:p>
            <a:pPr algn="just">
              <a:lnSpc>
                <a:spcPct val="120000"/>
              </a:lnSpc>
              <a:spcBef>
                <a:spcPts val="1800"/>
              </a:spcBef>
              <a:spcAft>
                <a:spcPts val="1800"/>
              </a:spcAft>
            </a:pPr>
            <a:r>
              <a:rPr lang="en-US" sz="2800" dirty="0">
                <a:solidFill>
                  <a:srgbClr val="000000"/>
                </a:solidFill>
                <a:effectLst/>
                <a:latin typeface="Arial" panose="020B0604020202020204" pitchFamily="34" charset="0"/>
                <a:ea typeface="Times New Roman" panose="02020603050405020304" pitchFamily="18" charset="0"/>
              </a:rPr>
              <a:t>MPP may also send messages between processes via a messaging system that allows it to send commands to the processors.</a:t>
            </a:r>
            <a:endParaRPr lang="en-IN" sz="2800" dirty="0">
              <a:effectLst/>
              <a:latin typeface="Times New Roman" panose="02020603050405020304" pitchFamily="18" charset="0"/>
              <a:ea typeface="Times New Roman" panose="02020603050405020304" pitchFamily="18" charset="0"/>
            </a:endParaRPr>
          </a:p>
          <a:p>
            <a:pPr algn="just">
              <a:lnSpc>
                <a:spcPct val="120000"/>
              </a:lnSpc>
              <a:spcBef>
                <a:spcPts val="1800"/>
              </a:spcBef>
              <a:spcAft>
                <a:spcPts val="1800"/>
              </a:spcAft>
            </a:pPr>
            <a:r>
              <a:rPr lang="en-US" sz="2800" dirty="0">
                <a:solidFill>
                  <a:srgbClr val="000000"/>
                </a:solidFill>
                <a:effectLst/>
                <a:latin typeface="Arial" panose="020B0604020202020204" pitchFamily="34" charset="0"/>
                <a:ea typeface="Times New Roman" panose="02020603050405020304" pitchFamily="18" charset="0"/>
              </a:rPr>
              <a:t>MPP-based databases are IBM Netezza, Oracle Exadata, Teradata, SAP HANA, EMC Greenplum.</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3577941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ED4F-CC99-3D0E-B432-4B4771E33AF7}"/>
              </a:ext>
            </a:extLst>
          </p:cNvPr>
          <p:cNvSpPr>
            <a:spLocks noGrp="1"/>
          </p:cNvSpPr>
          <p:nvPr>
            <p:ph type="title"/>
          </p:nvPr>
        </p:nvSpPr>
        <p:spPr/>
        <p:txBody>
          <a:bodyPr>
            <a:normAutofit/>
          </a:bodyPr>
          <a:lstStyle/>
          <a:p>
            <a:pPr algn="ctr"/>
            <a:r>
              <a:rPr lang="en-US"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No-SQL Databases</a:t>
            </a:r>
            <a:br>
              <a:rPr lang="en-IN" sz="2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5400" dirty="0"/>
          </a:p>
        </p:txBody>
      </p:sp>
      <p:sp>
        <p:nvSpPr>
          <p:cNvPr id="3" name="Content Placeholder 2">
            <a:extLst>
              <a:ext uri="{FF2B5EF4-FFF2-40B4-BE49-F238E27FC236}">
                <a16:creationId xmlns:a16="http://schemas.microsoft.com/office/drawing/2014/main" id="{AD89449C-D532-D6F9-4247-7579199E88BB}"/>
              </a:ext>
            </a:extLst>
          </p:cNvPr>
          <p:cNvSpPr>
            <a:spLocks noGrp="1"/>
          </p:cNvSpPr>
          <p:nvPr>
            <p:ph idx="1"/>
          </p:nvPr>
        </p:nvSpPr>
        <p:spPr>
          <a:xfrm>
            <a:off x="838200" y="953729"/>
            <a:ext cx="10515600" cy="5223234"/>
          </a:xfrm>
        </p:spPr>
        <p:txBody>
          <a:bodyPr>
            <a:normAutofit/>
          </a:bodyPr>
          <a:lstStyle/>
          <a:p>
            <a:r>
              <a:rPr lang="en-US" dirty="0">
                <a:solidFill>
                  <a:srgbClr val="000000"/>
                </a:solidFill>
                <a:effectLst/>
                <a:latin typeface="Arial" panose="020B0604020202020204" pitchFamily="34" charset="0"/>
                <a:ea typeface="Times New Roman" panose="02020603050405020304" pitchFamily="18" charset="0"/>
              </a:rPr>
              <a:t>Structures are employed to help associate data with a particular domain.</a:t>
            </a:r>
          </a:p>
          <a:p>
            <a:r>
              <a:rPr lang="en-US" dirty="0">
                <a:solidFill>
                  <a:srgbClr val="000000"/>
                </a:solidFill>
                <a:effectLst/>
                <a:latin typeface="Arial" panose="020B0604020202020204" pitchFamily="34" charset="0"/>
                <a:ea typeface="Times New Roman" panose="02020603050405020304" pitchFamily="18" charset="0"/>
              </a:rPr>
              <a:t> Data cannot be stored in a structured database unless it is first converted to one. </a:t>
            </a:r>
          </a:p>
          <a:p>
            <a:r>
              <a:rPr lang="en-US" dirty="0">
                <a:solidFill>
                  <a:srgbClr val="000000"/>
                </a:solidFill>
                <a:effectLst/>
                <a:latin typeface="Arial" panose="020B0604020202020204" pitchFamily="34" charset="0"/>
                <a:ea typeface="Times New Roman" panose="02020603050405020304" pitchFamily="18" charset="0"/>
              </a:rPr>
              <a:t>SQL (or NoSQL) is a non-structured language used to encapsulate unstructured data and create structures for heterogeneous data in the same domain. </a:t>
            </a:r>
          </a:p>
          <a:p>
            <a:r>
              <a:rPr lang="en-US" dirty="0">
                <a:solidFill>
                  <a:srgbClr val="000000"/>
                </a:solidFill>
                <a:effectLst/>
                <a:latin typeface="Arial" panose="020B0604020202020204" pitchFamily="34" charset="0"/>
                <a:ea typeface="Times New Roman" panose="02020603050405020304" pitchFamily="18" charset="0"/>
              </a:rPr>
              <a:t>NoSQL databases offer a vast array of configuration scalability, as well as versatility, and scalability in handling large quantities of data. </a:t>
            </a:r>
          </a:p>
          <a:p>
            <a:r>
              <a:rPr lang="en-US" dirty="0">
                <a:solidFill>
                  <a:srgbClr val="000000"/>
                </a:solidFill>
                <a:effectLst/>
                <a:latin typeface="Arial" panose="020B0604020202020204" pitchFamily="34" charset="0"/>
                <a:ea typeface="Times New Roman" panose="02020603050405020304" pitchFamily="18" charset="0"/>
              </a:rPr>
              <a:t>There is also distributed data storage, making data available locally or remotely.</a:t>
            </a:r>
            <a:endParaRPr lang="en-IN" dirty="0">
              <a:effectLst/>
              <a:latin typeface="Times New Roman" panose="02020603050405020304" pitchFamily="18" charset="0"/>
              <a:ea typeface="Times New Roman" panose="02020603050405020304" pitchFamily="18" charset="0"/>
            </a:endParaRPr>
          </a:p>
          <a:p>
            <a:endParaRPr lang="en-IN" sz="4000" dirty="0"/>
          </a:p>
        </p:txBody>
      </p:sp>
    </p:spTree>
    <p:extLst>
      <p:ext uri="{BB962C8B-B14F-4D97-AF65-F5344CB8AC3E}">
        <p14:creationId xmlns:p14="http://schemas.microsoft.com/office/powerpoint/2010/main" val="4277045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3086-5B63-27D5-A9E7-10A1FC58DC8F}"/>
              </a:ext>
            </a:extLst>
          </p:cNvPr>
          <p:cNvSpPr>
            <a:spLocks noGrp="1"/>
          </p:cNvSpPr>
          <p:nvPr>
            <p:ph type="title"/>
          </p:nvPr>
        </p:nvSpPr>
        <p:spPr/>
        <p:txBody>
          <a:bodyPr/>
          <a:lstStyle/>
          <a:p>
            <a:endParaRPr lang="en-IN"/>
          </a:p>
        </p:txBody>
      </p:sp>
      <p:pic>
        <p:nvPicPr>
          <p:cNvPr id="4" name="Content Placeholder 3" descr="No-SQL Database">
            <a:extLst>
              <a:ext uri="{FF2B5EF4-FFF2-40B4-BE49-F238E27FC236}">
                <a16:creationId xmlns:a16="http://schemas.microsoft.com/office/drawing/2014/main" id="{09C978C7-DDA3-4123-FC11-FE9E997AB9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3162" y="442452"/>
            <a:ext cx="8957186" cy="5734511"/>
          </a:xfrm>
          <a:prstGeom prst="rect">
            <a:avLst/>
          </a:prstGeom>
          <a:noFill/>
          <a:ln>
            <a:noFill/>
          </a:ln>
        </p:spPr>
      </p:pic>
    </p:spTree>
    <p:extLst>
      <p:ext uri="{BB962C8B-B14F-4D97-AF65-F5344CB8AC3E}">
        <p14:creationId xmlns:p14="http://schemas.microsoft.com/office/powerpoint/2010/main" val="3109803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AF6D-B069-D2AF-80C0-FB9A4F4750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E0DC8B-F873-340D-C3BE-D0485B4CE05D}"/>
              </a:ext>
            </a:extLst>
          </p:cNvPr>
          <p:cNvSpPr>
            <a:spLocks noGrp="1"/>
          </p:cNvSpPr>
          <p:nvPr>
            <p:ph idx="1"/>
          </p:nvPr>
        </p:nvSpPr>
        <p:spPr>
          <a:xfrm>
            <a:off x="838200" y="275303"/>
            <a:ext cx="10515600" cy="6381136"/>
          </a:xfrm>
        </p:spPr>
        <p:txBody>
          <a:bodyPr>
            <a:noAutofit/>
          </a:bodyPr>
          <a:lstStyle/>
          <a:p>
            <a:pPr marL="0" indent="0" algn="ctr">
              <a:lnSpc>
                <a:spcPct val="100000"/>
              </a:lnSpc>
              <a:spcBef>
                <a:spcPts val="4800"/>
              </a:spcBef>
              <a:spcAft>
                <a:spcPts val="1200"/>
              </a:spcAft>
              <a:buNone/>
            </a:pPr>
            <a:r>
              <a:rPr lang="en-US"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Distributed Storage and Processing Tools</a:t>
            </a:r>
            <a:endParaRPr lang="en-IN" sz="20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0000"/>
              </a:lnSpc>
              <a:spcBef>
                <a:spcPts val="2400"/>
              </a:spcBef>
              <a:spcAft>
                <a:spcPts val="1200"/>
              </a:spcAft>
            </a:pPr>
            <a:r>
              <a:rPr lang="en-US" sz="2000" dirty="0">
                <a:solidFill>
                  <a:srgbClr val="000000"/>
                </a:solidFill>
                <a:effectLst/>
                <a:latin typeface="Arial" panose="020B0604020202020204" pitchFamily="34" charset="0"/>
                <a:ea typeface="Times New Roman" panose="02020603050405020304" pitchFamily="18" charset="0"/>
              </a:rPr>
              <a:t>A distributed database is a set of data storage chunks that is distributed over a network of computers. </a:t>
            </a:r>
          </a:p>
          <a:p>
            <a:pPr algn="just">
              <a:lnSpc>
                <a:spcPct val="100000"/>
              </a:lnSpc>
              <a:spcBef>
                <a:spcPts val="2400"/>
              </a:spcBef>
              <a:spcAft>
                <a:spcPts val="1200"/>
              </a:spcAft>
            </a:pPr>
            <a:r>
              <a:rPr lang="en-US" sz="2000" dirty="0">
                <a:solidFill>
                  <a:srgbClr val="000000"/>
                </a:solidFill>
                <a:effectLst/>
                <a:latin typeface="Arial" panose="020B0604020202020204" pitchFamily="34" charset="0"/>
                <a:ea typeface="Times New Roman" panose="02020603050405020304" pitchFamily="18" charset="0"/>
              </a:rPr>
              <a:t>Data </a:t>
            </a:r>
            <a:r>
              <a:rPr lang="en-US" sz="2000" dirty="0" err="1">
                <a:solidFill>
                  <a:srgbClr val="000000"/>
                </a:solidFill>
                <a:effectLst/>
                <a:latin typeface="Arial" panose="020B0604020202020204" pitchFamily="34" charset="0"/>
                <a:ea typeface="Times New Roman" panose="02020603050405020304" pitchFamily="18" charset="0"/>
              </a:rPr>
              <a:t>centres</a:t>
            </a:r>
            <a:r>
              <a:rPr lang="en-US" sz="2000" dirty="0">
                <a:solidFill>
                  <a:srgbClr val="000000"/>
                </a:solidFill>
                <a:effectLst/>
                <a:latin typeface="Arial" panose="020B0604020202020204" pitchFamily="34" charset="0"/>
                <a:ea typeface="Times New Roman" panose="02020603050405020304" pitchFamily="18" charset="0"/>
              </a:rPr>
              <a:t> may have their own processing units for distributed databases. </a:t>
            </a:r>
          </a:p>
          <a:p>
            <a:pPr algn="just">
              <a:lnSpc>
                <a:spcPct val="100000"/>
              </a:lnSpc>
              <a:spcBef>
                <a:spcPts val="2400"/>
              </a:spcBef>
              <a:spcAft>
                <a:spcPts val="1200"/>
              </a:spcAft>
            </a:pPr>
            <a:r>
              <a:rPr lang="en-US" sz="2000" dirty="0">
                <a:solidFill>
                  <a:srgbClr val="000000"/>
                </a:solidFill>
                <a:effectLst/>
                <a:latin typeface="Arial" panose="020B0604020202020204" pitchFamily="34" charset="0"/>
                <a:ea typeface="Times New Roman" panose="02020603050405020304" pitchFamily="18" charset="0"/>
              </a:rPr>
              <a:t>The distributed databases may be physically located in the same location or dispersed over an interconnected network of computers. </a:t>
            </a:r>
          </a:p>
          <a:p>
            <a:pPr algn="just">
              <a:lnSpc>
                <a:spcPct val="100000"/>
              </a:lnSpc>
              <a:spcBef>
                <a:spcPts val="2400"/>
              </a:spcBef>
              <a:spcAft>
                <a:spcPts val="1200"/>
              </a:spcAft>
            </a:pPr>
            <a:r>
              <a:rPr lang="en-US" sz="2000" dirty="0">
                <a:solidFill>
                  <a:srgbClr val="000000"/>
                </a:solidFill>
                <a:effectLst/>
                <a:latin typeface="Arial" panose="020B0604020202020204" pitchFamily="34" charset="0"/>
                <a:ea typeface="Times New Roman" panose="02020603050405020304" pitchFamily="18" charset="0"/>
              </a:rPr>
              <a:t>The distributed databases are heterogeneous (having a variety of software and hardware), homogeneous (having the same software and hardware across all instances), and different, supported by distinct hardware.</a:t>
            </a:r>
            <a:endParaRPr lang="en-IN" sz="2000" dirty="0">
              <a:effectLst/>
              <a:latin typeface="Times New Roman" panose="02020603050405020304" pitchFamily="18" charset="0"/>
              <a:ea typeface="Times New Roman" panose="02020603050405020304" pitchFamily="18" charset="0"/>
            </a:endParaRPr>
          </a:p>
          <a:p>
            <a:pPr algn="just">
              <a:lnSpc>
                <a:spcPct val="100000"/>
              </a:lnSpc>
              <a:spcBef>
                <a:spcPts val="2400"/>
              </a:spcBef>
              <a:spcAft>
                <a:spcPts val="1200"/>
              </a:spcAft>
            </a:pPr>
            <a:r>
              <a:rPr lang="en-US" sz="2000" dirty="0">
                <a:solidFill>
                  <a:srgbClr val="000000"/>
                </a:solidFill>
                <a:effectLst/>
                <a:latin typeface="Arial" panose="020B0604020202020204" pitchFamily="34" charset="0"/>
                <a:ea typeface="Times New Roman" panose="02020603050405020304" pitchFamily="18" charset="0"/>
              </a:rPr>
              <a:t>The leading big data processing and distribution platforms are Hadoop HDFS, Snowflake, </a:t>
            </a:r>
            <a:r>
              <a:rPr lang="en-US" sz="2000" dirty="0" err="1">
                <a:solidFill>
                  <a:srgbClr val="000000"/>
                </a:solidFill>
                <a:effectLst/>
                <a:latin typeface="Arial" panose="020B0604020202020204" pitchFamily="34" charset="0"/>
                <a:ea typeface="Times New Roman" panose="02020603050405020304" pitchFamily="18" charset="0"/>
              </a:rPr>
              <a:t>Qubole</a:t>
            </a:r>
            <a:r>
              <a:rPr lang="en-US" sz="2000" dirty="0">
                <a:solidFill>
                  <a:srgbClr val="000000"/>
                </a:solidFill>
                <a:effectLst/>
                <a:latin typeface="Arial" panose="020B0604020202020204" pitchFamily="34" charset="0"/>
                <a:ea typeface="Times New Roman" panose="02020603050405020304" pitchFamily="18" charset="0"/>
              </a:rPr>
              <a:t>, Apache Spark, Azure HDInsight, Azure Data Lake, Amazon EMR, Google </a:t>
            </a:r>
            <a:r>
              <a:rPr lang="en-US" sz="2000" dirty="0" err="1">
                <a:solidFill>
                  <a:srgbClr val="000000"/>
                </a:solidFill>
                <a:effectLst/>
                <a:latin typeface="Arial" panose="020B0604020202020204" pitchFamily="34" charset="0"/>
                <a:ea typeface="Times New Roman" panose="02020603050405020304" pitchFamily="18" charset="0"/>
              </a:rPr>
              <a:t>BigQuery</a:t>
            </a:r>
            <a:r>
              <a:rPr lang="en-US" sz="2000" dirty="0">
                <a:solidFill>
                  <a:srgbClr val="000000"/>
                </a:solidFill>
                <a:effectLst/>
                <a:latin typeface="Arial" panose="020B0604020202020204" pitchFamily="34" charset="0"/>
                <a:ea typeface="Times New Roman" panose="02020603050405020304" pitchFamily="18" charset="0"/>
              </a:rPr>
              <a:t>, Google Cloud Dataflow, MS SQL.</a:t>
            </a:r>
            <a:endParaRPr lang="en-IN" sz="2000" dirty="0">
              <a:effectLst/>
              <a:latin typeface="Times New Roman" panose="02020603050405020304" pitchFamily="18" charset="0"/>
              <a:ea typeface="Times New Roman" panose="02020603050405020304" pitchFamily="18" charset="0"/>
            </a:endParaRPr>
          </a:p>
          <a:p>
            <a:pPr>
              <a:lnSpc>
                <a:spcPct val="100000"/>
              </a:lnSpc>
              <a:spcAft>
                <a:spcPts val="1200"/>
              </a:spcAft>
            </a:pPr>
            <a:endParaRPr lang="en-IN" sz="2000" dirty="0"/>
          </a:p>
        </p:txBody>
      </p:sp>
    </p:spTree>
    <p:extLst>
      <p:ext uri="{BB962C8B-B14F-4D97-AF65-F5344CB8AC3E}">
        <p14:creationId xmlns:p14="http://schemas.microsoft.com/office/powerpoint/2010/main" val="22180133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DF26-1C1C-1525-A1CD-F30F8E72091F}"/>
              </a:ext>
            </a:extLst>
          </p:cNvPr>
          <p:cNvSpPr>
            <a:spLocks noGrp="1"/>
          </p:cNvSpPr>
          <p:nvPr>
            <p:ph type="title"/>
          </p:nvPr>
        </p:nvSpPr>
        <p:spPr/>
        <p:txBody>
          <a:bodyPr>
            <a:normAutofit/>
          </a:bodyPr>
          <a:lstStyle/>
          <a:p>
            <a:pPr algn="ctr"/>
            <a:r>
              <a:rPr lang="en-US" sz="4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Cloud Computing Tools</a:t>
            </a:r>
            <a:br>
              <a:rPr lang="en-IN" sz="40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4000" dirty="0"/>
          </a:p>
        </p:txBody>
      </p:sp>
      <p:sp>
        <p:nvSpPr>
          <p:cNvPr id="3" name="Content Placeholder 2">
            <a:extLst>
              <a:ext uri="{FF2B5EF4-FFF2-40B4-BE49-F238E27FC236}">
                <a16:creationId xmlns:a16="http://schemas.microsoft.com/office/drawing/2014/main" id="{C29C991C-1533-AD1A-E87D-E7F021B6986C}"/>
              </a:ext>
            </a:extLst>
          </p:cNvPr>
          <p:cNvSpPr>
            <a:spLocks noGrp="1"/>
          </p:cNvSpPr>
          <p:nvPr>
            <p:ph idx="1"/>
          </p:nvPr>
        </p:nvSpPr>
        <p:spPr/>
        <p:txBody>
          <a:bodyPr>
            <a:noAutofit/>
          </a:bodyPr>
          <a:lstStyle/>
          <a:p>
            <a:pPr algn="just">
              <a:spcBef>
                <a:spcPts val="2400"/>
              </a:spcBef>
              <a:spcAft>
                <a:spcPts val="2400"/>
              </a:spcAft>
            </a:pPr>
            <a:r>
              <a:rPr lang="en-US" sz="2400" dirty="0">
                <a:solidFill>
                  <a:srgbClr val="000000"/>
                </a:solidFill>
                <a:effectLst/>
                <a:latin typeface="Arial" panose="020B0604020202020204" pitchFamily="34" charset="0"/>
                <a:ea typeface="Times New Roman" panose="02020603050405020304" pitchFamily="18" charset="0"/>
              </a:rPr>
              <a:t>Cloud Computing Tools refers to the network-based computing services that </a:t>
            </a:r>
            <a:r>
              <a:rPr lang="en-US" sz="2400" dirty="0" err="1">
                <a:solidFill>
                  <a:srgbClr val="000000"/>
                </a:solidFill>
                <a:effectLst/>
                <a:latin typeface="Arial" panose="020B0604020202020204" pitchFamily="34" charset="0"/>
                <a:ea typeface="Times New Roman" panose="02020603050405020304" pitchFamily="18" charset="0"/>
              </a:rPr>
              <a:t>utilise</a:t>
            </a:r>
            <a:r>
              <a:rPr lang="en-US" sz="2400" dirty="0">
                <a:solidFill>
                  <a:srgbClr val="000000"/>
                </a:solidFill>
                <a:effectLst/>
                <a:latin typeface="Arial" panose="020B0604020202020204" pitchFamily="34" charset="0"/>
                <a:ea typeface="Times New Roman" panose="02020603050405020304" pitchFamily="18" charset="0"/>
              </a:rPr>
              <a:t> the Internet’s development and services. </a:t>
            </a:r>
          </a:p>
          <a:p>
            <a:pPr algn="just">
              <a:spcBef>
                <a:spcPts val="2400"/>
              </a:spcBef>
              <a:spcAft>
                <a:spcPts val="2400"/>
              </a:spcAft>
            </a:pPr>
            <a:r>
              <a:rPr lang="en-US" sz="2400" dirty="0">
                <a:solidFill>
                  <a:srgbClr val="000000"/>
                </a:solidFill>
                <a:effectLst/>
                <a:latin typeface="Arial" panose="020B0604020202020204" pitchFamily="34" charset="0"/>
                <a:ea typeface="Times New Roman" panose="02020603050405020304" pitchFamily="18" charset="0"/>
              </a:rPr>
              <a:t>The shared pool of configurable computing resources, which are available at any time and anywhere and at any time, are shared by all network-based services. </a:t>
            </a:r>
          </a:p>
          <a:p>
            <a:pPr algn="just">
              <a:spcBef>
                <a:spcPts val="2400"/>
              </a:spcBef>
              <a:spcAft>
                <a:spcPts val="2400"/>
              </a:spcAft>
            </a:pPr>
            <a:r>
              <a:rPr lang="en-US" sz="2400" dirty="0">
                <a:solidFill>
                  <a:srgbClr val="000000"/>
                </a:solidFill>
                <a:effectLst/>
                <a:latin typeface="Arial" panose="020B0604020202020204" pitchFamily="34" charset="0"/>
                <a:ea typeface="Times New Roman" panose="02020603050405020304" pitchFamily="18" charset="0"/>
              </a:rPr>
              <a:t>This service is available for paid-for use when required and is provided by the service provider. </a:t>
            </a:r>
          </a:p>
          <a:p>
            <a:endParaRPr lang="en-IN" sz="2400" dirty="0"/>
          </a:p>
        </p:txBody>
      </p:sp>
    </p:spTree>
    <p:extLst>
      <p:ext uri="{BB962C8B-B14F-4D97-AF65-F5344CB8AC3E}">
        <p14:creationId xmlns:p14="http://schemas.microsoft.com/office/powerpoint/2010/main" val="28627795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0C6-E01F-C920-C225-214F96C51B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B18B8D-9C95-28BC-C38C-99C477F8FA80}"/>
              </a:ext>
            </a:extLst>
          </p:cNvPr>
          <p:cNvSpPr>
            <a:spLocks noGrp="1"/>
          </p:cNvSpPr>
          <p:nvPr>
            <p:ph idx="1"/>
          </p:nvPr>
        </p:nvSpPr>
        <p:spPr>
          <a:xfrm>
            <a:off x="838200" y="365125"/>
            <a:ext cx="10515600" cy="5811838"/>
          </a:xfrm>
        </p:spPr>
        <p:txBody>
          <a:bodyPr/>
          <a:lstStyle/>
          <a:p>
            <a:pPr algn="just">
              <a:spcBef>
                <a:spcPts val="2400"/>
              </a:spcBef>
              <a:spcAft>
                <a:spcPts val="2400"/>
              </a:spcAft>
            </a:pPr>
            <a:r>
              <a:rPr lang="en-US" sz="2800" dirty="0">
                <a:solidFill>
                  <a:srgbClr val="000000"/>
                </a:solidFill>
                <a:effectLst/>
                <a:latin typeface="Arial" panose="020B0604020202020204" pitchFamily="34" charset="0"/>
                <a:ea typeface="Times New Roman" panose="02020603050405020304" pitchFamily="18" charset="0"/>
              </a:rPr>
              <a:t>The platform is very useful in handling large amounts of data.</a:t>
            </a:r>
            <a:endParaRPr lang="en-IN" sz="2800" dirty="0">
              <a:effectLst/>
              <a:latin typeface="Times New Roman" panose="02020603050405020304" pitchFamily="18" charset="0"/>
              <a:ea typeface="Times New Roman" panose="02020603050405020304" pitchFamily="18" charset="0"/>
            </a:endParaRPr>
          </a:p>
          <a:p>
            <a:pPr algn="just">
              <a:spcBef>
                <a:spcPts val="2400"/>
              </a:spcBef>
              <a:spcAft>
                <a:spcPts val="2400"/>
              </a:spcAft>
            </a:pPr>
            <a:r>
              <a:rPr lang="en-US" sz="2800" dirty="0">
                <a:solidFill>
                  <a:srgbClr val="000000"/>
                </a:solidFill>
                <a:effectLst/>
                <a:latin typeface="Arial" panose="020B0604020202020204" pitchFamily="34" charset="0"/>
                <a:ea typeface="Times New Roman" panose="02020603050405020304" pitchFamily="18" charset="0"/>
              </a:rPr>
              <a:t>Amazon Web Services (AWS) is the most popular cloud computing tool, followed by Microsoft Azure, Google Cloud, Blob Storage, and </a:t>
            </a:r>
            <a:r>
              <a:rPr lang="en-US" sz="2800" dirty="0" err="1">
                <a:solidFill>
                  <a:srgbClr val="000000"/>
                </a:solidFill>
                <a:effectLst/>
                <a:latin typeface="Arial" panose="020B0604020202020204" pitchFamily="34" charset="0"/>
                <a:ea typeface="Times New Roman" panose="02020603050405020304" pitchFamily="18" charset="0"/>
              </a:rPr>
              <a:t>DataBricks</a:t>
            </a:r>
            <a:r>
              <a:rPr lang="en-US" sz="2800" dirty="0">
                <a:solidFill>
                  <a:srgbClr val="000000"/>
                </a:solidFill>
                <a:effectLst/>
                <a:latin typeface="Arial" panose="020B0604020202020204" pitchFamily="34" charset="0"/>
                <a:ea typeface="Times New Roman" panose="02020603050405020304" pitchFamily="18" charset="0"/>
              </a:rPr>
              <a:t>. </a:t>
            </a:r>
          </a:p>
          <a:p>
            <a:pPr algn="just">
              <a:spcBef>
                <a:spcPts val="2400"/>
              </a:spcBef>
              <a:spcAft>
                <a:spcPts val="2400"/>
              </a:spcAft>
            </a:pPr>
            <a:r>
              <a:rPr lang="en-US" sz="2800" dirty="0">
                <a:solidFill>
                  <a:srgbClr val="000000"/>
                </a:solidFill>
                <a:effectLst/>
                <a:latin typeface="Arial" panose="020B0604020202020204" pitchFamily="34" charset="0"/>
                <a:ea typeface="Times New Roman" panose="02020603050405020304" pitchFamily="18" charset="0"/>
              </a:rPr>
              <a:t>Oracle, IBM, and Alibaba are also popular cloud computing tools.</a:t>
            </a:r>
            <a:endParaRPr lang="en-IN" sz="2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5456530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B732-D350-9559-EE26-645197959CA5}"/>
              </a:ext>
            </a:extLst>
          </p:cNvPr>
          <p:cNvSpPr>
            <a:spLocks noGrp="1"/>
          </p:cNvSpPr>
          <p:nvPr>
            <p:ph type="title"/>
          </p:nvPr>
        </p:nvSpPr>
        <p:spPr>
          <a:xfrm>
            <a:off x="838200" y="178312"/>
            <a:ext cx="10515600" cy="785249"/>
          </a:xfrm>
        </p:spPr>
        <p:txBody>
          <a:bodyPr/>
          <a:lstStyle/>
          <a:p>
            <a:pPr algn="ctr"/>
            <a:r>
              <a:rPr lang="en-US" b="0" i="0" dirty="0">
                <a:solidFill>
                  <a:srgbClr val="000000"/>
                </a:solidFill>
                <a:effectLst/>
                <a:latin typeface="Roboto" panose="020F0502020204030204" pitchFamily="2" charset="0"/>
              </a:rPr>
              <a:t>Big Data workflow</a:t>
            </a:r>
            <a:endParaRPr lang="en-IN" dirty="0"/>
          </a:p>
        </p:txBody>
      </p:sp>
      <p:sp>
        <p:nvSpPr>
          <p:cNvPr id="3" name="Content Placeholder 2">
            <a:extLst>
              <a:ext uri="{FF2B5EF4-FFF2-40B4-BE49-F238E27FC236}">
                <a16:creationId xmlns:a16="http://schemas.microsoft.com/office/drawing/2014/main" id="{C093F59D-9734-6A76-F245-23C5991F3F47}"/>
              </a:ext>
            </a:extLst>
          </p:cNvPr>
          <p:cNvSpPr>
            <a:spLocks noGrp="1"/>
          </p:cNvSpPr>
          <p:nvPr>
            <p:ph idx="1"/>
          </p:nvPr>
        </p:nvSpPr>
        <p:spPr>
          <a:xfrm>
            <a:off x="838200" y="1327355"/>
            <a:ext cx="10515600" cy="5112774"/>
          </a:xfrm>
        </p:spPr>
        <p:txBody>
          <a:bodyPr>
            <a:noAutofit/>
          </a:bodyPr>
          <a:lstStyle/>
          <a:p>
            <a:r>
              <a:rPr lang="en-US" sz="3200" b="0" i="0" dirty="0">
                <a:solidFill>
                  <a:schemeClr val="tx1">
                    <a:lumMod val="95000"/>
                    <a:lumOff val="5000"/>
                  </a:schemeClr>
                </a:solidFill>
                <a:effectLst/>
                <a:latin typeface="Roboto" panose="020F0502020204030204" pitchFamily="2" charset="0"/>
              </a:rPr>
              <a:t>A Big Data workflow is the computerized modeling and automation of a process consisting of multiple orchestrated steps that perform various data analysis tasks.</a:t>
            </a:r>
          </a:p>
          <a:p>
            <a:r>
              <a:rPr lang="en-US" sz="3200" b="0" i="0" dirty="0">
                <a:solidFill>
                  <a:schemeClr val="tx1">
                    <a:lumMod val="95000"/>
                    <a:lumOff val="5000"/>
                  </a:schemeClr>
                </a:solidFill>
                <a:effectLst/>
                <a:latin typeface="ElsevierGulliver"/>
              </a:rPr>
              <a:t>Most Big Data workflows are usually represented by a Directed Acyclic Graph (DAG) .</a:t>
            </a:r>
          </a:p>
          <a:p>
            <a:r>
              <a:rPr lang="en-US" sz="3200" b="0" i="0" dirty="0">
                <a:solidFill>
                  <a:schemeClr val="tx1">
                    <a:lumMod val="95000"/>
                    <a:lumOff val="5000"/>
                  </a:schemeClr>
                </a:solidFill>
                <a:effectLst/>
                <a:latin typeface="ElsevierGulliver"/>
              </a:rPr>
              <a:t> Various processing models can be applied for parallelizing data processing known as workflow data patterns.</a:t>
            </a:r>
          </a:p>
        </p:txBody>
      </p:sp>
    </p:spTree>
    <p:extLst>
      <p:ext uri="{BB962C8B-B14F-4D97-AF65-F5344CB8AC3E}">
        <p14:creationId xmlns:p14="http://schemas.microsoft.com/office/powerpoint/2010/main" val="2592830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5F0F-93C9-1108-E2A4-E5ABD051D4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572FF5-EB78-21C0-D7BF-34C21B3A50DE}"/>
              </a:ext>
            </a:extLst>
          </p:cNvPr>
          <p:cNvSpPr>
            <a:spLocks noGrp="1"/>
          </p:cNvSpPr>
          <p:nvPr>
            <p:ph idx="1"/>
          </p:nvPr>
        </p:nvSpPr>
        <p:spPr>
          <a:xfrm>
            <a:off x="838200" y="540774"/>
            <a:ext cx="10515600" cy="5636189"/>
          </a:xfrm>
        </p:spPr>
        <p:txBody>
          <a:bodyPr>
            <a:normAutofit/>
          </a:bodyPr>
          <a:lstStyle/>
          <a:p>
            <a:r>
              <a:rPr lang="en-US" sz="3200" b="0" i="0" dirty="0">
                <a:solidFill>
                  <a:schemeClr val="tx1">
                    <a:lumMod val="95000"/>
                    <a:lumOff val="5000"/>
                  </a:schemeClr>
                </a:solidFill>
                <a:effectLst/>
                <a:latin typeface="ElsevierGulliver"/>
              </a:rPr>
              <a:t>In this context, Pipe and Filter (P&amp;F) is a relevant </a:t>
            </a:r>
            <a:r>
              <a:rPr lang="en-US" sz="3200" b="0" i="0" dirty="0">
                <a:solidFill>
                  <a:schemeClr val="tx1">
                    <a:lumMod val="95000"/>
                    <a:lumOff val="5000"/>
                  </a:schemeClr>
                </a:solidFill>
                <a:effectLst/>
                <a:latin typeface="ElsevierGulliver"/>
                <a:hlinkClick r:id="rId2" tooltip="Learn more about architectural design from ScienceDirect's AI-generated Topic Pages">
                  <a:extLst>
                    <a:ext uri="{A12FA001-AC4F-418D-AE19-62706E023703}">
                      <ahyp:hlinkClr xmlns:ahyp="http://schemas.microsoft.com/office/drawing/2018/hyperlinkcolor" val="tx"/>
                    </a:ext>
                  </a:extLst>
                </a:hlinkClick>
              </a:rPr>
              <a:t>architectural design</a:t>
            </a:r>
            <a:r>
              <a:rPr lang="en-US" sz="3200" b="0" i="0" dirty="0">
                <a:solidFill>
                  <a:schemeClr val="tx1">
                    <a:lumMod val="95000"/>
                    <a:lumOff val="5000"/>
                  </a:schemeClr>
                </a:solidFill>
                <a:effectLst/>
                <a:latin typeface="ElsevierGulliver"/>
              </a:rPr>
              <a:t> to decompose a larger </a:t>
            </a:r>
            <a:r>
              <a:rPr lang="en-US" sz="3200" b="0" i="0" dirty="0">
                <a:solidFill>
                  <a:schemeClr val="tx1">
                    <a:lumMod val="95000"/>
                    <a:lumOff val="5000"/>
                  </a:schemeClr>
                </a:solidFill>
                <a:effectLst/>
                <a:latin typeface="ElsevierGulliver"/>
                <a:hlinkClick r:id="rId3" tooltip="Learn more about processing task from ScienceDirect's AI-generated Topic Pages">
                  <a:extLst>
                    <a:ext uri="{A12FA001-AC4F-418D-AE19-62706E023703}">
                      <ahyp:hlinkClr xmlns:ahyp="http://schemas.microsoft.com/office/drawing/2018/hyperlinkcolor" val="tx"/>
                    </a:ext>
                  </a:extLst>
                </a:hlinkClick>
              </a:rPr>
              <a:t>processing task</a:t>
            </a:r>
            <a:r>
              <a:rPr lang="en-US" sz="3200" b="0" i="0" dirty="0">
                <a:solidFill>
                  <a:schemeClr val="tx1">
                    <a:lumMod val="95000"/>
                    <a:lumOff val="5000"/>
                  </a:schemeClr>
                </a:solidFill>
                <a:effectLst/>
                <a:latin typeface="ElsevierGulliver"/>
              </a:rPr>
              <a:t> into a series of smaller, separate processing steps (filters) that are connected by channels (pipes).</a:t>
            </a:r>
          </a:p>
          <a:p>
            <a:r>
              <a:rPr lang="en-US" sz="3200" b="0" i="0" dirty="0">
                <a:solidFill>
                  <a:schemeClr val="tx1">
                    <a:lumMod val="95000"/>
                    <a:lumOff val="5000"/>
                  </a:schemeClr>
                </a:solidFill>
                <a:effectLst/>
                <a:latin typeface="ElsevierGulliver"/>
              </a:rPr>
              <a:t> The filters can then be integrated into a workflow, whereby each filter receives and sends data in a standardized way, thus implementing the “shared data passed by reference” pattern.</a:t>
            </a:r>
          </a:p>
          <a:p>
            <a:r>
              <a:rPr lang="en-US" sz="3200" b="0" i="0" dirty="0">
                <a:solidFill>
                  <a:schemeClr val="tx1">
                    <a:lumMod val="95000"/>
                    <a:lumOff val="5000"/>
                  </a:schemeClr>
                </a:solidFill>
                <a:effectLst/>
                <a:latin typeface="ElsevierGulliver"/>
              </a:rPr>
              <a:t> This pattern, given that different steps are loosely coupled, enables scalability at the workflow step level, but introduces the issue of handling </a:t>
            </a:r>
            <a:r>
              <a:rPr lang="en-US" sz="3200" b="0" i="0" dirty="0">
                <a:solidFill>
                  <a:schemeClr val="tx1">
                    <a:lumMod val="95000"/>
                    <a:lumOff val="5000"/>
                  </a:schemeClr>
                </a:solidFill>
                <a:effectLst/>
                <a:latin typeface="ElsevierGulliver"/>
                <a:hlinkClick r:id="rId4" tooltip="Learn more about concurrency control from ScienceDirect's AI-generated Topic Pages">
                  <a:extLst>
                    <a:ext uri="{A12FA001-AC4F-418D-AE19-62706E023703}">
                      <ahyp:hlinkClr xmlns:ahyp="http://schemas.microsoft.com/office/drawing/2018/hyperlinkcolor" val="tx"/>
                    </a:ext>
                  </a:extLst>
                </a:hlinkClick>
              </a:rPr>
              <a:t>concurrency control</a:t>
            </a:r>
            <a:r>
              <a:rPr lang="en-US" sz="3200" b="0" i="0" dirty="0">
                <a:solidFill>
                  <a:schemeClr val="tx1">
                    <a:lumMod val="95000"/>
                    <a:lumOff val="5000"/>
                  </a:schemeClr>
                </a:solidFill>
                <a:effectLst/>
                <a:latin typeface="ElsevierGulliver"/>
              </a:rPr>
              <a:t>.</a:t>
            </a:r>
            <a:endParaRPr lang="en-IN" sz="3200" dirty="0">
              <a:solidFill>
                <a:schemeClr val="tx1">
                  <a:lumMod val="95000"/>
                  <a:lumOff val="5000"/>
                </a:schemeClr>
              </a:solidFill>
            </a:endParaRPr>
          </a:p>
          <a:p>
            <a:endParaRPr lang="en-IN" sz="3200" dirty="0"/>
          </a:p>
        </p:txBody>
      </p:sp>
    </p:spTree>
    <p:extLst>
      <p:ext uri="{BB962C8B-B14F-4D97-AF65-F5344CB8AC3E}">
        <p14:creationId xmlns:p14="http://schemas.microsoft.com/office/powerpoint/2010/main" val="40789308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D5B4-B982-6225-15F1-43F121A232F6}"/>
              </a:ext>
            </a:extLst>
          </p:cNvPr>
          <p:cNvSpPr>
            <a:spLocks noGrp="1"/>
          </p:cNvSpPr>
          <p:nvPr>
            <p:ph type="title"/>
          </p:nvPr>
        </p:nvSpPr>
        <p:spPr>
          <a:xfrm>
            <a:off x="838199" y="-244475"/>
            <a:ext cx="10515600" cy="1325563"/>
          </a:xfrm>
        </p:spPr>
        <p:txBody>
          <a:bodyPr>
            <a:noAutofit/>
          </a:bodyPr>
          <a:lstStyle/>
          <a:p>
            <a:pPr algn="ctr"/>
            <a:br>
              <a:rPr lang="en-IN" sz="5400" b="0" i="0" u="none" strike="noStrike" baseline="0" dirty="0">
                <a:solidFill>
                  <a:srgbClr val="000000"/>
                </a:solidFill>
                <a:latin typeface="Times New Roman" panose="02020603050405020304" pitchFamily="18" charset="0"/>
              </a:rPr>
            </a:br>
            <a:br>
              <a:rPr lang="en-IN" sz="5400" b="0" i="0" u="none" strike="noStrike" baseline="0" dirty="0">
                <a:latin typeface="Times New Roman" panose="02020603050405020304" pitchFamily="18" charset="0"/>
              </a:rPr>
            </a:br>
            <a:r>
              <a:rPr lang="en-IN" sz="5400" b="0" i="0" u="none" strike="noStrike" baseline="0" dirty="0">
                <a:latin typeface="Times New Roman" panose="02020603050405020304" pitchFamily="18" charset="0"/>
              </a:rPr>
              <a:t>Application of Big Data </a:t>
            </a:r>
            <a:br>
              <a:rPr lang="en-IN" sz="5400" b="0" i="0" u="none" strike="noStrike" baseline="0" dirty="0">
                <a:latin typeface="Times New Roman" panose="02020603050405020304" pitchFamily="18" charset="0"/>
              </a:rPr>
            </a:br>
            <a:endParaRPr lang="en-IN" sz="5400" dirty="0"/>
          </a:p>
        </p:txBody>
      </p:sp>
      <p:pic>
        <p:nvPicPr>
          <p:cNvPr id="5" name="Content Placeholder 4">
            <a:extLst>
              <a:ext uri="{FF2B5EF4-FFF2-40B4-BE49-F238E27FC236}">
                <a16:creationId xmlns:a16="http://schemas.microsoft.com/office/drawing/2014/main" id="{6339BA3A-A015-FCD3-3EB0-62A2ADC8F839}"/>
              </a:ext>
            </a:extLst>
          </p:cNvPr>
          <p:cNvPicPr>
            <a:picLocks noGrp="1" noChangeAspect="1"/>
          </p:cNvPicPr>
          <p:nvPr>
            <p:ph idx="1"/>
          </p:nvPr>
        </p:nvPicPr>
        <p:blipFill>
          <a:blip r:embed="rId2"/>
          <a:stretch>
            <a:fillRect/>
          </a:stretch>
        </p:blipFill>
        <p:spPr>
          <a:xfrm>
            <a:off x="2212258" y="1377426"/>
            <a:ext cx="7767484" cy="5157741"/>
          </a:xfrm>
        </p:spPr>
      </p:pic>
    </p:spTree>
    <p:extLst>
      <p:ext uri="{BB962C8B-B14F-4D97-AF65-F5344CB8AC3E}">
        <p14:creationId xmlns:p14="http://schemas.microsoft.com/office/powerpoint/2010/main" val="228264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03B5-A598-4FB4-87FB-F2191B42A251}"/>
              </a:ext>
            </a:extLst>
          </p:cNvPr>
          <p:cNvSpPr>
            <a:spLocks noGrp="1"/>
          </p:cNvSpPr>
          <p:nvPr>
            <p:ph type="title"/>
          </p:nvPr>
        </p:nvSpPr>
        <p:spPr/>
        <p:txBody>
          <a:bodyPr>
            <a:normAutofit/>
          </a:bodyPr>
          <a:lstStyle/>
          <a:p>
            <a:pPr algn="ctr"/>
            <a:r>
              <a:rPr lang="en-IN" sz="4000" b="1" i="0" u="none" strike="noStrike" baseline="0" dirty="0">
                <a:latin typeface="Times-Bold"/>
              </a:rPr>
              <a:t>Big Data Analytics</a:t>
            </a:r>
            <a:endParaRPr lang="en-IN" sz="8000" dirty="0"/>
          </a:p>
        </p:txBody>
      </p:sp>
      <p:sp>
        <p:nvSpPr>
          <p:cNvPr id="3" name="Content Placeholder 2">
            <a:extLst>
              <a:ext uri="{FF2B5EF4-FFF2-40B4-BE49-F238E27FC236}">
                <a16:creationId xmlns:a16="http://schemas.microsoft.com/office/drawing/2014/main" id="{1019DF24-AC44-FC3B-AF48-4A73918A0157}"/>
              </a:ext>
            </a:extLst>
          </p:cNvPr>
          <p:cNvSpPr>
            <a:spLocks noGrp="1"/>
          </p:cNvSpPr>
          <p:nvPr>
            <p:ph idx="1"/>
          </p:nvPr>
        </p:nvSpPr>
        <p:spPr/>
        <p:txBody>
          <a:bodyPr>
            <a:normAutofit/>
          </a:bodyPr>
          <a:lstStyle/>
          <a:p>
            <a:r>
              <a:rPr lang="en-US" sz="3200" b="0" i="0" u="none" strike="noStrike" baseline="0" dirty="0">
                <a:latin typeface="Times-Roman"/>
              </a:rPr>
              <a:t>Big data analytics is a </a:t>
            </a:r>
            <a:r>
              <a:rPr lang="en-US" sz="3200" b="1" i="0" u="none" strike="noStrike" baseline="0" dirty="0">
                <a:latin typeface="Times-Bold"/>
              </a:rPr>
              <a:t>method to uncover the hidden designs in large data, to extract useful information. </a:t>
            </a:r>
            <a:endParaRPr lang="en-US" sz="3200" dirty="0">
              <a:latin typeface="Times-Roman"/>
            </a:endParaRPr>
          </a:p>
          <a:p>
            <a:r>
              <a:rPr lang="en-US" sz="3200" b="0" i="0" u="none" strike="noStrike" baseline="0" dirty="0">
                <a:latin typeface="Times-Roman"/>
              </a:rPr>
              <a:t>Big data analytics is a process of inspecting, differentiating and transforming big data with the goal of identifying useful information, suggesting conclusion and helping to take accurate decisions.</a:t>
            </a:r>
          </a:p>
          <a:p>
            <a:r>
              <a:rPr lang="en-US" sz="3200" b="0" i="0" u="none" strike="noStrike" baseline="0" dirty="0">
                <a:latin typeface="Times-Roman"/>
              </a:rPr>
              <a:t>Analytics include both data mining and communication or guide decision making.</a:t>
            </a:r>
            <a:endParaRPr lang="en-IN" sz="4400" dirty="0"/>
          </a:p>
        </p:txBody>
      </p:sp>
    </p:spTree>
    <p:extLst>
      <p:ext uri="{BB962C8B-B14F-4D97-AF65-F5344CB8AC3E}">
        <p14:creationId xmlns:p14="http://schemas.microsoft.com/office/powerpoint/2010/main" val="6366027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F011-0177-0D40-108A-CB0014B974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DDDA5A-D57F-EE65-8193-D2612C1C826B}"/>
              </a:ext>
            </a:extLst>
          </p:cNvPr>
          <p:cNvSpPr>
            <a:spLocks noGrp="1"/>
          </p:cNvSpPr>
          <p:nvPr>
            <p:ph idx="1"/>
          </p:nvPr>
        </p:nvSpPr>
        <p:spPr>
          <a:xfrm>
            <a:off x="838200" y="517934"/>
            <a:ext cx="10515600" cy="4351338"/>
          </a:xfrm>
        </p:spPr>
        <p:txBody>
          <a:bodyPr>
            <a:noAutofit/>
          </a:bodyPr>
          <a:lstStyle/>
          <a:p>
            <a:pPr algn="l"/>
            <a:endParaRPr lang="en-IN" sz="2400" b="0" i="0" u="none" strike="noStrike" baseline="0" dirty="0">
              <a:latin typeface="Times New Roman" panose="02020603050405020304" pitchFamily="18" charset="0"/>
            </a:endParaRPr>
          </a:p>
          <a:p>
            <a:endParaRPr lang="en-IN" sz="2400" b="0" i="0" u="none" strike="noStrike" baseline="0" dirty="0">
              <a:latin typeface="Times New Roman" panose="02020603050405020304" pitchFamily="18" charset="0"/>
            </a:endParaRPr>
          </a:p>
          <a:p>
            <a:pPr marR="0" algn="l"/>
            <a:r>
              <a:rPr lang="en-US" sz="2400" b="0" i="0" u="none" strike="noStrike" baseline="0" dirty="0">
                <a:latin typeface="Times New Roman" panose="02020603050405020304" pitchFamily="18" charset="0"/>
              </a:rPr>
              <a:t>Here is the list of top Big Data applications in today’s world:</a:t>
            </a:r>
          </a:p>
          <a:p>
            <a:endParaRPr lang="en-IN" sz="2400" b="0" i="0" u="none" strike="noStrike" baseline="0" dirty="0">
              <a:latin typeface="Times New Roman" panose="02020603050405020304" pitchFamily="18" charset="0"/>
            </a:endParaRPr>
          </a:p>
          <a:p>
            <a:pPr marR="0" algn="l"/>
            <a:r>
              <a:rPr lang="en-IN" sz="2400" b="0" i="0" u="none" strike="noStrike" baseline="0" dirty="0">
                <a:latin typeface="Times New Roman" panose="02020603050405020304" pitchFamily="18" charset="0"/>
              </a:rPr>
              <a:t>•Big Data in Healthcare</a:t>
            </a:r>
          </a:p>
          <a:p>
            <a:pPr marR="0" algn="l"/>
            <a:r>
              <a:rPr lang="en-IN" sz="2400" b="0" i="0" u="none" strike="noStrike" baseline="0" dirty="0">
                <a:latin typeface="Times New Roman" panose="02020603050405020304" pitchFamily="18" charset="0"/>
              </a:rPr>
              <a:t>•Big Data in Education</a:t>
            </a:r>
          </a:p>
          <a:p>
            <a:pPr marR="0" algn="l"/>
            <a:r>
              <a:rPr lang="en-IN" sz="2400" b="0" i="0" u="none" strike="noStrike" baseline="0" dirty="0">
                <a:latin typeface="Times New Roman" panose="02020603050405020304" pitchFamily="18" charset="0"/>
              </a:rPr>
              <a:t>•Big Data in E-commerce</a:t>
            </a:r>
          </a:p>
          <a:p>
            <a:pPr marR="0" algn="l"/>
            <a:r>
              <a:rPr lang="en-US" sz="2400" b="0" i="0" u="none" strike="noStrike" baseline="0" dirty="0">
                <a:latin typeface="Times New Roman" panose="02020603050405020304" pitchFamily="18" charset="0"/>
              </a:rPr>
              <a:t>•Big Data in Media and Entertainment</a:t>
            </a:r>
          </a:p>
          <a:p>
            <a:pPr marR="0" algn="l"/>
            <a:r>
              <a:rPr lang="en-IN" sz="2400" b="0" i="0" u="none" strike="noStrike" baseline="0" dirty="0">
                <a:latin typeface="Times New Roman" panose="02020603050405020304" pitchFamily="18" charset="0"/>
              </a:rPr>
              <a:t>•Big Data in Finance</a:t>
            </a:r>
          </a:p>
          <a:p>
            <a:pPr marR="0" algn="l"/>
            <a:r>
              <a:rPr lang="en-US" sz="2400" b="0" i="0" u="none" strike="noStrike" baseline="0" dirty="0">
                <a:latin typeface="Times New Roman" panose="02020603050405020304" pitchFamily="18" charset="0"/>
              </a:rPr>
              <a:t>•Big Data in Travel Industry</a:t>
            </a:r>
          </a:p>
          <a:p>
            <a:pPr marR="0" algn="l"/>
            <a:r>
              <a:rPr lang="en-IN" sz="2400" b="0" i="0" u="none" strike="noStrike" baseline="0" dirty="0">
                <a:latin typeface="Times New Roman" panose="02020603050405020304" pitchFamily="18" charset="0"/>
              </a:rPr>
              <a:t>•Big Data in Telecom</a:t>
            </a:r>
          </a:p>
          <a:p>
            <a:pPr marR="0" algn="l"/>
            <a:r>
              <a:rPr lang="en-IN" sz="2400" b="0" i="0" u="none" strike="noStrike" baseline="0" dirty="0">
                <a:latin typeface="Times New Roman" panose="02020603050405020304" pitchFamily="18" charset="0"/>
              </a:rPr>
              <a:t>•Big Data in Automobile</a:t>
            </a:r>
          </a:p>
          <a:p>
            <a:endParaRPr lang="en-IN" sz="2400" dirty="0"/>
          </a:p>
        </p:txBody>
      </p:sp>
    </p:spTree>
    <p:extLst>
      <p:ext uri="{BB962C8B-B14F-4D97-AF65-F5344CB8AC3E}">
        <p14:creationId xmlns:p14="http://schemas.microsoft.com/office/powerpoint/2010/main" val="1703247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D9EA-C277-FDF0-48A1-5E15EFCE5258}"/>
              </a:ext>
            </a:extLst>
          </p:cNvPr>
          <p:cNvSpPr>
            <a:spLocks noGrp="1"/>
          </p:cNvSpPr>
          <p:nvPr>
            <p:ph type="title"/>
          </p:nvPr>
        </p:nvSpPr>
        <p:spPr>
          <a:xfrm>
            <a:off x="838200" y="815974"/>
            <a:ext cx="10515600" cy="1325563"/>
          </a:xfrm>
        </p:spPr>
        <p:txBody>
          <a:bodyPr/>
          <a:lstStyle/>
          <a:p>
            <a:pPr algn="ctr"/>
            <a:r>
              <a:rPr lang="en-US" b="1" i="0" u="none" strike="noStrike" baseline="0" dirty="0">
                <a:solidFill>
                  <a:srgbClr val="363636"/>
                </a:solidFill>
                <a:latin typeface="Times New Roman" panose="02020603050405020304" pitchFamily="18" charset="0"/>
              </a:rPr>
              <a:t>1. Big Data in Retail</a:t>
            </a:r>
            <a:br>
              <a:rPr lang="en-US" b="0" i="0" u="none" strike="noStrike" baseline="0" dirty="0">
                <a:solidFill>
                  <a:srgbClr val="363636"/>
                </a:solidFill>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E4B76AF-5814-0A8A-8138-807786EB003D}"/>
              </a:ext>
            </a:extLst>
          </p:cNvPr>
          <p:cNvSpPr>
            <a:spLocks noGrp="1"/>
          </p:cNvSpPr>
          <p:nvPr>
            <p:ph idx="1"/>
          </p:nvPr>
        </p:nvSpPr>
        <p:spPr>
          <a:xfrm>
            <a:off x="838200" y="1356391"/>
            <a:ext cx="10515600" cy="4351338"/>
          </a:xfrm>
        </p:spPr>
        <p:txBody>
          <a:bodyPr>
            <a:noAutofit/>
          </a:bodyPr>
          <a:lstStyle/>
          <a:p>
            <a:pPr algn="l"/>
            <a:endParaRPr lang="en-IN" b="0" i="0" u="none" strike="noStrike" baseline="0" dirty="0">
              <a:solidFill>
                <a:srgbClr val="000000"/>
              </a:solidFill>
              <a:latin typeface="Times New Roman" panose="02020603050405020304" pitchFamily="18" charset="0"/>
            </a:endParaRPr>
          </a:p>
          <a:p>
            <a:r>
              <a:rPr lang="en-US" b="0" i="0" u="none" strike="noStrike" baseline="0" dirty="0">
                <a:solidFill>
                  <a:srgbClr val="363636"/>
                </a:solidFill>
                <a:latin typeface="Wingdings" panose="05000000000000000000" pitchFamily="2" charset="2"/>
              </a:rPr>
              <a:t></a:t>
            </a:r>
            <a:r>
              <a:rPr lang="en-US" b="0" i="0" u="none" strike="noStrike" baseline="0" dirty="0">
                <a:solidFill>
                  <a:srgbClr val="363636"/>
                </a:solidFill>
                <a:latin typeface="Times New Roman" panose="02020603050405020304" pitchFamily="18" charset="0"/>
              </a:rPr>
              <a:t>The retail industry is the one that faces the most fierce competition of all. </a:t>
            </a:r>
          </a:p>
          <a:p>
            <a:r>
              <a:rPr lang="en-US" b="0" i="0" u="none" strike="noStrike" baseline="0" dirty="0">
                <a:solidFill>
                  <a:srgbClr val="363636"/>
                </a:solidFill>
                <a:latin typeface="Times New Roman" panose="02020603050405020304" pitchFamily="18" charset="0"/>
              </a:rPr>
              <a:t>Retailers constantly hunt for ways that will give them a competitive edge over others. </a:t>
            </a:r>
          </a:p>
          <a:p>
            <a:r>
              <a:rPr lang="en-US" b="0" i="0" u="none" strike="noStrike" baseline="0" dirty="0">
                <a:solidFill>
                  <a:srgbClr val="363636"/>
                </a:solidFill>
                <a:latin typeface="Times New Roman" panose="02020603050405020304" pitchFamily="18" charset="0"/>
              </a:rPr>
              <a:t>Customers are the real king sounds legit for the retail industry in particular.</a:t>
            </a:r>
          </a:p>
          <a:p>
            <a:r>
              <a:rPr lang="en-US" b="0" i="0" u="none" strike="noStrike" baseline="0" dirty="0">
                <a:solidFill>
                  <a:srgbClr val="363636"/>
                </a:solidFill>
                <a:latin typeface="Wingdings" panose="05000000000000000000" pitchFamily="2" charset="2"/>
              </a:rPr>
              <a:t></a:t>
            </a:r>
            <a:r>
              <a:rPr lang="en-US" b="0" i="0" u="none" strike="noStrike" baseline="0" dirty="0">
                <a:solidFill>
                  <a:srgbClr val="363636"/>
                </a:solidFill>
                <a:latin typeface="Times New Roman" panose="02020603050405020304" pitchFamily="18" charset="0"/>
              </a:rPr>
              <a:t>For retailers to thrive in this competitive world, they need to understand their customers in a better way. </a:t>
            </a:r>
          </a:p>
          <a:p>
            <a:r>
              <a:rPr lang="en-US" b="0" i="0" u="none" strike="noStrike" baseline="0" dirty="0">
                <a:solidFill>
                  <a:srgbClr val="363636"/>
                </a:solidFill>
                <a:latin typeface="Times New Roman" panose="02020603050405020304" pitchFamily="18" charset="0"/>
              </a:rPr>
              <a:t>If they are aware of their customers’ needs and how to fulfill those needs in the best possible way, then they know everything.</a:t>
            </a:r>
          </a:p>
          <a:p>
            <a:endParaRPr lang="en-IN" dirty="0"/>
          </a:p>
        </p:txBody>
      </p:sp>
    </p:spTree>
    <p:extLst>
      <p:ext uri="{BB962C8B-B14F-4D97-AF65-F5344CB8AC3E}">
        <p14:creationId xmlns:p14="http://schemas.microsoft.com/office/powerpoint/2010/main" val="18836403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008E-6645-4728-921C-EAB0395FAF0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1910D05-6B83-650B-AE24-824A72541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0374" y="582286"/>
            <a:ext cx="9421325" cy="5910589"/>
          </a:xfrm>
        </p:spPr>
      </p:pic>
    </p:spTree>
    <p:extLst>
      <p:ext uri="{BB962C8B-B14F-4D97-AF65-F5344CB8AC3E}">
        <p14:creationId xmlns:p14="http://schemas.microsoft.com/office/powerpoint/2010/main" val="4077701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C2C6-7C3A-B757-1161-920C838D37F3}"/>
              </a:ext>
            </a:extLst>
          </p:cNvPr>
          <p:cNvSpPr>
            <a:spLocks noGrp="1"/>
          </p:cNvSpPr>
          <p:nvPr>
            <p:ph type="title"/>
          </p:nvPr>
        </p:nvSpPr>
        <p:spPr/>
        <p:txBody>
          <a:bodyPr/>
          <a:lstStyle/>
          <a:p>
            <a:pPr algn="ctr"/>
            <a:r>
              <a:rPr lang="en-US" sz="4400" b="1" i="0" u="none" strike="noStrike" baseline="0" dirty="0">
                <a:latin typeface="Times New Roman" panose="02020603050405020304" pitchFamily="18" charset="0"/>
              </a:rPr>
              <a:t>2. Big Data in Healthcare</a:t>
            </a:r>
            <a:br>
              <a:rPr lang="en-US" sz="4400" b="0"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10D899C-C90E-28B1-3E90-53A0195C67E7}"/>
              </a:ext>
            </a:extLst>
          </p:cNvPr>
          <p:cNvSpPr>
            <a:spLocks noGrp="1"/>
          </p:cNvSpPr>
          <p:nvPr>
            <p:ph idx="1"/>
          </p:nvPr>
        </p:nvSpPr>
        <p:spPr>
          <a:xfrm>
            <a:off x="838200" y="1147199"/>
            <a:ext cx="10515600" cy="5273266"/>
          </a:xfrm>
        </p:spPr>
        <p:txBody>
          <a:bodyPr>
            <a:normAutofit/>
          </a:bodyPr>
          <a:lstStyle/>
          <a:p>
            <a:pPr algn="l"/>
            <a:endParaRPr lang="en-IN" sz="2400" b="0" i="0" u="none" strike="noStrike" baseline="0" dirty="0">
              <a:solidFill>
                <a:srgbClr val="000000"/>
              </a:solidFill>
              <a:latin typeface="Times New Roman" panose="02020603050405020304" pitchFamily="18" charset="0"/>
            </a:endParaRPr>
          </a:p>
          <a:p>
            <a:pPr marR="0" algn="l"/>
            <a:r>
              <a:rPr lang="en-US" sz="2400" b="0" i="0" u="none" strike="noStrike" baseline="0" dirty="0">
                <a:latin typeface="Times New Roman" panose="02020603050405020304" pitchFamily="18" charset="0"/>
              </a:rPr>
              <a:t>Big Data and healthcare are an ideal match. It complements the healthcare industry better than anything ever will. The amount of data the healthcare industry has to deal with is unimaginable.</a:t>
            </a:r>
          </a:p>
          <a:p>
            <a:pPr marR="0" algn="l"/>
            <a:r>
              <a:rPr lang="en-US" sz="2400" b="0" i="0" u="none" strike="noStrike" baseline="0" dirty="0">
                <a:latin typeface="Times New Roman" panose="02020603050405020304" pitchFamily="18" charset="0"/>
              </a:rPr>
              <a:t>Gone are the days when healthcare practitioners were incapable of harnessing this data. From finding a cure to cancer to detecting Ebola and much more, Big Data has got it all under its belt and researchers have seen some life-saving outcomes through it.</a:t>
            </a:r>
          </a:p>
          <a:p>
            <a:endParaRPr lang="en-IN" sz="2400" b="0" i="0" u="none" strike="noStrike" baseline="0" dirty="0">
              <a:latin typeface="Times New Roman" panose="02020603050405020304" pitchFamily="18" charset="0"/>
            </a:endParaRPr>
          </a:p>
          <a:p>
            <a:pPr marR="0" algn="l"/>
            <a:r>
              <a:rPr lang="en-US" sz="2400" b="0" i="0" u="none" strike="noStrike" baseline="0" dirty="0">
                <a:latin typeface="Times New Roman" panose="02020603050405020304" pitchFamily="18" charset="0"/>
              </a:rPr>
              <a:t>Big Data and analytics have given them the license to build more personalized medications. Data analysts are harnessing this data to develop more and more effective treatments. Identifying unusual patterns of certain medicines to discover ways for developing more economical solutions is a common practice these days.</a:t>
            </a:r>
          </a:p>
          <a:p>
            <a:endParaRPr lang="en-IN" sz="3600" dirty="0"/>
          </a:p>
        </p:txBody>
      </p:sp>
    </p:spTree>
    <p:extLst>
      <p:ext uri="{BB962C8B-B14F-4D97-AF65-F5344CB8AC3E}">
        <p14:creationId xmlns:p14="http://schemas.microsoft.com/office/powerpoint/2010/main" val="24939942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46FF-9E8D-DFA4-9955-C3CD98F5C480}"/>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9DEFF9B0-8E8B-CA45-DC2D-90EBAA1746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022" y="560438"/>
            <a:ext cx="10326214" cy="5407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6883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5CF3-DB25-4D2C-BC4E-3BEA8810B5D2}"/>
              </a:ext>
            </a:extLst>
          </p:cNvPr>
          <p:cNvSpPr>
            <a:spLocks noGrp="1"/>
          </p:cNvSpPr>
          <p:nvPr>
            <p:ph type="title"/>
          </p:nvPr>
        </p:nvSpPr>
        <p:spPr/>
        <p:txBody>
          <a:bodyPr/>
          <a:lstStyle/>
          <a:p>
            <a:pPr algn="ctr"/>
            <a:r>
              <a:rPr lang="en-IN" sz="4400" b="1" i="0" u="none" strike="noStrike" baseline="0" dirty="0">
                <a:latin typeface="Times New Roman" panose="02020603050405020304" pitchFamily="18" charset="0"/>
              </a:rPr>
              <a:t>Big Data in Education</a:t>
            </a:r>
            <a:br>
              <a:rPr lang="en-IN" sz="4400" b="0"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6B93327-E270-BC3A-3975-335F04F11665}"/>
              </a:ext>
            </a:extLst>
          </p:cNvPr>
          <p:cNvSpPr>
            <a:spLocks noGrp="1"/>
          </p:cNvSpPr>
          <p:nvPr>
            <p:ph idx="1"/>
          </p:nvPr>
        </p:nvSpPr>
        <p:spPr>
          <a:xfrm>
            <a:off x="838200" y="1288026"/>
            <a:ext cx="10515600" cy="5204849"/>
          </a:xfrm>
        </p:spPr>
        <p:txBody>
          <a:bodyPr>
            <a:normAutofit lnSpcReduction="10000"/>
          </a:bodyPr>
          <a:lstStyle/>
          <a:p>
            <a:pPr algn="l"/>
            <a:endParaRPr lang="en-IN" b="0" i="0" u="none" strike="noStrike" baseline="0" dirty="0">
              <a:solidFill>
                <a:srgbClr val="000000"/>
              </a:solidFill>
              <a:latin typeface="Times New Roman" panose="02020603050405020304" pitchFamily="18" charset="0"/>
            </a:endParaRPr>
          </a:p>
          <a:p>
            <a:pPr marR="0" algn="l"/>
            <a:r>
              <a:rPr lang="en-US" b="0" i="0" u="none" strike="noStrike" baseline="0" dirty="0">
                <a:latin typeface="Times New Roman" panose="02020603050405020304" pitchFamily="18" charset="0"/>
              </a:rPr>
              <a:t>When you ask people about the use of the data that an educational institute gathers, the majority of the people will have the same answer that the institute or the student might need it for future references.</a:t>
            </a:r>
          </a:p>
          <a:p>
            <a:pPr marR="0" algn="l"/>
            <a:r>
              <a:rPr lang="en-US" b="0" i="0" u="none" strike="noStrike" baseline="0" dirty="0">
                <a:latin typeface="Times New Roman" panose="02020603050405020304" pitchFamily="18" charset="0"/>
              </a:rPr>
              <a:t>Even you had the same perception about this data, didn’t you? But the fact is, this data holds enormous importance. </a:t>
            </a:r>
          </a:p>
          <a:p>
            <a:pPr marR="0" algn="l"/>
            <a:r>
              <a:rPr lang="en-US" b="0" i="0" u="none" strike="noStrike" baseline="0" dirty="0">
                <a:latin typeface="Times New Roman" panose="02020603050405020304" pitchFamily="18" charset="0"/>
              </a:rPr>
              <a:t>Big Data is the key to shaping the future of the people and has the power to transform the education system for better.</a:t>
            </a:r>
          </a:p>
          <a:p>
            <a:pPr marR="0" algn="l"/>
            <a:r>
              <a:rPr lang="en-US" b="0" i="0" u="none" strike="noStrike" baseline="0" dirty="0">
                <a:latin typeface="Times New Roman" panose="02020603050405020304" pitchFamily="18" charset="0"/>
              </a:rPr>
              <a:t>Some of the top universities are using Big Data as a tool to renovate their academic curriculum. </a:t>
            </a:r>
          </a:p>
          <a:p>
            <a:pPr marR="0" algn="l"/>
            <a:r>
              <a:rPr lang="en-US" b="0" i="0" u="none" strike="noStrike" baseline="0" dirty="0">
                <a:latin typeface="Times New Roman" panose="02020603050405020304" pitchFamily="18" charset="0"/>
              </a:rPr>
              <a:t>Additionally, universities can even track the dropout rates of the students and are taking the required measures to reduce this rate as much as possible.</a:t>
            </a:r>
          </a:p>
        </p:txBody>
      </p:sp>
    </p:spTree>
    <p:extLst>
      <p:ext uri="{BB962C8B-B14F-4D97-AF65-F5344CB8AC3E}">
        <p14:creationId xmlns:p14="http://schemas.microsoft.com/office/powerpoint/2010/main" val="9130788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349A-1E37-92D1-0755-E02DBAA7AC8B}"/>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1480D97F-9A9B-902E-07E8-B01A96B1B2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9871" y="747252"/>
            <a:ext cx="9183329" cy="4682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1173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9F6B-CA7A-264E-A6D3-CFC5F2F1A870}"/>
              </a:ext>
            </a:extLst>
          </p:cNvPr>
          <p:cNvSpPr>
            <a:spLocks noGrp="1"/>
          </p:cNvSpPr>
          <p:nvPr>
            <p:ph type="title"/>
          </p:nvPr>
        </p:nvSpPr>
        <p:spPr>
          <a:xfrm>
            <a:off x="838200" y="196645"/>
            <a:ext cx="10515600" cy="1091381"/>
          </a:xfrm>
        </p:spPr>
        <p:txBody>
          <a:bodyPr>
            <a:normAutofit/>
          </a:bodyPr>
          <a:lstStyle/>
          <a:p>
            <a:pPr algn="ctr"/>
            <a:br>
              <a:rPr lang="en-IN" sz="3200" b="0" i="0" u="none" strike="noStrike" baseline="0" dirty="0">
                <a:solidFill>
                  <a:srgbClr val="000000"/>
                </a:solidFill>
                <a:latin typeface="Times New Roman" panose="02020603050405020304" pitchFamily="18" charset="0"/>
              </a:rPr>
            </a:br>
            <a:r>
              <a:rPr lang="en-IN" sz="3200" b="1" i="0" u="none" strike="noStrike" baseline="0" dirty="0">
                <a:latin typeface="Times New Roman" panose="02020603050405020304" pitchFamily="18" charset="0"/>
              </a:rPr>
              <a:t>Big Data in E-commerce</a:t>
            </a:r>
            <a:endParaRPr lang="en-IN" sz="6000" dirty="0"/>
          </a:p>
        </p:txBody>
      </p:sp>
      <p:sp>
        <p:nvSpPr>
          <p:cNvPr id="3" name="Content Placeholder 2">
            <a:extLst>
              <a:ext uri="{FF2B5EF4-FFF2-40B4-BE49-F238E27FC236}">
                <a16:creationId xmlns:a16="http://schemas.microsoft.com/office/drawing/2014/main" id="{2DE7A89D-E5D3-A82B-5762-63E99E42586C}"/>
              </a:ext>
            </a:extLst>
          </p:cNvPr>
          <p:cNvSpPr>
            <a:spLocks noGrp="1"/>
          </p:cNvSpPr>
          <p:nvPr>
            <p:ph idx="1"/>
          </p:nvPr>
        </p:nvSpPr>
        <p:spPr>
          <a:xfrm>
            <a:off x="838200" y="904568"/>
            <a:ext cx="10515600" cy="5574890"/>
          </a:xfrm>
        </p:spPr>
        <p:txBody>
          <a:bodyPr>
            <a:normAutofit/>
          </a:bodyPr>
          <a:lstStyle/>
          <a:p>
            <a:pPr marL="0" indent="0">
              <a:buNone/>
            </a:pPr>
            <a:endParaRPr lang="en-IN"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One of the greatest revolutions this generation has seen is that of E-commerce.</a:t>
            </a:r>
          </a:p>
          <a:p>
            <a:r>
              <a:rPr lang="en-US" sz="2400" b="0" i="0" u="none" strike="noStrike" baseline="0" dirty="0">
                <a:latin typeface="Times New Roman" panose="02020603050405020304" pitchFamily="18" charset="0"/>
              </a:rPr>
              <a:t> It is now part and parcel of our routine life. </a:t>
            </a:r>
          </a:p>
          <a:p>
            <a:r>
              <a:rPr lang="en-US" sz="2400" b="0" i="0" u="none" strike="noStrike" baseline="0" dirty="0">
                <a:latin typeface="Times New Roman" panose="02020603050405020304" pitchFamily="18" charset="0"/>
              </a:rPr>
              <a:t>Whenever we need to buy something, the first thought that provokes our mind is E-commerce. </a:t>
            </a:r>
          </a:p>
          <a:p>
            <a:r>
              <a:rPr lang="en-US" sz="2400" b="0" i="0" u="none" strike="noStrike" baseline="0" dirty="0">
                <a:latin typeface="Times New Roman" panose="02020603050405020304" pitchFamily="18" charset="0"/>
              </a:rPr>
              <a:t>And not your surprise, Big Data has been the face of it.</a:t>
            </a:r>
          </a:p>
          <a:p>
            <a:r>
              <a:rPr lang="en-US" sz="2400" b="0" i="0" u="none" strike="noStrike" baseline="0" dirty="0">
                <a:latin typeface="Wingdings" panose="05000000000000000000" pitchFamily="2" charset="2"/>
              </a:rPr>
              <a:t></a:t>
            </a:r>
            <a:r>
              <a:rPr lang="en-US" sz="2400" b="0" i="0" u="none" strike="noStrike" baseline="0" dirty="0">
                <a:latin typeface="Times New Roman" panose="02020603050405020304" pitchFamily="18" charset="0"/>
              </a:rPr>
              <a:t>Some of the biggest E-commerce companies of the world like Amazon, Flipkart, Alibaba, and many more are now bound to Big Data and analytics is itself an evidence of the level of popularity Big Data has gained in recent times.</a:t>
            </a:r>
          </a:p>
          <a:p>
            <a:r>
              <a:rPr lang="en-US" sz="2400" b="0" i="0" u="none" strike="noStrike" baseline="0" dirty="0">
                <a:latin typeface="Wingdings" panose="05000000000000000000" pitchFamily="2" charset="2"/>
              </a:rPr>
              <a:t></a:t>
            </a:r>
            <a:r>
              <a:rPr lang="en-US" sz="2400" b="0" i="0" u="none" strike="noStrike" baseline="0" dirty="0">
                <a:latin typeface="Times New Roman" panose="02020603050405020304" pitchFamily="18" charset="0"/>
              </a:rPr>
              <a:t>Big Data is now as important as anyone else in these </a:t>
            </a:r>
            <a:r>
              <a:rPr lang="en-US" sz="2400" b="0" i="0" u="none" strike="noStrike" baseline="0" dirty="0" err="1">
                <a:latin typeface="Times New Roman" panose="02020603050405020304" pitchFamily="18" charset="0"/>
              </a:rPr>
              <a:t>organizations.</a:t>
            </a:r>
            <a:r>
              <a:rPr lang="en-US" sz="2400" b="0" i="1" u="none" strike="noStrike" baseline="0" dirty="0" err="1">
                <a:latin typeface="Times New Roman" panose="02020603050405020304" pitchFamily="18" charset="0"/>
              </a:rPr>
              <a:t>Amazon</a:t>
            </a:r>
            <a:r>
              <a:rPr lang="en-US" sz="2400" b="0" i="1" u="none" strike="noStrike" baseline="0" dirty="0">
                <a:latin typeface="Times New Roman" panose="02020603050405020304" pitchFamily="18" charset="0"/>
              </a:rPr>
              <a:t>, the biggest E-commerce firm in the world and one of the pioneers of Big Data and analytics, has Big Data as the backbone of its system. Flipkart, the biggest E-commerce firm in India, has one of the most robust data platforms in the country.</a:t>
            </a:r>
            <a:endParaRPr lang="en-US" sz="2400" b="0" i="0" u="none" strike="noStrike" baseline="0" dirty="0">
              <a:latin typeface="Times New Roman" panose="02020603050405020304" pitchFamily="18" charset="0"/>
            </a:endParaRPr>
          </a:p>
          <a:p>
            <a:endParaRPr lang="en-IN" sz="2400" b="0" i="0" u="none" strike="noStrike" baseline="0" dirty="0">
              <a:latin typeface="Times New Roman" panose="02020603050405020304" pitchFamily="18" charset="0"/>
            </a:endParaRPr>
          </a:p>
          <a:p>
            <a:endParaRPr lang="en-IN" sz="3600" dirty="0"/>
          </a:p>
        </p:txBody>
      </p:sp>
    </p:spTree>
    <p:extLst>
      <p:ext uri="{BB962C8B-B14F-4D97-AF65-F5344CB8AC3E}">
        <p14:creationId xmlns:p14="http://schemas.microsoft.com/office/powerpoint/2010/main" val="1313047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3C2B-9FE1-D02B-2209-16C96D2AD18E}"/>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3F76F22B-778A-7931-90D8-9139536E22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761" y="717755"/>
            <a:ext cx="10353368" cy="545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15821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EEC68-331C-8021-CD25-3429E4185407}"/>
              </a:ext>
            </a:extLst>
          </p:cNvPr>
          <p:cNvSpPr>
            <a:spLocks noGrp="1"/>
          </p:cNvSpPr>
          <p:nvPr>
            <p:ph type="title"/>
          </p:nvPr>
        </p:nvSpPr>
        <p:spPr>
          <a:xfrm>
            <a:off x="1880419" y="0"/>
            <a:ext cx="10515600" cy="1325563"/>
          </a:xfrm>
        </p:spPr>
        <p:txBody>
          <a:bodyPr>
            <a:normAutofit fontScale="90000"/>
          </a:bodyPr>
          <a:lstStyle/>
          <a:p>
            <a:br>
              <a:rPr lang="en-IN" sz="4400" b="0" i="0" u="none" strike="noStrike" baseline="0" dirty="0">
                <a:solidFill>
                  <a:srgbClr val="000000"/>
                </a:solidFill>
                <a:latin typeface="Times New Roman" panose="02020603050405020304" pitchFamily="18" charset="0"/>
              </a:rPr>
            </a:br>
            <a:r>
              <a:rPr lang="en-US" sz="4400" b="1" i="0" u="none" strike="noStrike" baseline="0" dirty="0">
                <a:latin typeface="Times New Roman" panose="02020603050405020304" pitchFamily="18" charset="0"/>
              </a:rPr>
              <a:t>Big Data in Media and Entertainment</a:t>
            </a:r>
            <a:br>
              <a:rPr lang="en-US" sz="4400" b="0" i="0" u="none" strike="noStrike" baseline="0" dirty="0">
                <a:latin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A365425-460F-841D-0B92-63D45FC5C125}"/>
              </a:ext>
            </a:extLst>
          </p:cNvPr>
          <p:cNvSpPr>
            <a:spLocks noGrp="1"/>
          </p:cNvSpPr>
          <p:nvPr>
            <p:ph idx="1"/>
          </p:nvPr>
        </p:nvSpPr>
        <p:spPr>
          <a:xfrm>
            <a:off x="838200" y="1253331"/>
            <a:ext cx="10515600" cy="4351338"/>
          </a:xfrm>
        </p:spPr>
        <p:txBody>
          <a:bodyPr>
            <a:noAutofit/>
          </a:bodyPr>
          <a:lstStyle/>
          <a:p>
            <a:r>
              <a:rPr lang="en-US" sz="2400" b="0" i="0" u="none" strike="noStrike" baseline="0" dirty="0">
                <a:latin typeface="Times New Roman" panose="02020603050405020304" pitchFamily="18" charset="0"/>
              </a:rPr>
              <a:t>Media and Entertainment industry is all about art and </a:t>
            </a:r>
            <a:r>
              <a:rPr lang="en-US" sz="2400" b="0" i="0" u="none" strike="noStrike" baseline="0" dirty="0" err="1">
                <a:latin typeface="Times New Roman" panose="02020603050405020304" pitchFamily="18" charset="0"/>
              </a:rPr>
              <a:t>employing</a:t>
            </a:r>
            <a:r>
              <a:rPr lang="en-US" sz="2400" b="0" i="0" u="none" strike="noStrike" baseline="0" dirty="0" err="1">
                <a:solidFill>
                  <a:srgbClr val="FA49B6"/>
                </a:solidFill>
                <a:latin typeface="Times New Roman" panose="02020603050405020304" pitchFamily="18" charset="0"/>
              </a:rPr>
              <a:t>Big</a:t>
            </a:r>
            <a:r>
              <a:rPr lang="en-US" sz="2400" b="0" i="0" u="none" strike="noStrike" baseline="0" dirty="0">
                <a:solidFill>
                  <a:srgbClr val="FA49B6"/>
                </a:solidFill>
                <a:latin typeface="Times New Roman" panose="02020603050405020304" pitchFamily="18" charset="0"/>
              </a:rPr>
              <a:t> </a:t>
            </a:r>
            <a:r>
              <a:rPr lang="en-US" sz="2400" b="0" i="0" u="none" strike="noStrike" baseline="0" dirty="0" err="1">
                <a:solidFill>
                  <a:srgbClr val="FA49B6"/>
                </a:solidFill>
                <a:latin typeface="Times New Roman" panose="02020603050405020304" pitchFamily="18" charset="0"/>
              </a:rPr>
              <a:t>Data</a:t>
            </a:r>
            <a:r>
              <a:rPr lang="en-US" sz="2400" b="0" i="0" u="none" strike="noStrike" baseline="0" dirty="0" err="1">
                <a:solidFill>
                  <a:srgbClr val="000000"/>
                </a:solidFill>
                <a:latin typeface="Times New Roman" panose="02020603050405020304" pitchFamily="18" charset="0"/>
              </a:rPr>
              <a:t>in</a:t>
            </a:r>
            <a:r>
              <a:rPr lang="en-US" sz="2400" b="0" i="0" u="none" strike="noStrike" baseline="0" dirty="0">
                <a:solidFill>
                  <a:srgbClr val="000000"/>
                </a:solidFill>
                <a:latin typeface="Times New Roman" panose="02020603050405020304" pitchFamily="18" charset="0"/>
              </a:rPr>
              <a:t> it is a sheer piece of art. </a:t>
            </a:r>
          </a:p>
          <a:p>
            <a:r>
              <a:rPr lang="en-US" sz="2400" b="0" i="0" u="none" strike="noStrike" baseline="0" dirty="0">
                <a:solidFill>
                  <a:srgbClr val="000000"/>
                </a:solidFill>
                <a:latin typeface="Times New Roman" panose="02020603050405020304" pitchFamily="18" charset="0"/>
              </a:rPr>
              <a:t>Art and science are often considered to be the two completely contrasting domains but when employed together, they do make a deadly duo and Big Data’s endeavors in the media industry are a perfect example of it.</a:t>
            </a:r>
            <a:endParaRPr lang="en-IN" sz="2400" b="0" i="0" u="none" strike="noStrike" baseline="0" dirty="0">
              <a:latin typeface="Times New Roman" panose="02020603050405020304" pitchFamily="18" charset="0"/>
            </a:endParaRPr>
          </a:p>
          <a:p>
            <a:pPr marR="0" algn="l"/>
            <a:r>
              <a:rPr lang="en-US" sz="2400" b="0" i="0" u="none" strike="noStrike" baseline="0" dirty="0">
                <a:latin typeface="Times New Roman" panose="02020603050405020304" pitchFamily="18" charset="0"/>
              </a:rPr>
              <a:t>Viewers these days need content according to their choices only. Content that is relatively new to what they saw the previous time. Earlier the companies broadcasted the Ads randomly without any kind of analysis.</a:t>
            </a:r>
          </a:p>
          <a:p>
            <a:pPr marR="0" algn="l"/>
            <a:r>
              <a:rPr lang="en-US" sz="2400" b="0" i="0" u="none" strike="noStrike" baseline="0" dirty="0">
                <a:latin typeface="Times New Roman" panose="02020603050405020304" pitchFamily="18" charset="0"/>
              </a:rPr>
              <a:t>But after the advent of Big Data analytics in the industry, companies now are aware of the kind of Ads that attracts a customer and the most appropriate time to broadcast it for seeking maximum attention.</a:t>
            </a:r>
          </a:p>
          <a:p>
            <a:pPr marR="0" algn="l"/>
            <a:r>
              <a:rPr lang="en-US" sz="2400" b="0" i="0" u="none" strike="noStrike" baseline="0" dirty="0">
                <a:latin typeface="Times New Roman" panose="02020603050405020304" pitchFamily="18" charset="0"/>
              </a:rPr>
              <a:t>Customers are now the real heroes of the Media and entertainment industry -courtesy to Big Data and Analytics.</a:t>
            </a:r>
          </a:p>
          <a:p>
            <a:endParaRPr lang="en-US" sz="2400" b="0" i="0" u="none" strike="noStrike" baseline="0" dirty="0">
              <a:solidFill>
                <a:srgbClr val="000000"/>
              </a:solidFill>
              <a:latin typeface="Times New Roman" panose="02020603050405020304" pitchFamily="18" charset="0"/>
            </a:endParaRPr>
          </a:p>
          <a:p>
            <a:endParaRPr lang="en-IN" sz="2400" dirty="0"/>
          </a:p>
        </p:txBody>
      </p:sp>
    </p:spTree>
    <p:extLst>
      <p:ext uri="{BB962C8B-B14F-4D97-AF65-F5344CB8AC3E}">
        <p14:creationId xmlns:p14="http://schemas.microsoft.com/office/powerpoint/2010/main" val="34935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EF6A-1F39-6FC0-9597-BA98011AD2C2}"/>
              </a:ext>
            </a:extLst>
          </p:cNvPr>
          <p:cNvSpPr>
            <a:spLocks noGrp="1"/>
          </p:cNvSpPr>
          <p:nvPr>
            <p:ph type="title"/>
          </p:nvPr>
        </p:nvSpPr>
        <p:spPr/>
        <p:txBody>
          <a:bodyPr>
            <a:normAutofit/>
          </a:bodyPr>
          <a:lstStyle/>
          <a:p>
            <a:pPr algn="ctr"/>
            <a:r>
              <a:rPr lang="en-US" sz="3200" b="1" i="0" u="none" strike="noStrike" baseline="0" dirty="0">
                <a:latin typeface="Times-Bold"/>
              </a:rPr>
              <a:t>The importance of big data analytics</a:t>
            </a:r>
            <a:endParaRPr lang="en-IN" sz="6600" dirty="0"/>
          </a:p>
        </p:txBody>
      </p:sp>
      <p:sp>
        <p:nvSpPr>
          <p:cNvPr id="3" name="Content Placeholder 2">
            <a:extLst>
              <a:ext uri="{FF2B5EF4-FFF2-40B4-BE49-F238E27FC236}">
                <a16:creationId xmlns:a16="http://schemas.microsoft.com/office/drawing/2014/main" id="{B9E5A048-0FA8-22D9-26B4-91A388739BE2}"/>
              </a:ext>
            </a:extLst>
          </p:cNvPr>
          <p:cNvSpPr>
            <a:spLocks noGrp="1"/>
          </p:cNvSpPr>
          <p:nvPr>
            <p:ph idx="1"/>
          </p:nvPr>
        </p:nvSpPr>
        <p:spPr/>
        <p:txBody>
          <a:bodyPr>
            <a:normAutofit/>
          </a:bodyPr>
          <a:lstStyle/>
          <a:p>
            <a:pPr algn="l"/>
            <a:r>
              <a:rPr lang="en-US" b="0" i="0" u="none" strike="noStrike" baseline="0" dirty="0">
                <a:latin typeface="Times-Roman"/>
              </a:rPr>
              <a:t>Big data analytics through specialized systems and software can lead to positive business related</a:t>
            </a:r>
            <a:r>
              <a:rPr lang="en-US" dirty="0">
                <a:latin typeface="Times-Roman"/>
              </a:rPr>
              <a:t> </a:t>
            </a:r>
            <a:r>
              <a:rPr lang="en-IN" b="0" i="0" u="none" strike="noStrike" baseline="0" dirty="0">
                <a:latin typeface="Times-Roman"/>
              </a:rPr>
              <a:t>outcomes:</a:t>
            </a:r>
          </a:p>
          <a:p>
            <a:pPr algn="just"/>
            <a:r>
              <a:rPr lang="en-IN" b="0" i="0" u="none" strike="noStrike" baseline="0" dirty="0">
                <a:latin typeface="Times-Roman"/>
              </a:rPr>
              <a:t>New revenue opportunities</a:t>
            </a:r>
          </a:p>
          <a:p>
            <a:pPr algn="just"/>
            <a:r>
              <a:rPr lang="en-IN" b="0" i="0" u="none" strike="noStrike" baseline="0" dirty="0">
                <a:latin typeface="Arial" panose="020B0604020202020204" pitchFamily="34" charset="0"/>
              </a:rPr>
              <a:t> </a:t>
            </a:r>
            <a:r>
              <a:rPr lang="en-IN" b="0" i="0" u="none" strike="noStrike" baseline="0" dirty="0">
                <a:latin typeface="Times-Roman"/>
              </a:rPr>
              <a:t>More effective marketing</a:t>
            </a:r>
          </a:p>
          <a:p>
            <a:pPr algn="just"/>
            <a:r>
              <a:rPr lang="en-IN" b="0" i="0" u="none" strike="noStrike" baseline="0" dirty="0">
                <a:latin typeface="Arial" panose="020B0604020202020204" pitchFamily="34" charset="0"/>
              </a:rPr>
              <a:t> </a:t>
            </a:r>
            <a:r>
              <a:rPr lang="en-IN" b="0" i="0" u="none" strike="noStrike" baseline="0" dirty="0">
                <a:latin typeface="Times-Roman"/>
              </a:rPr>
              <a:t>Better customer service</a:t>
            </a:r>
          </a:p>
          <a:p>
            <a:pPr algn="just"/>
            <a:r>
              <a:rPr lang="en-IN" b="0" i="0" u="none" strike="noStrike" baseline="0" dirty="0">
                <a:latin typeface="Arial" panose="020B0604020202020204" pitchFamily="34" charset="0"/>
              </a:rPr>
              <a:t> </a:t>
            </a:r>
            <a:r>
              <a:rPr lang="en-IN" b="0" i="0" u="none" strike="noStrike" baseline="0" dirty="0">
                <a:latin typeface="Times-Roman"/>
              </a:rPr>
              <a:t>Improved operational efficiency</a:t>
            </a:r>
          </a:p>
          <a:p>
            <a:pPr algn="just"/>
            <a:r>
              <a:rPr lang="en-IN" b="0" i="0" u="none" strike="noStrike" baseline="0" dirty="0">
                <a:latin typeface="Arial" panose="020B0604020202020204" pitchFamily="34" charset="0"/>
              </a:rPr>
              <a:t> </a:t>
            </a:r>
            <a:r>
              <a:rPr lang="en-IN" b="0" i="0" u="none" strike="noStrike" baseline="0" dirty="0">
                <a:latin typeface="Times-Roman"/>
              </a:rPr>
              <a:t>Competitive advantages over rivals</a:t>
            </a:r>
            <a:endParaRPr lang="en-IN" sz="4000" dirty="0"/>
          </a:p>
        </p:txBody>
      </p:sp>
    </p:spTree>
    <p:extLst>
      <p:ext uri="{BB962C8B-B14F-4D97-AF65-F5344CB8AC3E}">
        <p14:creationId xmlns:p14="http://schemas.microsoft.com/office/powerpoint/2010/main" val="14718434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A64F3-7CC1-1F3A-C87D-9CDA79602FDA}"/>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89901E9E-4AFF-9193-0BA8-4CD4B9ADA6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3561" y="619432"/>
            <a:ext cx="9370142" cy="5702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6538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48F3-8C15-2479-8D36-C5A781105460}"/>
              </a:ext>
            </a:extLst>
          </p:cNvPr>
          <p:cNvSpPr>
            <a:spLocks noGrp="1"/>
          </p:cNvSpPr>
          <p:nvPr>
            <p:ph type="title"/>
          </p:nvPr>
        </p:nvSpPr>
        <p:spPr>
          <a:xfrm>
            <a:off x="838200" y="1"/>
            <a:ext cx="10515600" cy="1278194"/>
          </a:xfrm>
        </p:spPr>
        <p:txBody>
          <a:bodyPr>
            <a:normAutofit/>
          </a:bodyPr>
          <a:lstStyle/>
          <a:p>
            <a:pPr algn="ctr"/>
            <a:br>
              <a:rPr lang="en-IN" sz="3200" b="0" i="0" u="none" strike="noStrike" baseline="0" dirty="0">
                <a:solidFill>
                  <a:srgbClr val="000000"/>
                </a:solidFill>
                <a:latin typeface="Times New Roman" panose="02020603050405020304" pitchFamily="18" charset="0"/>
              </a:rPr>
            </a:br>
            <a:r>
              <a:rPr lang="en-IN" sz="3200" b="1" i="0" u="none" strike="noStrike" baseline="0" dirty="0">
                <a:solidFill>
                  <a:srgbClr val="444444"/>
                </a:solidFill>
                <a:latin typeface="Times New Roman" panose="02020603050405020304" pitchFamily="18" charset="0"/>
              </a:rPr>
              <a:t>Big Data in Finance</a:t>
            </a:r>
            <a:endParaRPr lang="en-IN" sz="6600" dirty="0"/>
          </a:p>
        </p:txBody>
      </p:sp>
      <p:sp>
        <p:nvSpPr>
          <p:cNvPr id="3" name="Content Placeholder 2">
            <a:extLst>
              <a:ext uri="{FF2B5EF4-FFF2-40B4-BE49-F238E27FC236}">
                <a16:creationId xmlns:a16="http://schemas.microsoft.com/office/drawing/2014/main" id="{4BD44CE0-248C-3F9A-22A1-61D260E75704}"/>
              </a:ext>
            </a:extLst>
          </p:cNvPr>
          <p:cNvSpPr>
            <a:spLocks noGrp="1"/>
          </p:cNvSpPr>
          <p:nvPr>
            <p:ph idx="1"/>
          </p:nvPr>
        </p:nvSpPr>
        <p:spPr>
          <a:xfrm>
            <a:off x="838200" y="1160206"/>
            <a:ext cx="10515600" cy="5016757"/>
          </a:xfrm>
        </p:spPr>
        <p:txBody>
          <a:bodyPr>
            <a:noAutofit/>
          </a:bodyPr>
          <a:lstStyle/>
          <a:p>
            <a:pPr marL="0" indent="0">
              <a:buNone/>
            </a:pPr>
            <a:endParaRPr lang="en-IN" b="0" i="0" u="none" strike="noStrike" baseline="0" dirty="0">
              <a:latin typeface="Times New Roman" panose="02020603050405020304" pitchFamily="18" charset="0"/>
            </a:endParaRPr>
          </a:p>
          <a:p>
            <a:pPr marR="0" algn="l"/>
            <a:r>
              <a:rPr lang="en-US" b="0" i="0" u="none" strike="noStrike" baseline="0" dirty="0">
                <a:solidFill>
                  <a:srgbClr val="444444"/>
                </a:solidFill>
                <a:latin typeface="Times New Roman" panose="02020603050405020304" pitchFamily="18" charset="0"/>
              </a:rPr>
              <a:t>The functioning of any financial organization depends heavily on its data and to safeguard that data is one of the toughest challenges any financial firm faces. </a:t>
            </a:r>
          </a:p>
          <a:p>
            <a:pPr marR="0" algn="l"/>
            <a:r>
              <a:rPr lang="en-US" b="0" i="0" u="none" strike="noStrike" baseline="0" dirty="0">
                <a:solidFill>
                  <a:srgbClr val="444444"/>
                </a:solidFill>
                <a:latin typeface="Times New Roman" panose="02020603050405020304" pitchFamily="18" charset="0"/>
              </a:rPr>
              <a:t>Data has been the second most important commodity for them after money.</a:t>
            </a:r>
          </a:p>
          <a:p>
            <a:pPr marR="0" algn="l"/>
            <a:r>
              <a:rPr lang="en-US" b="0" i="0" u="none" strike="noStrike" baseline="0" dirty="0">
                <a:solidFill>
                  <a:srgbClr val="444444"/>
                </a:solidFill>
                <a:latin typeface="Wingdings" panose="05000000000000000000" pitchFamily="2" charset="2"/>
              </a:rPr>
              <a:t></a:t>
            </a:r>
            <a:r>
              <a:rPr lang="en-US" b="0" i="0" u="none" strike="noStrike" baseline="0" dirty="0">
                <a:solidFill>
                  <a:srgbClr val="444444"/>
                </a:solidFill>
                <a:latin typeface="Times New Roman" panose="02020603050405020304" pitchFamily="18" charset="0"/>
              </a:rPr>
              <a:t>Even before Big Data gained popularity, the finance industry was already conquering the technical field. </a:t>
            </a:r>
          </a:p>
          <a:p>
            <a:pPr marR="0" algn="l"/>
            <a:r>
              <a:rPr lang="en-US" b="0" i="0" u="none" strike="noStrike" baseline="0" dirty="0">
                <a:solidFill>
                  <a:srgbClr val="444444"/>
                </a:solidFill>
                <a:latin typeface="Times New Roman" panose="02020603050405020304" pitchFamily="18" charset="0"/>
              </a:rPr>
              <a:t>In addition to it, financial firms were among the earliest adopters of Big Data and Analytics.</a:t>
            </a:r>
          </a:p>
          <a:p>
            <a:pPr marL="0" marR="0" indent="0" algn="l">
              <a:buNone/>
            </a:pPr>
            <a:endParaRPr lang="en-IN" dirty="0"/>
          </a:p>
        </p:txBody>
      </p:sp>
    </p:spTree>
    <p:extLst>
      <p:ext uri="{BB962C8B-B14F-4D97-AF65-F5344CB8AC3E}">
        <p14:creationId xmlns:p14="http://schemas.microsoft.com/office/powerpoint/2010/main" val="193878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73A5-0F37-1982-1413-AFEBA60F10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643F87-66A6-AD51-724E-440D8164ADBD}"/>
              </a:ext>
            </a:extLst>
          </p:cNvPr>
          <p:cNvSpPr>
            <a:spLocks noGrp="1"/>
          </p:cNvSpPr>
          <p:nvPr>
            <p:ph idx="1"/>
          </p:nvPr>
        </p:nvSpPr>
        <p:spPr>
          <a:xfrm>
            <a:off x="838200" y="766916"/>
            <a:ext cx="10515600" cy="5410047"/>
          </a:xfrm>
        </p:spPr>
        <p:txBody>
          <a:bodyPr/>
          <a:lstStyle/>
          <a:p>
            <a:pPr marR="0" algn="l"/>
            <a:r>
              <a:rPr lang="en-US" sz="2800" b="1" i="0" u="none" strike="noStrike" baseline="0" dirty="0">
                <a:solidFill>
                  <a:srgbClr val="444444"/>
                </a:solidFill>
                <a:latin typeface="Times New Roman" panose="02020603050405020304" pitchFamily="18" charset="0"/>
              </a:rPr>
              <a:t>Digital </a:t>
            </a:r>
            <a:r>
              <a:rPr lang="en-US" sz="2800" b="1" i="0" u="none" strike="noStrike" baseline="0" dirty="0" err="1">
                <a:solidFill>
                  <a:srgbClr val="444444"/>
                </a:solidFill>
                <a:latin typeface="Times New Roman" panose="02020603050405020304" pitchFamily="18" charset="0"/>
              </a:rPr>
              <a:t>banking</a:t>
            </a:r>
            <a:r>
              <a:rPr lang="en-US" sz="2800" b="0" i="0" u="none" strike="noStrike" baseline="0" dirty="0" err="1">
                <a:solidFill>
                  <a:srgbClr val="444444"/>
                </a:solidFill>
                <a:latin typeface="Times New Roman" panose="02020603050405020304" pitchFamily="18" charset="0"/>
              </a:rPr>
              <a:t>and</a:t>
            </a:r>
            <a:r>
              <a:rPr lang="en-US" sz="2800" b="1" i="0" u="none" strike="noStrike" baseline="0" dirty="0" err="1">
                <a:solidFill>
                  <a:srgbClr val="444444"/>
                </a:solidFill>
                <a:latin typeface="Times New Roman" panose="02020603050405020304" pitchFamily="18" charset="0"/>
              </a:rPr>
              <a:t>payments</a:t>
            </a:r>
            <a:r>
              <a:rPr lang="en-US" sz="2800" b="0" i="0" u="none" strike="noStrike" baseline="0" dirty="0" err="1">
                <a:solidFill>
                  <a:srgbClr val="444444"/>
                </a:solidFill>
                <a:latin typeface="Times New Roman" panose="02020603050405020304" pitchFamily="18" charset="0"/>
              </a:rPr>
              <a:t>are</a:t>
            </a:r>
            <a:r>
              <a:rPr lang="en-US" sz="2800" b="0" i="0" u="none" strike="noStrike" baseline="0" dirty="0">
                <a:solidFill>
                  <a:srgbClr val="444444"/>
                </a:solidFill>
                <a:latin typeface="Times New Roman" panose="02020603050405020304" pitchFamily="18" charset="0"/>
              </a:rPr>
              <a:t> two of the most trending buzzwords around and Big data has been at the heart of it. </a:t>
            </a:r>
          </a:p>
          <a:p>
            <a:pPr marR="0" algn="l"/>
            <a:r>
              <a:rPr lang="en-US" sz="2800" b="0" i="0" u="none" strike="noStrike" baseline="0" dirty="0">
                <a:solidFill>
                  <a:srgbClr val="444444"/>
                </a:solidFill>
                <a:latin typeface="Times New Roman" panose="02020603050405020304" pitchFamily="18" charset="0"/>
              </a:rPr>
              <a:t>Big Data is bossing the key areas of financial firms such </a:t>
            </a:r>
            <a:r>
              <a:rPr lang="en-US" sz="2800" b="0" i="0" u="none" strike="noStrike" baseline="0" dirty="0" err="1">
                <a:solidFill>
                  <a:srgbClr val="444444"/>
                </a:solidFill>
                <a:latin typeface="Times New Roman" panose="02020603050405020304" pitchFamily="18" charset="0"/>
              </a:rPr>
              <a:t>as</a:t>
            </a:r>
            <a:r>
              <a:rPr lang="en-US" sz="2800" b="1" i="0" u="none" strike="noStrike" baseline="0" dirty="0" err="1">
                <a:solidFill>
                  <a:srgbClr val="444444"/>
                </a:solidFill>
                <a:latin typeface="Times New Roman" panose="02020603050405020304" pitchFamily="18" charset="0"/>
              </a:rPr>
              <a:t>fraud</a:t>
            </a:r>
            <a:r>
              <a:rPr lang="en-US" sz="2800" b="1" i="0" u="none" strike="noStrike" baseline="0" dirty="0">
                <a:solidFill>
                  <a:srgbClr val="444444"/>
                </a:solidFill>
                <a:latin typeface="Times New Roman" panose="02020603050405020304" pitchFamily="18" charset="0"/>
              </a:rPr>
              <a:t> </a:t>
            </a:r>
            <a:r>
              <a:rPr lang="en-US" sz="2800" b="1" i="0" u="none" strike="noStrike" baseline="0" dirty="0" err="1">
                <a:solidFill>
                  <a:srgbClr val="444444"/>
                </a:solidFill>
                <a:latin typeface="Times New Roman" panose="02020603050405020304" pitchFamily="18" charset="0"/>
              </a:rPr>
              <a:t>detection</a:t>
            </a:r>
            <a:r>
              <a:rPr lang="en-US" sz="2800" b="0" i="0" u="none" strike="noStrike" baseline="0" dirty="0" err="1">
                <a:solidFill>
                  <a:srgbClr val="444444"/>
                </a:solidFill>
                <a:latin typeface="Times New Roman" panose="02020603050405020304" pitchFamily="18" charset="0"/>
              </a:rPr>
              <a:t>,</a:t>
            </a:r>
            <a:r>
              <a:rPr lang="en-US" sz="2800" b="1" i="0" u="none" strike="noStrike" baseline="0" dirty="0" err="1">
                <a:solidFill>
                  <a:srgbClr val="444444"/>
                </a:solidFill>
                <a:latin typeface="Times New Roman" panose="02020603050405020304" pitchFamily="18" charset="0"/>
              </a:rPr>
              <a:t>risk</a:t>
            </a:r>
            <a:r>
              <a:rPr lang="en-US" sz="2800" b="1" i="0" u="none" strike="noStrike" baseline="0" dirty="0">
                <a:solidFill>
                  <a:srgbClr val="444444"/>
                </a:solidFill>
                <a:latin typeface="Times New Roman" panose="02020603050405020304" pitchFamily="18" charset="0"/>
              </a:rPr>
              <a:t> </a:t>
            </a:r>
            <a:r>
              <a:rPr lang="en-US" sz="2800" b="1" i="0" u="none" strike="noStrike" baseline="0" dirty="0" err="1">
                <a:solidFill>
                  <a:srgbClr val="444444"/>
                </a:solidFill>
                <a:latin typeface="Times New Roman" panose="02020603050405020304" pitchFamily="18" charset="0"/>
              </a:rPr>
              <a:t>analysis</a:t>
            </a:r>
            <a:r>
              <a:rPr lang="en-US" sz="2800" b="0" i="0" u="none" strike="noStrike" baseline="0" dirty="0" err="1">
                <a:solidFill>
                  <a:srgbClr val="444444"/>
                </a:solidFill>
                <a:latin typeface="Times New Roman" panose="02020603050405020304" pitchFamily="18" charset="0"/>
              </a:rPr>
              <a:t>,</a:t>
            </a:r>
            <a:r>
              <a:rPr lang="en-US" sz="2800" b="1" i="0" u="none" strike="noStrike" baseline="0" dirty="0" err="1">
                <a:solidFill>
                  <a:srgbClr val="444444"/>
                </a:solidFill>
                <a:latin typeface="Times New Roman" panose="02020603050405020304" pitchFamily="18" charset="0"/>
              </a:rPr>
              <a:t>algorithmic</a:t>
            </a:r>
            <a:r>
              <a:rPr lang="en-US" sz="2800" b="1" i="0" u="none" strike="noStrike" baseline="0" dirty="0">
                <a:solidFill>
                  <a:srgbClr val="444444"/>
                </a:solidFill>
                <a:latin typeface="Times New Roman" panose="02020603050405020304" pitchFamily="18" charset="0"/>
              </a:rPr>
              <a:t> trading</a:t>
            </a:r>
            <a:r>
              <a:rPr lang="en-US" sz="2800" b="0" i="0" u="none" strike="noStrike" baseline="0" dirty="0">
                <a:solidFill>
                  <a:srgbClr val="444444"/>
                </a:solidFill>
                <a:latin typeface="Times New Roman" panose="02020603050405020304" pitchFamily="18" charset="0"/>
              </a:rPr>
              <a:t>, </a:t>
            </a:r>
            <a:r>
              <a:rPr lang="en-US" sz="2800" b="0" i="0" u="none" strike="noStrike" baseline="0" dirty="0" err="1">
                <a:solidFill>
                  <a:srgbClr val="444444"/>
                </a:solidFill>
                <a:latin typeface="Times New Roman" panose="02020603050405020304" pitchFamily="18" charset="0"/>
              </a:rPr>
              <a:t>and</a:t>
            </a:r>
            <a:r>
              <a:rPr lang="en-US" sz="2800" b="1" i="0" u="none" strike="noStrike" baseline="0" dirty="0" err="1">
                <a:solidFill>
                  <a:srgbClr val="444444"/>
                </a:solidFill>
                <a:latin typeface="Times New Roman" panose="02020603050405020304" pitchFamily="18" charset="0"/>
              </a:rPr>
              <a:t>customer</a:t>
            </a:r>
            <a:r>
              <a:rPr lang="en-US" sz="2800" b="1" i="0" u="none" strike="noStrike" baseline="0" dirty="0">
                <a:solidFill>
                  <a:srgbClr val="444444"/>
                </a:solidFill>
                <a:latin typeface="Times New Roman" panose="02020603050405020304" pitchFamily="18" charset="0"/>
              </a:rPr>
              <a:t> contentment</a:t>
            </a:r>
            <a:r>
              <a:rPr lang="en-US" sz="2800" b="0" i="0" u="none" strike="noStrike" baseline="0" dirty="0">
                <a:solidFill>
                  <a:srgbClr val="444444"/>
                </a:solidFill>
                <a:latin typeface="Times New Roman" panose="02020603050405020304" pitchFamily="18" charset="0"/>
              </a:rPr>
              <a:t>.</a:t>
            </a:r>
          </a:p>
          <a:p>
            <a:pPr marR="0" algn="l"/>
            <a:r>
              <a:rPr lang="en-US" sz="2800" b="0" i="0" u="none" strike="noStrike" baseline="0" dirty="0">
                <a:solidFill>
                  <a:srgbClr val="444444"/>
                </a:solidFill>
                <a:latin typeface="Wingdings" panose="05000000000000000000" pitchFamily="2" charset="2"/>
              </a:rPr>
              <a:t></a:t>
            </a:r>
            <a:r>
              <a:rPr lang="en-US" sz="2800" b="0" i="0" u="none" strike="noStrike" baseline="0" dirty="0">
                <a:solidFill>
                  <a:srgbClr val="444444"/>
                </a:solidFill>
                <a:latin typeface="Times New Roman" panose="02020603050405020304" pitchFamily="18" charset="0"/>
              </a:rPr>
              <a:t>This has brought much-needed fluency in their systems. </a:t>
            </a:r>
          </a:p>
          <a:p>
            <a:pPr marR="0" algn="l"/>
            <a:r>
              <a:rPr lang="en-US" sz="2800" b="0" i="0" u="none" strike="noStrike" baseline="0" dirty="0">
                <a:solidFill>
                  <a:srgbClr val="444444"/>
                </a:solidFill>
                <a:latin typeface="Times New Roman" panose="02020603050405020304" pitchFamily="18" charset="0"/>
              </a:rPr>
              <a:t>They are now empowered to focus more on providing better services to their customers rather than </a:t>
            </a:r>
            <a:r>
              <a:rPr lang="en-US" sz="2800" b="0" i="0" u="none" strike="noStrike" baseline="0" dirty="0" err="1">
                <a:solidFill>
                  <a:srgbClr val="444444"/>
                </a:solidFill>
                <a:latin typeface="Times New Roman" panose="02020603050405020304" pitchFamily="18" charset="0"/>
              </a:rPr>
              <a:t>focussingon</a:t>
            </a:r>
            <a:r>
              <a:rPr lang="en-US" sz="2800" b="0" i="0" u="none" strike="noStrike" baseline="0" dirty="0">
                <a:solidFill>
                  <a:srgbClr val="444444"/>
                </a:solidFill>
                <a:latin typeface="Times New Roman" panose="02020603050405020304" pitchFamily="18" charset="0"/>
              </a:rPr>
              <a:t> security issues. </a:t>
            </a:r>
          </a:p>
          <a:p>
            <a:pPr marR="0" algn="l"/>
            <a:r>
              <a:rPr lang="en-US" sz="2800" b="0" i="0" u="none" strike="noStrike" baseline="0" dirty="0">
                <a:solidFill>
                  <a:srgbClr val="444444"/>
                </a:solidFill>
                <a:latin typeface="Times New Roman" panose="02020603050405020304" pitchFamily="18" charset="0"/>
              </a:rPr>
              <a:t>Big Data has now enhanced the financial system with answers to its hardest of the challenges.</a:t>
            </a:r>
          </a:p>
          <a:p>
            <a:endParaRPr lang="en-IN" dirty="0"/>
          </a:p>
        </p:txBody>
      </p:sp>
    </p:spTree>
    <p:extLst>
      <p:ext uri="{BB962C8B-B14F-4D97-AF65-F5344CB8AC3E}">
        <p14:creationId xmlns:p14="http://schemas.microsoft.com/office/powerpoint/2010/main" val="19595967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8C9FF-7FD0-5F58-908A-ECEE99FD98B7}"/>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3979868B-CE6D-32AC-ABEC-43922041DC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6489" y="619432"/>
            <a:ext cx="8475527" cy="5240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081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F6A3-B627-0656-3DDE-ECDB3732E693}"/>
              </a:ext>
            </a:extLst>
          </p:cNvPr>
          <p:cNvSpPr>
            <a:spLocks noGrp="1"/>
          </p:cNvSpPr>
          <p:nvPr>
            <p:ph type="title"/>
          </p:nvPr>
        </p:nvSpPr>
        <p:spPr>
          <a:xfrm>
            <a:off x="838200" y="1"/>
            <a:ext cx="10515600" cy="1160206"/>
          </a:xfrm>
        </p:spPr>
        <p:txBody>
          <a:bodyPr>
            <a:normAutofit/>
          </a:bodyPr>
          <a:lstStyle/>
          <a:p>
            <a:pPr algn="ctr"/>
            <a:br>
              <a:rPr lang="en-IN" sz="3200" b="0" i="0" u="none" strike="noStrike" baseline="0" dirty="0">
                <a:solidFill>
                  <a:srgbClr val="000000"/>
                </a:solidFill>
                <a:latin typeface="Times New Roman" panose="02020603050405020304" pitchFamily="18" charset="0"/>
              </a:rPr>
            </a:br>
            <a:r>
              <a:rPr lang="en-US" sz="3200" b="1" i="0" u="none" strike="noStrike" baseline="0" dirty="0">
                <a:latin typeface="Times New Roman" panose="02020603050405020304" pitchFamily="18" charset="0"/>
              </a:rPr>
              <a:t>Big Data in Travel Industry</a:t>
            </a:r>
            <a:endParaRPr lang="en-IN" sz="6600" dirty="0"/>
          </a:p>
        </p:txBody>
      </p:sp>
      <p:sp>
        <p:nvSpPr>
          <p:cNvPr id="3" name="Content Placeholder 2">
            <a:extLst>
              <a:ext uri="{FF2B5EF4-FFF2-40B4-BE49-F238E27FC236}">
                <a16:creationId xmlns:a16="http://schemas.microsoft.com/office/drawing/2014/main" id="{CFE56D6A-E90C-3B87-B208-41E537B4619F}"/>
              </a:ext>
            </a:extLst>
          </p:cNvPr>
          <p:cNvSpPr>
            <a:spLocks noGrp="1"/>
          </p:cNvSpPr>
          <p:nvPr>
            <p:ph idx="1"/>
          </p:nvPr>
        </p:nvSpPr>
        <p:spPr>
          <a:xfrm>
            <a:off x="838200" y="823452"/>
            <a:ext cx="10515600" cy="5211096"/>
          </a:xfrm>
        </p:spPr>
        <p:txBody>
          <a:bodyPr>
            <a:normAutofit lnSpcReduction="10000"/>
          </a:bodyPr>
          <a:lstStyle/>
          <a:p>
            <a:pPr marL="0" indent="0">
              <a:buNone/>
            </a:pPr>
            <a:endParaRPr lang="en-IN"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While Big Data is spreading like wildfire and various industries have been cooking its food with it, the travel industry was a bit late to realize its worth.</a:t>
            </a:r>
          </a:p>
          <a:p>
            <a:r>
              <a:rPr lang="en-US" sz="2400" b="0" i="0" u="none" strike="noStrike" baseline="0" dirty="0">
                <a:latin typeface="Times New Roman" panose="02020603050405020304" pitchFamily="18" charset="0"/>
              </a:rPr>
              <a:t>Better late than never though. Having a stress-free traveling experience is still like a daydream for many.</a:t>
            </a:r>
          </a:p>
          <a:p>
            <a:r>
              <a:rPr lang="en-US" sz="2400" b="0" i="0" u="none" strike="noStrike" baseline="0" dirty="0">
                <a:latin typeface="Times New Roman" panose="02020603050405020304" pitchFamily="18" charset="0"/>
              </a:rPr>
              <a:t>And now Big Data’s arrival is like a ray of hope, that will mark the departure of all the hindrances in our smooth traveling experience.</a:t>
            </a:r>
            <a:endParaRPr lang="en-IN" sz="2400" b="0" i="0" u="none" strike="noStrike" baseline="0" dirty="0">
              <a:latin typeface="Times New Roman" panose="02020603050405020304" pitchFamily="18" charset="0"/>
            </a:endParaRPr>
          </a:p>
          <a:p>
            <a:pPr marR="0" algn="l"/>
            <a:r>
              <a:rPr lang="en-US" sz="2400" b="0" i="0" u="none" strike="noStrike" baseline="0" dirty="0">
                <a:latin typeface="Times New Roman" panose="02020603050405020304" pitchFamily="18" charset="0"/>
              </a:rPr>
              <a:t>Through Big Data and analytics, travel companies are now able to offer more customized traveling experience. </a:t>
            </a:r>
          </a:p>
          <a:p>
            <a:pPr marR="0" algn="l"/>
            <a:r>
              <a:rPr lang="en-US" sz="2400" b="0" i="0" u="none" strike="noStrike" baseline="0" dirty="0">
                <a:latin typeface="Times New Roman" panose="02020603050405020304" pitchFamily="18" charset="0"/>
              </a:rPr>
              <a:t>They are now able to understand their customer’s requirements in a much-enhanced way.</a:t>
            </a:r>
          </a:p>
          <a:p>
            <a:pPr marR="0" algn="l"/>
            <a:r>
              <a:rPr lang="en-US" sz="2400" b="0" i="0" u="none" strike="noStrike" baseline="0" dirty="0">
                <a:latin typeface="Times New Roman" panose="02020603050405020304" pitchFamily="18" charset="0"/>
              </a:rPr>
              <a:t>From providing them with the best offers to be able to make suggestions in real-time, Big Data is certainly a perfect guide for any traveler. </a:t>
            </a:r>
          </a:p>
          <a:p>
            <a:pPr marR="0" algn="l"/>
            <a:r>
              <a:rPr lang="en-US" sz="2400" b="0" i="0" u="none" strike="noStrike" baseline="0" dirty="0">
                <a:latin typeface="Times New Roman" panose="02020603050405020304" pitchFamily="18" charset="0"/>
              </a:rPr>
              <a:t>Big Data is gradually taking the window seat in the travel industry.</a:t>
            </a:r>
          </a:p>
          <a:p>
            <a:endParaRPr lang="en-IN" sz="3600" dirty="0"/>
          </a:p>
        </p:txBody>
      </p:sp>
    </p:spTree>
    <p:extLst>
      <p:ext uri="{BB962C8B-B14F-4D97-AF65-F5344CB8AC3E}">
        <p14:creationId xmlns:p14="http://schemas.microsoft.com/office/powerpoint/2010/main" val="27672401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923E-4CB1-359E-9FB4-AD2314F553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3DCCFD-B221-4D36-174C-8A4716D9F90E}"/>
              </a:ext>
            </a:extLst>
          </p:cNvPr>
          <p:cNvSpPr>
            <a:spLocks noGrp="1"/>
          </p:cNvSpPr>
          <p:nvPr>
            <p:ph idx="1"/>
          </p:nvPr>
        </p:nvSpPr>
        <p:spPr/>
        <p:txBody>
          <a:bodyPr/>
          <a:lstStyle/>
          <a:p>
            <a:endParaRPr lang="en-IN"/>
          </a:p>
        </p:txBody>
      </p:sp>
      <p:pic>
        <p:nvPicPr>
          <p:cNvPr id="5122" name="Picture 2">
            <a:extLst>
              <a:ext uri="{FF2B5EF4-FFF2-40B4-BE49-F238E27FC236}">
                <a16:creationId xmlns:a16="http://schemas.microsoft.com/office/drawing/2014/main" id="{F94A3E88-4BD4-32DD-D2F8-9DBC319CA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323" y="973394"/>
            <a:ext cx="8632721" cy="4965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576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94A7-B926-CD1B-2E62-4690A5B4A781}"/>
              </a:ext>
            </a:extLst>
          </p:cNvPr>
          <p:cNvSpPr>
            <a:spLocks noGrp="1"/>
          </p:cNvSpPr>
          <p:nvPr>
            <p:ph type="title"/>
          </p:nvPr>
        </p:nvSpPr>
        <p:spPr>
          <a:xfrm>
            <a:off x="838200" y="-98322"/>
            <a:ext cx="10515600" cy="1081548"/>
          </a:xfrm>
        </p:spPr>
        <p:txBody>
          <a:bodyPr>
            <a:normAutofit/>
          </a:bodyPr>
          <a:lstStyle/>
          <a:p>
            <a:pPr algn="ctr"/>
            <a:br>
              <a:rPr lang="en-IN" sz="3200" b="0" i="0" u="none" strike="noStrike" baseline="0" dirty="0">
                <a:solidFill>
                  <a:srgbClr val="000000"/>
                </a:solidFill>
                <a:latin typeface="Times New Roman" panose="02020603050405020304" pitchFamily="18" charset="0"/>
              </a:rPr>
            </a:br>
            <a:r>
              <a:rPr lang="en-IN" sz="3200" b="1" i="0" u="none" strike="noStrike" baseline="0" dirty="0">
                <a:latin typeface="Times New Roman" panose="02020603050405020304" pitchFamily="18" charset="0"/>
              </a:rPr>
              <a:t>Big Data in Telecom</a:t>
            </a:r>
            <a:endParaRPr lang="en-IN" sz="6600" dirty="0"/>
          </a:p>
        </p:txBody>
      </p:sp>
      <p:sp>
        <p:nvSpPr>
          <p:cNvPr id="3" name="Content Placeholder 2">
            <a:extLst>
              <a:ext uri="{FF2B5EF4-FFF2-40B4-BE49-F238E27FC236}">
                <a16:creationId xmlns:a16="http://schemas.microsoft.com/office/drawing/2014/main" id="{9ACEA8B7-59AA-7AD8-FE05-640C1F4FAD81}"/>
              </a:ext>
            </a:extLst>
          </p:cNvPr>
          <p:cNvSpPr>
            <a:spLocks noGrp="1"/>
          </p:cNvSpPr>
          <p:nvPr>
            <p:ph idx="1"/>
          </p:nvPr>
        </p:nvSpPr>
        <p:spPr>
          <a:xfrm>
            <a:off x="838200" y="1160207"/>
            <a:ext cx="10515600" cy="5496232"/>
          </a:xfrm>
        </p:spPr>
        <p:txBody>
          <a:bodyPr>
            <a:normAutofit/>
          </a:bodyPr>
          <a:lstStyle/>
          <a:p>
            <a:pPr marL="0" indent="0">
              <a:buNone/>
            </a:pPr>
            <a:endParaRPr lang="en-IN" sz="2000" b="0" i="0" u="none" strike="noStrike" baseline="0" dirty="0">
              <a:latin typeface="Times New Roman" panose="02020603050405020304" pitchFamily="18" charset="0"/>
            </a:endParaRPr>
          </a:p>
          <a:p>
            <a:r>
              <a:rPr lang="en-US" sz="2000" b="0" i="0" u="none" strike="noStrike" baseline="0" dirty="0">
                <a:latin typeface="Times New Roman" panose="02020603050405020304" pitchFamily="18" charset="0"/>
              </a:rPr>
              <a:t>The telecom industry is the soul of every digital revolution that takes place around the world. </a:t>
            </a:r>
          </a:p>
          <a:p>
            <a:r>
              <a:rPr lang="en-US" sz="2000" b="0" i="0" u="none" strike="noStrike" baseline="0" dirty="0">
                <a:latin typeface="Times New Roman" panose="02020603050405020304" pitchFamily="18" charset="0"/>
              </a:rPr>
              <a:t>With the ever-increasing popularity of smartphones, it has flooded the telecom industry with massive amounts of data.</a:t>
            </a:r>
          </a:p>
          <a:p>
            <a:r>
              <a:rPr lang="en-US" sz="2000" b="0" i="0" u="none" strike="noStrike" baseline="0" dirty="0">
                <a:latin typeface="Wingdings" panose="05000000000000000000" pitchFamily="2" charset="2"/>
              </a:rPr>
              <a:t></a:t>
            </a:r>
            <a:r>
              <a:rPr lang="en-US" sz="2000" b="0" i="0" u="none" strike="noStrike" baseline="0" dirty="0">
                <a:latin typeface="Times New Roman" panose="02020603050405020304" pitchFamily="18" charset="0"/>
              </a:rPr>
              <a:t>And this data is like a goldmine, telecom companies just need to know how to dig it properly. </a:t>
            </a:r>
          </a:p>
          <a:p>
            <a:r>
              <a:rPr lang="en-US" sz="2000" b="0" i="0" u="none" strike="noStrike" baseline="0" dirty="0">
                <a:latin typeface="Times New Roman" panose="02020603050405020304" pitchFamily="18" charset="0"/>
              </a:rPr>
              <a:t>Through Big Data and analytics, companies are able to provide the customers with smooth connectivity, thus eradicating all the network barriers that the customers have to deal with.</a:t>
            </a:r>
            <a:endParaRPr lang="en-IN" sz="2000" b="0" i="0" u="none" strike="noStrike" baseline="0" dirty="0">
              <a:latin typeface="Times New Roman" panose="02020603050405020304" pitchFamily="18" charset="0"/>
            </a:endParaRPr>
          </a:p>
          <a:p>
            <a:pPr marR="0" algn="l"/>
            <a:r>
              <a:rPr lang="en-US" sz="2000" b="0" i="0" u="none" strike="noStrike" baseline="0" dirty="0">
                <a:latin typeface="Times New Roman" panose="02020603050405020304" pitchFamily="18" charset="0"/>
              </a:rPr>
              <a:t>Companies now with the help of Big Data and analytics can track the areas with the lowest as well as the highest network traffics and thus doing the needful to ensure hassle-free network connectivity.</a:t>
            </a:r>
          </a:p>
          <a:p>
            <a:pPr marR="0" algn="l"/>
            <a:r>
              <a:rPr lang="en-US" sz="2000" b="0" i="0" u="none" strike="noStrike" baseline="0" dirty="0">
                <a:latin typeface="Times New Roman" panose="02020603050405020304" pitchFamily="18" charset="0"/>
              </a:rPr>
              <a:t>Big Data alike other industries have helped the telecom industry to understand its customers pretty well.</a:t>
            </a:r>
          </a:p>
          <a:p>
            <a:pPr marR="0" algn="l"/>
            <a:r>
              <a:rPr lang="en-US" sz="2000" b="0" i="0" u="none" strike="noStrike" baseline="0" dirty="0">
                <a:latin typeface="Times New Roman" panose="02020603050405020304" pitchFamily="18" charset="0"/>
              </a:rPr>
              <a:t>Telecom industries now provide customers with offers as customized as possible.</a:t>
            </a:r>
          </a:p>
          <a:p>
            <a:pPr marR="0" algn="l"/>
            <a:r>
              <a:rPr lang="en-US" sz="2000" b="0" i="0" u="none" strike="noStrike" baseline="0" dirty="0">
                <a:latin typeface="Wingdings" panose="05000000000000000000" pitchFamily="2" charset="2"/>
              </a:rPr>
              <a:t></a:t>
            </a:r>
            <a:r>
              <a:rPr lang="en-US" sz="2000" b="0" i="0" u="none" strike="noStrike" baseline="0" dirty="0">
                <a:latin typeface="Times New Roman" panose="02020603050405020304" pitchFamily="18" charset="0"/>
              </a:rPr>
              <a:t>Big Data has been behind the data revolution we are currently experiencing.</a:t>
            </a:r>
          </a:p>
          <a:p>
            <a:endParaRPr lang="en-IN" sz="3200" dirty="0"/>
          </a:p>
        </p:txBody>
      </p:sp>
    </p:spTree>
    <p:extLst>
      <p:ext uri="{BB962C8B-B14F-4D97-AF65-F5344CB8AC3E}">
        <p14:creationId xmlns:p14="http://schemas.microsoft.com/office/powerpoint/2010/main" val="27657368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D076-425C-B61C-632D-9A456AAB877D}"/>
              </a:ext>
            </a:extLst>
          </p:cNvPr>
          <p:cNvSpPr>
            <a:spLocks noGrp="1"/>
          </p:cNvSpPr>
          <p:nvPr>
            <p:ph type="title"/>
          </p:nvPr>
        </p:nvSpPr>
        <p:spPr/>
        <p:txBody>
          <a:bodyPr/>
          <a:lstStyle/>
          <a:p>
            <a:endParaRPr lang="en-IN"/>
          </a:p>
        </p:txBody>
      </p:sp>
      <p:pic>
        <p:nvPicPr>
          <p:cNvPr id="6146" name="Picture 2">
            <a:extLst>
              <a:ext uri="{FF2B5EF4-FFF2-40B4-BE49-F238E27FC236}">
                <a16:creationId xmlns:a16="http://schemas.microsoft.com/office/drawing/2014/main" id="{FD34CE39-67E3-1F62-5BF0-234A21AD01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876" y="766916"/>
            <a:ext cx="9389807" cy="541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7645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8508-D2C3-7F2D-E065-B75250671154}"/>
              </a:ext>
            </a:extLst>
          </p:cNvPr>
          <p:cNvSpPr>
            <a:spLocks noGrp="1"/>
          </p:cNvSpPr>
          <p:nvPr>
            <p:ph type="title"/>
          </p:nvPr>
        </p:nvSpPr>
        <p:spPr>
          <a:xfrm>
            <a:off x="838200" y="68827"/>
            <a:ext cx="10515600" cy="904567"/>
          </a:xfrm>
        </p:spPr>
        <p:txBody>
          <a:bodyPr>
            <a:normAutofit/>
          </a:bodyPr>
          <a:lstStyle/>
          <a:p>
            <a:pPr algn="ctr"/>
            <a:br>
              <a:rPr lang="en-IN" sz="2800" b="0" i="0" u="none" strike="noStrike" baseline="0" dirty="0">
                <a:solidFill>
                  <a:srgbClr val="000000"/>
                </a:solidFill>
                <a:latin typeface="Times New Roman" panose="02020603050405020304" pitchFamily="18" charset="0"/>
              </a:rPr>
            </a:br>
            <a:r>
              <a:rPr lang="en-IN" sz="2800" b="1" i="0" u="none" strike="noStrike" baseline="0" dirty="0">
                <a:latin typeface="Times New Roman" panose="02020603050405020304" pitchFamily="18" charset="0"/>
              </a:rPr>
              <a:t>Big Data in Automobile</a:t>
            </a:r>
            <a:endParaRPr lang="en-IN" sz="6000" dirty="0"/>
          </a:p>
        </p:txBody>
      </p:sp>
      <p:sp>
        <p:nvSpPr>
          <p:cNvPr id="3" name="Content Placeholder 2">
            <a:extLst>
              <a:ext uri="{FF2B5EF4-FFF2-40B4-BE49-F238E27FC236}">
                <a16:creationId xmlns:a16="http://schemas.microsoft.com/office/drawing/2014/main" id="{4F464436-10B3-6AFE-E451-818A33228EC9}"/>
              </a:ext>
            </a:extLst>
          </p:cNvPr>
          <p:cNvSpPr>
            <a:spLocks noGrp="1"/>
          </p:cNvSpPr>
          <p:nvPr>
            <p:ph idx="1"/>
          </p:nvPr>
        </p:nvSpPr>
        <p:spPr>
          <a:xfrm>
            <a:off x="838200" y="757085"/>
            <a:ext cx="10515600" cy="5046253"/>
          </a:xfrm>
        </p:spPr>
        <p:txBody>
          <a:bodyPr>
            <a:noAutofit/>
          </a:bodyPr>
          <a:lstStyle/>
          <a:p>
            <a:pPr marL="0" indent="0">
              <a:buNone/>
            </a:pPr>
            <a:endParaRPr lang="en-IN"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And Big Data has now taken complete control of the automobile industry and is driving it smoothly. </a:t>
            </a:r>
          </a:p>
          <a:p>
            <a:r>
              <a:rPr lang="en-US" sz="2400" b="0" i="0" u="none" strike="noStrike" baseline="0" dirty="0">
                <a:latin typeface="Times New Roman" panose="02020603050405020304" pitchFamily="18" charset="0"/>
              </a:rPr>
              <a:t>Big Data is driving the automobile industry towards some unbelievable and never before results.</a:t>
            </a:r>
          </a:p>
          <a:p>
            <a:r>
              <a:rPr lang="en-US" sz="2400" b="0" i="0" u="none" strike="noStrike" baseline="0" dirty="0">
                <a:latin typeface="Wingdings" panose="05000000000000000000" pitchFamily="2" charset="2"/>
              </a:rPr>
              <a:t></a:t>
            </a:r>
            <a:r>
              <a:rPr lang="en-US" sz="2400" b="0" i="0" u="none" strike="noStrike" baseline="0" dirty="0">
                <a:latin typeface="Times New Roman" panose="02020603050405020304" pitchFamily="18" charset="0"/>
              </a:rPr>
              <a:t>The automobile industry is on a roll and Big Data is its wheels or I must say Big Data has given wings to it. </a:t>
            </a:r>
          </a:p>
          <a:p>
            <a:r>
              <a:rPr lang="en-US" sz="2400" b="0" i="0" u="none" strike="noStrike" baseline="0" dirty="0">
                <a:latin typeface="Times New Roman" panose="02020603050405020304" pitchFamily="18" charset="0"/>
              </a:rPr>
              <a:t>Big Data has helped the automobile industry achieve things that were beyond our imaginations.</a:t>
            </a:r>
            <a:endParaRPr lang="en-IN" sz="2400" b="0" i="0" u="none" strike="noStrike" baseline="0" dirty="0">
              <a:latin typeface="Times New Roman" panose="02020603050405020304" pitchFamily="18" charset="0"/>
            </a:endParaRPr>
          </a:p>
          <a:p>
            <a:pPr marR="0" algn="l"/>
            <a:r>
              <a:rPr lang="en-US" sz="2400" b="0" i="0" u="none" strike="noStrike" baseline="0" dirty="0">
                <a:latin typeface="Times New Roman" panose="02020603050405020304" pitchFamily="18" charset="0"/>
              </a:rPr>
              <a:t>From analyzing the trends to understanding the supply chain management, from taking care of its customers to turning our wildest dream of connected cars a reality, Big Data is well and truly driving the automobile industry crazy.</a:t>
            </a:r>
          </a:p>
          <a:p>
            <a:endParaRPr lang="en-US" sz="2400" b="0" i="0" u="none" strike="noStrike" baseline="0" dirty="0">
              <a:latin typeface="Times New Roman" panose="02020603050405020304" pitchFamily="18" charset="0"/>
            </a:endParaRPr>
          </a:p>
          <a:p>
            <a:endParaRPr lang="en-IN" sz="2400" b="0" i="0" u="none" strike="noStrike" baseline="0" dirty="0">
              <a:latin typeface="Times New Roman" panose="02020603050405020304" pitchFamily="18" charset="0"/>
            </a:endParaRPr>
          </a:p>
          <a:p>
            <a:endParaRPr lang="en-IN" sz="2400" dirty="0"/>
          </a:p>
        </p:txBody>
      </p:sp>
    </p:spTree>
    <p:extLst>
      <p:ext uri="{BB962C8B-B14F-4D97-AF65-F5344CB8AC3E}">
        <p14:creationId xmlns:p14="http://schemas.microsoft.com/office/powerpoint/2010/main" val="8710484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5C07-AE5C-DDCF-6C69-3B060F4E32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129043-3293-8FC3-7ECF-EB90E3F0C5A4}"/>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0316DD7B-5F63-478F-9D4C-066C89380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804" y="745361"/>
            <a:ext cx="9520391" cy="543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493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DB0A-BF70-A504-1BA0-F3FAA96FB279}"/>
              </a:ext>
            </a:extLst>
          </p:cNvPr>
          <p:cNvSpPr>
            <a:spLocks noGrp="1"/>
          </p:cNvSpPr>
          <p:nvPr>
            <p:ph type="title"/>
          </p:nvPr>
        </p:nvSpPr>
        <p:spPr/>
        <p:txBody>
          <a:bodyPr>
            <a:normAutofit/>
          </a:bodyPr>
          <a:lstStyle/>
          <a:p>
            <a:pPr algn="ctr"/>
            <a:r>
              <a:rPr lang="en-US" sz="3200" b="1" i="0" u="none" strike="noStrike" baseline="0" dirty="0">
                <a:latin typeface="Times-Bold"/>
              </a:rPr>
              <a:t>How big data analytics works</a:t>
            </a:r>
            <a:endParaRPr lang="en-IN" sz="6600" dirty="0"/>
          </a:p>
        </p:txBody>
      </p:sp>
      <p:sp>
        <p:nvSpPr>
          <p:cNvPr id="3" name="Content Placeholder 2">
            <a:extLst>
              <a:ext uri="{FF2B5EF4-FFF2-40B4-BE49-F238E27FC236}">
                <a16:creationId xmlns:a16="http://schemas.microsoft.com/office/drawing/2014/main" id="{2459ABF5-B3D4-DCCA-1DAB-6671234B2275}"/>
              </a:ext>
            </a:extLst>
          </p:cNvPr>
          <p:cNvSpPr>
            <a:spLocks noGrp="1"/>
          </p:cNvSpPr>
          <p:nvPr>
            <p:ph idx="1"/>
          </p:nvPr>
        </p:nvSpPr>
        <p:spPr/>
        <p:txBody>
          <a:bodyPr>
            <a:normAutofit lnSpcReduction="10000"/>
          </a:bodyPr>
          <a:lstStyle/>
          <a:p>
            <a:pPr algn="l"/>
            <a:r>
              <a:rPr lang="en-US" b="0" i="0" u="none" strike="noStrike" baseline="0" dirty="0">
                <a:latin typeface="Times-Roman"/>
              </a:rPr>
              <a:t>Once the data is ready, it can be analyzed with the software commonly used for advanced analytics processes. That includes tools for:</a:t>
            </a:r>
          </a:p>
          <a:p>
            <a:pPr algn="l"/>
            <a:endParaRPr lang="en-US" dirty="0">
              <a:latin typeface="Times-Roman"/>
            </a:endParaRPr>
          </a:p>
          <a:p>
            <a:pPr algn="l"/>
            <a:r>
              <a:rPr lang="en-US" b="1" i="0" u="none" strike="noStrike" baseline="0" dirty="0">
                <a:latin typeface="Times-Bold"/>
              </a:rPr>
              <a:t>data mining</a:t>
            </a:r>
            <a:r>
              <a:rPr lang="en-US" b="0" i="0" u="none" strike="noStrike" baseline="0" dirty="0">
                <a:latin typeface="Times-Roman"/>
              </a:rPr>
              <a:t>, which shift through data sets in search of </a:t>
            </a:r>
            <a:r>
              <a:rPr lang="en-IN" b="0" i="0" u="none" strike="noStrike" baseline="0" dirty="0">
                <a:latin typeface="Times-Roman"/>
              </a:rPr>
              <a:t>patterns and relationships;</a:t>
            </a:r>
          </a:p>
          <a:p>
            <a:pPr algn="l"/>
            <a:r>
              <a:rPr lang="en-US" b="1" i="0" u="none" strike="noStrike" baseline="0" dirty="0">
                <a:latin typeface="Times-Bold"/>
              </a:rPr>
              <a:t>predictive analytics</a:t>
            </a:r>
            <a:r>
              <a:rPr lang="en-US" b="0" i="0" u="none" strike="noStrike" baseline="0" dirty="0">
                <a:latin typeface="Times-Roman"/>
              </a:rPr>
              <a:t>, which build models to forecast customer behavior and other future developments;</a:t>
            </a:r>
          </a:p>
          <a:p>
            <a:pPr algn="l"/>
            <a:r>
              <a:rPr lang="en-US" b="0" i="0" u="none" strike="noStrike" baseline="0" dirty="0">
                <a:latin typeface="Arial" panose="020B0604020202020204" pitchFamily="34" charset="0"/>
              </a:rPr>
              <a:t> </a:t>
            </a:r>
            <a:r>
              <a:rPr lang="en-US" b="1" i="0" u="none" strike="noStrike" baseline="0" dirty="0">
                <a:latin typeface="Times-Bold"/>
              </a:rPr>
              <a:t>machine learning</a:t>
            </a:r>
            <a:r>
              <a:rPr lang="en-US" b="0" i="0" u="none" strike="noStrike" baseline="0" dirty="0">
                <a:latin typeface="Times-Roman"/>
              </a:rPr>
              <a:t>, which taps algorithms to analyze </a:t>
            </a:r>
            <a:r>
              <a:rPr lang="en-IN" b="0" i="0" u="none" strike="noStrike" baseline="0" dirty="0">
                <a:latin typeface="Times-Roman"/>
              </a:rPr>
              <a:t>large data sets; and</a:t>
            </a:r>
          </a:p>
          <a:p>
            <a:pPr algn="l"/>
            <a:r>
              <a:rPr lang="en-US" b="0" i="0" u="none" strike="noStrike" baseline="0" dirty="0">
                <a:latin typeface="Arial" panose="020B0604020202020204" pitchFamily="34" charset="0"/>
              </a:rPr>
              <a:t> </a:t>
            </a:r>
            <a:r>
              <a:rPr lang="en-US" b="1" i="0" u="none" strike="noStrike" baseline="0" dirty="0">
                <a:latin typeface="Times-Bold"/>
              </a:rPr>
              <a:t>deep learning</a:t>
            </a:r>
            <a:r>
              <a:rPr lang="en-US" b="0" i="0" u="none" strike="noStrike" baseline="0" dirty="0">
                <a:latin typeface="Times-Roman"/>
              </a:rPr>
              <a:t>, a more advanced offshoot of machine </a:t>
            </a:r>
            <a:r>
              <a:rPr lang="en-IN" b="0" i="0" u="none" strike="noStrike" baseline="0" dirty="0">
                <a:latin typeface="Times-Roman"/>
              </a:rPr>
              <a:t>learning.</a:t>
            </a:r>
            <a:endParaRPr lang="en-IN" sz="4000" dirty="0"/>
          </a:p>
        </p:txBody>
      </p:sp>
    </p:spTree>
    <p:extLst>
      <p:ext uri="{BB962C8B-B14F-4D97-AF65-F5344CB8AC3E}">
        <p14:creationId xmlns:p14="http://schemas.microsoft.com/office/powerpoint/2010/main" val="257462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28BD9-108F-E5A4-1D53-A5F470C12D69}"/>
              </a:ext>
            </a:extLst>
          </p:cNvPr>
          <p:cNvSpPr>
            <a:spLocks noGrp="1"/>
          </p:cNvSpPr>
          <p:nvPr>
            <p:ph type="title"/>
          </p:nvPr>
        </p:nvSpPr>
        <p:spPr>
          <a:xfrm rot="20683908">
            <a:off x="1378974" y="2587215"/>
            <a:ext cx="10515600" cy="1325563"/>
          </a:xfrm>
        </p:spPr>
        <p:txBody>
          <a:bodyPr>
            <a:normAutofit fontScale="90000"/>
          </a:bodyPr>
          <a:lstStyle/>
          <a:p>
            <a:pPr algn="ctr"/>
            <a:r>
              <a:rPr lang="en-US" sz="9600" dirty="0"/>
              <a:t>THANK YOU</a:t>
            </a:r>
            <a:endParaRPr lang="en-IN" sz="9600" dirty="0"/>
          </a:p>
        </p:txBody>
      </p:sp>
      <p:sp>
        <p:nvSpPr>
          <p:cNvPr id="3" name="Content Placeholder 2">
            <a:extLst>
              <a:ext uri="{FF2B5EF4-FFF2-40B4-BE49-F238E27FC236}">
                <a16:creationId xmlns:a16="http://schemas.microsoft.com/office/drawing/2014/main" id="{A733729D-030C-6A1A-7C1C-8EB49C823C5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6724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ED9C-43C6-840C-D5CC-26706BDFC87F}"/>
              </a:ext>
            </a:extLst>
          </p:cNvPr>
          <p:cNvSpPr>
            <a:spLocks noGrp="1"/>
          </p:cNvSpPr>
          <p:nvPr>
            <p:ph type="title"/>
          </p:nvPr>
        </p:nvSpPr>
        <p:spPr/>
        <p:txBody>
          <a:bodyPr>
            <a:normAutofit/>
          </a:bodyPr>
          <a:lstStyle/>
          <a:p>
            <a:pPr algn="ctr"/>
            <a:r>
              <a:rPr lang="en-US" sz="2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Working of big data analytics</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6000" dirty="0"/>
          </a:p>
        </p:txBody>
      </p:sp>
      <p:sp>
        <p:nvSpPr>
          <p:cNvPr id="3" name="Content Placeholder 2">
            <a:extLst>
              <a:ext uri="{FF2B5EF4-FFF2-40B4-BE49-F238E27FC236}">
                <a16:creationId xmlns:a16="http://schemas.microsoft.com/office/drawing/2014/main" id="{303EBB52-49CC-12D1-ECD0-8A3DC36629A1}"/>
              </a:ext>
            </a:extLst>
          </p:cNvPr>
          <p:cNvSpPr>
            <a:spLocks noGrp="1"/>
          </p:cNvSpPr>
          <p:nvPr>
            <p:ph idx="1"/>
          </p:nvPr>
        </p:nvSpPr>
        <p:spPr/>
        <p:txBody>
          <a:bodyPr>
            <a:normAutofit/>
          </a:bodyPr>
          <a:lstStyle/>
          <a:p>
            <a:r>
              <a:rPr lang="en-US" b="1" dirty="0">
                <a:solidFill>
                  <a:srgbClr val="000000"/>
                </a:solidFill>
                <a:effectLst/>
                <a:latin typeface="Arial" panose="020B0604020202020204" pitchFamily="34" charset="0"/>
                <a:ea typeface="Times New Roman" panose="02020603050405020304" pitchFamily="18" charset="0"/>
              </a:rPr>
              <a:t>Data Collection</a:t>
            </a:r>
          </a:p>
          <a:p>
            <a:r>
              <a:rPr lang="en-US" b="1" dirty="0">
                <a:solidFill>
                  <a:srgbClr val="000000"/>
                </a:solidFill>
                <a:effectLst/>
                <a:latin typeface="Arial" panose="020B0604020202020204" pitchFamily="34" charset="0"/>
                <a:ea typeface="Times New Roman" panose="02020603050405020304" pitchFamily="18" charset="0"/>
              </a:rPr>
              <a:t>Data Cleaning</a:t>
            </a:r>
            <a:r>
              <a:rPr lang="en-US" dirty="0">
                <a:solidFill>
                  <a:srgbClr val="000000"/>
                </a:solidFill>
                <a:effectLst/>
                <a:latin typeface="Arial" panose="020B0604020202020204" pitchFamily="34" charset="0"/>
                <a:ea typeface="Times New Roman" panose="02020603050405020304" pitchFamily="18" charset="0"/>
              </a:rPr>
              <a:t> (Data Preprocessing)</a:t>
            </a:r>
            <a:endParaRPr lang="en-US" b="1" dirty="0">
              <a:solidFill>
                <a:srgbClr val="000000"/>
              </a:solidFill>
              <a:latin typeface="Arial" panose="020B0604020202020204" pitchFamily="34" charset="0"/>
              <a:ea typeface="Times New Roman" panose="02020603050405020304" pitchFamily="18" charset="0"/>
            </a:endParaRPr>
          </a:p>
          <a:p>
            <a:r>
              <a:rPr lang="en-US" b="1" dirty="0">
                <a:solidFill>
                  <a:srgbClr val="000000"/>
                </a:solidFill>
                <a:effectLst/>
                <a:latin typeface="Arial" panose="020B0604020202020204" pitchFamily="34" charset="0"/>
                <a:ea typeface="Times New Roman" panose="02020603050405020304" pitchFamily="18" charset="0"/>
              </a:rPr>
              <a:t>Data Processing</a:t>
            </a:r>
          </a:p>
          <a:p>
            <a:r>
              <a:rPr lang="en-US" b="1" dirty="0">
                <a:solidFill>
                  <a:srgbClr val="000000"/>
                </a:solidFill>
                <a:effectLst/>
                <a:latin typeface="Arial" panose="020B0604020202020204" pitchFamily="34" charset="0"/>
                <a:ea typeface="Times New Roman" panose="02020603050405020304" pitchFamily="18" charset="0"/>
              </a:rPr>
              <a:t>Data Analysis</a:t>
            </a:r>
            <a:endParaRPr lang="en-US" b="1" dirty="0">
              <a:solidFill>
                <a:srgbClr val="000000"/>
              </a:solidFill>
              <a:latin typeface="Arial" panose="020B0604020202020204" pitchFamily="34" charset="0"/>
              <a:ea typeface="Times New Roman" panose="02020603050405020304" pitchFamily="18" charset="0"/>
            </a:endParaRPr>
          </a:p>
          <a:p>
            <a:r>
              <a:rPr lang="en-US" b="1" dirty="0">
                <a:solidFill>
                  <a:srgbClr val="000000"/>
                </a:solidFill>
                <a:effectLst/>
                <a:latin typeface="Arial" panose="020B0604020202020204" pitchFamily="34" charset="0"/>
                <a:ea typeface="Times New Roman" panose="02020603050405020304" pitchFamily="18" charset="0"/>
              </a:rPr>
              <a:t>Data Visualization</a:t>
            </a:r>
          </a:p>
          <a:p>
            <a:r>
              <a:rPr lang="en-US" b="1" dirty="0">
                <a:solidFill>
                  <a:srgbClr val="000000"/>
                </a:solidFill>
                <a:effectLst/>
                <a:latin typeface="Arial" panose="020B0604020202020204" pitchFamily="34" charset="0"/>
                <a:ea typeface="Times New Roman" panose="02020603050405020304" pitchFamily="18" charset="0"/>
              </a:rPr>
              <a:t>Data Storage and Management</a:t>
            </a:r>
          </a:p>
          <a:p>
            <a:r>
              <a:rPr lang="en-US" b="1" dirty="0">
                <a:solidFill>
                  <a:srgbClr val="000000"/>
                </a:solidFill>
                <a:effectLst/>
                <a:latin typeface="Arial" panose="020B0604020202020204" pitchFamily="34" charset="0"/>
                <a:ea typeface="Times New Roman" panose="02020603050405020304" pitchFamily="18" charset="0"/>
              </a:rPr>
              <a:t>Continuous Learning and Improvement</a:t>
            </a:r>
            <a:endParaRPr lang="en-IN" sz="4000" dirty="0"/>
          </a:p>
        </p:txBody>
      </p:sp>
    </p:spTree>
    <p:extLst>
      <p:ext uri="{BB962C8B-B14F-4D97-AF65-F5344CB8AC3E}">
        <p14:creationId xmlns:p14="http://schemas.microsoft.com/office/powerpoint/2010/main" val="243890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4653</Words>
  <Application>Microsoft Office PowerPoint</Application>
  <PresentationFormat>Widescreen</PresentationFormat>
  <Paragraphs>334</Paragraphs>
  <Slides>80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80</vt:i4>
      </vt:variant>
    </vt:vector>
  </HeadingPairs>
  <TitlesOfParts>
    <vt:vector size="92" baseType="lpstr">
      <vt:lpstr>Arial</vt:lpstr>
      <vt:lpstr>Arial Black</vt:lpstr>
      <vt:lpstr>Calibri</vt:lpstr>
      <vt:lpstr>Calibri Light</vt:lpstr>
      <vt:lpstr>ElsevierGulliver</vt:lpstr>
      <vt:lpstr>Inter</vt:lpstr>
      <vt:lpstr>Roboto</vt:lpstr>
      <vt:lpstr>Times New Roman</vt:lpstr>
      <vt:lpstr>Times-Bold</vt:lpstr>
      <vt:lpstr>Times-Roman</vt:lpstr>
      <vt:lpstr>Wingdings</vt:lpstr>
      <vt:lpstr>Office Theme</vt:lpstr>
      <vt:lpstr>BIG DATA AND CLOUD COMPUTING</vt:lpstr>
      <vt:lpstr>  COURSE OBJECTIVES:   </vt:lpstr>
      <vt:lpstr>INTRODUCTION TO-BIG DATA</vt:lpstr>
      <vt:lpstr>Traditional Data Vs Big Data</vt:lpstr>
      <vt:lpstr>Types of Bigdata</vt:lpstr>
      <vt:lpstr>Big Data Analytics</vt:lpstr>
      <vt:lpstr>The importance of big data analytics</vt:lpstr>
      <vt:lpstr>How big data analytics works</vt:lpstr>
      <vt:lpstr>Working of big data analytics </vt:lpstr>
      <vt:lpstr>Types of Big Data Analytics </vt:lpstr>
      <vt:lpstr>PowerPoint Presentation</vt:lpstr>
      <vt:lpstr>Big Data Analytics Technologies and Tools </vt:lpstr>
      <vt:lpstr>Challenges of Big data analytics </vt:lpstr>
      <vt:lpstr>Usage of Big Data Analytics </vt:lpstr>
      <vt:lpstr>PowerPoint Presentation</vt:lpstr>
      <vt:lpstr>Types of Big Data Analytics</vt:lpstr>
      <vt:lpstr>PowerPoint Presentation</vt:lpstr>
      <vt:lpstr>PowerPoint Presentation</vt:lpstr>
      <vt:lpstr>PowerPoint Presentation</vt:lpstr>
      <vt:lpstr>PowerPoint Presentation</vt:lpstr>
      <vt:lpstr>PowerPoint Presentation</vt:lpstr>
      <vt:lpstr>PowerPoint Presentation</vt:lpstr>
      <vt:lpstr>Applications and key data sources for big data and business analytics</vt:lpstr>
      <vt:lpstr>Characteristics of Big Data</vt:lpstr>
      <vt:lpstr>PowerPoint Presentation</vt:lpstr>
      <vt:lpstr>PowerPoint Presentation</vt:lpstr>
      <vt:lpstr>PowerPoint Presentation</vt:lpstr>
      <vt:lpstr>PowerPoint Presentation</vt:lpstr>
      <vt:lpstr>PowerPoint Presentation</vt:lpstr>
      <vt:lpstr>BIG DATA ARCHITECTURE</vt:lpstr>
      <vt:lpstr>• Layered Architecture</vt:lpstr>
      <vt:lpstr>PowerPoint Presentation</vt:lpstr>
      <vt:lpstr>• Big Data Generic Architecture:  </vt:lpstr>
      <vt:lpstr>Big Data Architecture Layers:  </vt:lpstr>
      <vt:lpstr>PowerPoint Presentation</vt:lpstr>
      <vt:lpstr>PowerPoint Presentation</vt:lpstr>
      <vt:lpstr>Data Sources:</vt:lpstr>
      <vt:lpstr>Data Storage:</vt:lpstr>
      <vt:lpstr>Batch Processing:</vt:lpstr>
      <vt:lpstr>Real Time-Based Message Ingestion: </vt:lpstr>
      <vt:lpstr>Stream Processing: </vt:lpstr>
      <vt:lpstr>Analytics-Based Datastore:</vt:lpstr>
      <vt:lpstr>Reporting and Analysis: </vt:lpstr>
      <vt:lpstr>Orchestration: </vt:lpstr>
      <vt:lpstr>Types of Big Data Architecture </vt:lpstr>
      <vt:lpstr>PowerPoint Presentation</vt:lpstr>
      <vt:lpstr>Kappa Architecture </vt:lpstr>
      <vt:lpstr>PowerPoint Presentation</vt:lpstr>
      <vt:lpstr>Big Data Tools and Techniques </vt:lpstr>
      <vt:lpstr>Massively Parallel Processing (MPP)</vt:lpstr>
      <vt:lpstr>PowerPoint Presentation</vt:lpstr>
      <vt:lpstr>No-SQL Databases </vt:lpstr>
      <vt:lpstr>PowerPoint Presentation</vt:lpstr>
      <vt:lpstr>PowerPoint Presentation</vt:lpstr>
      <vt:lpstr>Cloud Computing Tools </vt:lpstr>
      <vt:lpstr>PowerPoint Presentation</vt:lpstr>
      <vt:lpstr>Big Data workflow</vt:lpstr>
      <vt:lpstr>PowerPoint Presentation</vt:lpstr>
      <vt:lpstr>  Application of Big Data  </vt:lpstr>
      <vt:lpstr>PowerPoint Presentation</vt:lpstr>
      <vt:lpstr>1. Big Data in Retail </vt:lpstr>
      <vt:lpstr>PowerPoint Presentation</vt:lpstr>
      <vt:lpstr>2. Big Data in Healthcare </vt:lpstr>
      <vt:lpstr>PowerPoint Presentation</vt:lpstr>
      <vt:lpstr>Big Data in Education </vt:lpstr>
      <vt:lpstr>PowerPoint Presentation</vt:lpstr>
      <vt:lpstr> Big Data in E-commerce</vt:lpstr>
      <vt:lpstr>PowerPoint Presentation</vt:lpstr>
      <vt:lpstr> Big Data in Media and Entertainment </vt:lpstr>
      <vt:lpstr>PowerPoint Presentation</vt:lpstr>
      <vt:lpstr> Big Data in Finance</vt:lpstr>
      <vt:lpstr>PowerPoint Presentation</vt:lpstr>
      <vt:lpstr>PowerPoint Presentation</vt:lpstr>
      <vt:lpstr> Big Data in Travel Industry</vt:lpstr>
      <vt:lpstr>PowerPoint Presentation</vt:lpstr>
      <vt:lpstr> Big Data in Telecom</vt:lpstr>
      <vt:lpstr>PowerPoint Presentation</vt:lpstr>
      <vt:lpstr> Big Data in Automobile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Tilton Jebakumar</dc:creator>
  <cp:lastModifiedBy>Tilton Jebakumar</cp:lastModifiedBy>
  <cp:revision>43</cp:revision>
  <dcterms:created xsi:type="dcterms:W3CDTF">2025-01-20T17:15:31Z</dcterms:created>
  <dcterms:modified xsi:type="dcterms:W3CDTF">2025-01-27T18:17:54Z</dcterms:modified>
</cp:coreProperties>
</file>