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3" r:id="rId5"/>
    <p:sldId id="258"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06" r:id="rId64"/>
    <p:sldId id="307" r:id="rId65"/>
    <p:sldId id="318" r:id="rId66"/>
    <p:sldId id="319" r:id="rId67"/>
    <p:sldId id="320" r:id="rId68"/>
    <p:sldId id="321" r:id="rId69"/>
    <p:sldId id="308" r:id="rId70"/>
    <p:sldId id="309" r:id="rId71"/>
    <p:sldId id="310" r:id="rId72"/>
    <p:sldId id="311" r:id="rId73"/>
    <p:sldId id="312" r:id="rId74"/>
    <p:sldId id="313" r:id="rId75"/>
    <p:sldId id="334" r:id="rId76"/>
    <p:sldId id="335" r:id="rId77"/>
    <p:sldId id="316" r:id="rId78"/>
    <p:sldId id="314" r:id="rId79"/>
    <p:sldId id="315" r:id="rId80"/>
    <p:sldId id="317"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0" autoAdjust="0"/>
    <p:restoredTop sz="94660"/>
  </p:normalViewPr>
  <p:slideViewPr>
    <p:cSldViewPr snapToGrid="0">
      <p:cViewPr varScale="1">
        <p:scale>
          <a:sx n="77" d="100"/>
          <a:sy n="77" d="100"/>
        </p:scale>
        <p:origin x="6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DB7E-4A21-2483-4794-7FC86D03DC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8A4D64-968B-4019-9E94-799CB417BD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E5F233-AEC2-FD09-C419-4841CB7278B5}"/>
              </a:ext>
            </a:extLst>
          </p:cNvPr>
          <p:cNvSpPr>
            <a:spLocks noGrp="1"/>
          </p:cNvSpPr>
          <p:nvPr>
            <p:ph type="dt" sz="half" idx="10"/>
          </p:nvPr>
        </p:nvSpPr>
        <p:spPr/>
        <p:txBody>
          <a:bodyPr/>
          <a:lstStyle/>
          <a:p>
            <a:fld id="{CEE84164-6D6A-4B83-B058-2759F4FA848E}" type="datetimeFigureOut">
              <a:rPr lang="en-IN" smtClean="0"/>
              <a:t>10-02-2025</a:t>
            </a:fld>
            <a:endParaRPr lang="en-IN"/>
          </a:p>
        </p:txBody>
      </p:sp>
      <p:sp>
        <p:nvSpPr>
          <p:cNvPr id="5" name="Footer Placeholder 4">
            <a:extLst>
              <a:ext uri="{FF2B5EF4-FFF2-40B4-BE49-F238E27FC236}">
                <a16:creationId xmlns:a16="http://schemas.microsoft.com/office/drawing/2014/main" id="{9B943C95-4672-C018-691D-C19C8F0303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03311-0AD4-9907-C4BF-72B84D8EE6A8}"/>
              </a:ext>
            </a:extLst>
          </p:cNvPr>
          <p:cNvSpPr>
            <a:spLocks noGrp="1"/>
          </p:cNvSpPr>
          <p:nvPr>
            <p:ph type="sldNum" sz="quarter" idx="12"/>
          </p:nvPr>
        </p:nvSpPr>
        <p:spPr/>
        <p:txBody>
          <a:bodyPr/>
          <a:lstStyle/>
          <a:p>
            <a:fld id="{D7F810CD-BC1B-4E8C-AE02-A6FAC82B3147}" type="slidenum">
              <a:rPr lang="en-IN" smtClean="0"/>
              <a:t>‹#›</a:t>
            </a:fld>
            <a:endParaRPr lang="en-IN"/>
          </a:p>
        </p:txBody>
      </p:sp>
    </p:spTree>
    <p:extLst>
      <p:ext uri="{BB962C8B-B14F-4D97-AF65-F5344CB8AC3E}">
        <p14:creationId xmlns:p14="http://schemas.microsoft.com/office/powerpoint/2010/main" val="227769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FA4A-ADC7-08C9-1A5B-12D9FFB93F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17C3B2-3A45-C529-0C3F-FC0CDB1F6C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3DE236-BD93-C1E0-1D30-1DCA66CD7450}"/>
              </a:ext>
            </a:extLst>
          </p:cNvPr>
          <p:cNvSpPr>
            <a:spLocks noGrp="1"/>
          </p:cNvSpPr>
          <p:nvPr>
            <p:ph type="dt" sz="half" idx="10"/>
          </p:nvPr>
        </p:nvSpPr>
        <p:spPr/>
        <p:txBody>
          <a:bodyPr/>
          <a:lstStyle/>
          <a:p>
            <a:fld id="{CEE84164-6D6A-4B83-B058-2759F4FA848E}" type="datetimeFigureOut">
              <a:rPr lang="en-IN" smtClean="0"/>
              <a:t>10-02-2025</a:t>
            </a:fld>
            <a:endParaRPr lang="en-IN"/>
          </a:p>
        </p:txBody>
      </p:sp>
      <p:sp>
        <p:nvSpPr>
          <p:cNvPr id="5" name="Footer Placeholder 4">
            <a:extLst>
              <a:ext uri="{FF2B5EF4-FFF2-40B4-BE49-F238E27FC236}">
                <a16:creationId xmlns:a16="http://schemas.microsoft.com/office/drawing/2014/main" id="{0A34448E-F268-9D74-6575-DCE44AEFF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A22908-A89D-6251-A989-9586301A9D80}"/>
              </a:ext>
            </a:extLst>
          </p:cNvPr>
          <p:cNvSpPr>
            <a:spLocks noGrp="1"/>
          </p:cNvSpPr>
          <p:nvPr>
            <p:ph type="sldNum" sz="quarter" idx="12"/>
          </p:nvPr>
        </p:nvSpPr>
        <p:spPr/>
        <p:txBody>
          <a:bodyPr/>
          <a:lstStyle/>
          <a:p>
            <a:fld id="{D7F810CD-BC1B-4E8C-AE02-A6FAC82B3147}" type="slidenum">
              <a:rPr lang="en-IN" smtClean="0"/>
              <a:t>‹#›</a:t>
            </a:fld>
            <a:endParaRPr lang="en-IN"/>
          </a:p>
        </p:txBody>
      </p:sp>
    </p:spTree>
    <p:extLst>
      <p:ext uri="{BB962C8B-B14F-4D97-AF65-F5344CB8AC3E}">
        <p14:creationId xmlns:p14="http://schemas.microsoft.com/office/powerpoint/2010/main" val="110472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AFD64-12E7-6B95-8C58-98EE7C971D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B2684F-F9AA-17F2-67A0-9E1F6210F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596F0A-BCE6-C3B5-09D8-515B98483A53}"/>
              </a:ext>
            </a:extLst>
          </p:cNvPr>
          <p:cNvSpPr>
            <a:spLocks noGrp="1"/>
          </p:cNvSpPr>
          <p:nvPr>
            <p:ph type="dt" sz="half" idx="10"/>
          </p:nvPr>
        </p:nvSpPr>
        <p:spPr/>
        <p:txBody>
          <a:bodyPr/>
          <a:lstStyle/>
          <a:p>
            <a:fld id="{CEE84164-6D6A-4B83-B058-2759F4FA848E}" type="datetimeFigureOut">
              <a:rPr lang="en-IN" smtClean="0"/>
              <a:t>10-02-2025</a:t>
            </a:fld>
            <a:endParaRPr lang="en-IN"/>
          </a:p>
        </p:txBody>
      </p:sp>
      <p:sp>
        <p:nvSpPr>
          <p:cNvPr id="5" name="Footer Placeholder 4">
            <a:extLst>
              <a:ext uri="{FF2B5EF4-FFF2-40B4-BE49-F238E27FC236}">
                <a16:creationId xmlns:a16="http://schemas.microsoft.com/office/drawing/2014/main" id="{CA2507B3-0636-E9AA-C5C8-4753F72867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FB310-96BC-E073-E57A-03A625685ED2}"/>
              </a:ext>
            </a:extLst>
          </p:cNvPr>
          <p:cNvSpPr>
            <a:spLocks noGrp="1"/>
          </p:cNvSpPr>
          <p:nvPr>
            <p:ph type="sldNum" sz="quarter" idx="12"/>
          </p:nvPr>
        </p:nvSpPr>
        <p:spPr/>
        <p:txBody>
          <a:bodyPr/>
          <a:lstStyle/>
          <a:p>
            <a:fld id="{D7F810CD-BC1B-4E8C-AE02-A6FAC82B3147}" type="slidenum">
              <a:rPr lang="en-IN" smtClean="0"/>
              <a:t>‹#›</a:t>
            </a:fld>
            <a:endParaRPr lang="en-IN"/>
          </a:p>
        </p:txBody>
      </p:sp>
    </p:spTree>
    <p:extLst>
      <p:ext uri="{BB962C8B-B14F-4D97-AF65-F5344CB8AC3E}">
        <p14:creationId xmlns:p14="http://schemas.microsoft.com/office/powerpoint/2010/main" val="357445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2A5F-FFCF-9517-A149-BE4181FB5C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88F771-6F85-9991-F6CA-13F36EEED3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EC6970-D4AE-A252-EA78-74B3C507E3F5}"/>
              </a:ext>
            </a:extLst>
          </p:cNvPr>
          <p:cNvSpPr>
            <a:spLocks noGrp="1"/>
          </p:cNvSpPr>
          <p:nvPr>
            <p:ph type="dt" sz="half" idx="10"/>
          </p:nvPr>
        </p:nvSpPr>
        <p:spPr/>
        <p:txBody>
          <a:bodyPr/>
          <a:lstStyle/>
          <a:p>
            <a:fld id="{CEE84164-6D6A-4B83-B058-2759F4FA848E}" type="datetimeFigureOut">
              <a:rPr lang="en-IN" smtClean="0"/>
              <a:t>10-02-2025</a:t>
            </a:fld>
            <a:endParaRPr lang="en-IN"/>
          </a:p>
        </p:txBody>
      </p:sp>
      <p:sp>
        <p:nvSpPr>
          <p:cNvPr id="5" name="Footer Placeholder 4">
            <a:extLst>
              <a:ext uri="{FF2B5EF4-FFF2-40B4-BE49-F238E27FC236}">
                <a16:creationId xmlns:a16="http://schemas.microsoft.com/office/drawing/2014/main" id="{B7C73DBC-F983-A55B-83DF-DBCA54862B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03101-AB14-7978-7CAF-2BB7FF44306A}"/>
              </a:ext>
            </a:extLst>
          </p:cNvPr>
          <p:cNvSpPr>
            <a:spLocks noGrp="1"/>
          </p:cNvSpPr>
          <p:nvPr>
            <p:ph type="sldNum" sz="quarter" idx="12"/>
          </p:nvPr>
        </p:nvSpPr>
        <p:spPr/>
        <p:txBody>
          <a:bodyPr/>
          <a:lstStyle/>
          <a:p>
            <a:fld id="{D7F810CD-BC1B-4E8C-AE02-A6FAC82B3147}" type="slidenum">
              <a:rPr lang="en-IN" smtClean="0"/>
              <a:t>‹#›</a:t>
            </a:fld>
            <a:endParaRPr lang="en-IN"/>
          </a:p>
        </p:txBody>
      </p:sp>
    </p:spTree>
    <p:extLst>
      <p:ext uri="{BB962C8B-B14F-4D97-AF65-F5344CB8AC3E}">
        <p14:creationId xmlns:p14="http://schemas.microsoft.com/office/powerpoint/2010/main" val="421763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450A-FF84-F385-26D6-EB367787F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ACAE97-F491-0C53-9A1D-2F6B8C845F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99CD6B-6E38-0AAE-E283-7E7191011CDA}"/>
              </a:ext>
            </a:extLst>
          </p:cNvPr>
          <p:cNvSpPr>
            <a:spLocks noGrp="1"/>
          </p:cNvSpPr>
          <p:nvPr>
            <p:ph type="dt" sz="half" idx="10"/>
          </p:nvPr>
        </p:nvSpPr>
        <p:spPr/>
        <p:txBody>
          <a:bodyPr/>
          <a:lstStyle/>
          <a:p>
            <a:fld id="{CEE84164-6D6A-4B83-B058-2759F4FA848E}" type="datetimeFigureOut">
              <a:rPr lang="en-IN" smtClean="0"/>
              <a:t>10-02-2025</a:t>
            </a:fld>
            <a:endParaRPr lang="en-IN"/>
          </a:p>
        </p:txBody>
      </p:sp>
      <p:sp>
        <p:nvSpPr>
          <p:cNvPr id="5" name="Footer Placeholder 4">
            <a:extLst>
              <a:ext uri="{FF2B5EF4-FFF2-40B4-BE49-F238E27FC236}">
                <a16:creationId xmlns:a16="http://schemas.microsoft.com/office/drawing/2014/main" id="{8C65399E-307C-313E-22BE-CD653A8FD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D961E-A7CE-493C-78B8-F365840BE6BC}"/>
              </a:ext>
            </a:extLst>
          </p:cNvPr>
          <p:cNvSpPr>
            <a:spLocks noGrp="1"/>
          </p:cNvSpPr>
          <p:nvPr>
            <p:ph type="sldNum" sz="quarter" idx="12"/>
          </p:nvPr>
        </p:nvSpPr>
        <p:spPr/>
        <p:txBody>
          <a:bodyPr/>
          <a:lstStyle/>
          <a:p>
            <a:fld id="{D7F810CD-BC1B-4E8C-AE02-A6FAC82B3147}" type="slidenum">
              <a:rPr lang="en-IN" smtClean="0"/>
              <a:t>‹#›</a:t>
            </a:fld>
            <a:endParaRPr lang="en-IN"/>
          </a:p>
        </p:txBody>
      </p:sp>
    </p:spTree>
    <p:extLst>
      <p:ext uri="{BB962C8B-B14F-4D97-AF65-F5344CB8AC3E}">
        <p14:creationId xmlns:p14="http://schemas.microsoft.com/office/powerpoint/2010/main" val="2263428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11AC7-5B1F-50A5-656B-4ACBE4046E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6F00EB-9F0B-CE1F-948B-5806016E91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E02176-6151-A758-9729-2A2F4838F5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62EFFD-99D1-CF93-2A31-6B37CB8E1FC4}"/>
              </a:ext>
            </a:extLst>
          </p:cNvPr>
          <p:cNvSpPr>
            <a:spLocks noGrp="1"/>
          </p:cNvSpPr>
          <p:nvPr>
            <p:ph type="dt" sz="half" idx="10"/>
          </p:nvPr>
        </p:nvSpPr>
        <p:spPr/>
        <p:txBody>
          <a:bodyPr/>
          <a:lstStyle/>
          <a:p>
            <a:fld id="{CEE84164-6D6A-4B83-B058-2759F4FA848E}" type="datetimeFigureOut">
              <a:rPr lang="en-IN" smtClean="0"/>
              <a:t>10-02-2025</a:t>
            </a:fld>
            <a:endParaRPr lang="en-IN"/>
          </a:p>
        </p:txBody>
      </p:sp>
      <p:sp>
        <p:nvSpPr>
          <p:cNvPr id="6" name="Footer Placeholder 5">
            <a:extLst>
              <a:ext uri="{FF2B5EF4-FFF2-40B4-BE49-F238E27FC236}">
                <a16:creationId xmlns:a16="http://schemas.microsoft.com/office/drawing/2014/main" id="{DB02115A-3C10-464D-DC39-9CDF939AD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2F01CE-93BA-1C68-9E1E-721D263150C9}"/>
              </a:ext>
            </a:extLst>
          </p:cNvPr>
          <p:cNvSpPr>
            <a:spLocks noGrp="1"/>
          </p:cNvSpPr>
          <p:nvPr>
            <p:ph type="sldNum" sz="quarter" idx="12"/>
          </p:nvPr>
        </p:nvSpPr>
        <p:spPr/>
        <p:txBody>
          <a:bodyPr/>
          <a:lstStyle/>
          <a:p>
            <a:fld id="{D7F810CD-BC1B-4E8C-AE02-A6FAC82B3147}" type="slidenum">
              <a:rPr lang="en-IN" smtClean="0"/>
              <a:t>‹#›</a:t>
            </a:fld>
            <a:endParaRPr lang="en-IN"/>
          </a:p>
        </p:txBody>
      </p:sp>
    </p:spTree>
    <p:extLst>
      <p:ext uri="{BB962C8B-B14F-4D97-AF65-F5344CB8AC3E}">
        <p14:creationId xmlns:p14="http://schemas.microsoft.com/office/powerpoint/2010/main" val="425292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5501-B9DD-0114-F6AF-72C366B3DA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F1188C-259A-47C9-6774-F86591B59B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506027-C21E-D00B-662F-E9504944BD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74510E-68EA-0628-EBFF-A3E78D7F02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FCD890-DE37-1B69-AD14-BE770D3A4E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348740-1488-5FBA-206E-9301E2D724A1}"/>
              </a:ext>
            </a:extLst>
          </p:cNvPr>
          <p:cNvSpPr>
            <a:spLocks noGrp="1"/>
          </p:cNvSpPr>
          <p:nvPr>
            <p:ph type="dt" sz="half" idx="10"/>
          </p:nvPr>
        </p:nvSpPr>
        <p:spPr/>
        <p:txBody>
          <a:bodyPr/>
          <a:lstStyle/>
          <a:p>
            <a:fld id="{CEE84164-6D6A-4B83-B058-2759F4FA848E}" type="datetimeFigureOut">
              <a:rPr lang="en-IN" smtClean="0"/>
              <a:t>10-02-2025</a:t>
            </a:fld>
            <a:endParaRPr lang="en-IN"/>
          </a:p>
        </p:txBody>
      </p:sp>
      <p:sp>
        <p:nvSpPr>
          <p:cNvPr id="8" name="Footer Placeholder 7">
            <a:extLst>
              <a:ext uri="{FF2B5EF4-FFF2-40B4-BE49-F238E27FC236}">
                <a16:creationId xmlns:a16="http://schemas.microsoft.com/office/drawing/2014/main" id="{ED12C036-8DE5-3AC5-582B-47CAA407F2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E000A3-70BA-3B48-B057-24F15CC1A659}"/>
              </a:ext>
            </a:extLst>
          </p:cNvPr>
          <p:cNvSpPr>
            <a:spLocks noGrp="1"/>
          </p:cNvSpPr>
          <p:nvPr>
            <p:ph type="sldNum" sz="quarter" idx="12"/>
          </p:nvPr>
        </p:nvSpPr>
        <p:spPr/>
        <p:txBody>
          <a:bodyPr/>
          <a:lstStyle/>
          <a:p>
            <a:fld id="{D7F810CD-BC1B-4E8C-AE02-A6FAC82B3147}" type="slidenum">
              <a:rPr lang="en-IN" smtClean="0"/>
              <a:t>‹#›</a:t>
            </a:fld>
            <a:endParaRPr lang="en-IN"/>
          </a:p>
        </p:txBody>
      </p:sp>
    </p:spTree>
    <p:extLst>
      <p:ext uri="{BB962C8B-B14F-4D97-AF65-F5344CB8AC3E}">
        <p14:creationId xmlns:p14="http://schemas.microsoft.com/office/powerpoint/2010/main" val="3210322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0448-6F03-37EA-4517-62C750EDEC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945DBB-C06A-0DC3-DD9C-F3B2E18309F8}"/>
              </a:ext>
            </a:extLst>
          </p:cNvPr>
          <p:cNvSpPr>
            <a:spLocks noGrp="1"/>
          </p:cNvSpPr>
          <p:nvPr>
            <p:ph type="dt" sz="half" idx="10"/>
          </p:nvPr>
        </p:nvSpPr>
        <p:spPr/>
        <p:txBody>
          <a:bodyPr/>
          <a:lstStyle/>
          <a:p>
            <a:fld id="{CEE84164-6D6A-4B83-B058-2759F4FA848E}" type="datetimeFigureOut">
              <a:rPr lang="en-IN" smtClean="0"/>
              <a:t>10-02-2025</a:t>
            </a:fld>
            <a:endParaRPr lang="en-IN"/>
          </a:p>
        </p:txBody>
      </p:sp>
      <p:sp>
        <p:nvSpPr>
          <p:cNvPr id="4" name="Footer Placeholder 3">
            <a:extLst>
              <a:ext uri="{FF2B5EF4-FFF2-40B4-BE49-F238E27FC236}">
                <a16:creationId xmlns:a16="http://schemas.microsoft.com/office/drawing/2014/main" id="{F71EC3A6-B78E-FAA1-AEE7-F7DD37C690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02509C-F31D-58C2-2E4D-28C6D543BB78}"/>
              </a:ext>
            </a:extLst>
          </p:cNvPr>
          <p:cNvSpPr>
            <a:spLocks noGrp="1"/>
          </p:cNvSpPr>
          <p:nvPr>
            <p:ph type="sldNum" sz="quarter" idx="12"/>
          </p:nvPr>
        </p:nvSpPr>
        <p:spPr/>
        <p:txBody>
          <a:bodyPr/>
          <a:lstStyle/>
          <a:p>
            <a:fld id="{D7F810CD-BC1B-4E8C-AE02-A6FAC82B3147}" type="slidenum">
              <a:rPr lang="en-IN" smtClean="0"/>
              <a:t>‹#›</a:t>
            </a:fld>
            <a:endParaRPr lang="en-IN"/>
          </a:p>
        </p:txBody>
      </p:sp>
    </p:spTree>
    <p:extLst>
      <p:ext uri="{BB962C8B-B14F-4D97-AF65-F5344CB8AC3E}">
        <p14:creationId xmlns:p14="http://schemas.microsoft.com/office/powerpoint/2010/main" val="1235738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FCD6AE-FBF7-EA82-8FF2-9CB5CB41A9D5}"/>
              </a:ext>
            </a:extLst>
          </p:cNvPr>
          <p:cNvSpPr>
            <a:spLocks noGrp="1"/>
          </p:cNvSpPr>
          <p:nvPr>
            <p:ph type="dt" sz="half" idx="10"/>
          </p:nvPr>
        </p:nvSpPr>
        <p:spPr/>
        <p:txBody>
          <a:bodyPr/>
          <a:lstStyle/>
          <a:p>
            <a:fld id="{CEE84164-6D6A-4B83-B058-2759F4FA848E}" type="datetimeFigureOut">
              <a:rPr lang="en-IN" smtClean="0"/>
              <a:t>10-02-2025</a:t>
            </a:fld>
            <a:endParaRPr lang="en-IN"/>
          </a:p>
        </p:txBody>
      </p:sp>
      <p:sp>
        <p:nvSpPr>
          <p:cNvPr id="3" name="Footer Placeholder 2">
            <a:extLst>
              <a:ext uri="{FF2B5EF4-FFF2-40B4-BE49-F238E27FC236}">
                <a16:creationId xmlns:a16="http://schemas.microsoft.com/office/drawing/2014/main" id="{5D6796DC-CFD7-FE1C-78E0-EBFAD6D240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3567E6-D95A-D278-EA77-7EA91C450BFB}"/>
              </a:ext>
            </a:extLst>
          </p:cNvPr>
          <p:cNvSpPr>
            <a:spLocks noGrp="1"/>
          </p:cNvSpPr>
          <p:nvPr>
            <p:ph type="sldNum" sz="quarter" idx="12"/>
          </p:nvPr>
        </p:nvSpPr>
        <p:spPr/>
        <p:txBody>
          <a:bodyPr/>
          <a:lstStyle/>
          <a:p>
            <a:fld id="{D7F810CD-BC1B-4E8C-AE02-A6FAC82B3147}" type="slidenum">
              <a:rPr lang="en-IN" smtClean="0"/>
              <a:t>‹#›</a:t>
            </a:fld>
            <a:endParaRPr lang="en-IN"/>
          </a:p>
        </p:txBody>
      </p:sp>
    </p:spTree>
    <p:extLst>
      <p:ext uri="{BB962C8B-B14F-4D97-AF65-F5344CB8AC3E}">
        <p14:creationId xmlns:p14="http://schemas.microsoft.com/office/powerpoint/2010/main" val="111592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26D3-B3F0-26C3-28B8-73BCCA3A43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4AC2F8-5759-81C3-8E17-3A82462AED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174761-1C4E-0458-5EA4-83AD52272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1D3554-E897-8BF5-2AFF-CB5FDCF0BD1F}"/>
              </a:ext>
            </a:extLst>
          </p:cNvPr>
          <p:cNvSpPr>
            <a:spLocks noGrp="1"/>
          </p:cNvSpPr>
          <p:nvPr>
            <p:ph type="dt" sz="half" idx="10"/>
          </p:nvPr>
        </p:nvSpPr>
        <p:spPr/>
        <p:txBody>
          <a:bodyPr/>
          <a:lstStyle/>
          <a:p>
            <a:fld id="{CEE84164-6D6A-4B83-B058-2759F4FA848E}" type="datetimeFigureOut">
              <a:rPr lang="en-IN" smtClean="0"/>
              <a:t>10-02-2025</a:t>
            </a:fld>
            <a:endParaRPr lang="en-IN"/>
          </a:p>
        </p:txBody>
      </p:sp>
      <p:sp>
        <p:nvSpPr>
          <p:cNvPr id="6" name="Footer Placeholder 5">
            <a:extLst>
              <a:ext uri="{FF2B5EF4-FFF2-40B4-BE49-F238E27FC236}">
                <a16:creationId xmlns:a16="http://schemas.microsoft.com/office/drawing/2014/main" id="{3FED8EB5-0ED0-9613-A1CB-DEDD2989A6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59B74C-AC02-3256-3ADD-91775E2D4FE9}"/>
              </a:ext>
            </a:extLst>
          </p:cNvPr>
          <p:cNvSpPr>
            <a:spLocks noGrp="1"/>
          </p:cNvSpPr>
          <p:nvPr>
            <p:ph type="sldNum" sz="quarter" idx="12"/>
          </p:nvPr>
        </p:nvSpPr>
        <p:spPr/>
        <p:txBody>
          <a:bodyPr/>
          <a:lstStyle/>
          <a:p>
            <a:fld id="{D7F810CD-BC1B-4E8C-AE02-A6FAC82B3147}" type="slidenum">
              <a:rPr lang="en-IN" smtClean="0"/>
              <a:t>‹#›</a:t>
            </a:fld>
            <a:endParaRPr lang="en-IN"/>
          </a:p>
        </p:txBody>
      </p:sp>
    </p:spTree>
    <p:extLst>
      <p:ext uri="{BB962C8B-B14F-4D97-AF65-F5344CB8AC3E}">
        <p14:creationId xmlns:p14="http://schemas.microsoft.com/office/powerpoint/2010/main" val="805507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E094-CD5F-D572-CBE1-1D364AD19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75E430-244A-745C-411B-7F1A6EFECC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F393D3-C775-4BA1-6305-4AE6DE94C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8FBA0B-B8B4-3939-F0FD-BB8A52343BEB}"/>
              </a:ext>
            </a:extLst>
          </p:cNvPr>
          <p:cNvSpPr>
            <a:spLocks noGrp="1"/>
          </p:cNvSpPr>
          <p:nvPr>
            <p:ph type="dt" sz="half" idx="10"/>
          </p:nvPr>
        </p:nvSpPr>
        <p:spPr/>
        <p:txBody>
          <a:bodyPr/>
          <a:lstStyle/>
          <a:p>
            <a:fld id="{CEE84164-6D6A-4B83-B058-2759F4FA848E}" type="datetimeFigureOut">
              <a:rPr lang="en-IN" smtClean="0"/>
              <a:t>10-02-2025</a:t>
            </a:fld>
            <a:endParaRPr lang="en-IN"/>
          </a:p>
        </p:txBody>
      </p:sp>
      <p:sp>
        <p:nvSpPr>
          <p:cNvPr id="6" name="Footer Placeholder 5">
            <a:extLst>
              <a:ext uri="{FF2B5EF4-FFF2-40B4-BE49-F238E27FC236}">
                <a16:creationId xmlns:a16="http://schemas.microsoft.com/office/drawing/2014/main" id="{D58D5064-84BD-E9C8-8721-E170B72280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1FED47-AEA4-ECFC-B9CD-DFF050B1AD7D}"/>
              </a:ext>
            </a:extLst>
          </p:cNvPr>
          <p:cNvSpPr>
            <a:spLocks noGrp="1"/>
          </p:cNvSpPr>
          <p:nvPr>
            <p:ph type="sldNum" sz="quarter" idx="12"/>
          </p:nvPr>
        </p:nvSpPr>
        <p:spPr/>
        <p:txBody>
          <a:bodyPr/>
          <a:lstStyle/>
          <a:p>
            <a:fld id="{D7F810CD-BC1B-4E8C-AE02-A6FAC82B3147}" type="slidenum">
              <a:rPr lang="en-IN" smtClean="0"/>
              <a:t>‹#›</a:t>
            </a:fld>
            <a:endParaRPr lang="en-IN"/>
          </a:p>
        </p:txBody>
      </p:sp>
    </p:spTree>
    <p:extLst>
      <p:ext uri="{BB962C8B-B14F-4D97-AF65-F5344CB8AC3E}">
        <p14:creationId xmlns:p14="http://schemas.microsoft.com/office/powerpoint/2010/main" val="350955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A98CE-863E-7A7C-C105-831D1C3D07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5EA630-2E7F-788A-8420-AEBC74D371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AE527-B65E-6ECD-09ED-16ABC12FE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E84164-6D6A-4B83-B058-2759F4FA848E}" type="datetimeFigureOut">
              <a:rPr lang="en-IN" smtClean="0"/>
              <a:t>10-02-2025</a:t>
            </a:fld>
            <a:endParaRPr lang="en-IN"/>
          </a:p>
        </p:txBody>
      </p:sp>
      <p:sp>
        <p:nvSpPr>
          <p:cNvPr id="5" name="Footer Placeholder 4">
            <a:extLst>
              <a:ext uri="{FF2B5EF4-FFF2-40B4-BE49-F238E27FC236}">
                <a16:creationId xmlns:a16="http://schemas.microsoft.com/office/drawing/2014/main" id="{05C69D64-2438-FC36-BDE4-C01303A1C5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B65174-4FD5-1DC0-5B16-5DD4AEA9B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F810CD-BC1B-4E8C-AE02-A6FAC82B3147}" type="slidenum">
              <a:rPr lang="en-IN" smtClean="0"/>
              <a:t>‹#›</a:t>
            </a:fld>
            <a:endParaRPr lang="en-IN"/>
          </a:p>
        </p:txBody>
      </p:sp>
    </p:spTree>
    <p:extLst>
      <p:ext uri="{BB962C8B-B14F-4D97-AF65-F5344CB8AC3E}">
        <p14:creationId xmlns:p14="http://schemas.microsoft.com/office/powerpoint/2010/main" val="355903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data-structur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eeksforgeeks.org/hadoop-introduction/"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data-flair.training/blogs/lazy-evaluation-in-apache-spark-guide/" TargetMode="External"/><Relationship Id="rId2" Type="http://schemas.openxmlformats.org/officeDocument/2006/relationships/hyperlink" Target="https://data-flair.training/blogs/apache-spark-in-memory-computing/"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hyperlink" Target="https://data-flair.training/blogs/apache-spark-streaming-fault-tolerance/"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3D784-8DA7-CE49-178D-27469DC0FD60}"/>
              </a:ext>
            </a:extLst>
          </p:cNvPr>
          <p:cNvSpPr>
            <a:spLocks noGrp="1"/>
          </p:cNvSpPr>
          <p:nvPr>
            <p:ph type="title"/>
          </p:nvPr>
        </p:nvSpPr>
        <p:spPr>
          <a:xfrm>
            <a:off x="916858" y="1476171"/>
            <a:ext cx="10515600" cy="1325563"/>
          </a:xfrm>
        </p:spPr>
        <p:txBody>
          <a:bodyPr>
            <a:noAutofit/>
          </a:bodyPr>
          <a:lstStyle/>
          <a:p>
            <a:pPr algn="ctr"/>
            <a:r>
              <a:rPr lang="en-US" sz="6600" b="1" dirty="0">
                <a:latin typeface="+mn-lt"/>
              </a:rPr>
              <a:t>HADOOP ARCHITECTURE AND ECOSYSTEM</a:t>
            </a:r>
            <a:endParaRPr lang="en-IN" sz="6600" b="1" dirty="0">
              <a:latin typeface="+mn-lt"/>
            </a:endParaRPr>
          </a:p>
        </p:txBody>
      </p:sp>
      <p:sp>
        <p:nvSpPr>
          <p:cNvPr id="5" name="Content Placeholder 4">
            <a:extLst>
              <a:ext uri="{FF2B5EF4-FFF2-40B4-BE49-F238E27FC236}">
                <a16:creationId xmlns:a16="http://schemas.microsoft.com/office/drawing/2014/main" id="{5E3CCACA-8EBE-DD1B-DC20-0DCF6A7FA9C8}"/>
              </a:ext>
            </a:extLst>
          </p:cNvPr>
          <p:cNvSpPr>
            <a:spLocks noGrp="1"/>
          </p:cNvSpPr>
          <p:nvPr>
            <p:ph idx="1"/>
          </p:nvPr>
        </p:nvSpPr>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pPr marL="0" indent="0" algn="r">
              <a:buNone/>
            </a:pPr>
            <a:r>
              <a:rPr lang="en-IN" dirty="0"/>
              <a:t>Prepared by,</a:t>
            </a:r>
          </a:p>
          <a:p>
            <a:pPr marL="0" indent="0" algn="r">
              <a:buNone/>
            </a:pPr>
            <a:r>
              <a:rPr lang="en-IN" dirty="0" err="1"/>
              <a:t>J.Gladys</a:t>
            </a:r>
            <a:r>
              <a:rPr lang="en-IN" dirty="0"/>
              <a:t> </a:t>
            </a:r>
            <a:r>
              <a:rPr lang="en-IN" dirty="0" err="1"/>
              <a:t>Aani</a:t>
            </a:r>
            <a:r>
              <a:rPr lang="en-IN" dirty="0"/>
              <a:t> </a:t>
            </a:r>
            <a:r>
              <a:rPr lang="en-IN" dirty="0" err="1"/>
              <a:t>Sujitha</a:t>
            </a:r>
            <a:r>
              <a:rPr lang="en-IN" dirty="0"/>
              <a:t>,</a:t>
            </a:r>
          </a:p>
          <a:p>
            <a:pPr marL="0" indent="0" algn="r">
              <a:buNone/>
            </a:pPr>
            <a:r>
              <a:rPr lang="en-IN" dirty="0"/>
              <a:t>AP/CSE.</a:t>
            </a:r>
          </a:p>
        </p:txBody>
      </p:sp>
    </p:spTree>
    <p:extLst>
      <p:ext uri="{BB962C8B-B14F-4D97-AF65-F5344CB8AC3E}">
        <p14:creationId xmlns:p14="http://schemas.microsoft.com/office/powerpoint/2010/main" val="345905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9D3E-945C-7313-44EA-D9663CAE0579}"/>
              </a:ext>
            </a:extLst>
          </p:cNvPr>
          <p:cNvSpPr>
            <a:spLocks noGrp="1"/>
          </p:cNvSpPr>
          <p:nvPr>
            <p:ph type="title"/>
          </p:nvPr>
        </p:nvSpPr>
        <p:spPr/>
        <p:txBody>
          <a:bodyPr/>
          <a:lstStyle/>
          <a:p>
            <a:endParaRPr lang="en-IN"/>
          </a:p>
        </p:txBody>
      </p:sp>
      <p:pic>
        <p:nvPicPr>
          <p:cNvPr id="1032" name="Picture 8" descr="Lightbox">
            <a:extLst>
              <a:ext uri="{FF2B5EF4-FFF2-40B4-BE49-F238E27FC236}">
                <a16:creationId xmlns:a16="http://schemas.microsoft.com/office/drawing/2014/main" id="{BAE2001C-E2BB-B3B9-FC97-EC366657BC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8772" y="344616"/>
            <a:ext cx="8549796" cy="5832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605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1079-247F-866B-94D7-5613FA3C21B1}"/>
              </a:ext>
            </a:extLst>
          </p:cNvPr>
          <p:cNvSpPr>
            <a:spLocks noGrp="1"/>
          </p:cNvSpPr>
          <p:nvPr>
            <p:ph type="title"/>
          </p:nvPr>
        </p:nvSpPr>
        <p:spPr/>
        <p:txBody>
          <a:bodyPr/>
          <a:lstStyle/>
          <a:p>
            <a:pPr algn="ctr"/>
            <a:r>
              <a:rPr lang="en-IN" b="1" i="0" dirty="0">
                <a:solidFill>
                  <a:srgbClr val="273239"/>
                </a:solidFill>
                <a:effectLst/>
                <a:latin typeface="Nunito" pitchFamily="2" charset="0"/>
              </a:rPr>
              <a:t>1. MapReduce</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DE3FC064-140B-7D52-8492-A33B6F19694F}"/>
              </a:ext>
            </a:extLst>
          </p:cNvPr>
          <p:cNvSpPr>
            <a:spLocks noGrp="1"/>
          </p:cNvSpPr>
          <p:nvPr>
            <p:ph idx="1"/>
          </p:nvPr>
        </p:nvSpPr>
        <p:spPr>
          <a:xfrm>
            <a:off x="838200" y="1179870"/>
            <a:ext cx="10515600" cy="5161935"/>
          </a:xfrm>
        </p:spPr>
        <p:txBody>
          <a:bodyPr>
            <a:normAutofit/>
          </a:bodyPr>
          <a:lstStyle/>
          <a:p>
            <a:pPr algn="l" fontAlgn="base">
              <a:spcAft>
                <a:spcPts val="750"/>
              </a:spcAft>
            </a:pPr>
            <a:r>
              <a:rPr lang="en-US" b="0" i="0" dirty="0">
                <a:solidFill>
                  <a:srgbClr val="273239"/>
                </a:solidFill>
                <a:effectLst/>
                <a:latin typeface="Nunito" pitchFamily="2" charset="0"/>
              </a:rPr>
              <a:t>MapReduce nothing but just like an Algorithm or a </a:t>
            </a:r>
            <a:r>
              <a:rPr lang="en-US" b="0" i="0" u="sng" dirty="0">
                <a:solidFill>
                  <a:srgbClr val="273239"/>
                </a:solidFill>
                <a:effectLst/>
                <a:latin typeface="Nunito" pitchFamily="2" charset="0"/>
                <a:hlinkClick r:id="rId2"/>
              </a:rPr>
              <a:t>data structure</a:t>
            </a:r>
            <a:r>
              <a:rPr lang="en-US" b="0" i="0" dirty="0">
                <a:solidFill>
                  <a:srgbClr val="273239"/>
                </a:solidFill>
                <a:effectLst/>
                <a:latin typeface="Nunito" pitchFamily="2" charset="0"/>
              </a:rPr>
              <a:t> that is based on the YARN framework. </a:t>
            </a:r>
          </a:p>
          <a:p>
            <a:pPr algn="l" fontAlgn="base">
              <a:spcAft>
                <a:spcPts val="750"/>
              </a:spcAft>
            </a:pPr>
            <a:r>
              <a:rPr lang="en-US" b="0" i="0" dirty="0">
                <a:solidFill>
                  <a:srgbClr val="273239"/>
                </a:solidFill>
                <a:effectLst/>
                <a:latin typeface="Nunito" pitchFamily="2" charset="0"/>
              </a:rPr>
              <a:t>The major feature of MapReduce is to perform the distributed processing in parallel in a Hadoop cluster which Makes Hadoop working so fast.</a:t>
            </a:r>
          </a:p>
          <a:p>
            <a:pPr algn="l" fontAlgn="base">
              <a:spcAft>
                <a:spcPts val="750"/>
              </a:spcAft>
            </a:pPr>
            <a:r>
              <a:rPr lang="en-US" b="0" i="0" dirty="0">
                <a:solidFill>
                  <a:srgbClr val="273239"/>
                </a:solidFill>
                <a:effectLst/>
                <a:latin typeface="Nunito" pitchFamily="2" charset="0"/>
              </a:rPr>
              <a:t> When you are dealing with Big Data, serial processing is no more of any use. </a:t>
            </a:r>
          </a:p>
          <a:p>
            <a:pPr algn="l" fontAlgn="base">
              <a:spcAft>
                <a:spcPts val="750"/>
              </a:spcAft>
            </a:pPr>
            <a:r>
              <a:rPr lang="en-US" b="0" i="0" dirty="0">
                <a:solidFill>
                  <a:srgbClr val="273239"/>
                </a:solidFill>
                <a:effectLst/>
                <a:latin typeface="Nunito" pitchFamily="2" charset="0"/>
              </a:rPr>
              <a:t>MapReduce has mainly 2 tasks which are divided phase-wise: </a:t>
            </a:r>
          </a:p>
          <a:p>
            <a:pPr algn="l" fontAlgn="base">
              <a:spcAft>
                <a:spcPts val="750"/>
              </a:spcAft>
            </a:pPr>
            <a:r>
              <a:rPr lang="en-US" b="0" i="0" dirty="0">
                <a:solidFill>
                  <a:srgbClr val="273239"/>
                </a:solidFill>
                <a:effectLst/>
                <a:latin typeface="Nunito" pitchFamily="2" charset="0"/>
              </a:rPr>
              <a:t>In first phase, </a:t>
            </a:r>
            <a:r>
              <a:rPr lang="en-US" b="1" i="0" dirty="0">
                <a:solidFill>
                  <a:srgbClr val="273239"/>
                </a:solidFill>
                <a:effectLst/>
                <a:latin typeface="Nunito" pitchFamily="2" charset="0"/>
              </a:rPr>
              <a:t>Map</a:t>
            </a:r>
            <a:r>
              <a:rPr lang="en-US" b="0" i="0" dirty="0">
                <a:solidFill>
                  <a:srgbClr val="273239"/>
                </a:solidFill>
                <a:effectLst/>
                <a:latin typeface="Nunito" pitchFamily="2" charset="0"/>
              </a:rPr>
              <a:t> is utilized and in next phase </a:t>
            </a:r>
            <a:r>
              <a:rPr lang="en-US" b="1" i="0" dirty="0">
                <a:solidFill>
                  <a:srgbClr val="273239"/>
                </a:solidFill>
                <a:effectLst/>
                <a:latin typeface="Nunito" pitchFamily="2" charset="0"/>
              </a:rPr>
              <a:t>Reduce</a:t>
            </a:r>
            <a:r>
              <a:rPr lang="en-US" b="0" i="0" dirty="0">
                <a:solidFill>
                  <a:srgbClr val="273239"/>
                </a:solidFill>
                <a:effectLst/>
                <a:latin typeface="Nunito" pitchFamily="2" charset="0"/>
              </a:rPr>
              <a:t> is utilized. </a:t>
            </a:r>
          </a:p>
          <a:p>
            <a:endParaRPr lang="en-IN" dirty="0"/>
          </a:p>
        </p:txBody>
      </p:sp>
    </p:spTree>
    <p:extLst>
      <p:ext uri="{BB962C8B-B14F-4D97-AF65-F5344CB8AC3E}">
        <p14:creationId xmlns:p14="http://schemas.microsoft.com/office/powerpoint/2010/main" val="2973845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D649-752E-F75C-230E-3ED3406E9D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4208AA-275A-EEB2-C2D6-AAB43AE2B169}"/>
              </a:ext>
            </a:extLst>
          </p:cNvPr>
          <p:cNvSpPr>
            <a:spLocks noGrp="1"/>
          </p:cNvSpPr>
          <p:nvPr>
            <p:ph idx="1"/>
          </p:nvPr>
        </p:nvSpPr>
        <p:spPr/>
        <p:txBody>
          <a:bodyPr/>
          <a:lstStyle/>
          <a:p>
            <a:endParaRPr lang="en-IN"/>
          </a:p>
        </p:txBody>
      </p:sp>
      <p:pic>
        <p:nvPicPr>
          <p:cNvPr id="2050" name="Picture 2" descr="Lightbox">
            <a:extLst>
              <a:ext uri="{FF2B5EF4-FFF2-40B4-BE49-F238E27FC236}">
                <a16:creationId xmlns:a16="http://schemas.microsoft.com/office/drawing/2014/main" id="{F1A1CF15-DAFC-6691-41BB-44E53EDAE0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446" y="1027906"/>
            <a:ext cx="8324850"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58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3798-11B6-1E91-0BD4-D11E530DA020}"/>
              </a:ext>
            </a:extLst>
          </p:cNvPr>
          <p:cNvSpPr>
            <a:spLocks noGrp="1"/>
          </p:cNvSpPr>
          <p:nvPr>
            <p:ph type="title"/>
          </p:nvPr>
        </p:nvSpPr>
        <p:spPr/>
        <p:txBody>
          <a:bodyPr/>
          <a:lstStyle/>
          <a:p>
            <a:pPr algn="ctr"/>
            <a:r>
              <a:rPr lang="en-IN" b="1" i="0" dirty="0">
                <a:solidFill>
                  <a:srgbClr val="273239"/>
                </a:solidFill>
                <a:effectLst/>
                <a:latin typeface="Nunito" pitchFamily="2" charset="0"/>
              </a:rPr>
              <a:t>2. HDFS</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5622946-B54C-DC25-2B1A-450CF791D042}"/>
              </a:ext>
            </a:extLst>
          </p:cNvPr>
          <p:cNvSpPr>
            <a:spLocks noGrp="1"/>
          </p:cNvSpPr>
          <p:nvPr>
            <p:ph idx="1"/>
          </p:nvPr>
        </p:nvSpPr>
        <p:spPr>
          <a:xfrm>
            <a:off x="838200" y="1120877"/>
            <a:ext cx="10515600" cy="5056086"/>
          </a:xfrm>
        </p:spPr>
        <p:txBody>
          <a:bodyPr>
            <a:normAutofit fontScale="85000" lnSpcReduction="20000"/>
          </a:bodyPr>
          <a:lstStyle/>
          <a:p>
            <a:pPr algn="l" fontAlgn="base">
              <a:spcAft>
                <a:spcPts val="750"/>
              </a:spcAft>
            </a:pPr>
            <a:r>
              <a:rPr lang="en-US" b="0" i="0" dirty="0">
                <a:solidFill>
                  <a:srgbClr val="273239"/>
                </a:solidFill>
                <a:effectLst/>
                <a:latin typeface="Nunito" pitchFamily="2" charset="0"/>
              </a:rPr>
              <a:t>HDFS(Hadoop Distributed File System) is utilized for storage permission. </a:t>
            </a:r>
          </a:p>
          <a:p>
            <a:pPr algn="l" fontAlgn="base">
              <a:spcAft>
                <a:spcPts val="750"/>
              </a:spcAft>
            </a:pPr>
            <a:r>
              <a:rPr lang="en-US" b="0" i="0" dirty="0">
                <a:solidFill>
                  <a:srgbClr val="273239"/>
                </a:solidFill>
                <a:effectLst/>
                <a:latin typeface="Nunito" pitchFamily="2" charset="0"/>
              </a:rPr>
              <a:t>It is mainly designed for working on commodity Hardware devices(inexpensive devices), working on a distributed file system design.</a:t>
            </a:r>
          </a:p>
          <a:p>
            <a:pPr algn="l" fontAlgn="base">
              <a:spcAft>
                <a:spcPts val="750"/>
              </a:spcAft>
            </a:pPr>
            <a:r>
              <a:rPr lang="en-US" b="0" i="0" dirty="0">
                <a:solidFill>
                  <a:srgbClr val="273239"/>
                </a:solidFill>
                <a:effectLst/>
                <a:latin typeface="Nunito" pitchFamily="2" charset="0"/>
              </a:rPr>
              <a:t>HDFS is designed in such a way that it believes more in storing the data in a large chunk of blocks rather than storing small data blocks. </a:t>
            </a:r>
          </a:p>
          <a:p>
            <a:pPr algn="l" fontAlgn="base">
              <a:spcAft>
                <a:spcPts val="750"/>
              </a:spcAft>
            </a:pPr>
            <a:r>
              <a:rPr lang="en-US" b="0" i="0" dirty="0">
                <a:solidFill>
                  <a:srgbClr val="273239"/>
                </a:solidFill>
                <a:effectLst/>
                <a:latin typeface="Nunito" pitchFamily="2" charset="0"/>
              </a:rPr>
              <a:t>HDFS in Hadoop provides Fault-tolerance and High availability to the storage layer and the other devices present in that Hadoop cluster. </a:t>
            </a:r>
          </a:p>
          <a:p>
            <a:pPr algn="l" fontAlgn="base">
              <a:spcAft>
                <a:spcPts val="750"/>
              </a:spcAft>
            </a:pPr>
            <a:r>
              <a:rPr lang="en-US" b="0" i="0" dirty="0">
                <a:solidFill>
                  <a:srgbClr val="273239"/>
                </a:solidFill>
                <a:effectLst/>
                <a:latin typeface="Nunito" pitchFamily="2" charset="0"/>
              </a:rPr>
              <a:t>Data storage Nodes in HDFS. </a:t>
            </a:r>
          </a:p>
          <a:p>
            <a:pPr algn="l" fontAlgn="base">
              <a:spcAft>
                <a:spcPts val="750"/>
              </a:spcAft>
            </a:pP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(Master)</a:t>
            </a:r>
          </a:p>
          <a:p>
            <a:pPr algn="l" fontAlgn="base">
              <a:spcAft>
                <a:spcPts val="1800"/>
              </a:spcAft>
              <a:buFont typeface="Arial" panose="020B0604020202020204" pitchFamily="34" charset="0"/>
              <a:buChar char="•"/>
            </a:pPr>
            <a:r>
              <a:rPr lang="en-US" b="0" i="0" dirty="0" err="1">
                <a:solidFill>
                  <a:srgbClr val="273239"/>
                </a:solidFill>
                <a:effectLst/>
                <a:latin typeface="Nunito" pitchFamily="2" charset="0"/>
              </a:rPr>
              <a:t>DataNode</a:t>
            </a:r>
            <a:r>
              <a:rPr lang="en-US" b="0" i="0" dirty="0">
                <a:solidFill>
                  <a:srgbClr val="273239"/>
                </a:solidFill>
                <a:effectLst/>
                <a:latin typeface="Nunito" pitchFamily="2" charset="0"/>
              </a:rPr>
              <a:t>(Slave)</a:t>
            </a:r>
          </a:p>
          <a:p>
            <a:endParaRPr lang="en-IN" dirty="0"/>
          </a:p>
        </p:txBody>
      </p:sp>
    </p:spTree>
    <p:extLst>
      <p:ext uri="{BB962C8B-B14F-4D97-AF65-F5344CB8AC3E}">
        <p14:creationId xmlns:p14="http://schemas.microsoft.com/office/powerpoint/2010/main" val="252740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70A0-E40F-79DA-E635-C7AF6256EF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4EB83E-460E-C7F8-3601-EFBE9868F11F}"/>
              </a:ext>
            </a:extLst>
          </p:cNvPr>
          <p:cNvSpPr>
            <a:spLocks noGrp="1"/>
          </p:cNvSpPr>
          <p:nvPr>
            <p:ph idx="1"/>
          </p:nvPr>
        </p:nvSpPr>
        <p:spPr/>
        <p:txBody>
          <a:bodyPr/>
          <a:lstStyle/>
          <a:p>
            <a:endParaRPr lang="en-IN"/>
          </a:p>
        </p:txBody>
      </p:sp>
      <p:pic>
        <p:nvPicPr>
          <p:cNvPr id="4098" name="Picture 2" descr="Lightbox">
            <a:extLst>
              <a:ext uri="{FF2B5EF4-FFF2-40B4-BE49-F238E27FC236}">
                <a16:creationId xmlns:a16="http://schemas.microsoft.com/office/drawing/2014/main" id="{F94F72B1-3745-CF0F-9D76-56906BD62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381000"/>
            <a:ext cx="843915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105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0D958-B690-DE51-EEC0-BC528334EB3D}"/>
              </a:ext>
            </a:extLst>
          </p:cNvPr>
          <p:cNvSpPr>
            <a:spLocks noGrp="1"/>
          </p:cNvSpPr>
          <p:nvPr>
            <p:ph type="title"/>
          </p:nvPr>
        </p:nvSpPr>
        <p:spPr/>
        <p:txBody>
          <a:bodyPr>
            <a:normAutofit fontScale="90000"/>
          </a:bodyPr>
          <a:lstStyle/>
          <a:p>
            <a:pPr algn="ctr"/>
            <a:r>
              <a:rPr lang="en-US" b="1" i="0" dirty="0">
                <a:solidFill>
                  <a:srgbClr val="273239"/>
                </a:solidFill>
                <a:effectLst/>
                <a:latin typeface="Nunito" pitchFamily="2" charset="0"/>
              </a:rPr>
              <a:t>3. YARN(Yet Another Resource Negotiator)</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F23DE80-E8F1-5934-50B9-A4884AEB8B04}"/>
              </a:ext>
            </a:extLst>
          </p:cNvPr>
          <p:cNvSpPr>
            <a:spLocks noGrp="1"/>
          </p:cNvSpPr>
          <p:nvPr>
            <p:ph idx="1"/>
          </p:nvPr>
        </p:nvSpPr>
        <p:spPr>
          <a:xfrm>
            <a:off x="838200" y="1253331"/>
            <a:ext cx="10515600" cy="4351338"/>
          </a:xfrm>
        </p:spPr>
        <p:txBody>
          <a:bodyPr>
            <a:noAutofit/>
          </a:bodyPr>
          <a:lstStyle/>
          <a:p>
            <a:r>
              <a:rPr lang="en-US" b="0" i="0" dirty="0">
                <a:solidFill>
                  <a:srgbClr val="273239"/>
                </a:solidFill>
                <a:effectLst/>
              </a:rPr>
              <a:t>YARN is a Framework on which MapReduce works.</a:t>
            </a:r>
          </a:p>
          <a:p>
            <a:r>
              <a:rPr lang="en-US" b="0" i="0" dirty="0">
                <a:solidFill>
                  <a:srgbClr val="273239"/>
                </a:solidFill>
                <a:effectLst/>
              </a:rPr>
              <a:t> YARN performs 2 operations that are Job scheduling and Resource Management. </a:t>
            </a:r>
          </a:p>
          <a:p>
            <a:r>
              <a:rPr lang="en-US" b="0" i="0" dirty="0">
                <a:solidFill>
                  <a:srgbClr val="273239"/>
                </a:solidFill>
                <a:effectLst/>
              </a:rPr>
              <a:t>The Purpose of Job schedular is to divide a big task into small jobs so that each job can be assigned to various slaves in a Hadoop cluster and Processing can be Maximized. </a:t>
            </a:r>
          </a:p>
          <a:p>
            <a:r>
              <a:rPr lang="en-US" b="0" i="0" dirty="0">
                <a:solidFill>
                  <a:srgbClr val="273239"/>
                </a:solidFill>
                <a:effectLst/>
              </a:rPr>
              <a:t>Job Scheduler also keeps track of which job is important, which job has more priority, dependencies between the jobs and all the other information like job timing, etc. </a:t>
            </a:r>
          </a:p>
          <a:p>
            <a:r>
              <a:rPr lang="en-US" b="0" i="0" dirty="0">
                <a:solidFill>
                  <a:srgbClr val="273239"/>
                </a:solidFill>
                <a:effectLst/>
              </a:rPr>
              <a:t>And the use of Resource Manager is to manage all the resources that are made available for running a Hadoop cluster. </a:t>
            </a:r>
            <a:endParaRPr lang="en-IN" dirty="0"/>
          </a:p>
        </p:txBody>
      </p:sp>
    </p:spTree>
    <p:extLst>
      <p:ext uri="{BB962C8B-B14F-4D97-AF65-F5344CB8AC3E}">
        <p14:creationId xmlns:p14="http://schemas.microsoft.com/office/powerpoint/2010/main" val="2331581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17C7-2067-9524-0DEB-0FDBCDFEC2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DF78AC-A2C8-7D37-3D9F-4A44AE4BA2D8}"/>
              </a:ext>
            </a:extLst>
          </p:cNvPr>
          <p:cNvSpPr>
            <a:spLocks noGrp="1"/>
          </p:cNvSpPr>
          <p:nvPr>
            <p:ph idx="1"/>
          </p:nvPr>
        </p:nvSpPr>
        <p:spPr>
          <a:xfrm>
            <a:off x="838200" y="255638"/>
            <a:ext cx="10515600" cy="6371303"/>
          </a:xfrm>
        </p:spPr>
        <p:txBody>
          <a:bodyPr>
            <a:normAutofit lnSpcReduction="10000"/>
          </a:bodyPr>
          <a:lstStyle/>
          <a:p>
            <a:pPr algn="l" fontAlgn="base">
              <a:spcAft>
                <a:spcPts val="750"/>
              </a:spcAft>
            </a:pPr>
            <a:r>
              <a:rPr lang="en-US" b="1" i="0" dirty="0">
                <a:solidFill>
                  <a:srgbClr val="273239"/>
                </a:solidFill>
                <a:effectLst/>
                <a:latin typeface="Nunito" pitchFamily="2" charset="0"/>
              </a:rPr>
              <a:t>Features of YARN</a:t>
            </a:r>
            <a:r>
              <a:rPr lang="en-US" b="0" i="0" dirty="0">
                <a:solidFill>
                  <a:srgbClr val="273239"/>
                </a:solidFill>
                <a:effectLst/>
                <a:latin typeface="Nunito" pitchFamily="2" charset="0"/>
              </a:rPr>
              <a:t> </a:t>
            </a:r>
          </a:p>
          <a:p>
            <a:pPr marL="0" indent="0" algn="l" fontAlgn="base">
              <a:spcAft>
                <a:spcPts val="750"/>
              </a:spcAft>
              <a:buNone/>
            </a:pP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Multi-Tenancy-It allows multiple engine access thus giving organizations a benefit of multi-tenancy.</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Scalability-The scheduler in Resource manager of YARN architecture allows Hadoop to extend and manage thousands of nodes and clusters.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Cluster-Utilization-Since YARN supports Dynamic utilization of cluster in Hadoop, which enables optimized Cluster Utilization.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Compatibility-YARN supports the existing map-reduce applications without disruptions thus making it compatible with Hadoop 1.0 as well.</a:t>
            </a:r>
          </a:p>
          <a:p>
            <a:endParaRPr lang="en-IN" dirty="0"/>
          </a:p>
        </p:txBody>
      </p:sp>
    </p:spTree>
    <p:extLst>
      <p:ext uri="{BB962C8B-B14F-4D97-AF65-F5344CB8AC3E}">
        <p14:creationId xmlns:p14="http://schemas.microsoft.com/office/powerpoint/2010/main" val="679782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EE57-93FF-055A-D0B3-7870BEF99E97}"/>
              </a:ext>
            </a:extLst>
          </p:cNvPr>
          <p:cNvSpPr>
            <a:spLocks noGrp="1"/>
          </p:cNvSpPr>
          <p:nvPr>
            <p:ph type="title"/>
          </p:nvPr>
        </p:nvSpPr>
        <p:spPr/>
        <p:txBody>
          <a:bodyPr>
            <a:normAutofit fontScale="90000"/>
          </a:bodyPr>
          <a:lstStyle/>
          <a:p>
            <a:pPr algn="ctr"/>
            <a:r>
              <a:rPr lang="en-US" b="1" i="0" dirty="0">
                <a:solidFill>
                  <a:srgbClr val="273239"/>
                </a:solidFill>
                <a:effectLst/>
                <a:latin typeface="Nunito" pitchFamily="2" charset="0"/>
              </a:rPr>
              <a:t>4. Hadoop common or Common Utilities</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E41BE0B8-FD15-BA31-B8CC-AD1AB3B02119}"/>
              </a:ext>
            </a:extLst>
          </p:cNvPr>
          <p:cNvSpPr>
            <a:spLocks noGrp="1"/>
          </p:cNvSpPr>
          <p:nvPr>
            <p:ph idx="1"/>
          </p:nvPr>
        </p:nvSpPr>
        <p:spPr>
          <a:xfrm>
            <a:off x="838200" y="1376516"/>
            <a:ext cx="10515600" cy="4800447"/>
          </a:xfrm>
        </p:spPr>
        <p:txBody>
          <a:bodyPr>
            <a:normAutofit/>
          </a:bodyPr>
          <a:lstStyle/>
          <a:p>
            <a:r>
              <a:rPr lang="en-US" sz="3200" b="0" i="0" dirty="0">
                <a:solidFill>
                  <a:srgbClr val="273239"/>
                </a:solidFill>
                <a:effectLst/>
                <a:latin typeface="Nunito" pitchFamily="2" charset="0"/>
              </a:rPr>
              <a:t>Hadoop common or Common utilities are nothing but our java library and java files or we can say the java scripts that we need for all the other components present in a Hadoop cluster.</a:t>
            </a:r>
          </a:p>
          <a:p>
            <a:r>
              <a:rPr lang="en-US" sz="3200" b="0" i="0" dirty="0">
                <a:solidFill>
                  <a:srgbClr val="273239"/>
                </a:solidFill>
                <a:effectLst/>
                <a:latin typeface="Nunito" pitchFamily="2" charset="0"/>
              </a:rPr>
              <a:t>these utilities are used by HDFS, YARN, and MapReduce for running the cluster. </a:t>
            </a:r>
          </a:p>
          <a:p>
            <a:r>
              <a:rPr lang="en-US" sz="3200" b="0" i="0" dirty="0">
                <a:solidFill>
                  <a:srgbClr val="273239"/>
                </a:solidFill>
                <a:effectLst/>
                <a:latin typeface="Nunito" pitchFamily="2" charset="0"/>
              </a:rPr>
              <a:t>Hadoop Common verify that Hardware failure in a Hadoop cluster is common so it needs to be solved automatically in software by Hadoop Framework.</a:t>
            </a:r>
            <a:endParaRPr lang="en-IN" sz="3200" dirty="0"/>
          </a:p>
        </p:txBody>
      </p:sp>
    </p:spTree>
    <p:extLst>
      <p:ext uri="{BB962C8B-B14F-4D97-AF65-F5344CB8AC3E}">
        <p14:creationId xmlns:p14="http://schemas.microsoft.com/office/powerpoint/2010/main" val="105229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4D48-423E-A439-EC2E-1662F0C5F62C}"/>
              </a:ext>
            </a:extLst>
          </p:cNvPr>
          <p:cNvSpPr>
            <a:spLocks noGrp="1"/>
          </p:cNvSpPr>
          <p:nvPr>
            <p:ph type="title"/>
          </p:nvPr>
        </p:nvSpPr>
        <p:spPr>
          <a:xfrm>
            <a:off x="730045" y="0"/>
            <a:ext cx="10515600" cy="1325563"/>
          </a:xfrm>
        </p:spPr>
        <p:txBody>
          <a:bodyPr>
            <a:normAutofit/>
          </a:bodyPr>
          <a:lstStyle/>
          <a:p>
            <a:pPr algn="ctr"/>
            <a:r>
              <a:rPr lang="en-US" sz="4800" dirty="0">
                <a:latin typeface="Arial" panose="020B0604020202020204" pitchFamily="34" charset="0"/>
                <a:cs typeface="Arial" panose="020B0604020202020204" pitchFamily="34" charset="0"/>
              </a:rPr>
              <a:t>HADOOP CLUSTER</a:t>
            </a:r>
            <a:endParaRPr lang="en-IN" sz="4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A06562C-9F34-BEEC-83C7-50319AECC501}"/>
              </a:ext>
            </a:extLst>
          </p:cNvPr>
          <p:cNvSpPr>
            <a:spLocks noGrp="1"/>
          </p:cNvSpPr>
          <p:nvPr>
            <p:ph idx="1"/>
          </p:nvPr>
        </p:nvSpPr>
        <p:spPr>
          <a:xfrm>
            <a:off x="838200" y="1425677"/>
            <a:ext cx="10515600" cy="4751286"/>
          </a:xfrm>
        </p:spPr>
        <p:txBody>
          <a:bodyPr>
            <a:normAutofit/>
          </a:bodyPr>
          <a:lstStyle/>
          <a:p>
            <a:r>
              <a:rPr lang="en-US" sz="3200" dirty="0">
                <a:solidFill>
                  <a:srgbClr val="273239"/>
                </a:solidFill>
                <a:latin typeface="Nunito" pitchFamily="2" charset="0"/>
              </a:rPr>
              <a:t>T</a:t>
            </a:r>
            <a:r>
              <a:rPr lang="en-US" sz="3200" b="0" i="0" dirty="0">
                <a:solidFill>
                  <a:srgbClr val="273239"/>
                </a:solidFill>
                <a:effectLst/>
                <a:latin typeface="Nunito" pitchFamily="2" charset="0"/>
              </a:rPr>
              <a:t>he Hadoop cluster first thing we need to know is what actually </a:t>
            </a:r>
            <a:r>
              <a:rPr lang="en-US" sz="3200" b="0" i="1" dirty="0">
                <a:solidFill>
                  <a:srgbClr val="273239"/>
                </a:solidFill>
                <a:effectLst/>
                <a:latin typeface="Nunito" pitchFamily="2" charset="0"/>
              </a:rPr>
              <a:t>cluster</a:t>
            </a:r>
            <a:r>
              <a:rPr lang="en-US" sz="3200" b="0" i="0" dirty="0">
                <a:solidFill>
                  <a:srgbClr val="273239"/>
                </a:solidFill>
                <a:effectLst/>
                <a:latin typeface="Nunito" pitchFamily="2" charset="0"/>
              </a:rPr>
              <a:t> means.</a:t>
            </a:r>
          </a:p>
          <a:p>
            <a:r>
              <a:rPr lang="en-US" sz="3200" b="0" i="0" dirty="0">
                <a:solidFill>
                  <a:srgbClr val="273239"/>
                </a:solidFill>
                <a:effectLst/>
                <a:latin typeface="Nunito" pitchFamily="2" charset="0"/>
              </a:rPr>
              <a:t> Cluster is a collection of something, a simple computer cluster is a group of various computers that are connected with each other through LAN(Local Area Network), the nodes in a cluster share the data, work on the same task and this nodes are good enough to work as a single unit means all of them to work together.</a:t>
            </a:r>
            <a:endParaRPr lang="en-IN" sz="3200" dirty="0"/>
          </a:p>
        </p:txBody>
      </p:sp>
    </p:spTree>
    <p:extLst>
      <p:ext uri="{BB962C8B-B14F-4D97-AF65-F5344CB8AC3E}">
        <p14:creationId xmlns:p14="http://schemas.microsoft.com/office/powerpoint/2010/main" val="1212732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7F34-583C-4F89-7CB5-22BAEED442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C1E9EA-ED2B-6B73-C83B-A5ED15E91C52}"/>
              </a:ext>
            </a:extLst>
          </p:cNvPr>
          <p:cNvSpPr>
            <a:spLocks noGrp="1"/>
          </p:cNvSpPr>
          <p:nvPr>
            <p:ph idx="1"/>
          </p:nvPr>
        </p:nvSpPr>
        <p:spPr>
          <a:xfrm>
            <a:off x="838200" y="570270"/>
            <a:ext cx="10515600" cy="5331389"/>
          </a:xfrm>
        </p:spPr>
        <p:txBody>
          <a:bodyPr>
            <a:normAutofit/>
          </a:bodyPr>
          <a:lstStyle/>
          <a:p>
            <a:r>
              <a:rPr lang="en-US" sz="3200" dirty="0">
                <a:solidFill>
                  <a:srgbClr val="273239"/>
                </a:solidFill>
                <a:latin typeface="Nunito" pitchFamily="2" charset="0"/>
              </a:rPr>
              <a:t>A </a:t>
            </a:r>
            <a:r>
              <a:rPr lang="en-US" sz="3200" b="0" i="1" dirty="0">
                <a:solidFill>
                  <a:srgbClr val="273239"/>
                </a:solidFill>
                <a:effectLst/>
                <a:latin typeface="Nunito" pitchFamily="2" charset="0"/>
              </a:rPr>
              <a:t>Hadoop cluster</a:t>
            </a:r>
            <a:r>
              <a:rPr lang="en-US" sz="3200" b="0" i="0" dirty="0">
                <a:solidFill>
                  <a:srgbClr val="273239"/>
                </a:solidFill>
                <a:effectLst/>
                <a:latin typeface="Nunito" pitchFamily="2" charset="0"/>
              </a:rPr>
              <a:t> is also a collection of various commodity hardware(devices that are inexpensive and amply available).</a:t>
            </a:r>
          </a:p>
          <a:p>
            <a:r>
              <a:rPr lang="en-US" sz="3200" b="0" i="0" dirty="0">
                <a:solidFill>
                  <a:srgbClr val="273239"/>
                </a:solidFill>
                <a:effectLst/>
                <a:latin typeface="Nunito" pitchFamily="2" charset="0"/>
              </a:rPr>
              <a:t>This Hardware components work together as a single unit. In the Hadoop cluster, there are lots of nodes (can be computer and servers) contains Master and Slaves, the Name node and Resource Manager works as Master and data node, and Node Manager works as a Slave. </a:t>
            </a:r>
          </a:p>
          <a:p>
            <a:r>
              <a:rPr lang="en-US" sz="3200" b="0" i="0" dirty="0">
                <a:solidFill>
                  <a:srgbClr val="273239"/>
                </a:solidFill>
                <a:effectLst/>
                <a:latin typeface="Nunito" pitchFamily="2" charset="0"/>
              </a:rPr>
              <a:t>The purpose of Master nodes is to guide the slave nodes in a single Hadoop cluster. </a:t>
            </a:r>
          </a:p>
        </p:txBody>
      </p:sp>
    </p:spTree>
    <p:extLst>
      <p:ext uri="{BB962C8B-B14F-4D97-AF65-F5344CB8AC3E}">
        <p14:creationId xmlns:p14="http://schemas.microsoft.com/office/powerpoint/2010/main" val="338985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AD62-EC0A-FEBC-5C13-195606A808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B70678-C08C-E0D6-FB13-EB2D369B254F}"/>
              </a:ext>
            </a:extLst>
          </p:cNvPr>
          <p:cNvSpPr>
            <a:spLocks noGrp="1"/>
          </p:cNvSpPr>
          <p:nvPr>
            <p:ph idx="1"/>
          </p:nvPr>
        </p:nvSpPr>
        <p:spPr/>
        <p:txBody>
          <a:bodyPr/>
          <a:lstStyle/>
          <a:p>
            <a:r>
              <a:rPr lang="en-US" b="0" i="0" dirty="0">
                <a:solidFill>
                  <a:srgbClr val="333333"/>
                </a:solidFill>
                <a:effectLst/>
                <a:latin typeface="Montserrat" panose="020F0502020204030204" pitchFamily="2" charset="0"/>
              </a:rPr>
              <a:t>Hadoop is an open source framework from Apache and is used to store process and analyze data which are very huge in volume.</a:t>
            </a:r>
          </a:p>
          <a:p>
            <a:r>
              <a:rPr lang="en-US" b="0" i="0" dirty="0">
                <a:solidFill>
                  <a:srgbClr val="333333"/>
                </a:solidFill>
                <a:effectLst/>
                <a:latin typeface="Montserrat" panose="00000500000000000000" pitchFamily="2" charset="0"/>
              </a:rPr>
              <a:t>It is used for batch/offline </a:t>
            </a:r>
            <a:r>
              <a:rPr lang="en-US" b="0" i="0" dirty="0" err="1">
                <a:solidFill>
                  <a:srgbClr val="333333"/>
                </a:solidFill>
                <a:effectLst/>
                <a:latin typeface="Montserrat" panose="00000500000000000000" pitchFamily="2" charset="0"/>
              </a:rPr>
              <a:t>processing.It</a:t>
            </a:r>
            <a:r>
              <a:rPr lang="en-US" b="0" i="0" dirty="0">
                <a:solidFill>
                  <a:srgbClr val="333333"/>
                </a:solidFill>
                <a:effectLst/>
                <a:latin typeface="Montserrat" panose="00000500000000000000" pitchFamily="2" charset="0"/>
              </a:rPr>
              <a:t> is being used by Facebook, Yahoo, Google, Twitter, LinkedIn and many more. Moreover it can be scaled up just by adding nodes in the cluster.</a:t>
            </a:r>
            <a:endParaRPr lang="en-IN" dirty="0"/>
          </a:p>
        </p:txBody>
      </p:sp>
    </p:spTree>
    <p:extLst>
      <p:ext uri="{BB962C8B-B14F-4D97-AF65-F5344CB8AC3E}">
        <p14:creationId xmlns:p14="http://schemas.microsoft.com/office/powerpoint/2010/main" val="3423454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ADF0-14B2-1674-E50A-541ADF8A34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77D129-59EC-B9A8-0CA4-C68EA749E79A}"/>
              </a:ext>
            </a:extLst>
          </p:cNvPr>
          <p:cNvSpPr>
            <a:spLocks noGrp="1"/>
          </p:cNvSpPr>
          <p:nvPr>
            <p:ph idx="1"/>
          </p:nvPr>
        </p:nvSpPr>
        <p:spPr/>
        <p:txBody>
          <a:bodyPr>
            <a:normAutofit/>
          </a:bodyPr>
          <a:lstStyle/>
          <a:p>
            <a:r>
              <a:rPr lang="en-US" sz="3600" b="0" i="0" dirty="0">
                <a:solidFill>
                  <a:srgbClr val="273239"/>
                </a:solidFill>
                <a:effectLst/>
                <a:latin typeface="Nunito" pitchFamily="2" charset="0"/>
              </a:rPr>
              <a:t>We design Hadoop clusters for storing, analyzing, understanding, and for finding the facts that are hidden behind the data or datasets which contain some crucial information. </a:t>
            </a:r>
          </a:p>
          <a:p>
            <a:r>
              <a:rPr lang="en-US" sz="3600" b="0" i="0" dirty="0">
                <a:solidFill>
                  <a:srgbClr val="273239"/>
                </a:solidFill>
                <a:effectLst/>
                <a:latin typeface="Nunito" pitchFamily="2" charset="0"/>
              </a:rPr>
              <a:t>The Hadoop cluster stores different types of data and processes them.</a:t>
            </a:r>
            <a:endParaRPr lang="en-IN" sz="3600" dirty="0"/>
          </a:p>
          <a:p>
            <a:endParaRPr lang="en-IN" sz="3600" dirty="0"/>
          </a:p>
        </p:txBody>
      </p:sp>
    </p:spTree>
    <p:extLst>
      <p:ext uri="{BB962C8B-B14F-4D97-AF65-F5344CB8AC3E}">
        <p14:creationId xmlns:p14="http://schemas.microsoft.com/office/powerpoint/2010/main" val="1540464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3C9D-92EE-B270-74B8-4E000038A3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BFEF27-4558-73F3-619D-118CABBDCB42}"/>
              </a:ext>
            </a:extLst>
          </p:cNvPr>
          <p:cNvSpPr>
            <a:spLocks noGrp="1"/>
          </p:cNvSpPr>
          <p:nvPr>
            <p:ph idx="1"/>
          </p:nvPr>
        </p:nvSpPr>
        <p:spPr>
          <a:xfrm>
            <a:off x="838200" y="1334012"/>
            <a:ext cx="10515600" cy="4351338"/>
          </a:xfrm>
        </p:spPr>
        <p:txBody>
          <a:bodyPr>
            <a:normAutofit/>
          </a:bodyPr>
          <a:lstStyle/>
          <a:p>
            <a:pPr algn="l" fontAlgn="base">
              <a:spcAft>
                <a:spcPts val="1800"/>
              </a:spcAft>
              <a:buFont typeface="Arial" panose="020B0604020202020204" pitchFamily="34" charset="0"/>
              <a:buChar char="•"/>
            </a:pPr>
            <a:r>
              <a:rPr lang="en-US" sz="3200" b="1" i="0" dirty="0">
                <a:solidFill>
                  <a:srgbClr val="273239"/>
                </a:solidFill>
                <a:effectLst/>
                <a:latin typeface="Nunito" pitchFamily="2" charset="0"/>
              </a:rPr>
              <a:t>Structured-Data:</a:t>
            </a:r>
            <a:r>
              <a:rPr lang="en-US" sz="3200" b="0" i="0" dirty="0">
                <a:solidFill>
                  <a:srgbClr val="273239"/>
                </a:solidFill>
                <a:effectLst/>
                <a:latin typeface="Nunito" pitchFamily="2" charset="0"/>
              </a:rPr>
              <a:t> The data which is well structured like </a:t>
            </a:r>
            <a:r>
              <a:rPr lang="en-US" sz="3200" b="0" i="0" dirty="0" err="1">
                <a:solidFill>
                  <a:srgbClr val="273239"/>
                </a:solidFill>
                <a:effectLst/>
                <a:latin typeface="Nunito" pitchFamily="2" charset="0"/>
              </a:rPr>
              <a:t>Mysql</a:t>
            </a:r>
            <a:r>
              <a:rPr lang="en-US" sz="3200" b="0" i="0" dirty="0">
                <a:solidFill>
                  <a:srgbClr val="273239"/>
                </a:solidFill>
                <a:effectLst/>
                <a:latin typeface="Nunito" pitchFamily="2" charset="0"/>
              </a:rPr>
              <a:t>.</a:t>
            </a:r>
          </a:p>
          <a:p>
            <a:pPr algn="l" fontAlgn="base">
              <a:spcAft>
                <a:spcPts val="1800"/>
              </a:spcAft>
              <a:buFont typeface="Arial" panose="020B0604020202020204" pitchFamily="34" charset="0"/>
              <a:buChar char="•"/>
            </a:pPr>
            <a:r>
              <a:rPr lang="en-US" sz="3200" b="1" i="0" dirty="0">
                <a:solidFill>
                  <a:srgbClr val="273239"/>
                </a:solidFill>
                <a:effectLst/>
                <a:latin typeface="Nunito" pitchFamily="2" charset="0"/>
              </a:rPr>
              <a:t>Semi-Structured Data:</a:t>
            </a:r>
            <a:r>
              <a:rPr lang="en-US" sz="3200" b="0" i="0" dirty="0">
                <a:solidFill>
                  <a:srgbClr val="273239"/>
                </a:solidFill>
                <a:effectLst/>
                <a:latin typeface="Nunito" pitchFamily="2" charset="0"/>
              </a:rPr>
              <a:t> The data which has the structure but not the data type like XML, Json (</a:t>
            </a:r>
            <a:r>
              <a:rPr lang="en-US" sz="3200" b="0" i="0" dirty="0" err="1">
                <a:solidFill>
                  <a:srgbClr val="273239"/>
                </a:solidFill>
                <a:effectLst/>
                <a:latin typeface="Nunito" pitchFamily="2" charset="0"/>
              </a:rPr>
              <a:t>Javascript</a:t>
            </a:r>
            <a:r>
              <a:rPr lang="en-US" sz="3200" b="0" i="0" dirty="0">
                <a:solidFill>
                  <a:srgbClr val="273239"/>
                </a:solidFill>
                <a:effectLst/>
                <a:latin typeface="Nunito" pitchFamily="2" charset="0"/>
              </a:rPr>
              <a:t> object notation).</a:t>
            </a:r>
          </a:p>
          <a:p>
            <a:pPr algn="l" fontAlgn="base">
              <a:spcAft>
                <a:spcPts val="1800"/>
              </a:spcAft>
              <a:buFont typeface="Arial" panose="020B0604020202020204" pitchFamily="34" charset="0"/>
              <a:buChar char="•"/>
            </a:pPr>
            <a:r>
              <a:rPr lang="en-US" sz="3200" b="1" i="0" dirty="0">
                <a:solidFill>
                  <a:srgbClr val="273239"/>
                </a:solidFill>
                <a:effectLst/>
                <a:latin typeface="Nunito" pitchFamily="2" charset="0"/>
              </a:rPr>
              <a:t>Unstructured Data:</a:t>
            </a:r>
            <a:r>
              <a:rPr lang="en-US" sz="3200" b="0" i="0" dirty="0">
                <a:solidFill>
                  <a:srgbClr val="273239"/>
                </a:solidFill>
                <a:effectLst/>
                <a:latin typeface="Nunito" pitchFamily="2" charset="0"/>
              </a:rPr>
              <a:t> The data that doesn’t have any structure like audio, video.</a:t>
            </a:r>
          </a:p>
          <a:p>
            <a:endParaRPr lang="en-IN" sz="3200" dirty="0"/>
          </a:p>
        </p:txBody>
      </p:sp>
    </p:spTree>
    <p:extLst>
      <p:ext uri="{BB962C8B-B14F-4D97-AF65-F5344CB8AC3E}">
        <p14:creationId xmlns:p14="http://schemas.microsoft.com/office/powerpoint/2010/main" val="819456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92734-2260-4672-F1AB-64C16EADC0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4B4FEB-BD3E-DBB8-D49B-5E91071038D1}"/>
              </a:ext>
            </a:extLst>
          </p:cNvPr>
          <p:cNvSpPr>
            <a:spLocks noGrp="1"/>
          </p:cNvSpPr>
          <p:nvPr>
            <p:ph idx="1"/>
          </p:nvPr>
        </p:nvSpPr>
        <p:spPr/>
        <p:txBody>
          <a:bodyPr/>
          <a:lstStyle/>
          <a:p>
            <a:endParaRPr lang="en-IN"/>
          </a:p>
        </p:txBody>
      </p:sp>
      <p:pic>
        <p:nvPicPr>
          <p:cNvPr id="5122" name="Picture 2" descr="Lightbox">
            <a:extLst>
              <a:ext uri="{FF2B5EF4-FFF2-40B4-BE49-F238E27FC236}">
                <a16:creationId xmlns:a16="http://schemas.microsoft.com/office/drawing/2014/main" id="{5AD7FD21-4015-DA85-F098-81757BD25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1090613"/>
            <a:ext cx="8572500"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099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D8D2D-A7FB-77D8-5964-AB75EE84F74B}"/>
              </a:ext>
            </a:extLst>
          </p:cNvPr>
          <p:cNvSpPr>
            <a:spLocks noGrp="1"/>
          </p:cNvSpPr>
          <p:nvPr>
            <p:ph type="title"/>
          </p:nvPr>
        </p:nvSpPr>
        <p:spPr/>
        <p:txBody>
          <a:bodyPr/>
          <a:lstStyle/>
          <a:p>
            <a:r>
              <a:rPr lang="en-IN" b="1" i="0" dirty="0">
                <a:solidFill>
                  <a:srgbClr val="273239"/>
                </a:solidFill>
                <a:effectLst/>
                <a:latin typeface="Nunito" pitchFamily="2" charset="0"/>
              </a:rPr>
              <a:t>Hadoop Clusters Properties</a:t>
            </a:r>
            <a:br>
              <a:rPr lang="en-IN" b="1" i="0" dirty="0">
                <a:solidFill>
                  <a:srgbClr val="273239"/>
                </a:solidFill>
                <a:effectLst/>
                <a:latin typeface="Nunito" pitchFamily="2" charset="0"/>
              </a:rPr>
            </a:br>
            <a:endParaRPr lang="en-IN" dirty="0"/>
          </a:p>
        </p:txBody>
      </p:sp>
      <p:pic>
        <p:nvPicPr>
          <p:cNvPr id="6146" name="Picture 2" descr="Lightbox">
            <a:extLst>
              <a:ext uri="{FF2B5EF4-FFF2-40B4-BE49-F238E27FC236}">
                <a16:creationId xmlns:a16="http://schemas.microsoft.com/office/drawing/2014/main" id="{8201844A-654F-86D9-7BCB-EC1D2E8EE8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5174" y="1947243"/>
            <a:ext cx="8085063" cy="357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578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C176-28A6-7DA2-E626-4BD8C24862B8}"/>
              </a:ext>
            </a:extLst>
          </p:cNvPr>
          <p:cNvSpPr>
            <a:spLocks noGrp="1"/>
          </p:cNvSpPr>
          <p:nvPr>
            <p:ph type="title"/>
          </p:nvPr>
        </p:nvSpPr>
        <p:spPr>
          <a:xfrm>
            <a:off x="838200" y="935396"/>
            <a:ext cx="10515600" cy="1325563"/>
          </a:xfrm>
        </p:spPr>
        <p:txBody>
          <a:bodyPr>
            <a:normAutofit fontScale="90000"/>
          </a:bodyPr>
          <a:lstStyle/>
          <a:p>
            <a:pPr fontAlgn="base">
              <a:spcBef>
                <a:spcPts val="1800"/>
              </a:spcBef>
              <a:spcAft>
                <a:spcPts val="1800"/>
              </a:spcAft>
            </a:pPr>
            <a:r>
              <a:rPr lang="en-IN" b="1" i="0" dirty="0">
                <a:solidFill>
                  <a:srgbClr val="273239"/>
                </a:solidFill>
                <a:effectLst/>
                <a:latin typeface="Nunito" pitchFamily="2" charset="0"/>
              </a:rPr>
              <a:t>Types of Hadoop clusters</a:t>
            </a:r>
            <a:br>
              <a:rPr lang="en-IN" b="1" i="0" dirty="0">
                <a:solidFill>
                  <a:srgbClr val="273239"/>
                </a:solidFill>
                <a:effectLst/>
                <a:latin typeface="Nunito" pitchFamily="2" charset="0"/>
              </a:rPr>
            </a:br>
            <a:br>
              <a:rPr lang="en-IN" b="1" i="0" dirty="0">
                <a:solidFill>
                  <a:srgbClr val="273239"/>
                </a:solidFill>
                <a:effectLst/>
                <a:latin typeface="Nunito" pitchFamily="2" charset="0"/>
              </a:rPr>
            </a:br>
            <a:r>
              <a:rPr lang="en-IN" b="1" i="0" dirty="0">
                <a:solidFill>
                  <a:srgbClr val="273239"/>
                </a:solidFill>
                <a:effectLst/>
                <a:latin typeface="Nunito" pitchFamily="2" charset="0"/>
              </a:rPr>
              <a:t>1. Single Node Hadoop Cluster</a:t>
            </a:r>
            <a:br>
              <a:rPr lang="en-IN" b="0" i="0" dirty="0">
                <a:solidFill>
                  <a:srgbClr val="273239"/>
                </a:solidFill>
                <a:effectLst/>
                <a:latin typeface="Nunito" pitchFamily="2" charset="0"/>
              </a:rPr>
            </a:br>
            <a:r>
              <a:rPr lang="en-IN" b="1" i="0" dirty="0">
                <a:solidFill>
                  <a:srgbClr val="273239"/>
                </a:solidFill>
                <a:effectLst/>
                <a:latin typeface="Nunito" pitchFamily="2" charset="0"/>
              </a:rPr>
              <a:t>2. Multiple Node Hadoop Cluster</a:t>
            </a:r>
            <a:br>
              <a:rPr lang="en-IN" b="0" i="0" dirty="0">
                <a:solidFill>
                  <a:srgbClr val="273239"/>
                </a:solidFill>
                <a:effectLst/>
                <a:latin typeface="Nunito" pitchFamily="2" charset="0"/>
              </a:rPr>
            </a:br>
            <a:endParaRPr lang="en-IN" dirty="0"/>
          </a:p>
        </p:txBody>
      </p:sp>
      <p:pic>
        <p:nvPicPr>
          <p:cNvPr id="7170" name="Picture 2" descr="Lightbox">
            <a:extLst>
              <a:ext uri="{FF2B5EF4-FFF2-40B4-BE49-F238E27FC236}">
                <a16:creationId xmlns:a16="http://schemas.microsoft.com/office/drawing/2014/main" id="{6562109D-D651-B9DD-44F2-3F62F36BAB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3929" y="2821170"/>
            <a:ext cx="8644141" cy="3180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596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4C3D-F33D-FD28-CEDB-C703351CA113}"/>
              </a:ext>
            </a:extLst>
          </p:cNvPr>
          <p:cNvSpPr>
            <a:spLocks noGrp="1"/>
          </p:cNvSpPr>
          <p:nvPr>
            <p:ph type="title"/>
          </p:nvPr>
        </p:nvSpPr>
        <p:spPr/>
        <p:txBody>
          <a:bodyPr/>
          <a:lstStyle/>
          <a:p>
            <a:r>
              <a:rPr lang="en-US" b="1" i="0" dirty="0">
                <a:solidFill>
                  <a:srgbClr val="273239"/>
                </a:solidFill>
                <a:effectLst/>
                <a:latin typeface="Nunito" pitchFamily="2" charset="0"/>
              </a:rPr>
              <a:t>1. Single Node Hadoop Cluster</a:t>
            </a:r>
            <a:endParaRPr lang="en-IN" dirty="0"/>
          </a:p>
        </p:txBody>
      </p:sp>
      <p:sp>
        <p:nvSpPr>
          <p:cNvPr id="3" name="Content Placeholder 2">
            <a:extLst>
              <a:ext uri="{FF2B5EF4-FFF2-40B4-BE49-F238E27FC236}">
                <a16:creationId xmlns:a16="http://schemas.microsoft.com/office/drawing/2014/main" id="{2F97CC17-3A51-7E1E-C1DC-34F7E6C83250}"/>
              </a:ext>
            </a:extLst>
          </p:cNvPr>
          <p:cNvSpPr>
            <a:spLocks noGrp="1"/>
          </p:cNvSpPr>
          <p:nvPr>
            <p:ph idx="1"/>
          </p:nvPr>
        </p:nvSpPr>
        <p:spPr/>
        <p:txBody>
          <a:bodyPr>
            <a:normAutofit/>
          </a:bodyPr>
          <a:lstStyle/>
          <a:p>
            <a:r>
              <a:rPr lang="en-US" sz="3200" b="0" i="0" dirty="0">
                <a:solidFill>
                  <a:srgbClr val="273239"/>
                </a:solidFill>
                <a:effectLst/>
                <a:latin typeface="Nunito" pitchFamily="2" charset="0"/>
              </a:rPr>
              <a:t>In Single Node Hadoop Cluster as the name suggests the cluster is of an only single node which means all our Hadoop Daemons i.e. Name Node, Data Node, Secondary Name Node, Resource Manager, Node Manager will run on the same system or on the same machine. </a:t>
            </a:r>
          </a:p>
          <a:p>
            <a:r>
              <a:rPr lang="en-US" sz="3200" b="0" i="0" dirty="0">
                <a:solidFill>
                  <a:srgbClr val="273239"/>
                </a:solidFill>
                <a:effectLst/>
                <a:latin typeface="Nunito" pitchFamily="2" charset="0"/>
              </a:rPr>
              <a:t>It also means that all of our processes will be handled by only single JVM(Java Virtual Machine) Process Instance.</a:t>
            </a:r>
            <a:endParaRPr lang="en-IN" sz="3200" dirty="0"/>
          </a:p>
        </p:txBody>
      </p:sp>
    </p:spTree>
    <p:extLst>
      <p:ext uri="{BB962C8B-B14F-4D97-AF65-F5344CB8AC3E}">
        <p14:creationId xmlns:p14="http://schemas.microsoft.com/office/powerpoint/2010/main" val="249536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3060-E293-CFF1-7BD2-C0B60E780FA4}"/>
              </a:ext>
            </a:extLst>
          </p:cNvPr>
          <p:cNvSpPr>
            <a:spLocks noGrp="1"/>
          </p:cNvSpPr>
          <p:nvPr>
            <p:ph type="title"/>
          </p:nvPr>
        </p:nvSpPr>
        <p:spPr/>
        <p:txBody>
          <a:bodyPr/>
          <a:lstStyle/>
          <a:p>
            <a:r>
              <a:rPr lang="en-US" b="1" i="0" dirty="0">
                <a:solidFill>
                  <a:srgbClr val="273239"/>
                </a:solidFill>
                <a:effectLst/>
                <a:latin typeface="Nunito" pitchFamily="2" charset="0"/>
              </a:rPr>
              <a:t>2. Multiple Node Hadoop Cluster</a:t>
            </a:r>
            <a:endParaRPr lang="en-IN" dirty="0"/>
          </a:p>
        </p:txBody>
      </p:sp>
      <p:sp>
        <p:nvSpPr>
          <p:cNvPr id="3" name="Content Placeholder 2">
            <a:extLst>
              <a:ext uri="{FF2B5EF4-FFF2-40B4-BE49-F238E27FC236}">
                <a16:creationId xmlns:a16="http://schemas.microsoft.com/office/drawing/2014/main" id="{EF10DEAA-E9A3-73E2-08DD-4D5633FD23A8}"/>
              </a:ext>
            </a:extLst>
          </p:cNvPr>
          <p:cNvSpPr>
            <a:spLocks noGrp="1"/>
          </p:cNvSpPr>
          <p:nvPr>
            <p:ph idx="1"/>
          </p:nvPr>
        </p:nvSpPr>
        <p:spPr/>
        <p:txBody>
          <a:bodyPr>
            <a:normAutofit lnSpcReduction="10000"/>
          </a:bodyPr>
          <a:lstStyle/>
          <a:p>
            <a:r>
              <a:rPr lang="en-US" sz="3200" b="0" i="0" dirty="0">
                <a:solidFill>
                  <a:srgbClr val="273239"/>
                </a:solidFill>
                <a:effectLst/>
                <a:latin typeface="Nunito" pitchFamily="2" charset="0"/>
              </a:rPr>
              <a:t>In multiple node Hadoop clusters as the name suggests it contains multiple nodes. </a:t>
            </a:r>
          </a:p>
          <a:p>
            <a:r>
              <a:rPr lang="en-US" sz="3200" b="0" i="0" dirty="0">
                <a:solidFill>
                  <a:srgbClr val="273239"/>
                </a:solidFill>
                <a:effectLst/>
                <a:latin typeface="Nunito" pitchFamily="2" charset="0"/>
              </a:rPr>
              <a:t>In this kind of cluster set up all of our Hadoop Daemons, will store in different-different nodes in the same cluster setup. </a:t>
            </a:r>
          </a:p>
          <a:p>
            <a:r>
              <a:rPr lang="en-US" sz="3200" b="0" i="0" dirty="0">
                <a:solidFill>
                  <a:srgbClr val="273239"/>
                </a:solidFill>
                <a:effectLst/>
                <a:latin typeface="Nunito" pitchFamily="2" charset="0"/>
              </a:rPr>
              <a:t>In general, in multiple node Hadoop cluster setup we try to utilize our higher processing nodes for Master i.e. Name node and Resource Manager and we utilize the cheaper system for the slave Daemon’s </a:t>
            </a:r>
            <a:r>
              <a:rPr lang="en-US" sz="3200" b="0" i="0" dirty="0" err="1">
                <a:solidFill>
                  <a:srgbClr val="273239"/>
                </a:solidFill>
                <a:effectLst/>
                <a:latin typeface="Nunito" pitchFamily="2" charset="0"/>
              </a:rPr>
              <a:t>i.e.Node</a:t>
            </a:r>
            <a:r>
              <a:rPr lang="en-US" sz="3200" b="0" i="0" dirty="0">
                <a:solidFill>
                  <a:srgbClr val="273239"/>
                </a:solidFill>
                <a:effectLst/>
                <a:latin typeface="Nunito" pitchFamily="2" charset="0"/>
              </a:rPr>
              <a:t> Manager and Data Node.</a:t>
            </a:r>
            <a:endParaRPr lang="en-IN" sz="3200" dirty="0"/>
          </a:p>
        </p:txBody>
      </p:sp>
    </p:spTree>
    <p:extLst>
      <p:ext uri="{BB962C8B-B14F-4D97-AF65-F5344CB8AC3E}">
        <p14:creationId xmlns:p14="http://schemas.microsoft.com/office/powerpoint/2010/main" val="655776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8D2A-D4C6-5A82-C880-FB7721803B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9E591D-17AF-6DDD-07C7-7032E42575AB}"/>
              </a:ext>
            </a:extLst>
          </p:cNvPr>
          <p:cNvSpPr>
            <a:spLocks noGrp="1"/>
          </p:cNvSpPr>
          <p:nvPr>
            <p:ph idx="1"/>
          </p:nvPr>
        </p:nvSpPr>
        <p:spPr/>
        <p:txBody>
          <a:bodyPr/>
          <a:lstStyle/>
          <a:p>
            <a:endParaRPr lang="en-IN"/>
          </a:p>
        </p:txBody>
      </p:sp>
      <p:pic>
        <p:nvPicPr>
          <p:cNvPr id="8194" name="Picture 2" descr="Lightbox">
            <a:extLst>
              <a:ext uri="{FF2B5EF4-FFF2-40B4-BE49-F238E27FC236}">
                <a16:creationId xmlns:a16="http://schemas.microsoft.com/office/drawing/2014/main" id="{0BAC60E5-9FBF-5890-021F-D557FE148F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371600"/>
            <a:ext cx="92392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142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E403F-7447-487F-F0BE-5784016A4952}"/>
              </a:ext>
            </a:extLst>
          </p:cNvPr>
          <p:cNvSpPr>
            <a:spLocks noGrp="1"/>
          </p:cNvSpPr>
          <p:nvPr>
            <p:ph type="title"/>
          </p:nvPr>
        </p:nvSpPr>
        <p:spPr/>
        <p:txBody>
          <a:bodyPr>
            <a:normAutofit/>
          </a:bodyPr>
          <a:lstStyle/>
          <a:p>
            <a:pPr algn="ctr"/>
            <a:r>
              <a:rPr lang="en-US" sz="6600" b="1" dirty="0"/>
              <a:t>HDFS</a:t>
            </a:r>
            <a:endParaRPr lang="en-IN" sz="6600" b="1" dirty="0"/>
          </a:p>
        </p:txBody>
      </p:sp>
      <p:sp>
        <p:nvSpPr>
          <p:cNvPr id="3" name="Content Placeholder 2">
            <a:extLst>
              <a:ext uri="{FF2B5EF4-FFF2-40B4-BE49-F238E27FC236}">
                <a16:creationId xmlns:a16="http://schemas.microsoft.com/office/drawing/2014/main" id="{2117E72B-46DF-E1C5-1BBE-4D3BCD00A317}"/>
              </a:ext>
            </a:extLst>
          </p:cNvPr>
          <p:cNvSpPr>
            <a:spLocks noGrp="1"/>
          </p:cNvSpPr>
          <p:nvPr>
            <p:ph idx="1"/>
          </p:nvPr>
        </p:nvSpPr>
        <p:spPr>
          <a:xfrm>
            <a:off x="838200" y="1825625"/>
            <a:ext cx="10515600" cy="4667250"/>
          </a:xfrm>
        </p:spPr>
        <p:txBody>
          <a:bodyPr>
            <a:normAutofit lnSpcReduction="10000"/>
          </a:bodyPr>
          <a:lstStyle/>
          <a:p>
            <a:r>
              <a:rPr lang="en-US" b="0" i="0" dirty="0">
                <a:solidFill>
                  <a:srgbClr val="273239"/>
                </a:solidFill>
                <a:effectLst/>
                <a:latin typeface="Nunito" pitchFamily="2" charset="0"/>
              </a:rPr>
              <a:t> HDFS(Hadoop Distributed File System) is utilized for storage permission is a Hadoop cluster. </a:t>
            </a:r>
          </a:p>
          <a:p>
            <a:r>
              <a:rPr lang="en-US" b="0" i="0" dirty="0">
                <a:solidFill>
                  <a:srgbClr val="273239"/>
                </a:solidFill>
                <a:effectLst/>
                <a:latin typeface="Nunito" pitchFamily="2" charset="0"/>
              </a:rPr>
              <a:t>It mainly designed for working on commodity Hardware devices(devices that are inexpensive), working on a distributed file system design.</a:t>
            </a:r>
          </a:p>
          <a:p>
            <a:r>
              <a:rPr lang="en-US" b="0" i="0" dirty="0">
                <a:solidFill>
                  <a:srgbClr val="273239"/>
                </a:solidFill>
                <a:effectLst/>
                <a:latin typeface="Nunito" pitchFamily="2" charset="0"/>
              </a:rPr>
              <a:t> HDFS is designed in such a way that it believes more in storing the data in a large chunk of blocks rather than storing small data blocks. </a:t>
            </a:r>
          </a:p>
          <a:p>
            <a:r>
              <a:rPr lang="en-US" b="0" i="0" dirty="0">
                <a:solidFill>
                  <a:srgbClr val="273239"/>
                </a:solidFill>
                <a:effectLst/>
                <a:latin typeface="Nunito" pitchFamily="2" charset="0"/>
              </a:rPr>
              <a:t>HDFS in Hadoop provides Fault-tolerance and High availability to the storage layer and the other devices present in that Hadoop cluster. </a:t>
            </a:r>
            <a:endParaRPr lang="en-IN" dirty="0"/>
          </a:p>
        </p:txBody>
      </p:sp>
    </p:spTree>
    <p:extLst>
      <p:ext uri="{BB962C8B-B14F-4D97-AF65-F5344CB8AC3E}">
        <p14:creationId xmlns:p14="http://schemas.microsoft.com/office/powerpoint/2010/main" val="244734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60E7-C9C0-B63B-07A7-AC88B96034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A0A902-C2FB-9107-ED18-950DB68298D4}"/>
              </a:ext>
            </a:extLst>
          </p:cNvPr>
          <p:cNvSpPr>
            <a:spLocks noGrp="1"/>
          </p:cNvSpPr>
          <p:nvPr>
            <p:ph idx="1"/>
          </p:nvPr>
        </p:nvSpPr>
        <p:spPr>
          <a:xfrm>
            <a:off x="838200" y="481781"/>
            <a:ext cx="10515600" cy="5695182"/>
          </a:xfrm>
        </p:spPr>
        <p:txBody>
          <a:bodyPr>
            <a:normAutofit/>
          </a:bodyPr>
          <a:lstStyle/>
          <a:p>
            <a:r>
              <a:rPr lang="en-US" sz="3600" b="0" i="0" dirty="0">
                <a:solidFill>
                  <a:srgbClr val="273239"/>
                </a:solidFill>
                <a:effectLst/>
                <a:latin typeface="Nunito" pitchFamily="2" charset="0"/>
              </a:rPr>
              <a:t>HDFS is capable of handling larger size data with high volume velocity and variety makes Hadoop work more efficient and reliable with easy access to all its components. </a:t>
            </a:r>
          </a:p>
          <a:p>
            <a:r>
              <a:rPr lang="en-US" sz="3600" b="0" i="0" dirty="0">
                <a:solidFill>
                  <a:srgbClr val="273239"/>
                </a:solidFill>
                <a:effectLst/>
                <a:latin typeface="Nunito" pitchFamily="2" charset="0"/>
              </a:rPr>
              <a:t>HDFS stores the data in the form of the block where the size of each data block is 128MB in size which is configurable means you can change it according to your requirement in </a:t>
            </a:r>
            <a:r>
              <a:rPr lang="en-US" sz="3600" b="0" i="1" dirty="0">
                <a:solidFill>
                  <a:srgbClr val="273239"/>
                </a:solidFill>
                <a:effectLst/>
                <a:latin typeface="Nunito" pitchFamily="2" charset="0"/>
              </a:rPr>
              <a:t>hdfs-site.xml</a:t>
            </a:r>
            <a:r>
              <a:rPr lang="en-US" sz="3600" b="0" i="0" dirty="0">
                <a:solidFill>
                  <a:srgbClr val="273239"/>
                </a:solidFill>
                <a:effectLst/>
                <a:latin typeface="Nunito" pitchFamily="2" charset="0"/>
              </a:rPr>
              <a:t> file in your Hadoop directory. </a:t>
            </a:r>
            <a:endParaRPr lang="en-IN" sz="3600" dirty="0"/>
          </a:p>
        </p:txBody>
      </p:sp>
    </p:spTree>
    <p:extLst>
      <p:ext uri="{BB962C8B-B14F-4D97-AF65-F5344CB8AC3E}">
        <p14:creationId xmlns:p14="http://schemas.microsoft.com/office/powerpoint/2010/main" val="81378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3C3F-9E2F-C58E-4697-614FD3322E11}"/>
              </a:ext>
            </a:extLst>
          </p:cNvPr>
          <p:cNvSpPr>
            <a:spLocks noGrp="1"/>
          </p:cNvSpPr>
          <p:nvPr>
            <p:ph type="title"/>
          </p:nvPr>
        </p:nvSpPr>
        <p:spPr/>
        <p:txBody>
          <a:bodyPr/>
          <a:lstStyle/>
          <a:p>
            <a:pPr algn="ctr"/>
            <a:r>
              <a:rPr lang="en-US" b="0" i="1" dirty="0">
                <a:solidFill>
                  <a:srgbClr val="273239"/>
                </a:solidFill>
                <a:effectLst/>
                <a:latin typeface="Nunito" pitchFamily="2" charset="0"/>
              </a:rPr>
              <a:t>Hadoop Ecosystem </a:t>
            </a:r>
            <a:endParaRPr lang="en-IN" dirty="0"/>
          </a:p>
        </p:txBody>
      </p:sp>
      <p:sp>
        <p:nvSpPr>
          <p:cNvPr id="3" name="Content Placeholder 2">
            <a:extLst>
              <a:ext uri="{FF2B5EF4-FFF2-40B4-BE49-F238E27FC236}">
                <a16:creationId xmlns:a16="http://schemas.microsoft.com/office/drawing/2014/main" id="{A1EB1FAC-3435-AA43-1465-550759369466}"/>
              </a:ext>
            </a:extLst>
          </p:cNvPr>
          <p:cNvSpPr>
            <a:spLocks noGrp="1"/>
          </p:cNvSpPr>
          <p:nvPr>
            <p:ph idx="1"/>
          </p:nvPr>
        </p:nvSpPr>
        <p:spPr/>
        <p:txBody>
          <a:bodyPr>
            <a:noAutofit/>
          </a:bodyPr>
          <a:lstStyle/>
          <a:p>
            <a:r>
              <a:rPr lang="en-US" b="0" i="1" dirty="0">
                <a:solidFill>
                  <a:srgbClr val="273239"/>
                </a:solidFill>
                <a:effectLst/>
                <a:latin typeface="Nunito" pitchFamily="2" charset="0"/>
              </a:rPr>
              <a:t>Hadoop Ecosystem </a:t>
            </a:r>
            <a:r>
              <a:rPr lang="en-US" b="0" i="0" dirty="0">
                <a:solidFill>
                  <a:srgbClr val="273239"/>
                </a:solidFill>
                <a:effectLst/>
                <a:latin typeface="Nunito" pitchFamily="2" charset="0"/>
              </a:rPr>
              <a:t>is a platform or a suite which provides various services to solve the big data problems. </a:t>
            </a:r>
          </a:p>
          <a:p>
            <a:r>
              <a:rPr lang="en-US" b="0" i="0" dirty="0">
                <a:solidFill>
                  <a:srgbClr val="273239"/>
                </a:solidFill>
                <a:effectLst/>
                <a:latin typeface="Nunito" pitchFamily="2" charset="0"/>
              </a:rPr>
              <a:t>It includes Apache projects and various commercial tools and solutions. </a:t>
            </a:r>
          </a:p>
          <a:p>
            <a:r>
              <a:rPr lang="en-US" b="0" i="0" dirty="0">
                <a:solidFill>
                  <a:srgbClr val="273239"/>
                </a:solidFill>
                <a:effectLst/>
                <a:latin typeface="Nunito" pitchFamily="2" charset="0"/>
              </a:rPr>
              <a:t>There are </a:t>
            </a:r>
            <a:r>
              <a:rPr lang="en-US" b="0" i="1" dirty="0">
                <a:solidFill>
                  <a:srgbClr val="273239"/>
                </a:solidFill>
                <a:effectLst/>
                <a:latin typeface="Nunito" pitchFamily="2" charset="0"/>
              </a:rPr>
              <a:t>four major elements of Hadoop</a:t>
            </a:r>
            <a:r>
              <a:rPr lang="en-US" b="0" i="0" dirty="0">
                <a:solidFill>
                  <a:srgbClr val="273239"/>
                </a:solidFill>
                <a:effectLst/>
                <a:latin typeface="Nunito" pitchFamily="2" charset="0"/>
              </a:rPr>
              <a:t> i.e. </a:t>
            </a:r>
            <a:r>
              <a:rPr lang="en-US" b="1" i="0" dirty="0">
                <a:solidFill>
                  <a:srgbClr val="273239"/>
                </a:solidFill>
                <a:effectLst/>
                <a:latin typeface="Nunito" pitchFamily="2" charset="0"/>
              </a:rPr>
              <a:t>HDFS, MapReduce, YARN, and Hadoop Common Utilities</a:t>
            </a:r>
            <a:r>
              <a:rPr lang="en-US" b="0" i="0" dirty="0">
                <a:solidFill>
                  <a:srgbClr val="273239"/>
                </a:solidFill>
                <a:effectLst/>
                <a:latin typeface="Nunito" pitchFamily="2" charset="0"/>
              </a:rPr>
              <a:t>.</a:t>
            </a:r>
          </a:p>
          <a:p>
            <a:r>
              <a:rPr lang="en-US" b="0" i="0" dirty="0">
                <a:solidFill>
                  <a:srgbClr val="273239"/>
                </a:solidFill>
                <a:effectLst/>
                <a:latin typeface="Nunito" pitchFamily="2" charset="0"/>
              </a:rPr>
              <a:t> Most of the tools or solutions are used to supplement or support these major elements.</a:t>
            </a:r>
          </a:p>
          <a:p>
            <a:r>
              <a:rPr lang="en-US" b="0" i="0" dirty="0">
                <a:solidFill>
                  <a:srgbClr val="273239"/>
                </a:solidFill>
                <a:effectLst/>
                <a:latin typeface="Nunito" pitchFamily="2" charset="0"/>
              </a:rPr>
              <a:t> All these tools work collectively to provide services such as absorption, analysis, storage and maintenance of data etc.</a:t>
            </a:r>
            <a:endParaRPr lang="en-IN" dirty="0"/>
          </a:p>
        </p:txBody>
      </p:sp>
    </p:spTree>
    <p:extLst>
      <p:ext uri="{BB962C8B-B14F-4D97-AF65-F5344CB8AC3E}">
        <p14:creationId xmlns:p14="http://schemas.microsoft.com/office/powerpoint/2010/main" val="192799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0CEB-653D-0F3A-8318-89BBEBB1BD66}"/>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Some Important Features of HDFS(Hadoop Distributed File System)</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FDE43FE0-1D96-B4E4-E74B-F9181C251C95}"/>
              </a:ext>
            </a:extLst>
          </p:cNvPr>
          <p:cNvSpPr>
            <a:spLocks noGrp="1"/>
          </p:cNvSpPr>
          <p:nvPr>
            <p:ph idx="1"/>
          </p:nvPr>
        </p:nvSpPr>
        <p:spPr>
          <a:xfrm>
            <a:off x="838200" y="1422502"/>
            <a:ext cx="10515600" cy="4351338"/>
          </a:xfrm>
        </p:spPr>
        <p:txBody>
          <a:bodyPr>
            <a:noAutofit/>
          </a:bodyPr>
          <a:lstStyle/>
          <a:p>
            <a:pPr algn="l" fontAlgn="base">
              <a:spcAft>
                <a:spcPts val="1800"/>
              </a:spcAft>
              <a:buFont typeface="Arial" panose="020B0604020202020204" pitchFamily="34" charset="0"/>
              <a:buChar char="•"/>
            </a:pPr>
            <a:r>
              <a:rPr lang="en-US" sz="1800" b="1" i="0" dirty="0">
                <a:solidFill>
                  <a:srgbClr val="273239"/>
                </a:solidFill>
                <a:effectLst/>
                <a:latin typeface="Nunito" pitchFamily="2" charset="0"/>
              </a:rPr>
              <a:t>It’s easy to access the files stored in HDFS.</a:t>
            </a:r>
          </a:p>
          <a:p>
            <a:pPr algn="l" fontAlgn="base">
              <a:spcAft>
                <a:spcPts val="1800"/>
              </a:spcAft>
              <a:buFont typeface="Arial" panose="020B0604020202020204" pitchFamily="34" charset="0"/>
              <a:buChar char="•"/>
            </a:pPr>
            <a:r>
              <a:rPr lang="en-US" sz="1800" b="1" i="0" dirty="0">
                <a:solidFill>
                  <a:srgbClr val="273239"/>
                </a:solidFill>
                <a:effectLst/>
                <a:latin typeface="Nunito" pitchFamily="2" charset="0"/>
              </a:rPr>
              <a:t>HDFS also provides high availability and fault tolerance.</a:t>
            </a:r>
          </a:p>
          <a:p>
            <a:pPr algn="l" fontAlgn="base">
              <a:spcAft>
                <a:spcPts val="1800"/>
              </a:spcAft>
              <a:buFont typeface="Arial" panose="020B0604020202020204" pitchFamily="34" charset="0"/>
              <a:buChar char="•"/>
            </a:pPr>
            <a:r>
              <a:rPr lang="en-US" sz="1800" b="1" i="0" dirty="0">
                <a:solidFill>
                  <a:srgbClr val="273239"/>
                </a:solidFill>
                <a:effectLst/>
                <a:latin typeface="Nunito" pitchFamily="2" charset="0"/>
              </a:rPr>
              <a:t>Provides scalability to scaleup or </a:t>
            </a:r>
            <a:r>
              <a:rPr lang="en-US" sz="1800" b="1" i="0" dirty="0" err="1">
                <a:solidFill>
                  <a:srgbClr val="273239"/>
                </a:solidFill>
                <a:effectLst/>
                <a:latin typeface="Nunito" pitchFamily="2" charset="0"/>
              </a:rPr>
              <a:t>scaledown</a:t>
            </a:r>
            <a:r>
              <a:rPr lang="en-US" sz="1800" b="1" i="0" dirty="0">
                <a:solidFill>
                  <a:srgbClr val="273239"/>
                </a:solidFill>
                <a:effectLst/>
                <a:latin typeface="Nunito" pitchFamily="2" charset="0"/>
              </a:rPr>
              <a:t> nodes as per our requirement.</a:t>
            </a:r>
          </a:p>
          <a:p>
            <a:pPr algn="l" fontAlgn="base">
              <a:spcAft>
                <a:spcPts val="1800"/>
              </a:spcAft>
              <a:buFont typeface="Arial" panose="020B0604020202020204" pitchFamily="34" charset="0"/>
              <a:buChar char="•"/>
            </a:pPr>
            <a:r>
              <a:rPr lang="en-US" sz="1800" b="1" i="0" dirty="0">
                <a:solidFill>
                  <a:srgbClr val="273239"/>
                </a:solidFill>
                <a:effectLst/>
                <a:latin typeface="Nunito" pitchFamily="2" charset="0"/>
              </a:rPr>
              <a:t>Data is stored in distributed manner i.e. various </a:t>
            </a:r>
            <a:r>
              <a:rPr lang="en-US" sz="1800" b="1" i="0" dirty="0" err="1">
                <a:solidFill>
                  <a:srgbClr val="273239"/>
                </a:solidFill>
                <a:effectLst/>
                <a:latin typeface="Nunito" pitchFamily="2" charset="0"/>
              </a:rPr>
              <a:t>Datanodes</a:t>
            </a:r>
            <a:r>
              <a:rPr lang="en-US" sz="1800" b="1" i="0" dirty="0">
                <a:solidFill>
                  <a:srgbClr val="273239"/>
                </a:solidFill>
                <a:effectLst/>
                <a:latin typeface="Nunito" pitchFamily="2" charset="0"/>
              </a:rPr>
              <a:t> are responsible for storing the data.</a:t>
            </a:r>
          </a:p>
          <a:p>
            <a:pPr algn="l" fontAlgn="base">
              <a:spcAft>
                <a:spcPts val="1800"/>
              </a:spcAft>
              <a:buFont typeface="Arial" panose="020B0604020202020204" pitchFamily="34" charset="0"/>
              <a:buChar char="•"/>
            </a:pPr>
            <a:r>
              <a:rPr lang="en-US" sz="1800" b="1" i="0" dirty="0">
                <a:solidFill>
                  <a:srgbClr val="273239"/>
                </a:solidFill>
                <a:effectLst/>
                <a:latin typeface="Nunito" pitchFamily="2" charset="0"/>
              </a:rPr>
              <a:t>HDFS provides Replication because of which no fear of Data Loss.</a:t>
            </a:r>
          </a:p>
          <a:p>
            <a:pPr algn="l" fontAlgn="base">
              <a:spcAft>
                <a:spcPts val="1800"/>
              </a:spcAft>
              <a:buFont typeface="Arial" panose="020B0604020202020204" pitchFamily="34" charset="0"/>
              <a:buChar char="•"/>
            </a:pPr>
            <a:r>
              <a:rPr lang="en-US" sz="1800" b="1" i="0" dirty="0">
                <a:solidFill>
                  <a:srgbClr val="273239"/>
                </a:solidFill>
                <a:effectLst/>
                <a:latin typeface="Nunito" pitchFamily="2" charset="0"/>
              </a:rPr>
              <a:t>HDFS Provides High Reliability as it can store data in a large range of </a:t>
            </a:r>
            <a:r>
              <a:rPr lang="en-US" sz="1800" b="1" i="1" dirty="0">
                <a:solidFill>
                  <a:srgbClr val="273239"/>
                </a:solidFill>
                <a:effectLst/>
                <a:latin typeface="Nunito" pitchFamily="2" charset="0"/>
              </a:rPr>
              <a:t>Petabytes</a:t>
            </a:r>
            <a:r>
              <a:rPr lang="en-US" sz="1800" b="1" i="0" dirty="0">
                <a:solidFill>
                  <a:srgbClr val="273239"/>
                </a:solidFill>
                <a:effectLst/>
                <a:latin typeface="Nunito" pitchFamily="2" charset="0"/>
              </a:rPr>
              <a:t>.</a:t>
            </a:r>
          </a:p>
          <a:p>
            <a:pPr algn="l" fontAlgn="base">
              <a:spcAft>
                <a:spcPts val="1800"/>
              </a:spcAft>
              <a:buFont typeface="Arial" panose="020B0604020202020204" pitchFamily="34" charset="0"/>
              <a:buChar char="•"/>
            </a:pPr>
            <a:r>
              <a:rPr lang="en-US" sz="1800" b="1" i="0" dirty="0">
                <a:solidFill>
                  <a:srgbClr val="273239"/>
                </a:solidFill>
                <a:effectLst/>
                <a:latin typeface="Nunito" pitchFamily="2" charset="0"/>
              </a:rPr>
              <a:t>HDFS has in-built servers in Name node and Data Node that helps them to easily retrieve the cluster information.</a:t>
            </a:r>
          </a:p>
          <a:p>
            <a:pPr algn="l" fontAlgn="base">
              <a:spcAft>
                <a:spcPts val="1800"/>
              </a:spcAft>
              <a:buFont typeface="Arial" panose="020B0604020202020204" pitchFamily="34" charset="0"/>
              <a:buChar char="•"/>
            </a:pPr>
            <a:r>
              <a:rPr lang="en-US" sz="1800" b="1" i="0" dirty="0">
                <a:solidFill>
                  <a:srgbClr val="273239"/>
                </a:solidFill>
                <a:effectLst/>
                <a:latin typeface="Nunito" pitchFamily="2" charset="0"/>
              </a:rPr>
              <a:t>Provides high throughput. </a:t>
            </a:r>
          </a:p>
          <a:p>
            <a:endParaRPr lang="en-IN" sz="1800" b="1" dirty="0"/>
          </a:p>
        </p:txBody>
      </p:sp>
    </p:spTree>
    <p:extLst>
      <p:ext uri="{BB962C8B-B14F-4D97-AF65-F5344CB8AC3E}">
        <p14:creationId xmlns:p14="http://schemas.microsoft.com/office/powerpoint/2010/main" val="2678306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75C5-6DE6-F618-2FDB-83820D964AB7}"/>
              </a:ext>
            </a:extLst>
          </p:cNvPr>
          <p:cNvSpPr>
            <a:spLocks noGrp="1"/>
          </p:cNvSpPr>
          <p:nvPr>
            <p:ph type="title"/>
          </p:nvPr>
        </p:nvSpPr>
        <p:spPr/>
        <p:txBody>
          <a:bodyPr/>
          <a:lstStyle/>
          <a:p>
            <a:pPr fontAlgn="base">
              <a:spcBef>
                <a:spcPts val="1800"/>
              </a:spcBef>
              <a:spcAft>
                <a:spcPts val="1800"/>
              </a:spcAft>
            </a:pPr>
            <a:r>
              <a:rPr lang="en-IN" b="1" i="0">
                <a:solidFill>
                  <a:srgbClr val="273239"/>
                </a:solidFill>
                <a:effectLst/>
                <a:latin typeface="Nunito" pitchFamily="2" charset="0"/>
              </a:rPr>
              <a:t>HDFS Storage </a:t>
            </a:r>
          </a:p>
        </p:txBody>
      </p:sp>
      <p:sp>
        <p:nvSpPr>
          <p:cNvPr id="3" name="Content Placeholder 2">
            <a:extLst>
              <a:ext uri="{FF2B5EF4-FFF2-40B4-BE49-F238E27FC236}">
                <a16:creationId xmlns:a16="http://schemas.microsoft.com/office/drawing/2014/main" id="{12FF2CA3-0420-D30A-383A-929B95DF5912}"/>
              </a:ext>
            </a:extLst>
          </p:cNvPr>
          <p:cNvSpPr>
            <a:spLocks noGrp="1"/>
          </p:cNvSpPr>
          <p:nvPr>
            <p:ph idx="1"/>
          </p:nvPr>
        </p:nvSpPr>
        <p:spPr/>
        <p:txBody>
          <a:bodyPr/>
          <a:lstStyle/>
          <a:p>
            <a:pPr algn="l" fontAlgn="base">
              <a:spcAft>
                <a:spcPts val="750"/>
              </a:spcAft>
            </a:pPr>
            <a:r>
              <a:rPr lang="en-US" b="0" i="0" dirty="0">
                <a:solidFill>
                  <a:srgbClr val="273239"/>
                </a:solidFill>
                <a:effectLst/>
                <a:latin typeface="Nunito" pitchFamily="2" charset="0"/>
              </a:rPr>
              <a:t>Hadoop works on the MapReduce algorithm which is a master-slave architecture, HDFS has </a:t>
            </a:r>
            <a:r>
              <a:rPr lang="en-US" b="0" i="1" dirty="0" err="1">
                <a:solidFill>
                  <a:srgbClr val="273239"/>
                </a:solidFill>
                <a:effectLst/>
                <a:latin typeface="Nunito" pitchFamily="2" charset="0"/>
              </a:rPr>
              <a:t>NameNode</a:t>
            </a:r>
            <a:r>
              <a:rPr lang="en-US" b="0" i="0" dirty="0">
                <a:solidFill>
                  <a:srgbClr val="273239"/>
                </a:solidFill>
                <a:effectLst/>
                <a:latin typeface="Nunito" pitchFamily="2" charset="0"/>
              </a:rPr>
              <a:t> and </a:t>
            </a:r>
            <a:r>
              <a:rPr lang="en-US" b="0" i="1" dirty="0" err="1">
                <a:solidFill>
                  <a:srgbClr val="273239"/>
                </a:solidFill>
                <a:effectLst/>
                <a:latin typeface="Nunito" pitchFamily="2" charset="0"/>
              </a:rPr>
              <a:t>DataNode</a:t>
            </a:r>
            <a:r>
              <a:rPr lang="en-US" b="0" i="0" dirty="0">
                <a:solidFill>
                  <a:srgbClr val="273239"/>
                </a:solidFill>
                <a:effectLst/>
                <a:latin typeface="Nunito" pitchFamily="2" charset="0"/>
              </a:rPr>
              <a:t> that works in the similar pattern. </a:t>
            </a:r>
          </a:p>
          <a:p>
            <a:pPr algn="l" fontAlgn="base">
              <a:spcAft>
                <a:spcPts val="750"/>
              </a:spcAft>
            </a:pPr>
            <a:r>
              <a:rPr lang="en-US" b="1" i="0" dirty="0">
                <a:solidFill>
                  <a:srgbClr val="273239"/>
                </a:solidFill>
                <a:effectLst/>
                <a:latin typeface="Nunito" pitchFamily="2" charset="0"/>
              </a:rPr>
              <a:t>1.</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(Master) </a:t>
            </a:r>
            <a:br>
              <a:rPr lang="en-US" b="0" i="0" dirty="0">
                <a:solidFill>
                  <a:srgbClr val="273239"/>
                </a:solidFill>
                <a:effectLst/>
                <a:latin typeface="Nunito" pitchFamily="2" charset="0"/>
              </a:rPr>
            </a:br>
            <a:r>
              <a:rPr lang="en-US" b="1" i="0" dirty="0">
                <a:solidFill>
                  <a:srgbClr val="273239"/>
                </a:solidFill>
                <a:effectLst/>
                <a:latin typeface="Nunito" pitchFamily="2" charset="0"/>
              </a:rPr>
              <a:t>2. </a:t>
            </a:r>
            <a:r>
              <a:rPr lang="en-US" b="0" i="0" dirty="0" err="1">
                <a:solidFill>
                  <a:srgbClr val="273239"/>
                </a:solidFill>
                <a:effectLst/>
                <a:latin typeface="Nunito" pitchFamily="2" charset="0"/>
              </a:rPr>
              <a:t>DataNode</a:t>
            </a:r>
            <a:r>
              <a:rPr lang="en-US" b="0" i="0" dirty="0">
                <a:solidFill>
                  <a:srgbClr val="273239"/>
                </a:solidFill>
                <a:effectLst/>
                <a:latin typeface="Nunito" pitchFamily="2" charset="0"/>
              </a:rPr>
              <a:t>(Slave) </a:t>
            </a:r>
          </a:p>
          <a:p>
            <a:endParaRPr lang="en-IN" dirty="0"/>
          </a:p>
        </p:txBody>
      </p:sp>
    </p:spTree>
    <p:extLst>
      <p:ext uri="{BB962C8B-B14F-4D97-AF65-F5344CB8AC3E}">
        <p14:creationId xmlns:p14="http://schemas.microsoft.com/office/powerpoint/2010/main" val="3095988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3C97-6CBC-C2F8-0238-4A72D89DA6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BD2246-47F4-6B2B-006E-72F4F4B91A70}"/>
              </a:ext>
            </a:extLst>
          </p:cNvPr>
          <p:cNvSpPr>
            <a:spLocks noGrp="1"/>
          </p:cNvSpPr>
          <p:nvPr>
            <p:ph idx="1"/>
          </p:nvPr>
        </p:nvSpPr>
        <p:spPr>
          <a:xfrm>
            <a:off x="838200" y="589935"/>
            <a:ext cx="10515600" cy="5587028"/>
          </a:xfrm>
        </p:spPr>
        <p:txBody>
          <a:bodyPr>
            <a:normAutofit lnSpcReduction="10000"/>
          </a:bodyPr>
          <a:lstStyle/>
          <a:p>
            <a:pPr algn="l" fontAlgn="base">
              <a:spcAft>
                <a:spcPts val="750"/>
              </a:spcAft>
            </a:pPr>
            <a:r>
              <a:rPr lang="en-US" b="1" i="0" dirty="0">
                <a:solidFill>
                  <a:srgbClr val="273239"/>
                </a:solidFill>
                <a:effectLst/>
                <a:latin typeface="Nunito" pitchFamily="2" charset="0"/>
              </a:rPr>
              <a:t>1. </a:t>
            </a:r>
            <a:r>
              <a:rPr lang="en-US" b="1" i="0" dirty="0" err="1">
                <a:solidFill>
                  <a:srgbClr val="273239"/>
                </a:solidFill>
                <a:effectLst/>
                <a:latin typeface="Nunito" pitchFamily="2" charset="0"/>
              </a:rPr>
              <a:t>NameNode</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t>
            </a: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works as a </a:t>
            </a:r>
            <a:r>
              <a:rPr lang="en-US" b="0" i="1" dirty="0">
                <a:solidFill>
                  <a:srgbClr val="273239"/>
                </a:solidFill>
                <a:effectLst/>
                <a:latin typeface="Nunito" pitchFamily="2" charset="0"/>
              </a:rPr>
              <a:t>Master</a:t>
            </a:r>
            <a:r>
              <a:rPr lang="en-US" b="0" i="0" dirty="0">
                <a:solidFill>
                  <a:srgbClr val="273239"/>
                </a:solidFill>
                <a:effectLst/>
                <a:latin typeface="Nunito" pitchFamily="2" charset="0"/>
              </a:rPr>
              <a:t> in a Hadoop cluster that Guides the </a:t>
            </a:r>
            <a:r>
              <a:rPr lang="en-US" b="0" i="0" dirty="0" err="1">
                <a:solidFill>
                  <a:srgbClr val="273239"/>
                </a:solidFill>
                <a:effectLst/>
                <a:latin typeface="Nunito" pitchFamily="2" charset="0"/>
              </a:rPr>
              <a:t>Datanode</a:t>
            </a:r>
            <a:r>
              <a:rPr lang="en-US" b="0" i="0" dirty="0">
                <a:solidFill>
                  <a:srgbClr val="273239"/>
                </a:solidFill>
                <a:effectLst/>
                <a:latin typeface="Nunito" pitchFamily="2" charset="0"/>
              </a:rPr>
              <a:t>(Slaves). </a:t>
            </a:r>
          </a:p>
          <a:p>
            <a:pPr algn="l" fontAlgn="base">
              <a:spcAft>
                <a:spcPts val="750"/>
              </a:spcAft>
            </a:pP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is mainly used for storing the Metadata i.e. nothing but the data about the data. </a:t>
            </a:r>
          </a:p>
          <a:p>
            <a:pPr algn="l" fontAlgn="base">
              <a:spcAft>
                <a:spcPts val="750"/>
              </a:spcAft>
            </a:pPr>
            <a:r>
              <a:rPr lang="en-US" b="0" i="0" dirty="0">
                <a:solidFill>
                  <a:srgbClr val="273239"/>
                </a:solidFill>
                <a:effectLst/>
                <a:latin typeface="Nunito" pitchFamily="2" charset="0"/>
              </a:rPr>
              <a:t>Meta Data can be the transaction logs that keep track of the user’s activity in a Hadoop cluster. </a:t>
            </a:r>
          </a:p>
          <a:p>
            <a:pPr algn="l" fontAlgn="base">
              <a:spcAft>
                <a:spcPts val="750"/>
              </a:spcAft>
            </a:pPr>
            <a:r>
              <a:rPr lang="en-US" b="0" i="0" dirty="0">
                <a:solidFill>
                  <a:srgbClr val="273239"/>
                </a:solidFill>
                <a:effectLst/>
                <a:latin typeface="Nunito" pitchFamily="2" charset="0"/>
              </a:rPr>
              <a:t>Meta Data can also be the name of the file, size, and the information about the location(Block number, Block ids) of </a:t>
            </a:r>
            <a:r>
              <a:rPr lang="en-US" b="0" i="0" dirty="0" err="1">
                <a:solidFill>
                  <a:srgbClr val="273239"/>
                </a:solidFill>
                <a:effectLst/>
                <a:latin typeface="Nunito" pitchFamily="2" charset="0"/>
              </a:rPr>
              <a:t>Datanode</a:t>
            </a:r>
            <a:r>
              <a:rPr lang="en-US" b="0" i="0" dirty="0">
                <a:solidFill>
                  <a:srgbClr val="273239"/>
                </a:solidFill>
                <a:effectLst/>
                <a:latin typeface="Nunito" pitchFamily="2" charset="0"/>
              </a:rPr>
              <a:t> that </a:t>
            </a: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stores to find the closest </a:t>
            </a:r>
            <a:r>
              <a:rPr lang="en-US" b="0" i="0" dirty="0" err="1">
                <a:solidFill>
                  <a:srgbClr val="273239"/>
                </a:solidFill>
                <a:effectLst/>
                <a:latin typeface="Nunito" pitchFamily="2" charset="0"/>
              </a:rPr>
              <a:t>DataNode</a:t>
            </a:r>
            <a:r>
              <a:rPr lang="en-US" b="0" i="0" dirty="0">
                <a:solidFill>
                  <a:srgbClr val="273239"/>
                </a:solidFill>
                <a:effectLst/>
                <a:latin typeface="Nunito" pitchFamily="2" charset="0"/>
              </a:rPr>
              <a:t> for Faster Communication. </a:t>
            </a:r>
          </a:p>
          <a:p>
            <a:pPr algn="l" fontAlgn="base">
              <a:spcAft>
                <a:spcPts val="750"/>
              </a:spcAft>
            </a:pP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instructs the </a:t>
            </a:r>
            <a:r>
              <a:rPr lang="en-US" b="0" i="0" dirty="0" err="1">
                <a:solidFill>
                  <a:srgbClr val="273239"/>
                </a:solidFill>
                <a:effectLst/>
                <a:latin typeface="Nunito" pitchFamily="2" charset="0"/>
              </a:rPr>
              <a:t>DataNodes</a:t>
            </a:r>
            <a:r>
              <a:rPr lang="en-US" b="0" i="0" dirty="0">
                <a:solidFill>
                  <a:srgbClr val="273239"/>
                </a:solidFill>
                <a:effectLst/>
                <a:latin typeface="Nunito" pitchFamily="2" charset="0"/>
              </a:rPr>
              <a:t> with the operation like delete, create, Replicate, etc. </a:t>
            </a:r>
          </a:p>
          <a:p>
            <a:endParaRPr lang="en-IN" dirty="0"/>
          </a:p>
        </p:txBody>
      </p:sp>
    </p:spTree>
    <p:extLst>
      <p:ext uri="{BB962C8B-B14F-4D97-AF65-F5344CB8AC3E}">
        <p14:creationId xmlns:p14="http://schemas.microsoft.com/office/powerpoint/2010/main" val="3862460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71CB-9B92-6D88-6209-6103E19A77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8BE755-B61C-F12F-2EFF-914EA74ECF72}"/>
              </a:ext>
            </a:extLst>
          </p:cNvPr>
          <p:cNvSpPr>
            <a:spLocks noGrp="1"/>
          </p:cNvSpPr>
          <p:nvPr>
            <p:ph idx="1"/>
          </p:nvPr>
        </p:nvSpPr>
        <p:spPr/>
        <p:txBody>
          <a:bodyPr/>
          <a:lstStyle/>
          <a:p>
            <a:r>
              <a:rPr lang="en-US" b="0" i="0" dirty="0">
                <a:solidFill>
                  <a:srgbClr val="273239"/>
                </a:solidFill>
                <a:effectLst/>
                <a:latin typeface="Nunito" pitchFamily="2" charset="0"/>
              </a:rPr>
              <a:t>As our </a:t>
            </a:r>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is working as a Master it should have a high RAM or Processing power in order to Maintain or Guide all the slaves in a Hadoop cluster. </a:t>
            </a:r>
          </a:p>
          <a:p>
            <a:r>
              <a:rPr lang="en-US" b="0" i="0" dirty="0" err="1">
                <a:solidFill>
                  <a:srgbClr val="273239"/>
                </a:solidFill>
                <a:effectLst/>
                <a:latin typeface="Nunito" pitchFamily="2" charset="0"/>
              </a:rPr>
              <a:t>Namenode</a:t>
            </a:r>
            <a:r>
              <a:rPr lang="en-US" b="0" i="0" dirty="0">
                <a:solidFill>
                  <a:srgbClr val="273239"/>
                </a:solidFill>
                <a:effectLst/>
                <a:latin typeface="Nunito" pitchFamily="2" charset="0"/>
              </a:rPr>
              <a:t> receives heartbeat signals and block reports from all the slaves i.e. </a:t>
            </a:r>
            <a:r>
              <a:rPr lang="en-US" b="0" i="0" dirty="0" err="1">
                <a:solidFill>
                  <a:srgbClr val="273239"/>
                </a:solidFill>
                <a:effectLst/>
                <a:latin typeface="Nunito" pitchFamily="2" charset="0"/>
              </a:rPr>
              <a:t>DataNodes</a:t>
            </a:r>
            <a:r>
              <a:rPr lang="en-US" b="0" i="0" dirty="0">
                <a:solidFill>
                  <a:srgbClr val="273239"/>
                </a:solidFill>
                <a:effectLst/>
                <a:latin typeface="Nunito" pitchFamily="2" charset="0"/>
              </a:rPr>
              <a:t>. </a:t>
            </a:r>
            <a:endParaRPr lang="en-IN" dirty="0"/>
          </a:p>
        </p:txBody>
      </p:sp>
    </p:spTree>
    <p:extLst>
      <p:ext uri="{BB962C8B-B14F-4D97-AF65-F5344CB8AC3E}">
        <p14:creationId xmlns:p14="http://schemas.microsoft.com/office/powerpoint/2010/main" val="711635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4EF9-AC72-65C0-526D-07ED08BDDB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BE4641-8D0F-94BF-C91D-1FB8CA17E4FB}"/>
              </a:ext>
            </a:extLst>
          </p:cNvPr>
          <p:cNvSpPr>
            <a:spLocks noGrp="1"/>
          </p:cNvSpPr>
          <p:nvPr>
            <p:ph idx="1"/>
          </p:nvPr>
        </p:nvSpPr>
        <p:spPr>
          <a:xfrm>
            <a:off x="838200" y="365125"/>
            <a:ext cx="10515600" cy="5811838"/>
          </a:xfrm>
        </p:spPr>
        <p:txBody>
          <a:bodyPr>
            <a:noAutofit/>
          </a:bodyPr>
          <a:lstStyle/>
          <a:p>
            <a:r>
              <a:rPr lang="en-US" sz="3200" b="1" i="0" dirty="0">
                <a:solidFill>
                  <a:srgbClr val="273239"/>
                </a:solidFill>
                <a:effectLst/>
                <a:latin typeface="Nunito" pitchFamily="2" charset="0"/>
              </a:rPr>
              <a:t>2. </a:t>
            </a:r>
            <a:r>
              <a:rPr lang="en-US" sz="3200" b="1" i="0" dirty="0" err="1">
                <a:solidFill>
                  <a:srgbClr val="273239"/>
                </a:solidFill>
                <a:effectLst/>
                <a:latin typeface="Nunito" pitchFamily="2" charset="0"/>
              </a:rPr>
              <a:t>DataNode</a:t>
            </a:r>
            <a:r>
              <a:rPr lang="en-US" sz="3200" b="1" i="0" dirty="0">
                <a:solidFill>
                  <a:srgbClr val="273239"/>
                </a:solidFill>
                <a:effectLst/>
                <a:latin typeface="Nunito" pitchFamily="2" charset="0"/>
              </a:rPr>
              <a:t>:</a:t>
            </a:r>
            <a:r>
              <a:rPr lang="en-US" sz="3200" b="0" i="0" dirty="0">
                <a:solidFill>
                  <a:srgbClr val="273239"/>
                </a:solidFill>
                <a:effectLst/>
                <a:latin typeface="Nunito" pitchFamily="2" charset="0"/>
              </a:rPr>
              <a:t> </a:t>
            </a:r>
            <a:r>
              <a:rPr lang="en-US" sz="3200" b="0" i="0" dirty="0" err="1">
                <a:solidFill>
                  <a:srgbClr val="273239"/>
                </a:solidFill>
                <a:effectLst/>
                <a:latin typeface="Nunito" pitchFamily="2" charset="0"/>
              </a:rPr>
              <a:t>DataNodes</a:t>
            </a:r>
            <a:r>
              <a:rPr lang="en-US" sz="3200" b="0" i="0" dirty="0">
                <a:solidFill>
                  <a:srgbClr val="273239"/>
                </a:solidFill>
                <a:effectLst/>
                <a:latin typeface="Nunito" pitchFamily="2" charset="0"/>
              </a:rPr>
              <a:t> works as a </a:t>
            </a:r>
            <a:r>
              <a:rPr lang="en-US" sz="3200" b="0" i="1" dirty="0">
                <a:solidFill>
                  <a:srgbClr val="273239"/>
                </a:solidFill>
                <a:effectLst/>
                <a:latin typeface="Nunito" pitchFamily="2" charset="0"/>
              </a:rPr>
              <a:t>Slave</a:t>
            </a:r>
            <a:r>
              <a:rPr lang="en-US" sz="3200" b="0" i="0" dirty="0">
                <a:solidFill>
                  <a:srgbClr val="273239"/>
                </a:solidFill>
                <a:effectLst/>
                <a:latin typeface="Nunito" pitchFamily="2" charset="0"/>
              </a:rPr>
              <a:t> </a:t>
            </a:r>
            <a:r>
              <a:rPr lang="en-US" sz="3200" b="0" i="0" dirty="0" err="1">
                <a:solidFill>
                  <a:srgbClr val="273239"/>
                </a:solidFill>
                <a:effectLst/>
                <a:latin typeface="Nunito" pitchFamily="2" charset="0"/>
              </a:rPr>
              <a:t>DataNodes</a:t>
            </a:r>
            <a:r>
              <a:rPr lang="en-US" sz="3200" b="0" i="0" dirty="0">
                <a:solidFill>
                  <a:srgbClr val="273239"/>
                </a:solidFill>
                <a:effectLst/>
                <a:latin typeface="Nunito" pitchFamily="2" charset="0"/>
              </a:rPr>
              <a:t> are mainly utilized for storing the data in a Hadoop cluster, the number of </a:t>
            </a:r>
            <a:r>
              <a:rPr lang="en-US" sz="3200" b="0" i="0" dirty="0" err="1">
                <a:solidFill>
                  <a:srgbClr val="273239"/>
                </a:solidFill>
                <a:effectLst/>
                <a:latin typeface="Nunito" pitchFamily="2" charset="0"/>
              </a:rPr>
              <a:t>DataNodes</a:t>
            </a:r>
            <a:r>
              <a:rPr lang="en-US" sz="3200" b="0" i="0" dirty="0">
                <a:solidFill>
                  <a:srgbClr val="273239"/>
                </a:solidFill>
                <a:effectLst/>
                <a:latin typeface="Nunito" pitchFamily="2" charset="0"/>
              </a:rPr>
              <a:t> can be from 1 to 500 or even more than that, the more number of </a:t>
            </a:r>
            <a:r>
              <a:rPr lang="en-US" sz="3200" b="0" i="0" dirty="0" err="1">
                <a:solidFill>
                  <a:srgbClr val="273239"/>
                </a:solidFill>
                <a:effectLst/>
                <a:latin typeface="Nunito" pitchFamily="2" charset="0"/>
              </a:rPr>
              <a:t>DataNode</a:t>
            </a:r>
            <a:r>
              <a:rPr lang="en-US" sz="3200" b="0" i="0" dirty="0">
                <a:solidFill>
                  <a:srgbClr val="273239"/>
                </a:solidFill>
                <a:effectLst/>
                <a:latin typeface="Nunito" pitchFamily="2" charset="0"/>
              </a:rPr>
              <a:t> your Hadoop cluster has More Data can be stored.</a:t>
            </a:r>
          </a:p>
          <a:p>
            <a:r>
              <a:rPr lang="en-US" sz="3200" b="0" i="0" dirty="0">
                <a:solidFill>
                  <a:srgbClr val="273239"/>
                </a:solidFill>
                <a:effectLst/>
                <a:latin typeface="Nunito" pitchFamily="2" charset="0"/>
              </a:rPr>
              <a:t> </a:t>
            </a:r>
          </a:p>
          <a:p>
            <a:r>
              <a:rPr lang="en-US" sz="3200" b="0" i="0" dirty="0">
                <a:solidFill>
                  <a:srgbClr val="273239"/>
                </a:solidFill>
                <a:effectLst/>
                <a:latin typeface="Nunito" pitchFamily="2" charset="0"/>
              </a:rPr>
              <a:t>so it is advised that the </a:t>
            </a:r>
            <a:r>
              <a:rPr lang="en-US" sz="3200" b="0" i="0" dirty="0" err="1">
                <a:solidFill>
                  <a:srgbClr val="273239"/>
                </a:solidFill>
                <a:effectLst/>
                <a:latin typeface="Nunito" pitchFamily="2" charset="0"/>
              </a:rPr>
              <a:t>DataNode</a:t>
            </a:r>
            <a:r>
              <a:rPr lang="en-US" sz="3200" b="0" i="0" dirty="0">
                <a:solidFill>
                  <a:srgbClr val="273239"/>
                </a:solidFill>
                <a:effectLst/>
                <a:latin typeface="Nunito" pitchFamily="2" charset="0"/>
              </a:rPr>
              <a:t> should have High storing capacity to store a large number of file blocks. </a:t>
            </a:r>
            <a:r>
              <a:rPr lang="en-US" sz="3200" b="0" i="0" dirty="0" err="1">
                <a:solidFill>
                  <a:srgbClr val="273239"/>
                </a:solidFill>
                <a:effectLst/>
                <a:latin typeface="Nunito" pitchFamily="2" charset="0"/>
              </a:rPr>
              <a:t>Datanode</a:t>
            </a:r>
            <a:r>
              <a:rPr lang="en-US" sz="3200" b="0" i="0" dirty="0">
                <a:solidFill>
                  <a:srgbClr val="273239"/>
                </a:solidFill>
                <a:effectLst/>
                <a:latin typeface="Nunito" pitchFamily="2" charset="0"/>
              </a:rPr>
              <a:t> performs operations like creation, deletion, etc. according to the instruction provided by the </a:t>
            </a:r>
            <a:r>
              <a:rPr lang="en-US" sz="3200" b="0" i="0" dirty="0" err="1">
                <a:solidFill>
                  <a:srgbClr val="273239"/>
                </a:solidFill>
                <a:effectLst/>
                <a:latin typeface="Nunito" pitchFamily="2" charset="0"/>
              </a:rPr>
              <a:t>NameNode</a:t>
            </a:r>
            <a:r>
              <a:rPr lang="en-US" sz="3200" b="0" i="0" dirty="0">
                <a:solidFill>
                  <a:srgbClr val="273239"/>
                </a:solidFill>
                <a:effectLst/>
                <a:latin typeface="Nunito" pitchFamily="2" charset="0"/>
              </a:rPr>
              <a:t>. </a:t>
            </a:r>
            <a:endParaRPr lang="en-IN" sz="3200" dirty="0"/>
          </a:p>
        </p:txBody>
      </p:sp>
    </p:spTree>
    <p:extLst>
      <p:ext uri="{BB962C8B-B14F-4D97-AF65-F5344CB8AC3E}">
        <p14:creationId xmlns:p14="http://schemas.microsoft.com/office/powerpoint/2010/main" val="1538058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F373-CD2A-BC38-F659-86CFF6C3DD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180774-3315-2A17-7A16-CAD201F96E57}"/>
              </a:ext>
            </a:extLst>
          </p:cNvPr>
          <p:cNvSpPr>
            <a:spLocks noGrp="1"/>
          </p:cNvSpPr>
          <p:nvPr>
            <p:ph idx="1"/>
          </p:nvPr>
        </p:nvSpPr>
        <p:spPr/>
        <p:txBody>
          <a:bodyPr/>
          <a:lstStyle/>
          <a:p>
            <a:endParaRPr lang="en-IN"/>
          </a:p>
        </p:txBody>
      </p:sp>
      <p:pic>
        <p:nvPicPr>
          <p:cNvPr id="2050" name="Picture 2" descr="Lightbox">
            <a:extLst>
              <a:ext uri="{FF2B5EF4-FFF2-40B4-BE49-F238E27FC236}">
                <a16:creationId xmlns:a16="http://schemas.microsoft.com/office/drawing/2014/main" id="{EDCA9D9A-58DE-D9C4-7209-EF71A95EE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757238"/>
            <a:ext cx="8572500" cy="534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859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ECB0-2F67-0335-7EA2-CE09BC7AE41C}"/>
              </a:ext>
            </a:extLst>
          </p:cNvPr>
          <p:cNvSpPr>
            <a:spLocks noGrp="1"/>
          </p:cNvSpPr>
          <p:nvPr>
            <p:ph type="title"/>
          </p:nvPr>
        </p:nvSpPr>
        <p:spPr/>
        <p:txBody>
          <a:bodyPr/>
          <a:lstStyle/>
          <a:p>
            <a:r>
              <a:rPr lang="en-US" b="1" i="0" dirty="0">
                <a:solidFill>
                  <a:srgbClr val="273239"/>
                </a:solidFill>
                <a:effectLst/>
                <a:latin typeface="Nunito" pitchFamily="2" charset="0"/>
              </a:rPr>
              <a:t>Objectives and Assumptions Of HDFS</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34962CC-27E8-A4A3-68A4-BECAC6A76F07}"/>
              </a:ext>
            </a:extLst>
          </p:cNvPr>
          <p:cNvSpPr>
            <a:spLocks noGrp="1"/>
          </p:cNvSpPr>
          <p:nvPr>
            <p:ph idx="1"/>
          </p:nvPr>
        </p:nvSpPr>
        <p:spPr>
          <a:xfrm>
            <a:off x="838200" y="1297858"/>
            <a:ext cx="10515600" cy="5195017"/>
          </a:xfrm>
        </p:spPr>
        <p:txBody>
          <a:bodyPr>
            <a:normAutofit lnSpcReduction="10000"/>
          </a:bodyPr>
          <a:lstStyle/>
          <a:p>
            <a:pPr algn="l" fontAlgn="base">
              <a:spcAft>
                <a:spcPts val="750"/>
              </a:spcAft>
            </a:pPr>
            <a:r>
              <a:rPr lang="en-US" b="1" i="0" dirty="0">
                <a:solidFill>
                  <a:srgbClr val="273239"/>
                </a:solidFill>
                <a:effectLst/>
                <a:latin typeface="Nunito" pitchFamily="2" charset="0"/>
              </a:rPr>
              <a:t>1. System Failure: </a:t>
            </a:r>
            <a:r>
              <a:rPr lang="en-US" b="0" i="0" dirty="0">
                <a:solidFill>
                  <a:srgbClr val="273239"/>
                </a:solidFill>
                <a:effectLst/>
                <a:latin typeface="Nunito" pitchFamily="2" charset="0"/>
              </a:rPr>
              <a:t>As a Hadoop cluster is consists of Lots of nodes with are commodity hardware so node failure is possible, so the fundamental goal of HDFS figure out this failure problem and recover it. </a:t>
            </a:r>
          </a:p>
          <a:p>
            <a:pPr algn="l" fontAlgn="base">
              <a:spcAft>
                <a:spcPts val="750"/>
              </a:spcAft>
            </a:pPr>
            <a:r>
              <a:rPr lang="en-US" b="1" i="0" dirty="0">
                <a:solidFill>
                  <a:srgbClr val="273239"/>
                </a:solidFill>
                <a:effectLst/>
                <a:latin typeface="Nunito" pitchFamily="2" charset="0"/>
              </a:rPr>
              <a:t>2. Maintaining Large Dataset: </a:t>
            </a:r>
            <a:r>
              <a:rPr lang="en-US" b="0" i="0" dirty="0">
                <a:solidFill>
                  <a:srgbClr val="273239"/>
                </a:solidFill>
                <a:effectLst/>
                <a:latin typeface="Nunito" pitchFamily="2" charset="0"/>
              </a:rPr>
              <a:t>As HDFS Handle files of size ranging from GB to PB, so HDFS has to be cool enough to deal with these very large data sets on a single cluster. </a:t>
            </a:r>
          </a:p>
          <a:p>
            <a:pPr algn="l" fontAlgn="base">
              <a:spcAft>
                <a:spcPts val="750"/>
              </a:spcAft>
            </a:pPr>
            <a:r>
              <a:rPr lang="en-US" b="1" i="0" dirty="0">
                <a:solidFill>
                  <a:srgbClr val="273239"/>
                </a:solidFill>
                <a:effectLst/>
                <a:latin typeface="Nunito" pitchFamily="2" charset="0"/>
              </a:rPr>
              <a:t>3. Moving Data is Costlier then Moving the Computation: </a:t>
            </a:r>
            <a:r>
              <a:rPr lang="en-US" b="0" i="0" dirty="0">
                <a:solidFill>
                  <a:srgbClr val="273239"/>
                </a:solidFill>
                <a:effectLst/>
                <a:latin typeface="Nunito" pitchFamily="2" charset="0"/>
              </a:rPr>
              <a:t>If the computational operation is performed near the location where the data is present then it is quite faster and the overall throughput of the system can be increased along with minimizing the network congestion which is a good assumption. </a:t>
            </a:r>
          </a:p>
          <a:p>
            <a:endParaRPr lang="en-IN" dirty="0"/>
          </a:p>
        </p:txBody>
      </p:sp>
    </p:spTree>
    <p:extLst>
      <p:ext uri="{BB962C8B-B14F-4D97-AF65-F5344CB8AC3E}">
        <p14:creationId xmlns:p14="http://schemas.microsoft.com/office/powerpoint/2010/main" val="785951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6C10-2871-1F4B-EA54-8409F70CECA8}"/>
              </a:ext>
            </a:extLst>
          </p:cNvPr>
          <p:cNvSpPr>
            <a:spLocks noGrp="1"/>
          </p:cNvSpPr>
          <p:nvPr>
            <p:ph type="title"/>
          </p:nvPr>
        </p:nvSpPr>
        <p:spPr/>
        <p:txBody>
          <a:bodyPr/>
          <a:lstStyle/>
          <a:p>
            <a:r>
              <a:rPr lang="en-US" dirty="0"/>
              <a:t>0</a:t>
            </a:r>
            <a:endParaRPr lang="en-IN" dirty="0"/>
          </a:p>
        </p:txBody>
      </p:sp>
      <p:sp>
        <p:nvSpPr>
          <p:cNvPr id="3" name="Content Placeholder 2">
            <a:extLst>
              <a:ext uri="{FF2B5EF4-FFF2-40B4-BE49-F238E27FC236}">
                <a16:creationId xmlns:a16="http://schemas.microsoft.com/office/drawing/2014/main" id="{AC03CE65-9364-FA5E-A57B-C08902B6BCC4}"/>
              </a:ext>
            </a:extLst>
          </p:cNvPr>
          <p:cNvSpPr>
            <a:spLocks noGrp="1"/>
          </p:cNvSpPr>
          <p:nvPr>
            <p:ph idx="1"/>
          </p:nvPr>
        </p:nvSpPr>
        <p:spPr>
          <a:xfrm>
            <a:off x="838200" y="550606"/>
            <a:ext cx="10515600" cy="5942269"/>
          </a:xfrm>
        </p:spPr>
        <p:txBody>
          <a:bodyPr>
            <a:normAutofit lnSpcReduction="10000"/>
          </a:bodyPr>
          <a:lstStyle/>
          <a:p>
            <a:pPr algn="l" fontAlgn="base">
              <a:spcAft>
                <a:spcPts val="750"/>
              </a:spcAft>
            </a:pPr>
            <a:r>
              <a:rPr lang="en-US" b="1" i="0" dirty="0">
                <a:solidFill>
                  <a:srgbClr val="273239"/>
                </a:solidFill>
                <a:effectLst/>
                <a:latin typeface="Nunito" pitchFamily="2" charset="0"/>
              </a:rPr>
              <a:t>4. Portable Across Various Platform: </a:t>
            </a:r>
            <a:r>
              <a:rPr lang="en-US" b="0" i="0" dirty="0">
                <a:solidFill>
                  <a:srgbClr val="273239"/>
                </a:solidFill>
                <a:effectLst/>
                <a:latin typeface="Nunito" pitchFamily="2" charset="0"/>
              </a:rPr>
              <a:t>HDFS Posses portability which allows it to switch across diverse Hardware and software platforms. </a:t>
            </a:r>
          </a:p>
          <a:p>
            <a:pPr algn="l" fontAlgn="base">
              <a:spcAft>
                <a:spcPts val="750"/>
              </a:spcAft>
            </a:pPr>
            <a:r>
              <a:rPr lang="en-US" b="1" i="0" dirty="0">
                <a:solidFill>
                  <a:srgbClr val="273239"/>
                </a:solidFill>
                <a:effectLst/>
                <a:latin typeface="Nunito" pitchFamily="2" charset="0"/>
              </a:rPr>
              <a:t>5. Simple Coherency Model: </a:t>
            </a:r>
            <a:r>
              <a:rPr lang="en-US" b="0" i="0" dirty="0">
                <a:solidFill>
                  <a:srgbClr val="273239"/>
                </a:solidFill>
                <a:effectLst/>
                <a:latin typeface="Nunito" pitchFamily="2" charset="0"/>
              </a:rPr>
              <a:t>A Hadoop Distributed File System needs a model to write once read much access for Files. A file written then closed should not be changed, only data can be appended. This assumption helps us to minimize the data coherency issue. MapReduce fits perfectly with such kind of file model.</a:t>
            </a:r>
          </a:p>
          <a:p>
            <a:pPr algn="l" fontAlgn="base">
              <a:spcAft>
                <a:spcPts val="750"/>
              </a:spcAft>
            </a:pPr>
            <a:r>
              <a:rPr lang="en-US" b="1" i="0" dirty="0">
                <a:solidFill>
                  <a:srgbClr val="273239"/>
                </a:solidFill>
                <a:effectLst/>
                <a:latin typeface="Nunito" pitchFamily="2" charset="0"/>
              </a:rPr>
              <a:t>6. Scalability: </a:t>
            </a:r>
            <a:r>
              <a:rPr lang="en-US" b="0" i="0" dirty="0">
                <a:solidFill>
                  <a:srgbClr val="273239"/>
                </a:solidFill>
                <a:effectLst/>
                <a:latin typeface="Nunito" pitchFamily="2" charset="0"/>
              </a:rPr>
              <a:t>HDFS is designed to be scalable as the data storage requirements increase over time. It can easily scale up or down by adding or removing nodes to the cluster. This helps to ensure that the system can handle large amounts of data without compromising performance.</a:t>
            </a:r>
          </a:p>
          <a:p>
            <a:endParaRPr lang="en-IN" dirty="0"/>
          </a:p>
        </p:txBody>
      </p:sp>
    </p:spTree>
    <p:extLst>
      <p:ext uri="{BB962C8B-B14F-4D97-AF65-F5344CB8AC3E}">
        <p14:creationId xmlns:p14="http://schemas.microsoft.com/office/powerpoint/2010/main" val="2412361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0F59E-432D-7CC7-9F18-F7466BBD15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EB0406-7A48-053C-35BF-C37984D373DF}"/>
              </a:ext>
            </a:extLst>
          </p:cNvPr>
          <p:cNvSpPr>
            <a:spLocks noGrp="1"/>
          </p:cNvSpPr>
          <p:nvPr>
            <p:ph idx="1"/>
          </p:nvPr>
        </p:nvSpPr>
        <p:spPr>
          <a:xfrm>
            <a:off x="838200" y="639097"/>
            <a:ext cx="10515600" cy="5537866"/>
          </a:xfrm>
        </p:spPr>
        <p:txBody>
          <a:bodyPr/>
          <a:lstStyle/>
          <a:p>
            <a:pPr algn="l" fontAlgn="base">
              <a:spcAft>
                <a:spcPts val="750"/>
              </a:spcAft>
            </a:pPr>
            <a:r>
              <a:rPr lang="en-US" b="1" i="0" dirty="0">
                <a:solidFill>
                  <a:srgbClr val="273239"/>
                </a:solidFill>
                <a:effectLst/>
                <a:latin typeface="Nunito" pitchFamily="2" charset="0"/>
              </a:rPr>
              <a:t>7. Security: </a:t>
            </a:r>
            <a:r>
              <a:rPr lang="en-US" b="0" i="0" dirty="0">
                <a:solidFill>
                  <a:srgbClr val="273239"/>
                </a:solidFill>
                <a:effectLst/>
                <a:latin typeface="Nunito" pitchFamily="2" charset="0"/>
              </a:rPr>
              <a:t>HDFS provides several security mechanisms to protect data stored on the cluster. It supports authentication and authorization mechanisms to control access to data, encryption of data in transit and at rest, and data integrity checks to detect any tampering or corruption.</a:t>
            </a:r>
          </a:p>
          <a:p>
            <a:pPr algn="l" fontAlgn="base">
              <a:spcAft>
                <a:spcPts val="750"/>
              </a:spcAft>
            </a:pPr>
            <a:r>
              <a:rPr lang="en-US" b="1" i="0" dirty="0">
                <a:solidFill>
                  <a:srgbClr val="273239"/>
                </a:solidFill>
                <a:effectLst/>
                <a:latin typeface="Nunito" pitchFamily="2" charset="0"/>
              </a:rPr>
              <a:t>8. Data Locality:</a:t>
            </a:r>
            <a:r>
              <a:rPr lang="en-US" b="0" i="0" dirty="0">
                <a:solidFill>
                  <a:srgbClr val="273239"/>
                </a:solidFill>
                <a:effectLst/>
                <a:latin typeface="Nunito" pitchFamily="2" charset="0"/>
              </a:rPr>
              <a:t> HDFS aims to move the computation to where the data resides rather than moving the data to the computation. This approach minimizes network traffic and enhances performance by processing data on local nodes.</a:t>
            </a:r>
          </a:p>
          <a:p>
            <a:endParaRPr lang="en-IN" dirty="0"/>
          </a:p>
        </p:txBody>
      </p:sp>
    </p:spTree>
    <p:extLst>
      <p:ext uri="{BB962C8B-B14F-4D97-AF65-F5344CB8AC3E}">
        <p14:creationId xmlns:p14="http://schemas.microsoft.com/office/powerpoint/2010/main" val="1553114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EFDE-0D71-8751-5752-4D7E9ECAA2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ED0AC3-99F7-C208-D6D1-05F417740E96}"/>
              </a:ext>
            </a:extLst>
          </p:cNvPr>
          <p:cNvSpPr>
            <a:spLocks noGrp="1"/>
          </p:cNvSpPr>
          <p:nvPr>
            <p:ph idx="1"/>
          </p:nvPr>
        </p:nvSpPr>
        <p:spPr>
          <a:xfrm>
            <a:off x="838200" y="365125"/>
            <a:ext cx="10515600" cy="5811838"/>
          </a:xfrm>
        </p:spPr>
        <p:txBody>
          <a:bodyPr>
            <a:normAutofit/>
          </a:bodyPr>
          <a:lstStyle/>
          <a:p>
            <a:pPr algn="l" fontAlgn="base">
              <a:spcAft>
                <a:spcPts val="750"/>
              </a:spcAft>
            </a:pPr>
            <a:r>
              <a:rPr lang="en-US" sz="3200" b="1" i="0" dirty="0">
                <a:solidFill>
                  <a:srgbClr val="273239"/>
                </a:solidFill>
                <a:effectLst/>
                <a:latin typeface="Nunito" pitchFamily="2" charset="0"/>
              </a:rPr>
              <a:t>9. Cost-Effective:</a:t>
            </a:r>
            <a:r>
              <a:rPr lang="en-US" sz="3200" b="0" i="0" dirty="0">
                <a:solidFill>
                  <a:srgbClr val="273239"/>
                </a:solidFill>
                <a:effectLst/>
                <a:latin typeface="Nunito" pitchFamily="2" charset="0"/>
              </a:rPr>
              <a:t> HDFS can run on low-cost commodity hardware, which makes it a cost-effective solution for large-scale data processing. Additionally, the ability to scale up or down as required means that organizations can start small and expand over time, reducing upfront costs.</a:t>
            </a:r>
          </a:p>
          <a:p>
            <a:pPr algn="l" fontAlgn="base">
              <a:spcAft>
                <a:spcPts val="750"/>
              </a:spcAft>
            </a:pPr>
            <a:r>
              <a:rPr lang="en-US" sz="3200" b="1" i="0" dirty="0">
                <a:solidFill>
                  <a:srgbClr val="273239"/>
                </a:solidFill>
                <a:effectLst/>
                <a:latin typeface="Nunito" pitchFamily="2" charset="0"/>
              </a:rPr>
              <a:t>10. Support for Various File Formats: </a:t>
            </a:r>
            <a:r>
              <a:rPr lang="en-US" sz="3200" b="0" i="0" dirty="0">
                <a:solidFill>
                  <a:srgbClr val="273239"/>
                </a:solidFill>
                <a:effectLst/>
                <a:latin typeface="Nunito" pitchFamily="2" charset="0"/>
              </a:rPr>
              <a:t>HDFS is designed to support a wide range of file formats, including structured, semi-structured, and unstructured data. This makes it easier to store and process different types of data using a single system, simplifying data management and reducing costs.</a:t>
            </a:r>
          </a:p>
          <a:p>
            <a:endParaRPr lang="en-IN" sz="3200" dirty="0"/>
          </a:p>
        </p:txBody>
      </p:sp>
    </p:spTree>
    <p:extLst>
      <p:ext uri="{BB962C8B-B14F-4D97-AF65-F5344CB8AC3E}">
        <p14:creationId xmlns:p14="http://schemas.microsoft.com/office/powerpoint/2010/main" val="260929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4CF6-F683-750A-B101-13ECC49461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2DD515-514D-B73F-9063-00D700385D6E}"/>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BC877D48-187E-6292-7416-1D65F5883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529" y="120603"/>
            <a:ext cx="9053206" cy="647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001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81E4-9B58-26CB-41FC-3FD62DF23CDC}"/>
              </a:ext>
            </a:extLst>
          </p:cNvPr>
          <p:cNvSpPr>
            <a:spLocks noGrp="1"/>
          </p:cNvSpPr>
          <p:nvPr>
            <p:ph type="title"/>
          </p:nvPr>
        </p:nvSpPr>
        <p:spPr/>
        <p:txBody>
          <a:bodyPr>
            <a:normAutofit/>
          </a:bodyPr>
          <a:lstStyle/>
          <a:p>
            <a:pPr algn="ctr"/>
            <a:r>
              <a:rPr lang="en-US" sz="4800" dirty="0"/>
              <a:t>WORKING WITH DFS</a:t>
            </a:r>
            <a:endParaRPr lang="en-IN" sz="4800" dirty="0"/>
          </a:p>
        </p:txBody>
      </p:sp>
      <p:sp>
        <p:nvSpPr>
          <p:cNvPr id="3" name="Content Placeholder 2">
            <a:extLst>
              <a:ext uri="{FF2B5EF4-FFF2-40B4-BE49-F238E27FC236}">
                <a16:creationId xmlns:a16="http://schemas.microsoft.com/office/drawing/2014/main" id="{D7B856EA-7F20-47E0-8CC7-DDE72EC99CDE}"/>
              </a:ext>
            </a:extLst>
          </p:cNvPr>
          <p:cNvSpPr>
            <a:spLocks noGrp="1"/>
          </p:cNvSpPr>
          <p:nvPr>
            <p:ph idx="1"/>
          </p:nvPr>
        </p:nvSpPr>
        <p:spPr/>
        <p:txBody>
          <a:bodyPr>
            <a:normAutofit lnSpcReduction="10000"/>
          </a:bodyPr>
          <a:lstStyle/>
          <a:p>
            <a:r>
              <a:rPr lang="en-US" sz="3600" b="0" i="0" dirty="0">
                <a:solidFill>
                  <a:srgbClr val="383838"/>
                </a:solidFill>
                <a:effectLst/>
                <a:latin typeface="Inter"/>
              </a:rPr>
              <a:t>HDFS is based on master-slave architecture.</a:t>
            </a:r>
          </a:p>
          <a:p>
            <a:r>
              <a:rPr lang="en-US" sz="3600" b="0" i="0" dirty="0">
                <a:solidFill>
                  <a:srgbClr val="383838"/>
                </a:solidFill>
                <a:effectLst/>
                <a:latin typeface="Inter"/>
              </a:rPr>
              <a:t> It can consist of hundreds or thousands of servers. </a:t>
            </a:r>
          </a:p>
          <a:p>
            <a:r>
              <a:rPr lang="en-US" sz="3600" b="0" i="0" dirty="0">
                <a:solidFill>
                  <a:srgbClr val="383838"/>
                </a:solidFill>
                <a:effectLst/>
                <a:latin typeface="Inter"/>
              </a:rPr>
              <a:t>Applications such as </a:t>
            </a:r>
            <a:r>
              <a:rPr lang="en-US" sz="3600" b="0" i="0" dirty="0" err="1">
                <a:solidFill>
                  <a:srgbClr val="383838"/>
                </a:solidFill>
                <a:effectLst/>
                <a:latin typeface="Inter"/>
              </a:rPr>
              <a:t>SQoop</a:t>
            </a:r>
            <a:r>
              <a:rPr lang="en-US" sz="3600" b="0" i="0" dirty="0">
                <a:solidFill>
                  <a:srgbClr val="383838"/>
                </a:solidFill>
                <a:effectLst/>
                <a:latin typeface="Inter"/>
              </a:rPr>
              <a:t>, NIFI, and Kafka Connect write data to HDFS.</a:t>
            </a:r>
          </a:p>
          <a:p>
            <a:r>
              <a:rPr lang="en-US" sz="3600" b="0" i="0" dirty="0">
                <a:solidFill>
                  <a:srgbClr val="383838"/>
                </a:solidFill>
                <a:effectLst/>
                <a:latin typeface="Inter"/>
              </a:rPr>
              <a:t> The client communicates with the </a:t>
            </a:r>
            <a:r>
              <a:rPr lang="en-US" sz="3600" b="0" i="0" dirty="0" err="1">
                <a:solidFill>
                  <a:srgbClr val="383838"/>
                </a:solidFill>
                <a:effectLst/>
                <a:latin typeface="Inter"/>
              </a:rPr>
              <a:t>NameNode</a:t>
            </a:r>
            <a:r>
              <a:rPr lang="en-US" sz="3600" b="0" i="0" dirty="0">
                <a:solidFill>
                  <a:srgbClr val="383838"/>
                </a:solidFill>
                <a:effectLst/>
                <a:latin typeface="Inter"/>
              </a:rPr>
              <a:t> for metadata, and the </a:t>
            </a:r>
            <a:r>
              <a:rPr lang="en-US" sz="3600" b="0" i="0" dirty="0" err="1">
                <a:solidFill>
                  <a:srgbClr val="383838"/>
                </a:solidFill>
                <a:effectLst/>
                <a:latin typeface="Inter"/>
              </a:rPr>
              <a:t>NameNode</a:t>
            </a:r>
            <a:r>
              <a:rPr lang="en-US" sz="3600" b="0" i="0" dirty="0">
                <a:solidFill>
                  <a:srgbClr val="383838"/>
                </a:solidFill>
                <a:effectLst/>
                <a:latin typeface="Inter"/>
              </a:rPr>
              <a:t> replies with the location of blocks, the number of replicas, and other attributes.</a:t>
            </a:r>
            <a:endParaRPr lang="en-IN" sz="3600" dirty="0"/>
          </a:p>
        </p:txBody>
      </p:sp>
    </p:spTree>
    <p:extLst>
      <p:ext uri="{BB962C8B-B14F-4D97-AF65-F5344CB8AC3E}">
        <p14:creationId xmlns:p14="http://schemas.microsoft.com/office/powerpoint/2010/main" val="3027946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E4F9-ECC8-D8D0-6111-FEBF94029C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01C5FC-B372-79DB-FC07-1164CFD07FBC}"/>
              </a:ext>
            </a:extLst>
          </p:cNvPr>
          <p:cNvSpPr>
            <a:spLocks noGrp="1"/>
          </p:cNvSpPr>
          <p:nvPr>
            <p:ph idx="1"/>
          </p:nvPr>
        </p:nvSpPr>
        <p:spPr>
          <a:xfrm>
            <a:off x="956187" y="1046162"/>
            <a:ext cx="10515600" cy="5811838"/>
          </a:xfrm>
        </p:spPr>
        <p:txBody>
          <a:bodyPr>
            <a:noAutofit/>
          </a:bodyPr>
          <a:lstStyle/>
          <a:p>
            <a:r>
              <a:rPr lang="en-US" sz="3200" b="0" i="0" dirty="0" err="1">
                <a:solidFill>
                  <a:srgbClr val="383838"/>
                </a:solidFill>
                <a:effectLst/>
                <a:latin typeface="Inter"/>
              </a:rPr>
              <a:t>NameNode</a:t>
            </a:r>
            <a:r>
              <a:rPr lang="en-US" sz="3200" b="0" i="0" dirty="0">
                <a:solidFill>
                  <a:srgbClr val="383838"/>
                </a:solidFill>
                <a:effectLst/>
                <a:latin typeface="Inter"/>
              </a:rPr>
              <a:t> sends the High Availability Configuration information to Zookeeper, and it replicates the information to multiple Zookeepers. </a:t>
            </a:r>
          </a:p>
          <a:p>
            <a:r>
              <a:rPr lang="en-US" sz="3200" b="0" i="0" dirty="0">
                <a:solidFill>
                  <a:srgbClr val="383838"/>
                </a:solidFill>
                <a:effectLst/>
                <a:latin typeface="Inter"/>
              </a:rPr>
              <a:t>Zookeepers serve as an election commissioner by selecting one </a:t>
            </a:r>
            <a:r>
              <a:rPr lang="en-US" sz="3200" b="0" i="0" dirty="0" err="1">
                <a:solidFill>
                  <a:srgbClr val="383838"/>
                </a:solidFill>
                <a:effectLst/>
                <a:latin typeface="Inter"/>
              </a:rPr>
              <a:t>StandBy</a:t>
            </a:r>
            <a:r>
              <a:rPr lang="en-US" sz="3200" b="0" i="0" dirty="0">
                <a:solidFill>
                  <a:srgbClr val="383838"/>
                </a:solidFill>
                <a:effectLst/>
                <a:latin typeface="Inter"/>
              </a:rPr>
              <a:t> </a:t>
            </a:r>
            <a:r>
              <a:rPr lang="en-US" sz="3200" b="0" i="0" dirty="0" err="1">
                <a:solidFill>
                  <a:srgbClr val="383838"/>
                </a:solidFill>
                <a:effectLst/>
                <a:latin typeface="Inter"/>
              </a:rPr>
              <a:t>NameNode</a:t>
            </a:r>
            <a:r>
              <a:rPr lang="en-US" sz="3200" b="0" i="0" dirty="0">
                <a:solidFill>
                  <a:srgbClr val="383838"/>
                </a:solidFill>
                <a:effectLst/>
                <a:latin typeface="Inter"/>
              </a:rPr>
              <a:t> when an Active </a:t>
            </a:r>
            <a:r>
              <a:rPr lang="en-US" sz="3200" b="0" i="0" dirty="0" err="1">
                <a:solidFill>
                  <a:srgbClr val="383838"/>
                </a:solidFill>
                <a:effectLst/>
                <a:latin typeface="Inter"/>
              </a:rPr>
              <a:t>NameNode</a:t>
            </a:r>
            <a:r>
              <a:rPr lang="en-US" sz="3200" b="0" i="0" dirty="0">
                <a:solidFill>
                  <a:srgbClr val="383838"/>
                </a:solidFill>
                <a:effectLst/>
                <a:latin typeface="Inter"/>
              </a:rPr>
              <a:t> is down, and there are multiple </a:t>
            </a:r>
            <a:r>
              <a:rPr lang="en-US" sz="3200" b="0" i="0" dirty="0" err="1">
                <a:solidFill>
                  <a:srgbClr val="383838"/>
                </a:solidFill>
                <a:effectLst/>
                <a:latin typeface="Inter"/>
              </a:rPr>
              <a:t>StandBy</a:t>
            </a:r>
            <a:r>
              <a:rPr lang="en-US" sz="3200" b="0" i="0" dirty="0">
                <a:solidFill>
                  <a:srgbClr val="383838"/>
                </a:solidFill>
                <a:effectLst/>
                <a:latin typeface="Inter"/>
              </a:rPr>
              <a:t> </a:t>
            </a:r>
            <a:r>
              <a:rPr lang="en-US" sz="3200" b="0" i="0" dirty="0" err="1">
                <a:solidFill>
                  <a:srgbClr val="383838"/>
                </a:solidFill>
                <a:effectLst/>
                <a:latin typeface="Inter"/>
              </a:rPr>
              <a:t>NameNodes</a:t>
            </a:r>
            <a:r>
              <a:rPr lang="en-US" sz="3200" b="0" i="0" dirty="0">
                <a:solidFill>
                  <a:srgbClr val="383838"/>
                </a:solidFill>
                <a:effectLst/>
                <a:latin typeface="Inter"/>
              </a:rPr>
              <a:t>.</a:t>
            </a:r>
          </a:p>
          <a:p>
            <a:pPr algn="l">
              <a:lnSpc>
                <a:spcPts val="2700"/>
              </a:lnSpc>
            </a:pPr>
            <a:r>
              <a:rPr lang="en-US" sz="3200" b="0" i="0" dirty="0">
                <a:solidFill>
                  <a:srgbClr val="383838"/>
                </a:solidFill>
                <a:effectLst/>
                <a:latin typeface="Inter"/>
              </a:rPr>
              <a:t>Using </a:t>
            </a:r>
            <a:r>
              <a:rPr lang="en-US" sz="3200" b="0" i="0" dirty="0" err="1">
                <a:solidFill>
                  <a:srgbClr val="383838"/>
                </a:solidFill>
                <a:effectLst/>
                <a:latin typeface="Inter"/>
              </a:rPr>
              <a:t>NameNode</a:t>
            </a:r>
            <a:r>
              <a:rPr lang="en-US" sz="3200" b="0" i="0" dirty="0">
                <a:solidFill>
                  <a:srgbClr val="383838"/>
                </a:solidFill>
                <a:effectLst/>
                <a:latin typeface="Inter"/>
              </a:rPr>
              <a:t> information, the client contacts the </a:t>
            </a:r>
            <a:r>
              <a:rPr lang="en-US" sz="3200" b="0" i="0" dirty="0" err="1">
                <a:solidFill>
                  <a:srgbClr val="383838"/>
                </a:solidFill>
                <a:effectLst/>
                <a:latin typeface="Inter"/>
              </a:rPr>
              <a:t>DataNode</a:t>
            </a:r>
            <a:r>
              <a:rPr lang="en-US" sz="3200" b="0" i="0" dirty="0">
                <a:solidFill>
                  <a:srgbClr val="383838"/>
                </a:solidFill>
                <a:effectLst/>
                <a:latin typeface="Inter"/>
              </a:rPr>
              <a:t> directly.</a:t>
            </a:r>
          </a:p>
          <a:p>
            <a:pPr algn="l">
              <a:lnSpc>
                <a:spcPts val="2700"/>
              </a:lnSpc>
            </a:pPr>
            <a:r>
              <a:rPr lang="en-US" sz="3200" b="0" i="0" dirty="0">
                <a:solidFill>
                  <a:srgbClr val="383838"/>
                </a:solidFill>
                <a:effectLst/>
                <a:latin typeface="Inter"/>
              </a:rPr>
              <a:t> Based on the information received from the </a:t>
            </a:r>
            <a:r>
              <a:rPr lang="en-US" sz="3200" b="0" i="0" dirty="0" err="1">
                <a:solidFill>
                  <a:srgbClr val="383838"/>
                </a:solidFill>
                <a:effectLst/>
                <a:latin typeface="Inter"/>
              </a:rPr>
              <a:t>NameNode</a:t>
            </a:r>
            <a:r>
              <a:rPr lang="en-US" sz="3200" b="0" i="0" dirty="0">
                <a:solidFill>
                  <a:srgbClr val="383838"/>
                </a:solidFill>
                <a:effectLst/>
                <a:latin typeface="Inter"/>
              </a:rPr>
              <a:t>, the client will start writing data directly to data nodes and reading data from the </a:t>
            </a:r>
            <a:r>
              <a:rPr lang="en-US" sz="3200" b="0" i="0" dirty="0" err="1">
                <a:solidFill>
                  <a:srgbClr val="383838"/>
                </a:solidFill>
                <a:effectLst/>
                <a:latin typeface="Inter"/>
              </a:rPr>
              <a:t>DataNodes</a:t>
            </a:r>
            <a:r>
              <a:rPr lang="en-US" sz="3200" b="0" i="0" dirty="0">
                <a:solidFill>
                  <a:srgbClr val="383838"/>
                </a:solidFill>
                <a:effectLst/>
                <a:latin typeface="Inter"/>
              </a:rPr>
              <a:t> in parallel.</a:t>
            </a:r>
          </a:p>
          <a:p>
            <a:pPr marL="0" indent="0">
              <a:buNone/>
            </a:pPr>
            <a:br>
              <a:rPr lang="en-US" sz="3200" b="0" i="0" dirty="0">
                <a:solidFill>
                  <a:srgbClr val="383838"/>
                </a:solidFill>
                <a:effectLst/>
                <a:latin typeface="Inter"/>
              </a:rPr>
            </a:br>
            <a:endParaRPr lang="en-IN" sz="3200" dirty="0"/>
          </a:p>
        </p:txBody>
      </p:sp>
    </p:spTree>
    <p:extLst>
      <p:ext uri="{BB962C8B-B14F-4D97-AF65-F5344CB8AC3E}">
        <p14:creationId xmlns:p14="http://schemas.microsoft.com/office/powerpoint/2010/main" val="1812121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0F90-C4F9-8FDB-396C-50641360A6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0A1B99-D4F4-9405-29B8-3D71BE3FAA21}"/>
              </a:ext>
            </a:extLst>
          </p:cNvPr>
          <p:cNvSpPr>
            <a:spLocks noGrp="1"/>
          </p:cNvSpPr>
          <p:nvPr>
            <p:ph idx="1"/>
          </p:nvPr>
        </p:nvSpPr>
        <p:spPr/>
        <p:txBody>
          <a:bodyPr/>
          <a:lstStyle/>
          <a:p>
            <a:endParaRPr lang="en-IN"/>
          </a:p>
        </p:txBody>
      </p:sp>
      <p:sp>
        <p:nvSpPr>
          <p:cNvPr id="4" name="Rectangle 1">
            <a:extLst>
              <a:ext uri="{FF2B5EF4-FFF2-40B4-BE49-F238E27FC236}">
                <a16:creationId xmlns:a16="http://schemas.microsoft.com/office/drawing/2014/main" id="{2EC00442-8CD0-A0C5-2E54-652987EB427B}"/>
              </a:ext>
            </a:extLst>
          </p:cNvPr>
          <p:cNvSpPr>
            <a:spLocks noChangeArrowheads="1"/>
          </p:cNvSpPr>
          <p:nvPr/>
        </p:nvSpPr>
        <p:spPr bwMode="auto">
          <a:xfrm>
            <a:off x="950859" y="548937"/>
            <a:ext cx="16935582" cy="453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383838"/>
                </a:solidFill>
                <a:effectLst/>
                <a:latin typeface="Inter"/>
              </a:rPr>
              <a:t>parallel.</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83838"/>
                </a:solidFill>
                <a:effectLst/>
                <a:latin typeface="Inter"/>
              </a:rPr>
              <a:t>  </a:t>
            </a:r>
            <a:r>
              <a:rPr kumimoji="0" lang="en-US" altLang="en-US" sz="27100" b="0" i="0" u="none" strike="noStrike" cap="none" normalizeH="0" baseline="0">
                <a:ln>
                  <a:noFill/>
                </a:ln>
                <a:solidFill>
                  <a:srgbClr val="383838"/>
                </a:solidFill>
                <a:effectLst/>
                <a:latin typeface="Inter"/>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Working of HDFS">
            <a:extLst>
              <a:ext uri="{FF2B5EF4-FFF2-40B4-BE49-F238E27FC236}">
                <a16:creationId xmlns:a16="http://schemas.microsoft.com/office/drawing/2014/main" id="{C38FD319-1C8F-A19B-8C1B-4C7B50EA5D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653" y="200967"/>
            <a:ext cx="7899670" cy="6367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713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B21F-FDAF-7068-22CE-60111A22E931}"/>
              </a:ext>
            </a:extLst>
          </p:cNvPr>
          <p:cNvSpPr>
            <a:spLocks noGrp="1"/>
          </p:cNvSpPr>
          <p:nvPr>
            <p:ph type="title"/>
          </p:nvPr>
        </p:nvSpPr>
        <p:spPr/>
        <p:txBody>
          <a:bodyPr/>
          <a:lstStyle/>
          <a:p>
            <a:pPr algn="ctr"/>
            <a:r>
              <a:rPr lang="en-IN" b="0" i="0" dirty="0">
                <a:solidFill>
                  <a:srgbClr val="383838"/>
                </a:solidFill>
                <a:effectLst/>
                <a:latin typeface="Inter"/>
              </a:rPr>
              <a:t>HDFS Data Replication</a:t>
            </a:r>
            <a:br>
              <a:rPr lang="en-IN" b="0" i="0" dirty="0">
                <a:solidFill>
                  <a:srgbClr val="383838"/>
                </a:solidFill>
                <a:effectLst/>
                <a:latin typeface="Inter"/>
              </a:rPr>
            </a:br>
            <a:endParaRPr lang="en-IN" dirty="0"/>
          </a:p>
        </p:txBody>
      </p:sp>
      <p:sp>
        <p:nvSpPr>
          <p:cNvPr id="3" name="Content Placeholder 2">
            <a:extLst>
              <a:ext uri="{FF2B5EF4-FFF2-40B4-BE49-F238E27FC236}">
                <a16:creationId xmlns:a16="http://schemas.microsoft.com/office/drawing/2014/main" id="{BF017615-2ABB-EE56-C799-A6041A94177D}"/>
              </a:ext>
            </a:extLst>
          </p:cNvPr>
          <p:cNvSpPr>
            <a:spLocks noGrp="1"/>
          </p:cNvSpPr>
          <p:nvPr>
            <p:ph idx="1"/>
          </p:nvPr>
        </p:nvSpPr>
        <p:spPr>
          <a:xfrm>
            <a:off x="838200" y="1347019"/>
            <a:ext cx="10515600" cy="4829944"/>
          </a:xfrm>
        </p:spPr>
        <p:txBody>
          <a:bodyPr>
            <a:normAutofit/>
          </a:bodyPr>
          <a:lstStyle/>
          <a:p>
            <a:r>
              <a:rPr lang="en-US" sz="3600" b="0" i="0" dirty="0">
                <a:solidFill>
                  <a:srgbClr val="383838"/>
                </a:solidFill>
                <a:effectLst/>
                <a:latin typeface="Inter"/>
              </a:rPr>
              <a:t>Data replication is crucial because it ensures data remains available even if one or more nodes fail. </a:t>
            </a:r>
          </a:p>
          <a:p>
            <a:r>
              <a:rPr lang="en-US" sz="3600" b="0" i="0" dirty="0">
                <a:solidFill>
                  <a:srgbClr val="383838"/>
                </a:solidFill>
                <a:effectLst/>
                <a:latin typeface="Inter"/>
              </a:rPr>
              <a:t>Data is divided into blocks in a cluster and replicated across numerous nodes.</a:t>
            </a:r>
          </a:p>
          <a:p>
            <a:r>
              <a:rPr lang="en-US" sz="3600" b="0" i="0" dirty="0">
                <a:solidFill>
                  <a:srgbClr val="383838"/>
                </a:solidFill>
                <a:effectLst/>
                <a:latin typeface="Inter"/>
              </a:rPr>
              <a:t> In this case, if one node goes down, the user can still access the data on other machines.</a:t>
            </a:r>
          </a:p>
          <a:p>
            <a:r>
              <a:rPr lang="en-US" sz="3600" b="0" i="0" dirty="0">
                <a:solidFill>
                  <a:srgbClr val="383838"/>
                </a:solidFill>
                <a:effectLst/>
                <a:latin typeface="Inter"/>
              </a:rPr>
              <a:t> HDFS maintains its replication process periodically.</a:t>
            </a:r>
            <a:endParaRPr lang="en-IN" sz="3600" dirty="0"/>
          </a:p>
        </p:txBody>
      </p:sp>
    </p:spTree>
    <p:extLst>
      <p:ext uri="{BB962C8B-B14F-4D97-AF65-F5344CB8AC3E}">
        <p14:creationId xmlns:p14="http://schemas.microsoft.com/office/powerpoint/2010/main" val="11986178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7AD2-0879-BE53-09FB-D74596029B98}"/>
              </a:ext>
            </a:extLst>
          </p:cNvPr>
          <p:cNvSpPr>
            <a:spLocks noGrp="1"/>
          </p:cNvSpPr>
          <p:nvPr>
            <p:ph type="title"/>
          </p:nvPr>
        </p:nvSpPr>
        <p:spPr/>
        <p:txBody>
          <a:bodyPr/>
          <a:lstStyle/>
          <a:p>
            <a:r>
              <a:rPr lang="en-IN" b="0" i="0" dirty="0">
                <a:solidFill>
                  <a:srgbClr val="383838"/>
                </a:solidFill>
                <a:effectLst/>
                <a:latin typeface="Inter"/>
              </a:rPr>
              <a:t>Applications of HDFS</a:t>
            </a:r>
            <a:br>
              <a:rPr lang="en-IN" b="0" i="0" dirty="0">
                <a:solidFill>
                  <a:srgbClr val="383838"/>
                </a:solidFill>
                <a:effectLst/>
                <a:latin typeface="Inter"/>
              </a:rPr>
            </a:br>
            <a:endParaRPr lang="en-IN" dirty="0"/>
          </a:p>
        </p:txBody>
      </p:sp>
      <p:sp>
        <p:nvSpPr>
          <p:cNvPr id="3" name="Content Placeholder 2">
            <a:extLst>
              <a:ext uri="{FF2B5EF4-FFF2-40B4-BE49-F238E27FC236}">
                <a16:creationId xmlns:a16="http://schemas.microsoft.com/office/drawing/2014/main" id="{6E6F15E9-CD14-18AA-AC5B-709C0B524636}"/>
              </a:ext>
            </a:extLst>
          </p:cNvPr>
          <p:cNvSpPr>
            <a:spLocks noGrp="1"/>
          </p:cNvSpPr>
          <p:nvPr>
            <p:ph idx="1"/>
          </p:nvPr>
        </p:nvSpPr>
        <p:spPr/>
        <p:txBody>
          <a:bodyPr/>
          <a:lstStyle/>
          <a:p>
            <a:r>
              <a:rPr lang="en-IN" b="1" i="0" dirty="0">
                <a:solidFill>
                  <a:srgbClr val="383838"/>
                </a:solidFill>
                <a:effectLst/>
                <a:latin typeface="Inter"/>
              </a:rPr>
              <a:t>Electric companies</a:t>
            </a:r>
          </a:p>
          <a:p>
            <a:r>
              <a:rPr lang="en-IN" b="1" i="0" dirty="0">
                <a:solidFill>
                  <a:srgbClr val="383838"/>
                </a:solidFill>
                <a:effectLst/>
                <a:latin typeface="Inter"/>
              </a:rPr>
              <a:t>Marketing</a:t>
            </a:r>
            <a:endParaRPr lang="en-IN" b="1" dirty="0">
              <a:solidFill>
                <a:srgbClr val="383838"/>
              </a:solidFill>
              <a:latin typeface="Inter"/>
            </a:endParaRPr>
          </a:p>
          <a:p>
            <a:r>
              <a:rPr lang="en-IN" b="1" i="0" dirty="0">
                <a:solidFill>
                  <a:srgbClr val="383838"/>
                </a:solidFill>
                <a:effectLst/>
                <a:latin typeface="Inter"/>
              </a:rPr>
              <a:t>Oil and gas companies</a:t>
            </a:r>
          </a:p>
          <a:p>
            <a:endParaRPr lang="en-IN" dirty="0"/>
          </a:p>
        </p:txBody>
      </p:sp>
    </p:spTree>
    <p:extLst>
      <p:ext uri="{BB962C8B-B14F-4D97-AF65-F5344CB8AC3E}">
        <p14:creationId xmlns:p14="http://schemas.microsoft.com/office/powerpoint/2010/main" val="3638266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ED16-A5F8-01A9-F635-1DD18DA36C55}"/>
              </a:ext>
            </a:extLst>
          </p:cNvPr>
          <p:cNvSpPr>
            <a:spLocks noGrp="1"/>
          </p:cNvSpPr>
          <p:nvPr>
            <p:ph type="title"/>
          </p:nvPr>
        </p:nvSpPr>
        <p:spPr/>
        <p:txBody>
          <a:bodyPr/>
          <a:lstStyle/>
          <a:p>
            <a:pPr algn="ctr"/>
            <a:r>
              <a:rPr lang="en-IN" b="1" i="0" dirty="0">
                <a:solidFill>
                  <a:srgbClr val="273239"/>
                </a:solidFill>
                <a:effectLst/>
                <a:latin typeface="Source Sans 3"/>
              </a:rPr>
              <a:t>Map Reduce in Hadoop</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627B7601-48BC-AFE9-0DC3-1D019BA9C354}"/>
              </a:ext>
            </a:extLst>
          </p:cNvPr>
          <p:cNvSpPr>
            <a:spLocks noGrp="1"/>
          </p:cNvSpPr>
          <p:nvPr>
            <p:ph idx="1"/>
          </p:nvPr>
        </p:nvSpPr>
        <p:spPr>
          <a:xfrm>
            <a:off x="838200" y="1327355"/>
            <a:ext cx="10515600" cy="4849608"/>
          </a:xfrm>
        </p:spPr>
        <p:txBody>
          <a:bodyPr>
            <a:normAutofit fontScale="92500"/>
          </a:bodyPr>
          <a:lstStyle/>
          <a:p>
            <a:pPr algn="l" fontAlgn="base">
              <a:spcAft>
                <a:spcPts val="750"/>
              </a:spcAft>
            </a:pPr>
            <a:r>
              <a:rPr lang="en-US" sz="3200" b="0" i="0" dirty="0">
                <a:solidFill>
                  <a:srgbClr val="273239"/>
                </a:solidFill>
                <a:effectLst/>
                <a:latin typeface="Nunito" pitchFamily="2" charset="0"/>
              </a:rPr>
              <a:t>One of the three components of </a:t>
            </a:r>
            <a:r>
              <a:rPr lang="en-US" sz="3200" b="1" i="0" u="sng" dirty="0">
                <a:solidFill>
                  <a:srgbClr val="273239"/>
                </a:solidFill>
                <a:effectLst/>
                <a:latin typeface="Nunito" pitchFamily="2" charset="0"/>
                <a:hlinkClick r:id="rId2"/>
              </a:rPr>
              <a:t>Hadoop </a:t>
            </a:r>
            <a:r>
              <a:rPr lang="en-US" sz="3200" b="0" i="0" dirty="0">
                <a:solidFill>
                  <a:srgbClr val="273239"/>
                </a:solidFill>
                <a:effectLst/>
                <a:latin typeface="Nunito" pitchFamily="2" charset="0"/>
              </a:rPr>
              <a:t>is Map Reduce. </a:t>
            </a:r>
          </a:p>
          <a:p>
            <a:pPr algn="l" fontAlgn="base">
              <a:spcAft>
                <a:spcPts val="750"/>
              </a:spcAft>
            </a:pPr>
            <a:r>
              <a:rPr lang="en-US" sz="3200" b="0" i="0" dirty="0">
                <a:solidFill>
                  <a:srgbClr val="273239"/>
                </a:solidFill>
                <a:effectLst/>
                <a:latin typeface="Nunito" pitchFamily="2" charset="0"/>
              </a:rPr>
              <a:t>The first component of Hadoop that is, Hadoop Distributed File System (HDFS) is responsible for storing the file. </a:t>
            </a:r>
          </a:p>
          <a:p>
            <a:pPr algn="l" fontAlgn="base">
              <a:spcAft>
                <a:spcPts val="750"/>
              </a:spcAft>
            </a:pPr>
            <a:r>
              <a:rPr lang="en-US" sz="3200" b="1" i="1" dirty="0">
                <a:solidFill>
                  <a:srgbClr val="273239"/>
                </a:solidFill>
                <a:effectLst/>
                <a:latin typeface="Nunito" pitchFamily="2" charset="0"/>
              </a:rPr>
              <a:t>The second component that is, Map Reduce is responsible for processing the file.</a:t>
            </a:r>
            <a:r>
              <a:rPr lang="en-US" sz="3200" b="0" i="0" dirty="0">
                <a:solidFill>
                  <a:srgbClr val="273239"/>
                </a:solidFill>
                <a:effectLst/>
                <a:latin typeface="Nunito" pitchFamily="2" charset="0"/>
              </a:rPr>
              <a:t> </a:t>
            </a:r>
          </a:p>
          <a:p>
            <a:pPr algn="l" fontAlgn="base">
              <a:spcAft>
                <a:spcPts val="750"/>
              </a:spcAft>
            </a:pPr>
            <a:r>
              <a:rPr lang="en-US" sz="3200" b="0" i="0" dirty="0">
                <a:solidFill>
                  <a:srgbClr val="273239"/>
                </a:solidFill>
                <a:effectLst/>
                <a:latin typeface="Nunito" pitchFamily="2" charset="0"/>
              </a:rPr>
              <a:t>MapReduce has mainly 2 tasks which are divided phase-wise.</a:t>
            </a:r>
          </a:p>
          <a:p>
            <a:pPr algn="l" fontAlgn="base">
              <a:spcAft>
                <a:spcPts val="750"/>
              </a:spcAft>
            </a:pPr>
            <a:r>
              <a:rPr lang="en-US" sz="3200" b="0" i="0" dirty="0">
                <a:solidFill>
                  <a:srgbClr val="273239"/>
                </a:solidFill>
                <a:effectLst/>
                <a:latin typeface="Nunito" pitchFamily="2" charset="0"/>
              </a:rPr>
              <a:t>In first phase, </a:t>
            </a:r>
            <a:r>
              <a:rPr lang="en-US" sz="3200" b="1" i="0" dirty="0">
                <a:solidFill>
                  <a:srgbClr val="273239"/>
                </a:solidFill>
                <a:effectLst/>
                <a:latin typeface="Nunito" pitchFamily="2" charset="0"/>
              </a:rPr>
              <a:t>Map</a:t>
            </a:r>
            <a:r>
              <a:rPr lang="en-US" sz="3200" b="0" i="0" dirty="0">
                <a:solidFill>
                  <a:srgbClr val="273239"/>
                </a:solidFill>
                <a:effectLst/>
                <a:latin typeface="Nunito" pitchFamily="2" charset="0"/>
              </a:rPr>
              <a:t> is </a:t>
            </a:r>
            <a:r>
              <a:rPr lang="en-US" sz="3200" b="0" i="0" dirty="0" err="1">
                <a:solidFill>
                  <a:srgbClr val="273239"/>
                </a:solidFill>
                <a:effectLst/>
                <a:latin typeface="Nunito" pitchFamily="2" charset="0"/>
              </a:rPr>
              <a:t>utilised</a:t>
            </a:r>
            <a:r>
              <a:rPr lang="en-US" sz="3200" b="0" i="0" dirty="0">
                <a:solidFill>
                  <a:srgbClr val="273239"/>
                </a:solidFill>
                <a:effectLst/>
                <a:latin typeface="Nunito" pitchFamily="2" charset="0"/>
              </a:rPr>
              <a:t> and in next phase </a:t>
            </a:r>
            <a:r>
              <a:rPr lang="en-US" sz="3200" b="1" i="0" dirty="0">
                <a:solidFill>
                  <a:srgbClr val="273239"/>
                </a:solidFill>
                <a:effectLst/>
                <a:latin typeface="Nunito" pitchFamily="2" charset="0"/>
              </a:rPr>
              <a:t>Reduce</a:t>
            </a:r>
            <a:r>
              <a:rPr lang="en-US" sz="3200" b="0" i="0" dirty="0">
                <a:solidFill>
                  <a:srgbClr val="273239"/>
                </a:solidFill>
                <a:effectLst/>
                <a:latin typeface="Nunito" pitchFamily="2" charset="0"/>
              </a:rPr>
              <a:t> is </a:t>
            </a:r>
            <a:r>
              <a:rPr lang="en-US" sz="3200" b="0" i="0" dirty="0" err="1">
                <a:solidFill>
                  <a:srgbClr val="273239"/>
                </a:solidFill>
                <a:effectLst/>
                <a:latin typeface="Nunito" pitchFamily="2" charset="0"/>
              </a:rPr>
              <a:t>utilised</a:t>
            </a:r>
            <a:r>
              <a:rPr lang="en-US" sz="3200" b="0" i="0" dirty="0">
                <a:solidFill>
                  <a:srgbClr val="273239"/>
                </a:solidFill>
                <a:effectLst/>
                <a:latin typeface="Nunito" pitchFamily="2" charset="0"/>
              </a:rPr>
              <a:t>. </a:t>
            </a:r>
          </a:p>
          <a:p>
            <a:endParaRPr lang="en-IN" sz="3200" dirty="0"/>
          </a:p>
        </p:txBody>
      </p:sp>
    </p:spTree>
    <p:extLst>
      <p:ext uri="{BB962C8B-B14F-4D97-AF65-F5344CB8AC3E}">
        <p14:creationId xmlns:p14="http://schemas.microsoft.com/office/powerpoint/2010/main" val="670206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F46A-73C3-76FC-5200-398752A15934}"/>
              </a:ext>
            </a:extLst>
          </p:cNvPr>
          <p:cNvSpPr>
            <a:spLocks noGrp="1"/>
          </p:cNvSpPr>
          <p:nvPr>
            <p:ph type="title"/>
          </p:nvPr>
        </p:nvSpPr>
        <p:spPr/>
        <p:txBody>
          <a:bodyPr/>
          <a:lstStyle/>
          <a:p>
            <a:endParaRPr lang="en-IN"/>
          </a:p>
        </p:txBody>
      </p:sp>
      <p:pic>
        <p:nvPicPr>
          <p:cNvPr id="2050" name="Picture 2" descr="Lightbox">
            <a:extLst>
              <a:ext uri="{FF2B5EF4-FFF2-40B4-BE49-F238E27FC236}">
                <a16:creationId xmlns:a16="http://schemas.microsoft.com/office/drawing/2014/main" id="{CBDAC529-4B72-35DE-DC94-5C28302B28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7787" y="560438"/>
            <a:ext cx="9618535" cy="593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899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D7F33-36BC-6FAC-0957-326E6359723B}"/>
              </a:ext>
            </a:extLst>
          </p:cNvPr>
          <p:cNvSpPr>
            <a:spLocks noGrp="1"/>
          </p:cNvSpPr>
          <p:nvPr>
            <p:ph type="title"/>
          </p:nvPr>
        </p:nvSpPr>
        <p:spPr/>
        <p:txBody>
          <a:bodyPr/>
          <a:lstStyle/>
          <a:p>
            <a:r>
              <a:rPr lang="en-IN" b="0" i="0" dirty="0">
                <a:effectLst/>
                <a:latin typeface="Montserrat" panose="00000500000000000000" pitchFamily="2" charset="0"/>
              </a:rPr>
              <a:t>Steps in Map Reduce</a:t>
            </a:r>
            <a:br>
              <a:rPr lang="en-IN" b="0" i="0" dirty="0">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993DA3AB-E17C-E6A1-FC57-2B3A79D877BD}"/>
              </a:ext>
            </a:extLst>
          </p:cNvPr>
          <p:cNvSpPr>
            <a:spLocks noGrp="1"/>
          </p:cNvSpPr>
          <p:nvPr>
            <p:ph idx="1"/>
          </p:nvPr>
        </p:nvSpPr>
        <p:spPr>
          <a:xfrm>
            <a:off x="639097" y="1150374"/>
            <a:ext cx="10714703" cy="5026589"/>
          </a:xfrm>
        </p:spPr>
        <p:txBody>
          <a:bodyPr>
            <a:normAutofit lnSpcReduction="10000"/>
          </a:bodyPr>
          <a:lstStyle/>
          <a:p>
            <a:pPr algn="just">
              <a:buFont typeface="Arial" panose="020B0604020202020204" pitchFamily="34" charset="0"/>
              <a:buChar char="•"/>
            </a:pPr>
            <a:r>
              <a:rPr lang="en-US" b="0" i="0" dirty="0">
                <a:solidFill>
                  <a:srgbClr val="333333"/>
                </a:solidFill>
                <a:effectLst/>
                <a:latin typeface="Montserrat" panose="00000500000000000000" pitchFamily="2" charset="0"/>
              </a:rPr>
              <a:t>The map takes data in the form of pairs and returns a list of &lt;key, value&gt; pairs.</a:t>
            </a:r>
          </a:p>
          <a:p>
            <a:pPr algn="just">
              <a:buFont typeface="Arial" panose="020B0604020202020204" pitchFamily="34" charset="0"/>
              <a:buChar char="•"/>
            </a:pPr>
            <a:r>
              <a:rPr lang="en-US" b="0" i="0" dirty="0">
                <a:solidFill>
                  <a:srgbClr val="333333"/>
                </a:solidFill>
                <a:effectLst/>
                <a:latin typeface="Montserrat" panose="00000500000000000000" pitchFamily="2" charset="0"/>
              </a:rPr>
              <a:t> The keys will not be unique in this case.</a:t>
            </a:r>
          </a:p>
          <a:p>
            <a:pPr algn="just">
              <a:buFont typeface="Arial" panose="020B0604020202020204" pitchFamily="34" charset="0"/>
              <a:buChar char="•"/>
            </a:pPr>
            <a:r>
              <a:rPr lang="en-US" b="0" i="0" dirty="0">
                <a:solidFill>
                  <a:srgbClr val="333333"/>
                </a:solidFill>
                <a:effectLst/>
                <a:latin typeface="Montserrat" panose="00000500000000000000" pitchFamily="2" charset="0"/>
              </a:rPr>
              <a:t>Using the output of Map, sort and shuffle are applied by the Hadoop architecture.</a:t>
            </a:r>
          </a:p>
          <a:p>
            <a:pPr algn="just">
              <a:buFont typeface="Arial" panose="020B0604020202020204" pitchFamily="34" charset="0"/>
              <a:buChar char="•"/>
            </a:pPr>
            <a:r>
              <a:rPr lang="en-US" b="0" i="0" dirty="0">
                <a:solidFill>
                  <a:srgbClr val="333333"/>
                </a:solidFill>
                <a:effectLst/>
                <a:latin typeface="Montserrat" panose="00000500000000000000" pitchFamily="2" charset="0"/>
              </a:rPr>
              <a:t> This sort and shuffle acts on these list of &lt;key, value&gt; pairs and sends out unique keys and a list of values associated with this unique key &lt;key, list(values)&gt;.</a:t>
            </a:r>
          </a:p>
          <a:p>
            <a:pPr algn="just">
              <a:buFont typeface="Arial" panose="020B0604020202020204" pitchFamily="34" charset="0"/>
              <a:buChar char="•"/>
            </a:pPr>
            <a:r>
              <a:rPr lang="en-US" b="0" i="0" dirty="0">
                <a:solidFill>
                  <a:srgbClr val="333333"/>
                </a:solidFill>
                <a:effectLst/>
                <a:latin typeface="Montserrat" panose="00000500000000000000" pitchFamily="2" charset="0"/>
              </a:rPr>
              <a:t>An output of sort and shuffle sent to the reducer phase. </a:t>
            </a:r>
          </a:p>
          <a:p>
            <a:pPr algn="just">
              <a:buFont typeface="Arial" panose="020B0604020202020204" pitchFamily="34" charset="0"/>
              <a:buChar char="•"/>
            </a:pPr>
            <a:r>
              <a:rPr lang="en-US" b="0" i="0" dirty="0">
                <a:solidFill>
                  <a:srgbClr val="333333"/>
                </a:solidFill>
                <a:effectLst/>
                <a:latin typeface="Montserrat" panose="00000500000000000000" pitchFamily="2" charset="0"/>
              </a:rPr>
              <a:t>The reducer performs a defined function on a list of values for unique keys, and Final output &lt;key, value&gt; will be stored/displayed.</a:t>
            </a:r>
          </a:p>
          <a:p>
            <a:endParaRPr lang="en-IN" dirty="0"/>
          </a:p>
        </p:txBody>
      </p:sp>
    </p:spTree>
    <p:extLst>
      <p:ext uri="{BB962C8B-B14F-4D97-AF65-F5344CB8AC3E}">
        <p14:creationId xmlns:p14="http://schemas.microsoft.com/office/powerpoint/2010/main" val="2659250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FB6B-F831-35B6-2BEC-5B7FA3CC611D}"/>
              </a:ext>
            </a:extLst>
          </p:cNvPr>
          <p:cNvSpPr>
            <a:spLocks noGrp="1"/>
          </p:cNvSpPr>
          <p:nvPr>
            <p:ph type="title"/>
          </p:nvPr>
        </p:nvSpPr>
        <p:spPr>
          <a:xfrm>
            <a:off x="749709" y="-77327"/>
            <a:ext cx="10515600" cy="1325563"/>
          </a:xfrm>
        </p:spPr>
        <p:txBody>
          <a:bodyPr/>
          <a:lstStyle/>
          <a:p>
            <a:pPr algn="ctr"/>
            <a:r>
              <a:rPr lang="en-US" b="0" i="0" dirty="0">
                <a:solidFill>
                  <a:srgbClr val="333333"/>
                </a:solidFill>
                <a:effectLst/>
                <a:latin typeface="Montserrat" panose="00000500000000000000" pitchFamily="2" charset="0"/>
              </a:rPr>
              <a:t>sort and shuffle</a:t>
            </a:r>
            <a:endParaRPr lang="en-IN" dirty="0"/>
          </a:p>
        </p:txBody>
      </p:sp>
      <p:sp>
        <p:nvSpPr>
          <p:cNvPr id="3" name="Content Placeholder 2">
            <a:extLst>
              <a:ext uri="{FF2B5EF4-FFF2-40B4-BE49-F238E27FC236}">
                <a16:creationId xmlns:a16="http://schemas.microsoft.com/office/drawing/2014/main" id="{4D847B74-E97D-2B77-9AD6-2BA83CE8B4F9}"/>
              </a:ext>
            </a:extLst>
          </p:cNvPr>
          <p:cNvSpPr>
            <a:spLocks noGrp="1"/>
          </p:cNvSpPr>
          <p:nvPr>
            <p:ph idx="1"/>
          </p:nvPr>
        </p:nvSpPr>
        <p:spPr>
          <a:xfrm>
            <a:off x="838200" y="1514168"/>
            <a:ext cx="10515600" cy="4965290"/>
          </a:xfrm>
        </p:spPr>
        <p:txBody>
          <a:bodyPr>
            <a:normAutofit/>
          </a:bodyPr>
          <a:lstStyle/>
          <a:p>
            <a:r>
              <a:rPr lang="en-US" sz="3200" b="0" i="0" dirty="0">
                <a:solidFill>
                  <a:srgbClr val="333333"/>
                </a:solidFill>
                <a:effectLst/>
                <a:latin typeface="Montserrat" panose="00000500000000000000" pitchFamily="2" charset="0"/>
              </a:rPr>
              <a:t>The sort and shuffle occur on the output of Mapper and before the reducer. </a:t>
            </a:r>
          </a:p>
          <a:p>
            <a:r>
              <a:rPr lang="en-US" sz="3200" b="0" i="0" dirty="0">
                <a:solidFill>
                  <a:srgbClr val="333333"/>
                </a:solidFill>
                <a:effectLst/>
                <a:latin typeface="Montserrat" panose="00000500000000000000" pitchFamily="2" charset="0"/>
              </a:rPr>
              <a:t>When the Mapper task is complete, the results are sorted by key, partitioned if there are multiple reducers, and then written to disk. </a:t>
            </a:r>
          </a:p>
          <a:p>
            <a:r>
              <a:rPr lang="en-US" sz="3200" b="0" i="0" dirty="0">
                <a:solidFill>
                  <a:srgbClr val="333333"/>
                </a:solidFill>
                <a:effectLst/>
                <a:latin typeface="Montserrat" panose="00000500000000000000" pitchFamily="2" charset="0"/>
              </a:rPr>
              <a:t>Using the input from each Mapper &lt;k2,v2&gt;, we collect all the values for each unique key k2. </a:t>
            </a:r>
          </a:p>
          <a:p>
            <a:r>
              <a:rPr lang="en-US" sz="3200" b="0" i="0" dirty="0">
                <a:solidFill>
                  <a:srgbClr val="333333"/>
                </a:solidFill>
                <a:effectLst/>
                <a:latin typeface="Montserrat" panose="00000500000000000000" pitchFamily="2" charset="0"/>
              </a:rPr>
              <a:t>This output from the shuffle phase in the form of &lt;k2, list(v2)&gt; is sent as input to reducer phase.</a:t>
            </a:r>
            <a:endParaRPr lang="en-IN" sz="3200" dirty="0"/>
          </a:p>
        </p:txBody>
      </p:sp>
    </p:spTree>
    <p:extLst>
      <p:ext uri="{BB962C8B-B14F-4D97-AF65-F5344CB8AC3E}">
        <p14:creationId xmlns:p14="http://schemas.microsoft.com/office/powerpoint/2010/main" val="3342981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DDBC-B2C2-495B-6050-32062BFC5893}"/>
              </a:ext>
            </a:extLst>
          </p:cNvPr>
          <p:cNvSpPr>
            <a:spLocks noGrp="1"/>
          </p:cNvSpPr>
          <p:nvPr>
            <p:ph type="title"/>
          </p:nvPr>
        </p:nvSpPr>
        <p:spPr/>
        <p:txBody>
          <a:bodyPr/>
          <a:lstStyle/>
          <a:p>
            <a:r>
              <a:rPr lang="en-IN" b="0" i="0" dirty="0">
                <a:effectLst/>
                <a:latin typeface="Montserrat" panose="00000500000000000000" pitchFamily="2" charset="0"/>
              </a:rPr>
              <a:t>Usage of MapReduce</a:t>
            </a:r>
            <a:br>
              <a:rPr lang="en-IN" b="0" i="0" dirty="0">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CAE301E3-3CD7-CA3E-5A64-8DBDEBDAA37F}"/>
              </a:ext>
            </a:extLst>
          </p:cNvPr>
          <p:cNvSpPr>
            <a:spLocks noGrp="1"/>
          </p:cNvSpPr>
          <p:nvPr>
            <p:ph idx="1"/>
          </p:nvPr>
        </p:nvSpPr>
        <p:spPr>
          <a:xfrm>
            <a:off x="838200" y="1170039"/>
            <a:ext cx="10515600" cy="5006924"/>
          </a:xfrm>
        </p:spPr>
        <p:txBody>
          <a:bodyPr>
            <a:normAutofit/>
          </a:bodyPr>
          <a:lstStyle/>
          <a:p>
            <a:pPr algn="just">
              <a:buFont typeface="Arial" panose="020B0604020202020204" pitchFamily="34" charset="0"/>
              <a:buChar char="•"/>
            </a:pPr>
            <a:r>
              <a:rPr lang="en-US" b="0" i="0" dirty="0">
                <a:solidFill>
                  <a:srgbClr val="333333"/>
                </a:solidFill>
                <a:effectLst/>
                <a:latin typeface="Montserrat" panose="00000500000000000000" pitchFamily="2" charset="0"/>
              </a:rPr>
              <a:t>It can be used in various application like document clustering, distributed sorting, and web link-graph reversal.</a:t>
            </a:r>
          </a:p>
          <a:p>
            <a:pPr algn="just">
              <a:buFont typeface="Arial" panose="020B0604020202020204" pitchFamily="34" charset="0"/>
              <a:buChar char="•"/>
            </a:pPr>
            <a:r>
              <a:rPr lang="en-US" b="0" i="0" dirty="0">
                <a:solidFill>
                  <a:srgbClr val="333333"/>
                </a:solidFill>
                <a:effectLst/>
                <a:latin typeface="Montserrat" panose="00000500000000000000" pitchFamily="2" charset="0"/>
              </a:rPr>
              <a:t>It can be used for distributed pattern-based searching.</a:t>
            </a:r>
          </a:p>
          <a:p>
            <a:pPr algn="just">
              <a:buFont typeface="Arial" panose="020B0604020202020204" pitchFamily="34" charset="0"/>
              <a:buChar char="•"/>
            </a:pPr>
            <a:r>
              <a:rPr lang="en-US" b="0" i="0" dirty="0">
                <a:solidFill>
                  <a:srgbClr val="333333"/>
                </a:solidFill>
                <a:effectLst/>
                <a:latin typeface="Montserrat" panose="00000500000000000000" pitchFamily="2" charset="0"/>
              </a:rPr>
              <a:t>We can also use MapReduce in machine learning.</a:t>
            </a:r>
          </a:p>
          <a:p>
            <a:pPr algn="just">
              <a:buFont typeface="Arial" panose="020B0604020202020204" pitchFamily="34" charset="0"/>
              <a:buChar char="•"/>
            </a:pPr>
            <a:r>
              <a:rPr lang="en-US" b="0" i="0" dirty="0">
                <a:solidFill>
                  <a:srgbClr val="333333"/>
                </a:solidFill>
                <a:effectLst/>
                <a:latin typeface="Montserrat" panose="00000500000000000000" pitchFamily="2" charset="0"/>
              </a:rPr>
              <a:t>It was used by Google to regenerate Google's index of the World Wide Web.</a:t>
            </a:r>
          </a:p>
          <a:p>
            <a:pPr algn="just">
              <a:buFont typeface="Arial" panose="020B0604020202020204" pitchFamily="34" charset="0"/>
              <a:buChar char="•"/>
            </a:pPr>
            <a:r>
              <a:rPr lang="en-US" b="0" i="0" dirty="0">
                <a:solidFill>
                  <a:srgbClr val="333333"/>
                </a:solidFill>
                <a:effectLst/>
                <a:latin typeface="Montserrat" panose="00000500000000000000" pitchFamily="2" charset="0"/>
              </a:rPr>
              <a:t>It can be used in multiple computing environments such as multi-cluster, multi-core, and mobile environment.</a:t>
            </a:r>
          </a:p>
          <a:p>
            <a:endParaRPr lang="en-IN" dirty="0"/>
          </a:p>
        </p:txBody>
      </p:sp>
    </p:spTree>
    <p:extLst>
      <p:ext uri="{BB962C8B-B14F-4D97-AF65-F5344CB8AC3E}">
        <p14:creationId xmlns:p14="http://schemas.microsoft.com/office/powerpoint/2010/main" val="63994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D866-D952-7399-B1BD-4C5B43C897CC}"/>
              </a:ext>
            </a:extLst>
          </p:cNvPr>
          <p:cNvSpPr>
            <a:spLocks noGrp="1"/>
          </p:cNvSpPr>
          <p:nvPr>
            <p:ph type="title"/>
          </p:nvPr>
        </p:nvSpPr>
        <p:spPr/>
        <p:txBody>
          <a:bodyPr/>
          <a:lstStyle/>
          <a:p>
            <a:pPr algn="ctr"/>
            <a:r>
              <a:rPr lang="en-US" b="0" i="0" dirty="0">
                <a:effectLst/>
              </a:rPr>
              <a:t>Modules of Hadoop</a:t>
            </a:r>
            <a:br>
              <a:rPr lang="en-US" b="0" i="0" dirty="0">
                <a:effectLst/>
              </a:rPr>
            </a:br>
            <a:endParaRPr lang="en-IN" dirty="0"/>
          </a:p>
        </p:txBody>
      </p:sp>
      <p:sp>
        <p:nvSpPr>
          <p:cNvPr id="3" name="Content Placeholder 2">
            <a:extLst>
              <a:ext uri="{FF2B5EF4-FFF2-40B4-BE49-F238E27FC236}">
                <a16:creationId xmlns:a16="http://schemas.microsoft.com/office/drawing/2014/main" id="{3E7B4FD2-7C2E-7025-2248-2E270F5F8B19}"/>
              </a:ext>
            </a:extLst>
          </p:cNvPr>
          <p:cNvSpPr>
            <a:spLocks noGrp="1"/>
          </p:cNvSpPr>
          <p:nvPr>
            <p:ph idx="1"/>
          </p:nvPr>
        </p:nvSpPr>
        <p:spPr>
          <a:xfrm>
            <a:off x="838200" y="1027906"/>
            <a:ext cx="10515600" cy="6194323"/>
          </a:xfrm>
        </p:spPr>
        <p:txBody>
          <a:bodyPr>
            <a:normAutofit/>
          </a:bodyPr>
          <a:lstStyle/>
          <a:p>
            <a:pPr marL="0" indent="0" algn="just">
              <a:buNone/>
            </a:pPr>
            <a:r>
              <a:rPr lang="en-US" sz="3600" b="1" i="0" dirty="0">
                <a:solidFill>
                  <a:srgbClr val="333333"/>
                </a:solidFill>
                <a:effectLst/>
              </a:rPr>
              <a:t>HDFS:</a:t>
            </a:r>
            <a:r>
              <a:rPr lang="en-US" sz="3600" b="0" i="0" dirty="0">
                <a:solidFill>
                  <a:srgbClr val="333333"/>
                </a:solidFill>
                <a:effectLst/>
              </a:rPr>
              <a:t> Hadoop Distributed File System. Google published its paper GFS and on the basis of that HDFS was developed. It states that the files will be broken into blocks and stored in nodes over the distributed architecture.</a:t>
            </a:r>
          </a:p>
          <a:p>
            <a:pPr marL="0" indent="0" algn="just">
              <a:buNone/>
            </a:pPr>
            <a:endParaRPr lang="en-US" sz="3600" b="0" i="0" dirty="0">
              <a:solidFill>
                <a:srgbClr val="333333"/>
              </a:solidFill>
              <a:effectLst/>
            </a:endParaRPr>
          </a:p>
          <a:p>
            <a:pPr marL="0" indent="0" algn="just">
              <a:buNone/>
            </a:pPr>
            <a:r>
              <a:rPr lang="en-US" sz="3600" b="1" i="0" dirty="0">
                <a:solidFill>
                  <a:srgbClr val="333333"/>
                </a:solidFill>
                <a:effectLst/>
              </a:rPr>
              <a:t>Yarn:</a:t>
            </a:r>
            <a:r>
              <a:rPr lang="en-US" sz="3600" b="0" i="0" dirty="0">
                <a:solidFill>
                  <a:srgbClr val="333333"/>
                </a:solidFill>
                <a:effectLst/>
              </a:rPr>
              <a:t> Yet another Resource Negotiator is used for job scheduling and manage the cluster.</a:t>
            </a:r>
          </a:p>
          <a:p>
            <a:endParaRPr lang="en-IN" sz="3600" dirty="0"/>
          </a:p>
        </p:txBody>
      </p:sp>
    </p:spTree>
    <p:extLst>
      <p:ext uri="{BB962C8B-B14F-4D97-AF65-F5344CB8AC3E}">
        <p14:creationId xmlns:p14="http://schemas.microsoft.com/office/powerpoint/2010/main" val="390015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2DC2-196F-D59B-61C4-9F3FC588463C}"/>
              </a:ext>
            </a:extLst>
          </p:cNvPr>
          <p:cNvSpPr>
            <a:spLocks noGrp="1"/>
          </p:cNvSpPr>
          <p:nvPr>
            <p:ph type="title"/>
          </p:nvPr>
        </p:nvSpPr>
        <p:spPr/>
        <p:txBody>
          <a:bodyPr/>
          <a:lstStyle/>
          <a:p>
            <a:r>
              <a:rPr lang="en-IN" b="1" i="0" dirty="0">
                <a:solidFill>
                  <a:srgbClr val="273239"/>
                </a:solidFill>
                <a:effectLst/>
                <a:latin typeface="Source Sans 3"/>
              </a:rPr>
              <a:t>Hadoop YARN Architecture</a:t>
            </a:r>
            <a:br>
              <a:rPr lang="en-IN" b="1" i="0" dirty="0">
                <a:solidFill>
                  <a:srgbClr val="273239"/>
                </a:solidFill>
                <a:effectLst/>
                <a:latin typeface="Source Sans 3"/>
              </a:rPr>
            </a:br>
            <a:endParaRPr lang="en-IN" dirty="0"/>
          </a:p>
        </p:txBody>
      </p:sp>
      <p:sp>
        <p:nvSpPr>
          <p:cNvPr id="3" name="Content Placeholder 2">
            <a:extLst>
              <a:ext uri="{FF2B5EF4-FFF2-40B4-BE49-F238E27FC236}">
                <a16:creationId xmlns:a16="http://schemas.microsoft.com/office/drawing/2014/main" id="{14D6BB35-34E9-C7FB-F172-F06ABA7A7FA7}"/>
              </a:ext>
            </a:extLst>
          </p:cNvPr>
          <p:cNvSpPr>
            <a:spLocks noGrp="1"/>
          </p:cNvSpPr>
          <p:nvPr>
            <p:ph idx="1"/>
          </p:nvPr>
        </p:nvSpPr>
        <p:spPr>
          <a:xfrm>
            <a:off x="655982" y="1371599"/>
            <a:ext cx="10697817" cy="4805363"/>
          </a:xfrm>
        </p:spPr>
        <p:txBody>
          <a:bodyPr>
            <a:normAutofit lnSpcReduction="10000"/>
          </a:bodyPr>
          <a:lstStyle/>
          <a:p>
            <a:r>
              <a:rPr lang="en-US" sz="3600" b="0" i="0" dirty="0">
                <a:solidFill>
                  <a:srgbClr val="273239"/>
                </a:solidFill>
                <a:effectLst/>
                <a:latin typeface="Nunito" pitchFamily="2" charset="0"/>
              </a:rPr>
              <a:t>YARN stands for “</a:t>
            </a:r>
            <a:r>
              <a:rPr lang="en-US" sz="3600" b="1" i="1" dirty="0">
                <a:solidFill>
                  <a:srgbClr val="273239"/>
                </a:solidFill>
                <a:effectLst/>
                <a:latin typeface="Nunito" pitchFamily="2" charset="0"/>
              </a:rPr>
              <a:t>Yet Another Resource Negotiator</a:t>
            </a:r>
            <a:r>
              <a:rPr lang="en-US" sz="3600" b="0" i="0" dirty="0">
                <a:solidFill>
                  <a:srgbClr val="273239"/>
                </a:solidFill>
                <a:effectLst/>
                <a:latin typeface="Nunito" pitchFamily="2" charset="0"/>
              </a:rPr>
              <a:t>“. </a:t>
            </a:r>
          </a:p>
          <a:p>
            <a:r>
              <a:rPr lang="en-US" sz="3600" b="0" i="0" dirty="0">
                <a:solidFill>
                  <a:srgbClr val="273239"/>
                </a:solidFill>
                <a:effectLst/>
                <a:latin typeface="Nunito" pitchFamily="2" charset="0"/>
              </a:rPr>
              <a:t>It was introduced in Hadoop 2.0 to remove the bottleneck on Job Tracker which was present in Hadoop 1.0. </a:t>
            </a:r>
          </a:p>
          <a:p>
            <a:r>
              <a:rPr lang="en-US" sz="3600" b="0" i="0" dirty="0">
                <a:solidFill>
                  <a:srgbClr val="273239"/>
                </a:solidFill>
                <a:effectLst/>
                <a:latin typeface="Nunito" pitchFamily="2" charset="0"/>
              </a:rPr>
              <a:t>YARN was described as a “</a:t>
            </a:r>
            <a:r>
              <a:rPr lang="en-US" sz="3600" b="0" i="1" dirty="0">
                <a:solidFill>
                  <a:srgbClr val="273239"/>
                </a:solidFill>
                <a:effectLst/>
                <a:latin typeface="Nunito" pitchFamily="2" charset="0"/>
              </a:rPr>
              <a:t>Redesigned Resource Manager</a:t>
            </a:r>
            <a:r>
              <a:rPr lang="en-US" sz="3600" b="0" i="0" dirty="0">
                <a:solidFill>
                  <a:srgbClr val="273239"/>
                </a:solidFill>
                <a:effectLst/>
                <a:latin typeface="Nunito" pitchFamily="2" charset="0"/>
              </a:rPr>
              <a:t>” at the time of its launching, but it has now evolved to be known as large-scale distributed operating system used for Big Data processing. </a:t>
            </a:r>
            <a:endParaRPr lang="en-IN" sz="3600" dirty="0"/>
          </a:p>
        </p:txBody>
      </p:sp>
    </p:spTree>
    <p:extLst>
      <p:ext uri="{BB962C8B-B14F-4D97-AF65-F5344CB8AC3E}">
        <p14:creationId xmlns:p14="http://schemas.microsoft.com/office/powerpoint/2010/main" val="12581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76EE-EA0C-24D8-1752-B2661C1DB1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734FD0-9F92-A106-34BD-7F474DFF2C85}"/>
              </a:ext>
            </a:extLst>
          </p:cNvPr>
          <p:cNvSpPr>
            <a:spLocks noGrp="1"/>
          </p:cNvSpPr>
          <p:nvPr>
            <p:ph idx="1"/>
          </p:nvPr>
        </p:nvSpPr>
        <p:spPr/>
        <p:txBody>
          <a:bodyPr/>
          <a:lstStyle/>
          <a:p>
            <a:endParaRPr lang="en-IN"/>
          </a:p>
        </p:txBody>
      </p:sp>
      <p:pic>
        <p:nvPicPr>
          <p:cNvPr id="1026" name="Picture 2" descr="Lightbox">
            <a:extLst>
              <a:ext uri="{FF2B5EF4-FFF2-40B4-BE49-F238E27FC236}">
                <a16:creationId xmlns:a16="http://schemas.microsoft.com/office/drawing/2014/main" id="{1071529E-FA3E-B193-E0BE-3173BCDB3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618" y="365125"/>
            <a:ext cx="8099356" cy="5915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391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1A10-5267-E390-9C71-FD6B962657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384FDD-375D-8D42-61A3-721A250653F0}"/>
              </a:ext>
            </a:extLst>
          </p:cNvPr>
          <p:cNvSpPr>
            <a:spLocks noGrp="1"/>
          </p:cNvSpPr>
          <p:nvPr>
            <p:ph idx="1"/>
          </p:nvPr>
        </p:nvSpPr>
        <p:spPr>
          <a:xfrm>
            <a:off x="838199" y="208722"/>
            <a:ext cx="10671313" cy="6284153"/>
          </a:xfrm>
        </p:spPr>
        <p:txBody>
          <a:bodyPr>
            <a:normAutofit/>
          </a:bodyPr>
          <a:lstStyle/>
          <a:p>
            <a:r>
              <a:rPr lang="en-US" b="0" i="0" dirty="0">
                <a:solidFill>
                  <a:srgbClr val="273239"/>
                </a:solidFill>
                <a:effectLst/>
                <a:latin typeface="Nunito" pitchFamily="2" charset="0"/>
              </a:rPr>
              <a:t>YARN architecture basically separates resource management layer from the processing layer. </a:t>
            </a:r>
          </a:p>
          <a:p>
            <a:r>
              <a:rPr lang="en-US" b="0" i="0" dirty="0">
                <a:solidFill>
                  <a:srgbClr val="273239"/>
                </a:solidFill>
                <a:effectLst/>
                <a:latin typeface="Nunito" pitchFamily="2" charset="0"/>
              </a:rPr>
              <a:t>In Hadoop 1.0 version, the responsibility of Job tracker is split between the resource manager and application manager. </a:t>
            </a:r>
          </a:p>
          <a:p>
            <a:r>
              <a:rPr lang="en-US" b="0" i="0" dirty="0">
                <a:solidFill>
                  <a:srgbClr val="273239"/>
                </a:solidFill>
                <a:effectLst/>
                <a:latin typeface="Nunito" pitchFamily="2" charset="0"/>
              </a:rPr>
              <a:t>YARN also allows different data processing engines like graph processing, interactive processing, stream processing as well as batch processing to run and process data stored in HDFS (Hadoop Distributed File System) thus making the system much more efficient. </a:t>
            </a:r>
          </a:p>
          <a:p>
            <a:r>
              <a:rPr lang="en-US" b="0" i="0" dirty="0">
                <a:solidFill>
                  <a:srgbClr val="273239"/>
                </a:solidFill>
                <a:effectLst/>
                <a:latin typeface="Nunito" pitchFamily="2" charset="0"/>
              </a:rPr>
              <a:t>Through its various components, it can dynamically allocate various resources and schedule the application processing. </a:t>
            </a:r>
          </a:p>
          <a:p>
            <a:r>
              <a:rPr lang="en-US" b="0" i="0" dirty="0">
                <a:solidFill>
                  <a:srgbClr val="273239"/>
                </a:solidFill>
                <a:effectLst/>
                <a:latin typeface="Nunito" pitchFamily="2" charset="0"/>
              </a:rPr>
              <a:t>For large volume data processing, it is quite necessary to manage the available resources properly so that every application can leverage them. </a:t>
            </a:r>
            <a:endParaRPr lang="en-IN" dirty="0"/>
          </a:p>
        </p:txBody>
      </p:sp>
    </p:spTree>
    <p:extLst>
      <p:ext uri="{BB962C8B-B14F-4D97-AF65-F5344CB8AC3E}">
        <p14:creationId xmlns:p14="http://schemas.microsoft.com/office/powerpoint/2010/main" val="15286456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E1A7-97BC-A819-8E5C-653899F58FC4}"/>
              </a:ext>
            </a:extLst>
          </p:cNvPr>
          <p:cNvSpPr>
            <a:spLocks noGrp="1"/>
          </p:cNvSpPr>
          <p:nvPr>
            <p:ph type="title"/>
          </p:nvPr>
        </p:nvSpPr>
        <p:spPr/>
        <p:txBody>
          <a:bodyPr/>
          <a:lstStyle/>
          <a:p>
            <a:r>
              <a:rPr lang="en-IN" b="1" i="0" dirty="0">
                <a:solidFill>
                  <a:srgbClr val="273239"/>
                </a:solidFill>
                <a:effectLst/>
                <a:latin typeface="Nunito" pitchFamily="2" charset="0"/>
              </a:rPr>
              <a:t>YARN Features:</a:t>
            </a:r>
            <a:endParaRPr lang="en-IN" dirty="0"/>
          </a:p>
        </p:txBody>
      </p:sp>
      <p:sp>
        <p:nvSpPr>
          <p:cNvPr id="3" name="Content Placeholder 2">
            <a:extLst>
              <a:ext uri="{FF2B5EF4-FFF2-40B4-BE49-F238E27FC236}">
                <a16:creationId xmlns:a16="http://schemas.microsoft.com/office/drawing/2014/main" id="{CF918971-888E-73CE-7EE1-6D60FBE33450}"/>
              </a:ext>
            </a:extLst>
          </p:cNvPr>
          <p:cNvSpPr>
            <a:spLocks noGrp="1"/>
          </p:cNvSpPr>
          <p:nvPr>
            <p:ph idx="1"/>
          </p:nvPr>
        </p:nvSpPr>
        <p:spPr>
          <a:xfrm>
            <a:off x="725557" y="1461052"/>
            <a:ext cx="10628243" cy="4715911"/>
          </a:xfrm>
        </p:spPr>
        <p:txBody>
          <a:bodyPr>
            <a:normAutofit fontScale="92500" lnSpcReduction="1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Scalability:</a:t>
            </a:r>
            <a:r>
              <a:rPr lang="en-US" b="0" i="0" dirty="0">
                <a:solidFill>
                  <a:srgbClr val="273239"/>
                </a:solidFill>
                <a:effectLst/>
                <a:latin typeface="Nunito" pitchFamily="2" charset="0"/>
              </a:rPr>
              <a:t> The scheduler in Resource manager of YARN architecture allows Hadoop to extend and manage thousands of nodes and clusters.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Compatibility:</a:t>
            </a:r>
            <a:r>
              <a:rPr lang="en-US" b="0" i="0" dirty="0">
                <a:solidFill>
                  <a:srgbClr val="273239"/>
                </a:solidFill>
                <a:effectLst/>
                <a:latin typeface="Nunito" pitchFamily="2" charset="0"/>
              </a:rPr>
              <a:t> YARN supports the existing map-reduce applications without disruptions thus making it compatible with Hadoop 1.0 as well.</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Cluster </a:t>
            </a:r>
            <a:r>
              <a:rPr lang="en-US" b="1" i="0" dirty="0" err="1">
                <a:solidFill>
                  <a:srgbClr val="273239"/>
                </a:solidFill>
                <a:effectLst/>
                <a:latin typeface="Nunito" pitchFamily="2" charset="0"/>
              </a:rPr>
              <a:t>Utilization:</a:t>
            </a:r>
            <a:r>
              <a:rPr lang="en-US" b="0" i="0" dirty="0" err="1">
                <a:solidFill>
                  <a:srgbClr val="273239"/>
                </a:solidFill>
                <a:effectLst/>
                <a:latin typeface="Nunito" pitchFamily="2" charset="0"/>
              </a:rPr>
              <a:t>Since</a:t>
            </a:r>
            <a:r>
              <a:rPr lang="en-US" b="0" i="0" dirty="0">
                <a:solidFill>
                  <a:srgbClr val="273239"/>
                </a:solidFill>
                <a:effectLst/>
                <a:latin typeface="Nunito" pitchFamily="2" charset="0"/>
              </a:rPr>
              <a:t> YARN supports Dynamic utilization of cluster in Hadoop, which enables optimized Cluster Utilization.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Multi-tenancy:</a:t>
            </a:r>
            <a:r>
              <a:rPr lang="en-US" b="0" i="0" dirty="0">
                <a:solidFill>
                  <a:srgbClr val="273239"/>
                </a:solidFill>
                <a:effectLst/>
                <a:latin typeface="Nunito" pitchFamily="2" charset="0"/>
              </a:rPr>
              <a:t> It allows multiple engine access thus giving organizations a benefit of multi-tenancy.</a:t>
            </a:r>
          </a:p>
          <a:p>
            <a:endParaRPr lang="en-IN" dirty="0"/>
          </a:p>
        </p:txBody>
      </p:sp>
    </p:spTree>
    <p:extLst>
      <p:ext uri="{BB962C8B-B14F-4D97-AF65-F5344CB8AC3E}">
        <p14:creationId xmlns:p14="http://schemas.microsoft.com/office/powerpoint/2010/main" val="18245446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6320-99E1-821F-B99D-4706047FAF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6830A3-7FFD-8174-8044-2702190130A7}"/>
              </a:ext>
            </a:extLst>
          </p:cNvPr>
          <p:cNvSpPr>
            <a:spLocks noGrp="1"/>
          </p:cNvSpPr>
          <p:nvPr>
            <p:ph idx="1"/>
          </p:nvPr>
        </p:nvSpPr>
        <p:spPr/>
        <p:txBody>
          <a:bodyPr/>
          <a:lstStyle/>
          <a:p>
            <a:endParaRPr lang="en-IN"/>
          </a:p>
        </p:txBody>
      </p:sp>
      <p:pic>
        <p:nvPicPr>
          <p:cNvPr id="2050" name="Picture 2" descr="Lightbox">
            <a:extLst>
              <a:ext uri="{FF2B5EF4-FFF2-40B4-BE49-F238E27FC236}">
                <a16:creationId xmlns:a16="http://schemas.microsoft.com/office/drawing/2014/main" id="{1D7B2AE7-D9C4-29A3-B78A-8AC342350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365" y="365125"/>
            <a:ext cx="7383739" cy="5393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129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2389-88F9-2975-C9A3-6B9C27FE7B0B}"/>
              </a:ext>
            </a:extLst>
          </p:cNvPr>
          <p:cNvSpPr>
            <a:spLocks noGrp="1"/>
          </p:cNvSpPr>
          <p:nvPr>
            <p:ph type="title"/>
          </p:nvPr>
        </p:nvSpPr>
        <p:spPr/>
        <p:txBody>
          <a:bodyPr>
            <a:normAutofit/>
          </a:bodyPr>
          <a:lstStyle/>
          <a:p>
            <a:r>
              <a:rPr lang="en-US" sz="4000" b="0" i="0" dirty="0">
                <a:solidFill>
                  <a:srgbClr val="273239"/>
                </a:solidFill>
                <a:effectLst/>
                <a:latin typeface="Nunito" pitchFamily="2" charset="0"/>
              </a:rPr>
              <a:t>The main components of YARN architecture include: </a:t>
            </a:r>
            <a:endParaRPr lang="en-IN" sz="4000" dirty="0"/>
          </a:p>
        </p:txBody>
      </p:sp>
      <p:sp>
        <p:nvSpPr>
          <p:cNvPr id="3" name="Content Placeholder 2">
            <a:extLst>
              <a:ext uri="{FF2B5EF4-FFF2-40B4-BE49-F238E27FC236}">
                <a16:creationId xmlns:a16="http://schemas.microsoft.com/office/drawing/2014/main" id="{EF0E31AC-CC4B-1A80-E4B7-E4858D6A79E2}"/>
              </a:ext>
            </a:extLst>
          </p:cNvPr>
          <p:cNvSpPr>
            <a:spLocks noGrp="1"/>
          </p:cNvSpPr>
          <p:nvPr>
            <p:ph idx="1"/>
          </p:nvPr>
        </p:nvSpPr>
        <p:spPr/>
        <p:txBody>
          <a:bodyPr>
            <a:normAutofit/>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Client:</a:t>
            </a:r>
            <a:r>
              <a:rPr lang="en-US" b="0" i="0" dirty="0">
                <a:solidFill>
                  <a:srgbClr val="273239"/>
                </a:solidFill>
                <a:effectLst/>
                <a:latin typeface="Nunito" pitchFamily="2" charset="0"/>
              </a:rPr>
              <a:t> It submits map-reduce jobs.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Resource Manager:</a:t>
            </a:r>
            <a:r>
              <a:rPr lang="en-US" b="0" i="0" dirty="0">
                <a:solidFill>
                  <a:srgbClr val="273239"/>
                </a:solidFill>
                <a:effectLst/>
                <a:latin typeface="Nunito" pitchFamily="2" charset="0"/>
              </a:rPr>
              <a:t> It is the master daemon of YARN and is responsible for resource assignment and management among all the applications. Whenever it receives a processing request, it forwards it to the corresponding node manager and allocates resources for the completion of the request accordingly. It has two major components: </a:t>
            </a:r>
          </a:p>
          <a:p>
            <a:endParaRPr lang="en-IN" dirty="0"/>
          </a:p>
        </p:txBody>
      </p:sp>
    </p:spTree>
    <p:extLst>
      <p:ext uri="{BB962C8B-B14F-4D97-AF65-F5344CB8AC3E}">
        <p14:creationId xmlns:p14="http://schemas.microsoft.com/office/powerpoint/2010/main" val="221968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8CC0F-F976-7A92-318B-C35A5FE11E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2DD6DA-A8CE-A8B7-5C28-35C91FF5067D}"/>
              </a:ext>
            </a:extLst>
          </p:cNvPr>
          <p:cNvSpPr>
            <a:spLocks noGrp="1"/>
          </p:cNvSpPr>
          <p:nvPr>
            <p:ph idx="1"/>
          </p:nvPr>
        </p:nvSpPr>
        <p:spPr>
          <a:xfrm>
            <a:off x="506896" y="437322"/>
            <a:ext cx="10846904" cy="5739641"/>
          </a:xfrm>
        </p:spPr>
        <p:txBody>
          <a:bodyPr/>
          <a:lstStyle/>
          <a:p>
            <a:pPr marL="742950" lvl="1" indent="-285750" algn="l" fontAlgn="base">
              <a:spcBef>
                <a:spcPts val="375"/>
              </a:spcBef>
              <a:spcAft>
                <a:spcPts val="375"/>
              </a:spcAft>
              <a:buFont typeface="Arial" panose="020B0604020202020204" pitchFamily="34" charset="0"/>
              <a:buChar char="•"/>
            </a:pPr>
            <a:r>
              <a:rPr lang="en-US" b="1" i="0" dirty="0">
                <a:solidFill>
                  <a:srgbClr val="273239"/>
                </a:solidFill>
                <a:effectLst/>
                <a:latin typeface="Nunito" pitchFamily="2" charset="0"/>
              </a:rPr>
              <a:t>Scheduler:</a:t>
            </a:r>
            <a:r>
              <a:rPr lang="en-US" b="0" i="0" dirty="0">
                <a:solidFill>
                  <a:srgbClr val="273239"/>
                </a:solidFill>
                <a:effectLst/>
                <a:latin typeface="Nunito" pitchFamily="2" charset="0"/>
              </a:rPr>
              <a:t> It performs scheduling based on the allocated application and available resources.</a:t>
            </a:r>
          </a:p>
          <a:p>
            <a:pPr marL="742950" lvl="1" indent="-285750" algn="l" fontAlgn="base">
              <a:spcBef>
                <a:spcPts val="375"/>
              </a:spcBef>
              <a:spcAft>
                <a:spcPts val="375"/>
              </a:spcAft>
              <a:buFont typeface="Arial" panose="020B0604020202020204" pitchFamily="34" charset="0"/>
              <a:buChar char="•"/>
            </a:pPr>
            <a:r>
              <a:rPr lang="en-US" b="0" i="0" dirty="0">
                <a:solidFill>
                  <a:srgbClr val="273239"/>
                </a:solidFill>
                <a:effectLst/>
                <a:latin typeface="Nunito" pitchFamily="2" charset="0"/>
              </a:rPr>
              <a:t> It is a pure scheduler, means it does not perform other tasks such as monitoring or tracking and does not guarantee a restart if a task fails. </a:t>
            </a:r>
          </a:p>
          <a:p>
            <a:pPr marL="742950" lvl="1" indent="-285750" algn="l" fontAlgn="base">
              <a:spcBef>
                <a:spcPts val="375"/>
              </a:spcBef>
              <a:spcAft>
                <a:spcPts val="375"/>
              </a:spcAft>
              <a:buFont typeface="Arial" panose="020B0604020202020204" pitchFamily="34" charset="0"/>
              <a:buChar char="•"/>
            </a:pPr>
            <a:r>
              <a:rPr lang="en-US" b="0" i="0" dirty="0">
                <a:solidFill>
                  <a:srgbClr val="273239"/>
                </a:solidFill>
                <a:effectLst/>
                <a:latin typeface="Nunito" pitchFamily="2" charset="0"/>
              </a:rPr>
              <a:t>The YARN scheduler supports plugins such as Capacity Scheduler and Fair Scheduler to partition the cluster resources.</a:t>
            </a:r>
          </a:p>
          <a:p>
            <a:pPr marL="742950" lvl="1" indent="-285750" algn="l" fontAlgn="base">
              <a:spcBef>
                <a:spcPts val="375"/>
              </a:spcBef>
              <a:spcAft>
                <a:spcPts val="375"/>
              </a:spcAft>
              <a:buFont typeface="Arial" panose="020B0604020202020204" pitchFamily="34" charset="0"/>
              <a:buChar char="•"/>
            </a:pPr>
            <a:endParaRPr lang="en-US" b="0" i="0" dirty="0">
              <a:solidFill>
                <a:srgbClr val="273239"/>
              </a:solidFill>
              <a:effectLst/>
              <a:latin typeface="Nunito" pitchFamily="2" charset="0"/>
            </a:endParaRPr>
          </a:p>
          <a:p>
            <a:pPr marL="742950" lvl="1" indent="-285750" algn="l" fontAlgn="base">
              <a:spcBef>
                <a:spcPts val="375"/>
              </a:spcBef>
              <a:spcAft>
                <a:spcPts val="375"/>
              </a:spcAft>
              <a:buFont typeface="Arial" panose="020B0604020202020204" pitchFamily="34" charset="0"/>
              <a:buChar char="•"/>
            </a:pPr>
            <a:r>
              <a:rPr lang="en-US" b="1" i="0" dirty="0">
                <a:solidFill>
                  <a:srgbClr val="273239"/>
                </a:solidFill>
                <a:effectLst/>
                <a:latin typeface="Nunito" pitchFamily="2" charset="0"/>
              </a:rPr>
              <a:t>Application manager:</a:t>
            </a:r>
            <a:r>
              <a:rPr lang="en-US" b="0" i="0" dirty="0">
                <a:solidFill>
                  <a:srgbClr val="273239"/>
                </a:solidFill>
                <a:effectLst/>
                <a:latin typeface="Nunito" pitchFamily="2" charset="0"/>
              </a:rPr>
              <a:t> It is responsible for accepting the application and negotiating the first container from the resource manager. </a:t>
            </a:r>
          </a:p>
          <a:p>
            <a:pPr marL="742950" lvl="1" indent="-285750" algn="l" fontAlgn="base">
              <a:spcBef>
                <a:spcPts val="375"/>
              </a:spcBef>
              <a:spcAft>
                <a:spcPts val="375"/>
              </a:spcAft>
              <a:buFont typeface="Arial" panose="020B0604020202020204" pitchFamily="34" charset="0"/>
              <a:buChar char="•"/>
            </a:pPr>
            <a:r>
              <a:rPr lang="en-US" b="0" i="0" dirty="0">
                <a:solidFill>
                  <a:srgbClr val="273239"/>
                </a:solidFill>
                <a:effectLst/>
                <a:latin typeface="Nunito" pitchFamily="2" charset="0"/>
              </a:rPr>
              <a:t>It also restarts the Application Master container if a task fails.</a:t>
            </a:r>
          </a:p>
          <a:p>
            <a:endParaRPr lang="en-IN" dirty="0"/>
          </a:p>
        </p:txBody>
      </p:sp>
    </p:spTree>
    <p:extLst>
      <p:ext uri="{BB962C8B-B14F-4D97-AF65-F5344CB8AC3E}">
        <p14:creationId xmlns:p14="http://schemas.microsoft.com/office/powerpoint/2010/main" val="18789665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7AF6-6623-E898-6F02-14DAC02CB1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474F84-A5E8-51F9-51D4-C450459765C3}"/>
              </a:ext>
            </a:extLst>
          </p:cNvPr>
          <p:cNvSpPr>
            <a:spLocks noGrp="1"/>
          </p:cNvSpPr>
          <p:nvPr>
            <p:ph idx="1"/>
          </p:nvPr>
        </p:nvSpPr>
        <p:spPr>
          <a:xfrm>
            <a:off x="636103" y="437322"/>
            <a:ext cx="10803835" cy="6055553"/>
          </a:xfrm>
        </p:spPr>
        <p:txBody>
          <a:bodyPr>
            <a:normAutofit fontScale="92500"/>
          </a:bodyPr>
          <a:lstStyle/>
          <a:p>
            <a:pPr algn="l" fontAlgn="base">
              <a:spcAft>
                <a:spcPts val="1800"/>
              </a:spcAft>
              <a:buFont typeface="Arial" panose="020B0604020202020204" pitchFamily="34" charset="0"/>
              <a:buChar char="•"/>
            </a:pPr>
            <a:r>
              <a:rPr lang="en-US" i="0" dirty="0">
                <a:solidFill>
                  <a:srgbClr val="273239"/>
                </a:solidFill>
                <a:effectLst/>
              </a:rPr>
              <a:t>Node Manager: It take care of individual node on Hadoop cluster and manages application and workflow and that particular node. Its primary job is to keep-up with the Resource Manager. It registers with the Resource Manager and sends heartbeats with the health status of the node. It monitors resource usage, performs log management and also kills a container based on directions from the resource manager. It is also responsible for creating the container process and start it on the request of Application master.</a:t>
            </a:r>
          </a:p>
          <a:p>
            <a:pPr algn="l" fontAlgn="base">
              <a:spcAft>
                <a:spcPts val="1800"/>
              </a:spcAft>
              <a:buFont typeface="Arial" panose="020B0604020202020204" pitchFamily="34" charset="0"/>
              <a:buChar char="•"/>
            </a:pPr>
            <a:r>
              <a:rPr lang="en-US" i="0" dirty="0">
                <a:solidFill>
                  <a:srgbClr val="273239"/>
                </a:solidFill>
                <a:effectLst/>
              </a:rPr>
              <a:t>Application Master: An application is a single job submitted to a framework. The application master is responsible for negotiating resources with the resource manager, tracking the status and monitoring progress of a single application. The application master requests the container from the node manager by sending a Container Launch Context(CLC) which includes everything an application needs to run. Once the application is started, it sends the health report to the resource manager from time-to-time.</a:t>
            </a:r>
          </a:p>
          <a:p>
            <a:endParaRPr lang="en-IN" dirty="0"/>
          </a:p>
        </p:txBody>
      </p:sp>
    </p:spTree>
    <p:extLst>
      <p:ext uri="{BB962C8B-B14F-4D97-AF65-F5344CB8AC3E}">
        <p14:creationId xmlns:p14="http://schemas.microsoft.com/office/powerpoint/2010/main" val="26679729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87BD-F9DC-7AFC-7A72-A2293D16E1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8FC300-F0DC-AA9E-6FC7-543999FAF8A4}"/>
              </a:ext>
            </a:extLst>
          </p:cNvPr>
          <p:cNvSpPr>
            <a:spLocks noGrp="1"/>
          </p:cNvSpPr>
          <p:nvPr>
            <p:ph idx="1"/>
          </p:nvPr>
        </p:nvSpPr>
        <p:spPr>
          <a:xfrm>
            <a:off x="755374" y="546652"/>
            <a:ext cx="10598426" cy="5630311"/>
          </a:xfrm>
        </p:spPr>
        <p:txBody>
          <a:bodyPr/>
          <a:lstStyle/>
          <a:p>
            <a:r>
              <a:rPr lang="en-US" b="1" i="0" dirty="0">
                <a:solidFill>
                  <a:srgbClr val="273239"/>
                </a:solidFill>
                <a:effectLst/>
                <a:latin typeface="Nunito" pitchFamily="2" charset="0"/>
              </a:rPr>
              <a:t>Container:</a:t>
            </a:r>
            <a:r>
              <a:rPr lang="en-US" b="0" i="0" dirty="0">
                <a:solidFill>
                  <a:srgbClr val="273239"/>
                </a:solidFill>
                <a:effectLst/>
                <a:latin typeface="Nunito" pitchFamily="2" charset="0"/>
              </a:rPr>
              <a:t> It is a collection of physical resources such as RAM, CPU cores and disk on a single node. The containers are invoked by Container Launch Context(CLC) which is a record that contains information such as environment variables, security tokens, dependencies etc.</a:t>
            </a:r>
          </a:p>
          <a:p>
            <a:endParaRPr lang="en-IN" dirty="0"/>
          </a:p>
        </p:txBody>
      </p:sp>
    </p:spTree>
    <p:extLst>
      <p:ext uri="{BB962C8B-B14F-4D97-AF65-F5344CB8AC3E}">
        <p14:creationId xmlns:p14="http://schemas.microsoft.com/office/powerpoint/2010/main" val="31134957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1678-6A08-9985-321D-6728A0ED97E5}"/>
              </a:ext>
            </a:extLst>
          </p:cNvPr>
          <p:cNvSpPr>
            <a:spLocks noGrp="1"/>
          </p:cNvSpPr>
          <p:nvPr>
            <p:ph type="title"/>
          </p:nvPr>
        </p:nvSpPr>
        <p:spPr>
          <a:xfrm>
            <a:off x="1019611" y="486052"/>
            <a:ext cx="8720735" cy="1044644"/>
          </a:xfrm>
        </p:spPr>
        <p:txBody>
          <a:bodyPr>
            <a:normAutofit fontScale="90000"/>
          </a:bodyPr>
          <a:lstStyle/>
          <a:p>
            <a:r>
              <a:rPr lang="en-US" b="1" i="0" dirty="0">
                <a:solidFill>
                  <a:srgbClr val="273239"/>
                </a:solidFill>
                <a:effectLst/>
                <a:latin typeface="Nunito" pitchFamily="2" charset="0"/>
              </a:rPr>
              <a:t>Application workflow in Hadoop YARN:</a:t>
            </a:r>
            <a:endParaRPr lang="en-IN" dirty="0"/>
          </a:p>
        </p:txBody>
      </p:sp>
      <p:sp>
        <p:nvSpPr>
          <p:cNvPr id="3" name="Content Placeholder 2">
            <a:extLst>
              <a:ext uri="{FF2B5EF4-FFF2-40B4-BE49-F238E27FC236}">
                <a16:creationId xmlns:a16="http://schemas.microsoft.com/office/drawing/2014/main" id="{097EB134-9BB5-5153-DFA1-0C0D4311E0E6}"/>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C3EE375B-FDDE-AE3B-CB1C-6B9A5B22A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174" y="1242522"/>
            <a:ext cx="6786335" cy="4221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60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D5F5-D380-0F0C-A0E8-4EF1CA86ED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70AF21-1001-6C99-C2DC-5C71F120151E}"/>
              </a:ext>
            </a:extLst>
          </p:cNvPr>
          <p:cNvSpPr>
            <a:spLocks noGrp="1"/>
          </p:cNvSpPr>
          <p:nvPr>
            <p:ph idx="1"/>
          </p:nvPr>
        </p:nvSpPr>
        <p:spPr>
          <a:xfrm>
            <a:off x="769374" y="884902"/>
            <a:ext cx="10515600" cy="5348749"/>
          </a:xfrm>
        </p:spPr>
        <p:txBody>
          <a:bodyPr>
            <a:normAutofit/>
          </a:bodyPr>
          <a:lstStyle/>
          <a:p>
            <a:pPr marL="0" indent="0" algn="just">
              <a:buNone/>
            </a:pPr>
            <a:r>
              <a:rPr lang="en-US" sz="3600" b="1" i="0" dirty="0">
                <a:solidFill>
                  <a:srgbClr val="333333"/>
                </a:solidFill>
                <a:effectLst/>
              </a:rPr>
              <a:t>Map Reduce:</a:t>
            </a:r>
            <a:r>
              <a:rPr lang="en-US" sz="3600" b="0" i="0" dirty="0">
                <a:solidFill>
                  <a:srgbClr val="333333"/>
                </a:solidFill>
                <a:effectLst/>
              </a:rPr>
              <a:t> This is a framework which helps Java programs to do the parallel computation on data using key value pair. </a:t>
            </a:r>
          </a:p>
          <a:p>
            <a:pPr marL="0" indent="0" algn="just">
              <a:buNone/>
            </a:pPr>
            <a:r>
              <a:rPr lang="en-US" sz="3600" b="0" i="0" dirty="0">
                <a:solidFill>
                  <a:srgbClr val="333333"/>
                </a:solidFill>
                <a:effectLst/>
              </a:rPr>
              <a:t>The Map task takes input data and converts it into a data set which can be computed in Key value pair. </a:t>
            </a:r>
          </a:p>
          <a:p>
            <a:pPr marL="0" indent="0" algn="just">
              <a:buNone/>
            </a:pPr>
            <a:r>
              <a:rPr lang="en-US" sz="3600" b="0" i="0" dirty="0">
                <a:solidFill>
                  <a:srgbClr val="333333"/>
                </a:solidFill>
                <a:effectLst/>
              </a:rPr>
              <a:t>The output of Map task is consumed by reduce task and then the out of reducer gives the desired result.</a:t>
            </a:r>
          </a:p>
          <a:p>
            <a:pPr marL="0" indent="0" algn="just">
              <a:buNone/>
            </a:pPr>
            <a:r>
              <a:rPr lang="en-US" sz="3600" b="1" i="0" dirty="0">
                <a:solidFill>
                  <a:srgbClr val="333333"/>
                </a:solidFill>
                <a:effectLst/>
              </a:rPr>
              <a:t>Hadoop Common:</a:t>
            </a:r>
            <a:r>
              <a:rPr lang="en-US" sz="3600" b="0" i="0" dirty="0">
                <a:solidFill>
                  <a:srgbClr val="333333"/>
                </a:solidFill>
                <a:effectLst/>
              </a:rPr>
              <a:t> These Java libraries are used to start Hadoop and are used by other Hadoop modules.</a:t>
            </a:r>
          </a:p>
          <a:p>
            <a:endParaRPr lang="en-IN" sz="3600" dirty="0"/>
          </a:p>
        </p:txBody>
      </p:sp>
    </p:spTree>
    <p:extLst>
      <p:ext uri="{BB962C8B-B14F-4D97-AF65-F5344CB8AC3E}">
        <p14:creationId xmlns:p14="http://schemas.microsoft.com/office/powerpoint/2010/main" val="12730112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F20C-173E-3935-033A-9D76467A7C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1D7885-83D4-BA4B-8E18-0DFCAD1FFFEE}"/>
              </a:ext>
            </a:extLst>
          </p:cNvPr>
          <p:cNvSpPr>
            <a:spLocks noGrp="1"/>
          </p:cNvSpPr>
          <p:nvPr>
            <p:ph idx="1"/>
          </p:nvPr>
        </p:nvSpPr>
        <p:spPr>
          <a:xfrm>
            <a:off x="755374" y="665922"/>
            <a:ext cx="10598426" cy="5511041"/>
          </a:xfrm>
        </p:spPr>
        <p:txBody>
          <a:bodyPr>
            <a:normAutofit fontScale="77500" lnSpcReduction="20000"/>
          </a:bodyPr>
          <a:lstStyle/>
          <a:p>
            <a:pPr algn="l" fontAlgn="base">
              <a:spcAft>
                <a:spcPts val="1800"/>
              </a:spcAft>
              <a:buFont typeface="+mj-lt"/>
              <a:buAutoNum type="arabicPeriod"/>
            </a:pPr>
            <a:r>
              <a:rPr lang="en-US" b="0" i="0" dirty="0">
                <a:solidFill>
                  <a:srgbClr val="273239"/>
                </a:solidFill>
                <a:effectLst/>
                <a:latin typeface="Nunito" pitchFamily="2" charset="0"/>
              </a:rPr>
              <a:t>Client submits an application</a:t>
            </a:r>
          </a:p>
          <a:p>
            <a:pPr algn="l" fontAlgn="base">
              <a:spcAft>
                <a:spcPts val="1800"/>
              </a:spcAft>
              <a:buFont typeface="+mj-lt"/>
              <a:buAutoNum type="arabicPeriod"/>
            </a:pPr>
            <a:r>
              <a:rPr lang="en-US" b="0" i="0" dirty="0">
                <a:solidFill>
                  <a:srgbClr val="273239"/>
                </a:solidFill>
                <a:effectLst/>
                <a:latin typeface="Nunito" pitchFamily="2" charset="0"/>
              </a:rPr>
              <a:t>The Resource Manager allocates a container to start the Application Manager</a:t>
            </a:r>
          </a:p>
          <a:p>
            <a:pPr algn="l" fontAlgn="base">
              <a:spcAft>
                <a:spcPts val="1800"/>
              </a:spcAft>
              <a:buFont typeface="+mj-lt"/>
              <a:buAutoNum type="arabicPeriod"/>
            </a:pPr>
            <a:r>
              <a:rPr lang="en-US" b="0" i="0" dirty="0">
                <a:solidFill>
                  <a:srgbClr val="273239"/>
                </a:solidFill>
                <a:effectLst/>
                <a:latin typeface="Nunito" pitchFamily="2" charset="0"/>
              </a:rPr>
              <a:t>The Application Manager registers itself with the Resource Manager</a:t>
            </a:r>
          </a:p>
          <a:p>
            <a:pPr algn="l" fontAlgn="base">
              <a:spcAft>
                <a:spcPts val="1800"/>
              </a:spcAft>
              <a:buFont typeface="+mj-lt"/>
              <a:buAutoNum type="arabicPeriod"/>
            </a:pPr>
            <a:r>
              <a:rPr lang="en-US" b="0" i="0" dirty="0">
                <a:solidFill>
                  <a:srgbClr val="273239"/>
                </a:solidFill>
                <a:effectLst/>
                <a:latin typeface="Nunito" pitchFamily="2" charset="0"/>
              </a:rPr>
              <a:t>The Application Manager negotiates containers from the Resource Manager</a:t>
            </a:r>
          </a:p>
          <a:p>
            <a:pPr algn="l" fontAlgn="base">
              <a:spcAft>
                <a:spcPts val="1800"/>
              </a:spcAft>
              <a:buFont typeface="+mj-lt"/>
              <a:buAutoNum type="arabicPeriod"/>
            </a:pPr>
            <a:r>
              <a:rPr lang="en-US" b="0" i="0" dirty="0">
                <a:solidFill>
                  <a:srgbClr val="273239"/>
                </a:solidFill>
                <a:effectLst/>
                <a:latin typeface="Nunito" pitchFamily="2" charset="0"/>
              </a:rPr>
              <a:t>The Application Manager notifies the Node Manager to launch containers</a:t>
            </a:r>
          </a:p>
          <a:p>
            <a:pPr algn="l" fontAlgn="base">
              <a:spcAft>
                <a:spcPts val="1800"/>
              </a:spcAft>
              <a:buFont typeface="+mj-lt"/>
              <a:buAutoNum type="arabicPeriod"/>
            </a:pPr>
            <a:r>
              <a:rPr lang="en-US" b="0" i="0" dirty="0">
                <a:solidFill>
                  <a:srgbClr val="273239"/>
                </a:solidFill>
                <a:effectLst/>
                <a:latin typeface="Nunito" pitchFamily="2" charset="0"/>
              </a:rPr>
              <a:t>Application code is executed in the container</a:t>
            </a:r>
          </a:p>
          <a:p>
            <a:pPr algn="l" fontAlgn="base">
              <a:spcAft>
                <a:spcPts val="1800"/>
              </a:spcAft>
              <a:buFont typeface="+mj-lt"/>
              <a:buAutoNum type="arabicPeriod"/>
            </a:pPr>
            <a:r>
              <a:rPr lang="en-US" b="0" i="0" dirty="0">
                <a:solidFill>
                  <a:srgbClr val="273239"/>
                </a:solidFill>
                <a:effectLst/>
                <a:latin typeface="Nunito" pitchFamily="2" charset="0"/>
              </a:rPr>
              <a:t>Client contacts Resource Manager/Application Manager to monitor application’s status</a:t>
            </a:r>
          </a:p>
          <a:p>
            <a:pPr algn="l" fontAlgn="base">
              <a:spcAft>
                <a:spcPts val="1800"/>
              </a:spcAft>
              <a:buFont typeface="+mj-lt"/>
              <a:buAutoNum type="arabicPeriod"/>
            </a:pPr>
            <a:r>
              <a:rPr lang="en-US" b="0" i="0" dirty="0">
                <a:solidFill>
                  <a:srgbClr val="273239"/>
                </a:solidFill>
                <a:effectLst/>
                <a:latin typeface="Nunito" pitchFamily="2" charset="0"/>
              </a:rPr>
              <a:t>Once the processing is complete, the Application Manager un-registers with the Resource Manager</a:t>
            </a:r>
          </a:p>
          <a:p>
            <a:endParaRPr lang="en-IN" dirty="0"/>
          </a:p>
        </p:txBody>
      </p:sp>
    </p:spTree>
    <p:extLst>
      <p:ext uri="{BB962C8B-B14F-4D97-AF65-F5344CB8AC3E}">
        <p14:creationId xmlns:p14="http://schemas.microsoft.com/office/powerpoint/2010/main" val="21614888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CD0F3-5A1F-05BA-8A36-97EEE9DEB8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FCC03C-692B-2857-A8B4-0C8AE9498D60}"/>
              </a:ext>
            </a:extLst>
          </p:cNvPr>
          <p:cNvSpPr>
            <a:spLocks noGrp="1"/>
          </p:cNvSpPr>
          <p:nvPr>
            <p:ph idx="1"/>
          </p:nvPr>
        </p:nvSpPr>
        <p:spPr>
          <a:xfrm>
            <a:off x="725557" y="695739"/>
            <a:ext cx="10628243" cy="5481224"/>
          </a:xfrm>
        </p:spPr>
        <p:txBody>
          <a:bodyPr>
            <a:normAutofit/>
          </a:bodyPr>
          <a:lstStyle/>
          <a:p>
            <a:pPr algn="l" fontAlgn="base">
              <a:spcBef>
                <a:spcPts val="1800"/>
              </a:spcBef>
              <a:spcAft>
                <a:spcPts val="1800"/>
              </a:spcAft>
            </a:pPr>
            <a:r>
              <a:rPr lang="en-US" b="1" i="0" dirty="0">
                <a:solidFill>
                  <a:srgbClr val="273239"/>
                </a:solidFill>
                <a:effectLst/>
                <a:latin typeface="Nunito" pitchFamily="2" charset="0"/>
              </a:rPr>
              <a:t>Advantages :</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Flexibility</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Resource Management</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Scalability</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Improved Performance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Security</a:t>
            </a:r>
            <a:endParaRPr lang="en-IN" dirty="0"/>
          </a:p>
        </p:txBody>
      </p:sp>
    </p:spTree>
    <p:extLst>
      <p:ext uri="{BB962C8B-B14F-4D97-AF65-F5344CB8AC3E}">
        <p14:creationId xmlns:p14="http://schemas.microsoft.com/office/powerpoint/2010/main" val="23117299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9A4A-0F57-C807-CCC3-31ED1D8932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27E6F5-2104-F67B-E16C-F7210F6F51AE}"/>
              </a:ext>
            </a:extLst>
          </p:cNvPr>
          <p:cNvSpPr>
            <a:spLocks noGrp="1"/>
          </p:cNvSpPr>
          <p:nvPr>
            <p:ph idx="1"/>
          </p:nvPr>
        </p:nvSpPr>
        <p:spPr>
          <a:xfrm>
            <a:off x="685800" y="365125"/>
            <a:ext cx="10668000" cy="5811838"/>
          </a:xfrm>
        </p:spPr>
        <p:txBody>
          <a:bodyPr>
            <a:normAutofit fontScale="70000" lnSpcReduction="20000"/>
          </a:bodyPr>
          <a:lstStyle/>
          <a:p>
            <a:pPr algn="l" fontAlgn="base">
              <a:spcBef>
                <a:spcPts val="1800"/>
              </a:spcBef>
              <a:spcAft>
                <a:spcPts val="1800"/>
              </a:spcAft>
            </a:pPr>
            <a:r>
              <a:rPr lang="en-US" b="1" i="0" dirty="0">
                <a:solidFill>
                  <a:srgbClr val="273239"/>
                </a:solidFill>
                <a:effectLst/>
                <a:latin typeface="Nunito" pitchFamily="2" charset="0"/>
              </a:rPr>
              <a:t>Disadvantages :</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Complexity: </a:t>
            </a:r>
            <a:r>
              <a:rPr lang="en-US" b="0" i="0" dirty="0">
                <a:solidFill>
                  <a:srgbClr val="273239"/>
                </a:solidFill>
                <a:effectLst/>
                <a:latin typeface="Nunito" pitchFamily="2" charset="0"/>
              </a:rPr>
              <a:t>YARN adds complexity to the Hadoop ecosystem. It requires additional configurations and settings, which can be difficult for users who are not familiar with YARN.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Overhead:</a:t>
            </a:r>
            <a:r>
              <a:rPr lang="en-US" b="0" i="0" dirty="0">
                <a:solidFill>
                  <a:srgbClr val="273239"/>
                </a:solidFill>
                <a:effectLst/>
                <a:latin typeface="Nunito" pitchFamily="2" charset="0"/>
              </a:rPr>
              <a:t> YARN introduces additional overhead, which can slow down the performance of the Hadoop cluster. This overhead is required for managing resources and scheduling applications.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Latency: </a:t>
            </a:r>
            <a:r>
              <a:rPr lang="en-US" b="0" i="0" dirty="0">
                <a:solidFill>
                  <a:srgbClr val="273239"/>
                </a:solidFill>
                <a:effectLst/>
                <a:latin typeface="Nunito" pitchFamily="2" charset="0"/>
              </a:rPr>
              <a:t>YARN introduces additional latency in the Hadoop ecosystem. This latency can be caused by resource allocation, application scheduling, and communication between components.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Single Point of Failure:</a:t>
            </a:r>
            <a:r>
              <a:rPr lang="en-US" b="0" i="0" dirty="0">
                <a:solidFill>
                  <a:srgbClr val="273239"/>
                </a:solidFill>
                <a:effectLst/>
                <a:latin typeface="Nunito" pitchFamily="2" charset="0"/>
              </a:rPr>
              <a:t> YARN can be a single point of failure in the Hadoop cluster. If YARN fails, it can cause the entire cluster to go down. To avoid this, administrators need to set up a backup YARN instance for high availability.</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Limited Support:</a:t>
            </a:r>
            <a:r>
              <a:rPr lang="en-US" b="0" i="0" dirty="0">
                <a:solidFill>
                  <a:srgbClr val="273239"/>
                </a:solidFill>
                <a:effectLst/>
                <a:latin typeface="Nunito" pitchFamily="2" charset="0"/>
              </a:rPr>
              <a:t> YARN has limited support for non-Java programming languages. Although it supports multiple processing engines, some engines have limited language support, which can limit the usability of YARN in certain environments.</a:t>
            </a:r>
          </a:p>
          <a:p>
            <a:endParaRPr lang="en-IN" dirty="0"/>
          </a:p>
        </p:txBody>
      </p:sp>
    </p:spTree>
    <p:extLst>
      <p:ext uri="{BB962C8B-B14F-4D97-AF65-F5344CB8AC3E}">
        <p14:creationId xmlns:p14="http://schemas.microsoft.com/office/powerpoint/2010/main" val="650608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4D508-E2BF-6CEA-D4EA-144C92E7F574}"/>
              </a:ext>
            </a:extLst>
          </p:cNvPr>
          <p:cNvSpPr>
            <a:spLocks noGrp="1"/>
          </p:cNvSpPr>
          <p:nvPr>
            <p:ph type="title"/>
          </p:nvPr>
        </p:nvSpPr>
        <p:spPr/>
        <p:txBody>
          <a:bodyPr/>
          <a:lstStyle/>
          <a:p>
            <a:pPr algn="ctr"/>
            <a:r>
              <a:rPr lang="en-IN" b="1" i="0" dirty="0">
                <a:solidFill>
                  <a:srgbClr val="273239"/>
                </a:solidFill>
                <a:effectLst/>
                <a:latin typeface="Nunito" pitchFamily="2" charset="0"/>
              </a:rPr>
              <a:t> Spark</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B11A9B26-3374-6FD3-4979-0465ABB34AAC}"/>
              </a:ext>
            </a:extLst>
          </p:cNvPr>
          <p:cNvSpPr>
            <a:spLocks noGrp="1"/>
          </p:cNvSpPr>
          <p:nvPr>
            <p:ph idx="1"/>
          </p:nvPr>
        </p:nvSpPr>
        <p:spPr>
          <a:xfrm>
            <a:off x="838200" y="1081548"/>
            <a:ext cx="10515600" cy="5411327"/>
          </a:xfrm>
        </p:spPr>
        <p:txBody>
          <a:bodyPr>
            <a:normAutofit fontScale="77500" lnSpcReduction="20000"/>
          </a:bodyPr>
          <a:lstStyle/>
          <a:p>
            <a:pPr algn="l" fontAlgn="base">
              <a:spcAft>
                <a:spcPts val="750"/>
              </a:spcAft>
            </a:pPr>
            <a:r>
              <a:rPr lang="en-US" b="0" i="0" dirty="0">
                <a:solidFill>
                  <a:srgbClr val="273239"/>
                </a:solidFill>
                <a:effectLst/>
                <a:latin typeface="Nunito" pitchFamily="2" charset="0"/>
              </a:rPr>
              <a:t>Apache Spark is an open-source tool. </a:t>
            </a:r>
          </a:p>
          <a:p>
            <a:pPr algn="l" fontAlgn="base">
              <a:spcAft>
                <a:spcPts val="750"/>
              </a:spcAft>
            </a:pPr>
            <a:r>
              <a:rPr lang="en-US" b="0" i="0" dirty="0">
                <a:solidFill>
                  <a:srgbClr val="273239"/>
                </a:solidFill>
                <a:effectLst/>
                <a:latin typeface="Nunito" pitchFamily="2" charset="0"/>
              </a:rPr>
              <a:t>It is a newer project, initially developed in 2012, at the </a:t>
            </a:r>
            <a:r>
              <a:rPr lang="en-US" b="0" i="0" dirty="0" err="1">
                <a:solidFill>
                  <a:srgbClr val="273239"/>
                </a:solidFill>
                <a:effectLst/>
                <a:latin typeface="Nunito" pitchFamily="2" charset="0"/>
              </a:rPr>
              <a:t>AMPLab</a:t>
            </a:r>
            <a:r>
              <a:rPr lang="en-US" b="0" i="0" dirty="0">
                <a:solidFill>
                  <a:srgbClr val="273239"/>
                </a:solidFill>
                <a:effectLst/>
                <a:latin typeface="Nunito" pitchFamily="2" charset="0"/>
              </a:rPr>
              <a:t> at UC Berkeley. </a:t>
            </a:r>
          </a:p>
          <a:p>
            <a:pPr algn="l" fontAlgn="base">
              <a:spcAft>
                <a:spcPts val="750"/>
              </a:spcAft>
            </a:pPr>
            <a:r>
              <a:rPr lang="en-US" b="0" i="0" dirty="0">
                <a:solidFill>
                  <a:srgbClr val="273239"/>
                </a:solidFill>
                <a:effectLst/>
                <a:latin typeface="Nunito" pitchFamily="2" charset="0"/>
              </a:rPr>
              <a:t>It is focused on processing data in parallel across a cluster, but the biggest difference is that it works in memory. </a:t>
            </a:r>
          </a:p>
          <a:p>
            <a:pPr algn="l" fontAlgn="base">
              <a:spcAft>
                <a:spcPts val="750"/>
              </a:spcAft>
            </a:pPr>
            <a:r>
              <a:rPr lang="en-US" b="0" i="0" dirty="0">
                <a:solidFill>
                  <a:srgbClr val="273239"/>
                </a:solidFill>
                <a:effectLst/>
                <a:latin typeface="Nunito" pitchFamily="2" charset="0"/>
              </a:rPr>
              <a:t>It is designed to use RAM for caching and processing the data. Spark performs different types of big data workloads like: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Batch processing.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Real-time stream processing.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Machine learning.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Graph computation.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Interactive queries. </a:t>
            </a:r>
          </a:p>
          <a:p>
            <a:endParaRPr lang="en-IN" dirty="0"/>
          </a:p>
        </p:txBody>
      </p:sp>
    </p:spTree>
    <p:extLst>
      <p:ext uri="{BB962C8B-B14F-4D97-AF65-F5344CB8AC3E}">
        <p14:creationId xmlns:p14="http://schemas.microsoft.com/office/powerpoint/2010/main" val="31424393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452A-BD56-BD30-73A1-18C43CE809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582DA7-94B5-5C90-4EA7-109AE9253EB5}"/>
              </a:ext>
            </a:extLst>
          </p:cNvPr>
          <p:cNvSpPr>
            <a:spLocks noGrp="1"/>
          </p:cNvSpPr>
          <p:nvPr>
            <p:ph idx="1"/>
          </p:nvPr>
        </p:nvSpPr>
        <p:spPr>
          <a:xfrm>
            <a:off x="838200" y="639097"/>
            <a:ext cx="10515600" cy="5853778"/>
          </a:xfrm>
        </p:spPr>
        <p:txBody>
          <a:bodyPr>
            <a:normAutofit fontScale="92500" lnSpcReduction="10000"/>
          </a:bodyPr>
          <a:lstStyle/>
          <a:p>
            <a:pPr algn="l" fontAlgn="base">
              <a:spcAft>
                <a:spcPts val="750"/>
              </a:spcAft>
            </a:pPr>
            <a:r>
              <a:rPr lang="en-US" b="1" i="0" dirty="0">
                <a:solidFill>
                  <a:srgbClr val="273239"/>
                </a:solidFill>
                <a:effectLst/>
                <a:latin typeface="Nunito" pitchFamily="2" charset="0"/>
              </a:rPr>
              <a:t>There are five main components of Apache Spark:</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Apache Spark Core: </a:t>
            </a:r>
            <a:r>
              <a:rPr lang="en-US" b="0" i="0" dirty="0">
                <a:solidFill>
                  <a:srgbClr val="273239"/>
                </a:solidFill>
                <a:effectLst/>
                <a:latin typeface="Nunito" pitchFamily="2" charset="0"/>
              </a:rPr>
              <a:t>It is responsible for functions like scheduling, input and output operations, task dispatching, etc.</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Spark SQL: </a:t>
            </a:r>
            <a:r>
              <a:rPr lang="en-US" b="0" i="0" dirty="0">
                <a:solidFill>
                  <a:srgbClr val="273239"/>
                </a:solidFill>
                <a:effectLst/>
                <a:latin typeface="Nunito" pitchFamily="2" charset="0"/>
              </a:rPr>
              <a:t>This is used to gather information about structured data and how the data is processed.</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Spark Streaming: </a:t>
            </a:r>
            <a:r>
              <a:rPr lang="en-US" b="0" i="0" dirty="0">
                <a:solidFill>
                  <a:srgbClr val="273239"/>
                </a:solidFill>
                <a:effectLst/>
                <a:latin typeface="Nunito" pitchFamily="2" charset="0"/>
              </a:rPr>
              <a:t>This component enables the processing of live data streams. </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Machine Learning Library: </a:t>
            </a:r>
            <a:r>
              <a:rPr lang="en-US" b="0" i="0" dirty="0">
                <a:solidFill>
                  <a:srgbClr val="273239"/>
                </a:solidFill>
                <a:effectLst/>
                <a:latin typeface="Nunito" pitchFamily="2" charset="0"/>
              </a:rPr>
              <a:t>The goal of this component is scalability and to make machine learning more accessible.</a:t>
            </a:r>
          </a:p>
          <a:p>
            <a:pPr algn="l" fontAlgn="base">
              <a:spcAft>
                <a:spcPts val="1800"/>
              </a:spcAft>
              <a:buFont typeface="Arial" panose="020B0604020202020204" pitchFamily="34" charset="0"/>
              <a:buChar char="•"/>
            </a:pPr>
            <a:r>
              <a:rPr lang="en-US" b="1" i="0" dirty="0" err="1">
                <a:solidFill>
                  <a:srgbClr val="273239"/>
                </a:solidFill>
                <a:effectLst/>
                <a:latin typeface="Nunito" pitchFamily="2" charset="0"/>
              </a:rPr>
              <a:t>GraphX</a:t>
            </a:r>
            <a:r>
              <a:rPr lang="en-US" b="1" i="0" dirty="0">
                <a:solidFill>
                  <a:srgbClr val="273239"/>
                </a:solidFill>
                <a:effectLst/>
                <a:latin typeface="Nunito" pitchFamily="2" charset="0"/>
              </a:rPr>
              <a:t>: </a:t>
            </a:r>
            <a:r>
              <a:rPr lang="en-US" b="0" i="0" dirty="0">
                <a:solidFill>
                  <a:srgbClr val="273239"/>
                </a:solidFill>
                <a:effectLst/>
                <a:latin typeface="Nunito" pitchFamily="2" charset="0"/>
              </a:rPr>
              <a:t>This has a set of APIs that are used for facilitating graph analytics tasks.</a:t>
            </a:r>
          </a:p>
          <a:p>
            <a:endParaRPr lang="en-IN" dirty="0"/>
          </a:p>
        </p:txBody>
      </p:sp>
    </p:spTree>
    <p:extLst>
      <p:ext uri="{BB962C8B-B14F-4D97-AF65-F5344CB8AC3E}">
        <p14:creationId xmlns:p14="http://schemas.microsoft.com/office/powerpoint/2010/main" val="42411605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E7F0-3D90-C0DA-EE35-87AADFF144AB}"/>
              </a:ext>
            </a:extLst>
          </p:cNvPr>
          <p:cNvSpPr>
            <a:spLocks noGrp="1"/>
          </p:cNvSpPr>
          <p:nvPr>
            <p:ph type="title"/>
          </p:nvPr>
        </p:nvSpPr>
        <p:spPr/>
        <p:txBody>
          <a:bodyPr/>
          <a:lstStyle/>
          <a:p>
            <a:r>
              <a:rPr lang="en-IN" b="0" i="0" dirty="0">
                <a:solidFill>
                  <a:srgbClr val="000000"/>
                </a:solidFill>
                <a:effectLst/>
                <a:latin typeface="var(--ff-lato)"/>
              </a:rPr>
              <a:t>Components of Spark</a:t>
            </a:r>
            <a:br>
              <a:rPr lang="en-IN" b="0" i="0" dirty="0">
                <a:solidFill>
                  <a:srgbClr val="000000"/>
                </a:solidFill>
                <a:effectLst/>
                <a:latin typeface="var(--ff-lato)"/>
              </a:rPr>
            </a:br>
            <a:endParaRPr lang="en-IN" dirty="0"/>
          </a:p>
        </p:txBody>
      </p:sp>
      <p:pic>
        <p:nvPicPr>
          <p:cNvPr id="4100" name="Picture 4" descr="Components of Spark">
            <a:extLst>
              <a:ext uri="{FF2B5EF4-FFF2-40B4-BE49-F238E27FC236}">
                <a16:creationId xmlns:a16="http://schemas.microsoft.com/office/drawing/2014/main" id="{F3503990-9D82-8190-4E79-3E27B58ECD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755" y="1543665"/>
            <a:ext cx="10159104" cy="494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270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7E57-423C-9186-BF58-02A5C49370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024EFF-5CB0-1A73-0FD1-296C6D31CA69}"/>
              </a:ext>
            </a:extLst>
          </p:cNvPr>
          <p:cNvSpPr>
            <a:spLocks noGrp="1"/>
          </p:cNvSpPr>
          <p:nvPr>
            <p:ph idx="1"/>
          </p:nvPr>
        </p:nvSpPr>
        <p:spPr/>
        <p:txBody>
          <a:bodyPr>
            <a:normAutofit lnSpcReduction="10000"/>
          </a:bodyPr>
          <a:lstStyle/>
          <a:p>
            <a:pPr algn="l">
              <a:lnSpc>
                <a:spcPts val="2250"/>
              </a:lnSpc>
            </a:pPr>
            <a:r>
              <a:rPr lang="en-US" b="0" i="0" u="sng" dirty="0">
                <a:effectLst/>
                <a:latin typeface="Verdana" panose="020B0604030504040204" pitchFamily="34" charset="0"/>
              </a:rPr>
              <a:t>Apache Spark Core</a:t>
            </a:r>
          </a:p>
          <a:p>
            <a:pPr algn="l"/>
            <a:r>
              <a:rPr lang="en-US" b="0" i="0" dirty="0">
                <a:solidFill>
                  <a:srgbClr val="000000"/>
                </a:solidFill>
                <a:effectLst/>
                <a:latin typeface="Verdana" panose="020B0604030504040204" pitchFamily="34" charset="0"/>
              </a:rPr>
              <a:t>Spark Core is the underlying general execution engine for spark platform that all other functionality is built upon. </a:t>
            </a:r>
          </a:p>
          <a:p>
            <a:pPr algn="l"/>
            <a:r>
              <a:rPr lang="en-US" b="0" i="0" dirty="0">
                <a:solidFill>
                  <a:srgbClr val="000000"/>
                </a:solidFill>
                <a:effectLst/>
                <a:latin typeface="Verdana" panose="020B0604030504040204" pitchFamily="34" charset="0"/>
              </a:rPr>
              <a:t>It provides In-Memory computing and referencing datasets in external storage systems.</a:t>
            </a:r>
          </a:p>
          <a:p>
            <a:pPr algn="l">
              <a:lnSpc>
                <a:spcPts val="2250"/>
              </a:lnSpc>
            </a:pPr>
            <a:r>
              <a:rPr lang="en-US" b="0" i="0" u="sng" dirty="0">
                <a:effectLst/>
                <a:latin typeface="Verdana" panose="020B0604030504040204" pitchFamily="34" charset="0"/>
              </a:rPr>
              <a:t>Spark SQL</a:t>
            </a:r>
          </a:p>
          <a:p>
            <a:pPr algn="l"/>
            <a:r>
              <a:rPr lang="en-US" b="0" i="0" dirty="0">
                <a:solidFill>
                  <a:srgbClr val="000000"/>
                </a:solidFill>
                <a:effectLst/>
                <a:latin typeface="Verdana" panose="020B0604030504040204" pitchFamily="34" charset="0"/>
              </a:rPr>
              <a:t>Spark SQL is a component on top of Spark Core that introduces a new data abstraction called </a:t>
            </a:r>
            <a:r>
              <a:rPr lang="en-US" b="0" i="0" dirty="0" err="1">
                <a:solidFill>
                  <a:srgbClr val="000000"/>
                </a:solidFill>
                <a:effectLst/>
                <a:latin typeface="Verdana" panose="020B0604030504040204" pitchFamily="34" charset="0"/>
              </a:rPr>
              <a:t>SchemaRDD</a:t>
            </a:r>
            <a:r>
              <a:rPr lang="en-US" b="0" i="0" dirty="0">
                <a:solidFill>
                  <a:srgbClr val="000000"/>
                </a:solidFill>
                <a:effectLst/>
                <a:latin typeface="Verdana" panose="020B0604030504040204" pitchFamily="34" charset="0"/>
              </a:rPr>
              <a:t>, which provides support for structured and semi-structured data.</a:t>
            </a:r>
          </a:p>
        </p:txBody>
      </p:sp>
    </p:spTree>
    <p:extLst>
      <p:ext uri="{BB962C8B-B14F-4D97-AF65-F5344CB8AC3E}">
        <p14:creationId xmlns:p14="http://schemas.microsoft.com/office/powerpoint/2010/main" val="21427317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4D40-5BDD-74C4-E4A8-7E69F85B24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944E1E-AF07-6A7C-C48F-51C57193C4D0}"/>
              </a:ext>
            </a:extLst>
          </p:cNvPr>
          <p:cNvSpPr>
            <a:spLocks noGrp="1"/>
          </p:cNvSpPr>
          <p:nvPr>
            <p:ph idx="1"/>
          </p:nvPr>
        </p:nvSpPr>
        <p:spPr>
          <a:xfrm>
            <a:off x="838200" y="255639"/>
            <a:ext cx="10515600" cy="6237236"/>
          </a:xfrm>
        </p:spPr>
        <p:txBody>
          <a:bodyPr>
            <a:normAutofit fontScale="92500" lnSpcReduction="10000"/>
          </a:bodyPr>
          <a:lstStyle/>
          <a:p>
            <a:pPr algn="l">
              <a:lnSpc>
                <a:spcPts val="2250"/>
              </a:lnSpc>
            </a:pPr>
            <a:r>
              <a:rPr lang="en-US" b="0" i="0" u="sng" dirty="0">
                <a:effectLst/>
                <a:latin typeface="Verdana" panose="020B0604030504040204" pitchFamily="34" charset="0"/>
              </a:rPr>
              <a:t>Spark Streaming</a:t>
            </a:r>
          </a:p>
          <a:p>
            <a:pPr algn="l"/>
            <a:r>
              <a:rPr lang="en-US" b="0" i="0" dirty="0">
                <a:solidFill>
                  <a:srgbClr val="000000"/>
                </a:solidFill>
                <a:effectLst/>
                <a:latin typeface="Verdana" panose="020B0604030504040204" pitchFamily="34" charset="0"/>
              </a:rPr>
              <a:t>Spark Streaming leverages Spark Core's fast scheduling capability to perform streaming analytics.</a:t>
            </a:r>
          </a:p>
          <a:p>
            <a:pPr algn="l"/>
            <a:r>
              <a:rPr lang="en-US" b="0" i="0" dirty="0">
                <a:solidFill>
                  <a:srgbClr val="000000"/>
                </a:solidFill>
                <a:effectLst/>
                <a:latin typeface="Verdana" panose="020B0604030504040204" pitchFamily="34" charset="0"/>
              </a:rPr>
              <a:t> It ingests data in mini-batches and performs RDD (Resilient Distributed Datasets) transformations on those mini-batches of data.</a:t>
            </a:r>
          </a:p>
          <a:p>
            <a:pPr algn="l">
              <a:lnSpc>
                <a:spcPts val="2250"/>
              </a:lnSpc>
            </a:pPr>
            <a:r>
              <a:rPr lang="en-US" b="0" i="0" u="sng" dirty="0" err="1">
                <a:effectLst/>
                <a:latin typeface="Verdana" panose="020B0604030504040204" pitchFamily="34" charset="0"/>
              </a:rPr>
              <a:t>MLlib</a:t>
            </a:r>
            <a:r>
              <a:rPr lang="en-US" b="0" i="0" u="sng" dirty="0">
                <a:effectLst/>
                <a:latin typeface="Verdana" panose="020B0604030504040204" pitchFamily="34" charset="0"/>
              </a:rPr>
              <a:t> (Machine Learning Library)</a:t>
            </a:r>
          </a:p>
          <a:p>
            <a:pPr algn="l"/>
            <a:r>
              <a:rPr lang="en-US" b="0" i="0" dirty="0" err="1">
                <a:solidFill>
                  <a:srgbClr val="000000"/>
                </a:solidFill>
                <a:effectLst/>
                <a:latin typeface="Verdana" panose="020B0604030504040204" pitchFamily="34" charset="0"/>
              </a:rPr>
              <a:t>MLlib</a:t>
            </a:r>
            <a:r>
              <a:rPr lang="en-US" b="0" i="0" dirty="0">
                <a:solidFill>
                  <a:srgbClr val="000000"/>
                </a:solidFill>
                <a:effectLst/>
                <a:latin typeface="Verdana" panose="020B0604030504040204" pitchFamily="34" charset="0"/>
              </a:rPr>
              <a:t> is a distributed machine learning framework above Spark because of the distributed memory-based Spark architecture.</a:t>
            </a:r>
          </a:p>
          <a:p>
            <a:pPr algn="l"/>
            <a:r>
              <a:rPr lang="en-US" b="0" i="0" dirty="0">
                <a:solidFill>
                  <a:srgbClr val="000000"/>
                </a:solidFill>
                <a:effectLst/>
                <a:latin typeface="Verdana" panose="020B0604030504040204" pitchFamily="34" charset="0"/>
              </a:rPr>
              <a:t> It is, according to benchmarks, done by the </a:t>
            </a:r>
            <a:r>
              <a:rPr lang="en-US" b="0" i="0" dirty="0" err="1">
                <a:solidFill>
                  <a:srgbClr val="000000"/>
                </a:solidFill>
                <a:effectLst/>
                <a:latin typeface="Verdana" panose="020B0604030504040204" pitchFamily="34" charset="0"/>
              </a:rPr>
              <a:t>MLlib</a:t>
            </a:r>
            <a:r>
              <a:rPr lang="en-US" b="0" i="0" dirty="0">
                <a:solidFill>
                  <a:srgbClr val="000000"/>
                </a:solidFill>
                <a:effectLst/>
                <a:latin typeface="Verdana" panose="020B0604030504040204" pitchFamily="34" charset="0"/>
              </a:rPr>
              <a:t> developers against the Alternating Least Squares (ALS) implementations. </a:t>
            </a:r>
          </a:p>
          <a:p>
            <a:pPr algn="l"/>
            <a:r>
              <a:rPr lang="en-US" b="0" i="0" dirty="0">
                <a:solidFill>
                  <a:srgbClr val="000000"/>
                </a:solidFill>
                <a:effectLst/>
                <a:latin typeface="Verdana" panose="020B0604030504040204" pitchFamily="34" charset="0"/>
              </a:rPr>
              <a:t>Spark </a:t>
            </a:r>
            <a:r>
              <a:rPr lang="en-US" b="0" i="0" dirty="0" err="1">
                <a:solidFill>
                  <a:srgbClr val="000000"/>
                </a:solidFill>
                <a:effectLst/>
                <a:latin typeface="Verdana" panose="020B0604030504040204" pitchFamily="34" charset="0"/>
              </a:rPr>
              <a:t>MLlib</a:t>
            </a:r>
            <a:r>
              <a:rPr lang="en-US" b="0" i="0" dirty="0">
                <a:solidFill>
                  <a:srgbClr val="000000"/>
                </a:solidFill>
                <a:effectLst/>
                <a:latin typeface="Verdana" panose="020B0604030504040204" pitchFamily="34" charset="0"/>
              </a:rPr>
              <a:t> is nine times as fast as the Hadoop disk-based version of </a:t>
            </a:r>
            <a:r>
              <a:rPr lang="en-US" b="1" i="0" dirty="0">
                <a:solidFill>
                  <a:srgbClr val="000000"/>
                </a:solidFill>
                <a:effectLst/>
                <a:latin typeface="inherit"/>
              </a:rPr>
              <a:t>Apache Mahout</a:t>
            </a:r>
            <a:r>
              <a:rPr lang="en-US" b="0" i="0" dirty="0">
                <a:solidFill>
                  <a:srgbClr val="000000"/>
                </a:solidFill>
                <a:effectLst/>
                <a:latin typeface="Verdana" panose="020B0604030504040204" pitchFamily="34" charset="0"/>
              </a:rPr>
              <a:t> (before Mahout gained a Spark interface).</a:t>
            </a:r>
          </a:p>
        </p:txBody>
      </p:sp>
    </p:spTree>
    <p:extLst>
      <p:ext uri="{BB962C8B-B14F-4D97-AF65-F5344CB8AC3E}">
        <p14:creationId xmlns:p14="http://schemas.microsoft.com/office/powerpoint/2010/main" val="17420242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90FD-F1E2-5537-8F70-6F2A77730E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B138F9-54E1-2BFC-AD9B-4C2789F51C02}"/>
              </a:ext>
            </a:extLst>
          </p:cNvPr>
          <p:cNvSpPr>
            <a:spLocks noGrp="1"/>
          </p:cNvSpPr>
          <p:nvPr>
            <p:ph idx="1"/>
          </p:nvPr>
        </p:nvSpPr>
        <p:spPr>
          <a:xfrm>
            <a:off x="838200" y="365125"/>
            <a:ext cx="10515600" cy="5811838"/>
          </a:xfrm>
        </p:spPr>
        <p:txBody>
          <a:bodyPr/>
          <a:lstStyle/>
          <a:p>
            <a:pPr algn="l">
              <a:lnSpc>
                <a:spcPts val="2250"/>
              </a:lnSpc>
            </a:pPr>
            <a:r>
              <a:rPr lang="en-US" b="0" i="0" u="sng" dirty="0" err="1">
                <a:effectLst/>
                <a:latin typeface="Verdana" panose="020B0604030504040204" pitchFamily="34" charset="0"/>
              </a:rPr>
              <a:t>GraphX</a:t>
            </a:r>
            <a:endParaRPr lang="en-US" b="0" i="0" u="sng" dirty="0">
              <a:effectLst/>
              <a:latin typeface="Verdana" panose="020B0604030504040204" pitchFamily="34" charset="0"/>
            </a:endParaRPr>
          </a:p>
          <a:p>
            <a:pPr algn="l"/>
            <a:r>
              <a:rPr lang="en-US" b="0" i="0" dirty="0" err="1">
                <a:solidFill>
                  <a:srgbClr val="000000"/>
                </a:solidFill>
                <a:effectLst/>
                <a:latin typeface="Verdana" panose="020B0604030504040204" pitchFamily="34" charset="0"/>
              </a:rPr>
              <a:t>GraphX</a:t>
            </a:r>
            <a:r>
              <a:rPr lang="en-US" b="0" i="0" dirty="0">
                <a:solidFill>
                  <a:srgbClr val="000000"/>
                </a:solidFill>
                <a:effectLst/>
                <a:latin typeface="Verdana" panose="020B0604030504040204" pitchFamily="34" charset="0"/>
              </a:rPr>
              <a:t> is a distributed graph-processing framework on top of Spark. </a:t>
            </a:r>
          </a:p>
          <a:p>
            <a:pPr algn="l"/>
            <a:r>
              <a:rPr lang="en-US" b="0" i="0" dirty="0">
                <a:solidFill>
                  <a:srgbClr val="000000"/>
                </a:solidFill>
                <a:effectLst/>
                <a:latin typeface="Verdana" panose="020B0604030504040204" pitchFamily="34" charset="0"/>
              </a:rPr>
              <a:t>It provides an API for expressing graph computation that can model the user-defined graphs by using Pregel abstraction API.</a:t>
            </a:r>
          </a:p>
          <a:p>
            <a:pPr algn="l"/>
            <a:r>
              <a:rPr lang="en-US" b="0" i="0" dirty="0">
                <a:solidFill>
                  <a:srgbClr val="000000"/>
                </a:solidFill>
                <a:effectLst/>
                <a:latin typeface="Verdana" panose="020B0604030504040204" pitchFamily="34" charset="0"/>
              </a:rPr>
              <a:t> It also provides an optimized runtime for this abstraction.</a:t>
            </a:r>
          </a:p>
          <a:p>
            <a:endParaRPr lang="en-IN" dirty="0"/>
          </a:p>
        </p:txBody>
      </p:sp>
    </p:spTree>
    <p:extLst>
      <p:ext uri="{BB962C8B-B14F-4D97-AF65-F5344CB8AC3E}">
        <p14:creationId xmlns:p14="http://schemas.microsoft.com/office/powerpoint/2010/main" val="12380234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FB0F-B480-0DF4-B963-77F8FCE97D0E}"/>
              </a:ext>
            </a:extLst>
          </p:cNvPr>
          <p:cNvSpPr>
            <a:spLocks noGrp="1"/>
          </p:cNvSpPr>
          <p:nvPr>
            <p:ph type="title"/>
          </p:nvPr>
        </p:nvSpPr>
        <p:spPr/>
        <p:txBody>
          <a:bodyPr/>
          <a:lstStyle/>
          <a:p>
            <a:r>
              <a:rPr lang="en-IN" b="1" i="0" dirty="0">
                <a:solidFill>
                  <a:srgbClr val="273239"/>
                </a:solidFill>
                <a:effectLst/>
                <a:latin typeface="Nunito" pitchFamily="2" charset="0"/>
              </a:rPr>
              <a:t>Advantage of Spark:</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6BBAC6BA-EB10-31B5-CD71-226977B1EDFE}"/>
              </a:ext>
            </a:extLst>
          </p:cNvPr>
          <p:cNvSpPr>
            <a:spLocks noGrp="1"/>
          </p:cNvSpPr>
          <p:nvPr>
            <p:ph idx="1"/>
          </p:nvPr>
        </p:nvSpPr>
        <p:spPr/>
        <p:txBody>
          <a:bodyPr>
            <a:normAutofit lnSpcReduction="10000"/>
          </a:bodyPr>
          <a:lstStyle/>
          <a:p>
            <a:pPr algn="l" fontAlgn="base">
              <a:spcAft>
                <a:spcPts val="1800"/>
              </a:spcAft>
              <a:buFont typeface="+mj-lt"/>
              <a:buAutoNum type="arabicPeriod"/>
            </a:pPr>
            <a:r>
              <a:rPr lang="en-US" b="0" i="0" dirty="0">
                <a:solidFill>
                  <a:srgbClr val="273239"/>
                </a:solidFill>
                <a:effectLst/>
                <a:latin typeface="Nunito" pitchFamily="2" charset="0"/>
              </a:rPr>
              <a:t>Perfect for interactive processing, iterative processing and event stream processing</a:t>
            </a:r>
          </a:p>
          <a:p>
            <a:pPr algn="l" fontAlgn="base">
              <a:spcAft>
                <a:spcPts val="1800"/>
              </a:spcAft>
              <a:buFont typeface="+mj-lt"/>
              <a:buAutoNum type="arabicPeriod"/>
            </a:pPr>
            <a:r>
              <a:rPr lang="en-US" b="0" i="0" dirty="0">
                <a:solidFill>
                  <a:srgbClr val="273239"/>
                </a:solidFill>
                <a:effectLst/>
                <a:latin typeface="Nunito" pitchFamily="2" charset="0"/>
              </a:rPr>
              <a:t>Flexible and powerful</a:t>
            </a:r>
          </a:p>
          <a:p>
            <a:pPr algn="l" fontAlgn="base">
              <a:spcAft>
                <a:spcPts val="1800"/>
              </a:spcAft>
              <a:buFont typeface="+mj-lt"/>
              <a:buAutoNum type="arabicPeriod"/>
            </a:pPr>
            <a:r>
              <a:rPr lang="en-US" b="0" i="0" dirty="0">
                <a:solidFill>
                  <a:srgbClr val="273239"/>
                </a:solidFill>
                <a:effectLst/>
                <a:latin typeface="Nunito" pitchFamily="2" charset="0"/>
              </a:rPr>
              <a:t>Supports for sophisticated analytics</a:t>
            </a:r>
          </a:p>
          <a:p>
            <a:pPr algn="l" fontAlgn="base">
              <a:spcAft>
                <a:spcPts val="1800"/>
              </a:spcAft>
              <a:buFont typeface="+mj-lt"/>
              <a:buAutoNum type="arabicPeriod"/>
            </a:pPr>
            <a:r>
              <a:rPr lang="en-US" b="0" i="0" dirty="0">
                <a:solidFill>
                  <a:srgbClr val="273239"/>
                </a:solidFill>
                <a:effectLst/>
                <a:latin typeface="Nunito" pitchFamily="2" charset="0"/>
              </a:rPr>
              <a:t>Executes batch processing jobs faster than MapReduce</a:t>
            </a:r>
          </a:p>
          <a:p>
            <a:pPr algn="l" fontAlgn="base">
              <a:spcAft>
                <a:spcPts val="1800"/>
              </a:spcAft>
              <a:buFont typeface="+mj-lt"/>
              <a:buAutoNum type="arabicPeriod"/>
            </a:pPr>
            <a:r>
              <a:rPr lang="en-US" b="0" i="0" dirty="0">
                <a:solidFill>
                  <a:srgbClr val="273239"/>
                </a:solidFill>
                <a:effectLst/>
                <a:latin typeface="Nunito" pitchFamily="2" charset="0"/>
              </a:rPr>
              <a:t>Run on Hadoop alongside other tools in the Hadoop ecosystem</a:t>
            </a:r>
          </a:p>
          <a:p>
            <a:endParaRPr lang="en-IN" dirty="0"/>
          </a:p>
        </p:txBody>
      </p:sp>
    </p:spTree>
    <p:extLst>
      <p:ext uri="{BB962C8B-B14F-4D97-AF65-F5344CB8AC3E}">
        <p14:creationId xmlns:p14="http://schemas.microsoft.com/office/powerpoint/2010/main" val="229898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77F53-24A4-280C-AE5D-78D67F713170}"/>
              </a:ext>
            </a:extLst>
          </p:cNvPr>
          <p:cNvSpPr>
            <a:spLocks noGrp="1"/>
          </p:cNvSpPr>
          <p:nvPr>
            <p:ph type="title"/>
          </p:nvPr>
        </p:nvSpPr>
        <p:spPr/>
        <p:txBody>
          <a:bodyPr/>
          <a:lstStyle/>
          <a:p>
            <a:pPr algn="ctr"/>
            <a:r>
              <a:rPr lang="en-IN" b="0" i="0" dirty="0">
                <a:effectLst/>
                <a:latin typeface="Montserrat" panose="00000500000000000000" pitchFamily="2" charset="0"/>
              </a:rPr>
              <a:t>Hadoop Architecture</a:t>
            </a:r>
            <a:br>
              <a:rPr lang="en-IN" b="0" i="0" dirty="0">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585F356C-BA09-2EF9-5A7A-AA571ABB4FEE}"/>
              </a:ext>
            </a:extLst>
          </p:cNvPr>
          <p:cNvSpPr>
            <a:spLocks noGrp="1"/>
          </p:cNvSpPr>
          <p:nvPr>
            <p:ph idx="1"/>
          </p:nvPr>
        </p:nvSpPr>
        <p:spPr>
          <a:xfrm>
            <a:off x="838200" y="1258529"/>
            <a:ext cx="10515600" cy="5234346"/>
          </a:xfrm>
        </p:spPr>
        <p:txBody>
          <a:bodyPr>
            <a:normAutofit/>
          </a:bodyPr>
          <a:lstStyle/>
          <a:p>
            <a:pPr algn="just"/>
            <a:r>
              <a:rPr lang="en-US" sz="3200" b="0" i="0" dirty="0">
                <a:solidFill>
                  <a:srgbClr val="333333"/>
                </a:solidFill>
                <a:effectLst/>
              </a:rPr>
              <a:t>The Hadoop architecture is a package of the file system, MapReduce engine and the HDFS (Hadoop Distributed File System). </a:t>
            </a:r>
          </a:p>
          <a:p>
            <a:pPr algn="just"/>
            <a:r>
              <a:rPr lang="en-US" sz="3200" b="0" i="0" dirty="0">
                <a:solidFill>
                  <a:srgbClr val="333333"/>
                </a:solidFill>
                <a:effectLst/>
              </a:rPr>
              <a:t>The MapReduce engine can be MapReduce/MR1 or YARN/MR2.</a:t>
            </a:r>
          </a:p>
          <a:p>
            <a:pPr algn="just"/>
            <a:r>
              <a:rPr lang="en-US" sz="3200" b="0" i="0" dirty="0">
                <a:solidFill>
                  <a:srgbClr val="333333"/>
                </a:solidFill>
                <a:effectLst/>
              </a:rPr>
              <a:t>A Hadoop cluster consists of a single master and multiple slave nodes. </a:t>
            </a:r>
          </a:p>
          <a:p>
            <a:pPr algn="just"/>
            <a:r>
              <a:rPr lang="en-US" sz="3200" b="0" i="0" dirty="0">
                <a:solidFill>
                  <a:srgbClr val="333333"/>
                </a:solidFill>
                <a:effectLst/>
              </a:rPr>
              <a:t>The master node includes Job Tracker, Task Tracker, </a:t>
            </a:r>
            <a:r>
              <a:rPr lang="en-US" sz="3200" b="0" i="0" dirty="0" err="1">
                <a:solidFill>
                  <a:srgbClr val="333333"/>
                </a:solidFill>
                <a:effectLst/>
              </a:rPr>
              <a:t>NameNode</a:t>
            </a:r>
            <a:r>
              <a:rPr lang="en-US" sz="3200" b="0" i="0" dirty="0">
                <a:solidFill>
                  <a:srgbClr val="333333"/>
                </a:solidFill>
                <a:effectLst/>
              </a:rPr>
              <a:t>, and </a:t>
            </a:r>
            <a:r>
              <a:rPr lang="en-US" sz="3200" b="0" i="0" dirty="0" err="1">
                <a:solidFill>
                  <a:srgbClr val="333333"/>
                </a:solidFill>
                <a:effectLst/>
              </a:rPr>
              <a:t>DataNode</a:t>
            </a:r>
            <a:r>
              <a:rPr lang="en-US" sz="3200" b="0" i="0" dirty="0">
                <a:solidFill>
                  <a:srgbClr val="333333"/>
                </a:solidFill>
                <a:effectLst/>
              </a:rPr>
              <a:t> whereas the slave node includes </a:t>
            </a:r>
            <a:r>
              <a:rPr lang="en-US" sz="3200" b="0" i="0" dirty="0" err="1">
                <a:solidFill>
                  <a:srgbClr val="333333"/>
                </a:solidFill>
                <a:effectLst/>
              </a:rPr>
              <a:t>DataNode</a:t>
            </a:r>
            <a:r>
              <a:rPr lang="en-US" sz="3200" b="0" i="0" dirty="0">
                <a:solidFill>
                  <a:srgbClr val="333333"/>
                </a:solidFill>
                <a:effectLst/>
              </a:rPr>
              <a:t> and </a:t>
            </a:r>
            <a:r>
              <a:rPr lang="en-US" sz="3200" b="0" i="0" dirty="0" err="1">
                <a:solidFill>
                  <a:srgbClr val="333333"/>
                </a:solidFill>
                <a:effectLst/>
              </a:rPr>
              <a:t>TaskTracker</a:t>
            </a:r>
            <a:r>
              <a:rPr lang="en-US" sz="3200" b="0" i="0" dirty="0">
                <a:solidFill>
                  <a:srgbClr val="333333"/>
                </a:solidFill>
                <a:effectLst/>
              </a:rPr>
              <a:t>.</a:t>
            </a:r>
          </a:p>
          <a:p>
            <a:endParaRPr lang="en-IN" sz="3200" dirty="0"/>
          </a:p>
        </p:txBody>
      </p:sp>
    </p:spTree>
    <p:extLst>
      <p:ext uri="{BB962C8B-B14F-4D97-AF65-F5344CB8AC3E}">
        <p14:creationId xmlns:p14="http://schemas.microsoft.com/office/powerpoint/2010/main" val="3244251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9DCF-7254-4BC3-ECAD-F0486C63AA7C}"/>
              </a:ext>
            </a:extLst>
          </p:cNvPr>
          <p:cNvSpPr>
            <a:spLocks noGrp="1"/>
          </p:cNvSpPr>
          <p:nvPr>
            <p:ph type="title"/>
          </p:nvPr>
        </p:nvSpPr>
        <p:spPr/>
        <p:txBody>
          <a:bodyPr/>
          <a:lstStyle/>
          <a:p>
            <a:r>
              <a:rPr lang="en-IN" b="1" i="0" dirty="0">
                <a:solidFill>
                  <a:srgbClr val="273239"/>
                </a:solidFill>
                <a:effectLst/>
                <a:latin typeface="Nunito" pitchFamily="2" charset="0"/>
              </a:rPr>
              <a:t>Disadvantage of Spark:</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1D0FE55F-4BB9-BD8D-3533-F2454BAA49C2}"/>
              </a:ext>
            </a:extLst>
          </p:cNvPr>
          <p:cNvSpPr>
            <a:spLocks noGrp="1"/>
          </p:cNvSpPr>
          <p:nvPr>
            <p:ph idx="1"/>
          </p:nvPr>
        </p:nvSpPr>
        <p:spPr/>
        <p:txBody>
          <a:bodyPr/>
          <a:lstStyle/>
          <a:p>
            <a:pPr algn="l" fontAlgn="base">
              <a:spcAft>
                <a:spcPts val="1800"/>
              </a:spcAft>
              <a:buFont typeface="+mj-lt"/>
              <a:buAutoNum type="arabicPeriod"/>
            </a:pPr>
            <a:r>
              <a:rPr lang="en-US" b="0" i="0" dirty="0">
                <a:solidFill>
                  <a:srgbClr val="273239"/>
                </a:solidFill>
                <a:effectLst/>
                <a:latin typeface="Nunito" pitchFamily="2" charset="0"/>
              </a:rPr>
              <a:t>Consumes a lot of memory</a:t>
            </a:r>
          </a:p>
          <a:p>
            <a:pPr algn="l" fontAlgn="base">
              <a:spcAft>
                <a:spcPts val="1800"/>
              </a:spcAft>
              <a:buFont typeface="+mj-lt"/>
              <a:buAutoNum type="arabicPeriod"/>
            </a:pPr>
            <a:r>
              <a:rPr lang="en-US" b="0" i="0" dirty="0">
                <a:solidFill>
                  <a:srgbClr val="273239"/>
                </a:solidFill>
                <a:effectLst/>
                <a:latin typeface="Nunito" pitchFamily="2" charset="0"/>
              </a:rPr>
              <a:t> Issues with small file</a:t>
            </a:r>
          </a:p>
          <a:p>
            <a:pPr algn="l" fontAlgn="base">
              <a:spcAft>
                <a:spcPts val="1800"/>
              </a:spcAft>
              <a:buFont typeface="+mj-lt"/>
              <a:buAutoNum type="arabicPeriod"/>
            </a:pPr>
            <a:r>
              <a:rPr lang="en-US" b="0" i="0" dirty="0">
                <a:solidFill>
                  <a:srgbClr val="273239"/>
                </a:solidFill>
                <a:effectLst/>
                <a:latin typeface="Nunito" pitchFamily="2" charset="0"/>
              </a:rPr>
              <a:t>Less number of algorithms</a:t>
            </a:r>
          </a:p>
          <a:p>
            <a:pPr algn="l" fontAlgn="base">
              <a:spcAft>
                <a:spcPts val="1800"/>
              </a:spcAft>
              <a:buFont typeface="+mj-lt"/>
              <a:buAutoNum type="arabicPeriod"/>
            </a:pPr>
            <a:r>
              <a:rPr lang="en-US" b="0" i="0" dirty="0">
                <a:solidFill>
                  <a:srgbClr val="273239"/>
                </a:solidFill>
                <a:effectLst/>
                <a:latin typeface="Nunito" pitchFamily="2" charset="0"/>
              </a:rPr>
              <a:t> Higher latency compared to Apache fling</a:t>
            </a:r>
          </a:p>
          <a:p>
            <a:endParaRPr lang="en-IN" dirty="0"/>
          </a:p>
        </p:txBody>
      </p:sp>
    </p:spTree>
    <p:extLst>
      <p:ext uri="{BB962C8B-B14F-4D97-AF65-F5344CB8AC3E}">
        <p14:creationId xmlns:p14="http://schemas.microsoft.com/office/powerpoint/2010/main" val="2337558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F3853-EFB0-4BCC-4188-914D9DFED942}"/>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75074402-E086-F3BA-A142-34DC38CB1F20}"/>
              </a:ext>
            </a:extLst>
          </p:cNvPr>
          <p:cNvGraphicFramePr>
            <a:graphicFrameLocks noGrp="1"/>
          </p:cNvGraphicFramePr>
          <p:nvPr>
            <p:ph idx="1"/>
            <p:extLst>
              <p:ext uri="{D42A27DB-BD31-4B8C-83A1-F6EECF244321}">
                <p14:modId xmlns:p14="http://schemas.microsoft.com/office/powerpoint/2010/main" val="411660492"/>
              </p:ext>
            </p:extLst>
          </p:nvPr>
        </p:nvGraphicFramePr>
        <p:xfrm>
          <a:off x="737420" y="1319233"/>
          <a:ext cx="10616380" cy="5002256"/>
        </p:xfrm>
        <a:graphic>
          <a:graphicData uri="http://schemas.openxmlformats.org/drawingml/2006/table">
            <a:tbl>
              <a:tblPr/>
              <a:tblGrid>
                <a:gridCol w="2359196">
                  <a:extLst>
                    <a:ext uri="{9D8B030D-6E8A-4147-A177-3AD203B41FA5}">
                      <a16:colId xmlns:a16="http://schemas.microsoft.com/office/drawing/2014/main" val="4019046345"/>
                    </a:ext>
                  </a:extLst>
                </a:gridCol>
                <a:gridCol w="4128592">
                  <a:extLst>
                    <a:ext uri="{9D8B030D-6E8A-4147-A177-3AD203B41FA5}">
                      <a16:colId xmlns:a16="http://schemas.microsoft.com/office/drawing/2014/main" val="4134572097"/>
                    </a:ext>
                  </a:extLst>
                </a:gridCol>
                <a:gridCol w="4128592">
                  <a:extLst>
                    <a:ext uri="{9D8B030D-6E8A-4147-A177-3AD203B41FA5}">
                      <a16:colId xmlns:a16="http://schemas.microsoft.com/office/drawing/2014/main" val="2960351816"/>
                    </a:ext>
                  </a:extLst>
                </a:gridCol>
              </a:tblGrid>
              <a:tr h="1177001">
                <a:tc>
                  <a:txBody>
                    <a:bodyPr/>
                    <a:lstStyle/>
                    <a:p>
                      <a:pPr algn="ctr" fontAlgn="base">
                        <a:spcAft>
                          <a:spcPts val="750"/>
                        </a:spcAft>
                      </a:pPr>
                      <a:r>
                        <a:rPr lang="en-IN" sz="2400" b="1">
                          <a:effectLst/>
                        </a:rPr>
                        <a:t>Basis</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spcAft>
                          <a:spcPts val="750"/>
                        </a:spcAft>
                      </a:pPr>
                      <a:r>
                        <a:rPr lang="en-IN" sz="2400" b="1">
                          <a:effectLst/>
                        </a:rPr>
                        <a:t>Hadoop</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base">
                        <a:spcAft>
                          <a:spcPts val="750"/>
                        </a:spcAft>
                      </a:pPr>
                      <a:r>
                        <a:rPr lang="en-IN" sz="2400" b="1">
                          <a:effectLst/>
                        </a:rPr>
                        <a:t>Spark</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1644889419"/>
                  </a:ext>
                </a:extLst>
              </a:tr>
              <a:tr h="2525648">
                <a:tc>
                  <a:txBody>
                    <a:bodyPr/>
                    <a:lstStyle/>
                    <a:p>
                      <a:pPr algn="ctr" fontAlgn="base"/>
                      <a:r>
                        <a:rPr lang="en-IN" sz="2400" b="1">
                          <a:effectLst/>
                        </a:rPr>
                        <a:t>Processing Speed &amp; Performance</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2400" b="0" dirty="0">
                          <a:effectLst/>
                        </a:rPr>
                        <a:t>Hadoop’s MapReduce model </a:t>
                      </a:r>
                      <a:r>
                        <a:rPr lang="en-US" sz="2400" b="0" u="sng" dirty="0">
                          <a:effectLst/>
                        </a:rPr>
                        <a:t>reads and writes from a disk</a:t>
                      </a:r>
                      <a:r>
                        <a:rPr lang="en-US" sz="2400" b="0" dirty="0">
                          <a:effectLst/>
                        </a:rPr>
                        <a:t>, thus </a:t>
                      </a:r>
                      <a:r>
                        <a:rPr lang="en-US" sz="2400" b="0" u="sng" dirty="0">
                          <a:effectLst/>
                        </a:rPr>
                        <a:t>slowing down the processing speed</a:t>
                      </a:r>
                      <a:r>
                        <a:rPr lang="en-US" sz="2400" b="0" dirty="0">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2400" b="0" dirty="0">
                          <a:effectLst/>
                        </a:rPr>
                        <a:t>Spark reduces the number of </a:t>
                      </a:r>
                      <a:r>
                        <a:rPr lang="en-US" sz="2400" b="0" u="sng" dirty="0">
                          <a:effectLst/>
                        </a:rPr>
                        <a:t>read/write cycles to disk </a:t>
                      </a:r>
                      <a:r>
                        <a:rPr lang="en-US" sz="2400" b="0" dirty="0">
                          <a:effectLst/>
                        </a:rPr>
                        <a:t>and stores intermediate data in memory, hence </a:t>
                      </a:r>
                      <a:r>
                        <a:rPr lang="en-US" sz="2400" b="0" u="sng" dirty="0">
                          <a:effectLst/>
                        </a:rPr>
                        <a:t>faster-processing speed</a:t>
                      </a:r>
                      <a:r>
                        <a:rPr lang="en-US" sz="2400" b="0" dirty="0">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63337609"/>
                  </a:ext>
                </a:extLst>
              </a:tr>
              <a:tr h="1299607">
                <a:tc>
                  <a:txBody>
                    <a:bodyPr/>
                    <a:lstStyle/>
                    <a:p>
                      <a:pPr algn="ctr" fontAlgn="base"/>
                      <a:r>
                        <a:rPr lang="en-IN" sz="2400" b="1">
                          <a:effectLst/>
                        </a:rPr>
                        <a:t>Usage</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2400" b="0" dirty="0">
                          <a:effectLst/>
                        </a:rPr>
                        <a:t>Hadoop is designed to handle </a:t>
                      </a:r>
                      <a:r>
                        <a:rPr lang="en-US" sz="2400" b="0" u="sng" dirty="0">
                          <a:effectLst/>
                        </a:rPr>
                        <a:t>batch processing efficiently</a:t>
                      </a:r>
                      <a:r>
                        <a:rPr lang="en-US" sz="2400" b="0" dirty="0">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tc>
                  <a:txBody>
                    <a:bodyPr/>
                    <a:lstStyle/>
                    <a:p>
                      <a:pPr algn="ctr" fontAlgn="ctr"/>
                      <a:r>
                        <a:rPr lang="en-US" sz="2400" b="0" dirty="0">
                          <a:effectLst/>
                        </a:rPr>
                        <a:t>Spark is designed to handle </a:t>
                      </a:r>
                      <a:r>
                        <a:rPr lang="en-US" sz="2400" b="0" u="sng" dirty="0">
                          <a:effectLst/>
                        </a:rPr>
                        <a:t>real-time data efficiently</a:t>
                      </a:r>
                      <a:r>
                        <a:rPr lang="en-US" sz="2400" b="0" dirty="0">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noFill/>
                  </a:tcPr>
                </a:tc>
                <a:extLst>
                  <a:ext uri="{0D108BD9-81ED-4DB2-BD59-A6C34878D82A}">
                    <a16:rowId xmlns:a16="http://schemas.microsoft.com/office/drawing/2014/main" val="3468772439"/>
                  </a:ext>
                </a:extLst>
              </a:tr>
            </a:tbl>
          </a:graphicData>
        </a:graphic>
      </p:graphicFrame>
      <p:sp>
        <p:nvSpPr>
          <p:cNvPr id="5" name="Rectangle 1">
            <a:extLst>
              <a:ext uri="{FF2B5EF4-FFF2-40B4-BE49-F238E27FC236}">
                <a16:creationId xmlns:a16="http://schemas.microsoft.com/office/drawing/2014/main" id="{96047A38-3BC8-C199-54E2-315BED35375C}"/>
              </a:ext>
            </a:extLst>
          </p:cNvPr>
          <p:cNvSpPr>
            <a:spLocks noChangeArrowheads="1"/>
          </p:cNvSpPr>
          <p:nvPr/>
        </p:nvSpPr>
        <p:spPr bwMode="auto">
          <a:xfrm>
            <a:off x="489686" y="149682"/>
            <a:ext cx="932504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273239"/>
                </a:solidFill>
                <a:effectLst/>
                <a:latin typeface="Nunito" pitchFamily="2" charset="0"/>
              </a:rPr>
              <a:t>Below is a table of differences between Hadoop and Spark:</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40127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414-C9AF-E87E-0C46-B84134E76C15}"/>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F3993E24-B455-C7F3-3B32-B418A78F2805}"/>
              </a:ext>
            </a:extLst>
          </p:cNvPr>
          <p:cNvGraphicFramePr>
            <a:graphicFrameLocks noGrp="1"/>
          </p:cNvGraphicFramePr>
          <p:nvPr>
            <p:ph idx="1"/>
            <p:extLst>
              <p:ext uri="{D42A27DB-BD31-4B8C-83A1-F6EECF244321}">
                <p14:modId xmlns:p14="http://schemas.microsoft.com/office/powerpoint/2010/main" val="1108909473"/>
              </p:ext>
            </p:extLst>
          </p:nvPr>
        </p:nvGraphicFramePr>
        <p:xfrm>
          <a:off x="838200" y="365125"/>
          <a:ext cx="10586885" cy="6127747"/>
        </p:xfrm>
        <a:graphic>
          <a:graphicData uri="http://schemas.openxmlformats.org/drawingml/2006/table">
            <a:tbl>
              <a:tblPr/>
              <a:tblGrid>
                <a:gridCol w="2352641">
                  <a:extLst>
                    <a:ext uri="{9D8B030D-6E8A-4147-A177-3AD203B41FA5}">
                      <a16:colId xmlns:a16="http://schemas.microsoft.com/office/drawing/2014/main" val="3979857286"/>
                    </a:ext>
                  </a:extLst>
                </a:gridCol>
                <a:gridCol w="4117122">
                  <a:extLst>
                    <a:ext uri="{9D8B030D-6E8A-4147-A177-3AD203B41FA5}">
                      <a16:colId xmlns:a16="http://schemas.microsoft.com/office/drawing/2014/main" val="1561224810"/>
                    </a:ext>
                  </a:extLst>
                </a:gridCol>
                <a:gridCol w="4117122">
                  <a:extLst>
                    <a:ext uri="{9D8B030D-6E8A-4147-A177-3AD203B41FA5}">
                      <a16:colId xmlns:a16="http://schemas.microsoft.com/office/drawing/2014/main" val="3813274027"/>
                    </a:ext>
                  </a:extLst>
                </a:gridCol>
              </a:tblGrid>
              <a:tr h="1225549">
                <a:tc>
                  <a:txBody>
                    <a:bodyPr/>
                    <a:lstStyle/>
                    <a:p>
                      <a:pPr algn="ctr" fontAlgn="base"/>
                      <a:r>
                        <a:rPr lang="en-IN" b="1">
                          <a:effectLst/>
                        </a:rPr>
                        <a:t>Data </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With Hadoop MapReduce, a developer can only process data in batch mode only.</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Spark can process real-time data, from real-time events like Twitter, and Facebook.</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9225015"/>
                  </a:ext>
                </a:extLst>
              </a:tr>
              <a:tr h="1225549">
                <a:tc>
                  <a:txBody>
                    <a:bodyPr/>
                    <a:lstStyle/>
                    <a:p>
                      <a:pPr algn="ctr" fontAlgn="base"/>
                      <a:r>
                        <a:rPr lang="en-IN" b="1">
                          <a:effectLst/>
                        </a:rPr>
                        <a:t>Cost</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Hadoop is a cheaper option available while comparing it in terms of cost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Spark requires a lot of RAM to run in-memory, thus increasing the cluster and hence cost.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25834756"/>
                  </a:ext>
                </a:extLst>
              </a:tr>
              <a:tr h="832746">
                <a:tc>
                  <a:txBody>
                    <a:bodyPr/>
                    <a:lstStyle/>
                    <a:p>
                      <a:pPr algn="ctr" fontAlgn="base"/>
                      <a:r>
                        <a:rPr lang="en-IN" b="1">
                          <a:effectLst/>
                        </a:rPr>
                        <a:t>Algorithm Used</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 The PageRank algorithm is used in Hadoop.</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Graph computation library called GraphX is used by Spark.</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11245172"/>
                  </a:ext>
                </a:extLst>
              </a:tr>
              <a:tr h="1618354">
                <a:tc>
                  <a:txBody>
                    <a:bodyPr/>
                    <a:lstStyle/>
                    <a:p>
                      <a:pPr algn="ctr" fontAlgn="base"/>
                      <a:r>
                        <a:rPr lang="en-IN" b="1">
                          <a:effectLst/>
                        </a:rPr>
                        <a:t>Fault Tolerance</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Hadoop is a highly fault-tolerant system where Fault-tolerance achieved by replicating blocks of data. </a:t>
                      </a:r>
                      <a:br>
                        <a:rPr lang="en-US" sz="1250" b="0">
                          <a:effectLst/>
                        </a:rPr>
                      </a:br>
                      <a:r>
                        <a:rPr lang="en-US" sz="1250" b="0">
                          <a:effectLst/>
                        </a:rPr>
                        <a:t>If a node goes down, the data can be found on another node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Fault-tolerance achieved by storing chain of transformations</a:t>
                      </a:r>
                      <a:br>
                        <a:rPr lang="en-US" sz="1250" b="0">
                          <a:effectLst/>
                        </a:rPr>
                      </a:br>
                      <a:r>
                        <a:rPr lang="en-US" sz="1250" b="0">
                          <a:effectLst/>
                        </a:rPr>
                        <a:t>If data is lost, the chain of transformations can be recomputed on the original data</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03671641"/>
                  </a:ext>
                </a:extLst>
              </a:tr>
              <a:tr h="1225549">
                <a:tc>
                  <a:txBody>
                    <a:bodyPr/>
                    <a:lstStyle/>
                    <a:p>
                      <a:pPr algn="ctr" fontAlgn="base"/>
                      <a:r>
                        <a:rPr lang="en-IN" b="1">
                          <a:effectLst/>
                        </a:rPr>
                        <a:t>Security</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Hadoop supports LDAP, ACLs, SLAs, etc and hence it is extremely secure.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effectLst/>
                        </a:rPr>
                        <a:t>Spark is not secure, it relies on the integration with Hadoop to achieve the necessary security level.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64450465"/>
                  </a:ext>
                </a:extLst>
              </a:tr>
            </a:tbl>
          </a:graphicData>
        </a:graphic>
      </p:graphicFrame>
    </p:spTree>
    <p:extLst>
      <p:ext uri="{BB962C8B-B14F-4D97-AF65-F5344CB8AC3E}">
        <p14:creationId xmlns:p14="http://schemas.microsoft.com/office/powerpoint/2010/main" val="32545913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D033-8A61-FEFB-B139-C3FDC54E7B85}"/>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3214F200-C3F0-1583-64AE-D8A836F1B4BA}"/>
              </a:ext>
            </a:extLst>
          </p:cNvPr>
          <p:cNvGraphicFramePr>
            <a:graphicFrameLocks noGrp="1"/>
          </p:cNvGraphicFramePr>
          <p:nvPr>
            <p:ph idx="1"/>
            <p:extLst>
              <p:ext uri="{D42A27DB-BD31-4B8C-83A1-F6EECF244321}">
                <p14:modId xmlns:p14="http://schemas.microsoft.com/office/powerpoint/2010/main" val="2553235730"/>
              </p:ext>
            </p:extLst>
          </p:nvPr>
        </p:nvGraphicFramePr>
        <p:xfrm>
          <a:off x="668594" y="275303"/>
          <a:ext cx="10685206" cy="6217571"/>
        </p:xfrm>
        <a:graphic>
          <a:graphicData uri="http://schemas.openxmlformats.org/drawingml/2006/table">
            <a:tbl>
              <a:tblPr/>
              <a:tblGrid>
                <a:gridCol w="2374490">
                  <a:extLst>
                    <a:ext uri="{9D8B030D-6E8A-4147-A177-3AD203B41FA5}">
                      <a16:colId xmlns:a16="http://schemas.microsoft.com/office/drawing/2014/main" val="193346794"/>
                    </a:ext>
                  </a:extLst>
                </a:gridCol>
                <a:gridCol w="4155358">
                  <a:extLst>
                    <a:ext uri="{9D8B030D-6E8A-4147-A177-3AD203B41FA5}">
                      <a16:colId xmlns:a16="http://schemas.microsoft.com/office/drawing/2014/main" val="997961421"/>
                    </a:ext>
                  </a:extLst>
                </a:gridCol>
                <a:gridCol w="4155358">
                  <a:extLst>
                    <a:ext uri="{9D8B030D-6E8A-4147-A177-3AD203B41FA5}">
                      <a16:colId xmlns:a16="http://schemas.microsoft.com/office/drawing/2014/main" val="529271878"/>
                    </a:ext>
                  </a:extLst>
                </a:gridCol>
              </a:tblGrid>
              <a:tr h="2046290">
                <a:tc>
                  <a:txBody>
                    <a:bodyPr/>
                    <a:lstStyle/>
                    <a:p>
                      <a:pPr algn="ctr" fontAlgn="base"/>
                      <a:r>
                        <a:rPr lang="en-IN" b="1">
                          <a:effectLst/>
                        </a:rPr>
                        <a:t>Scalability</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Hadoop is easily scalable by adding nodes and disk for storage. It supports tens of thousands of nodes.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It is quite difficult to scale as it relies on RAM for computations. It supports thousands of nodes in a cluster.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45874745"/>
                  </a:ext>
                </a:extLst>
              </a:tr>
              <a:tr h="1390427">
                <a:tc>
                  <a:txBody>
                    <a:bodyPr/>
                    <a:lstStyle/>
                    <a:p>
                      <a:pPr algn="ctr" fontAlgn="base"/>
                      <a:r>
                        <a:rPr lang="en-IN" b="1">
                          <a:effectLst/>
                        </a:rPr>
                        <a:t>Language support</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It uses Java or Python for MapReduce apps.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It uses Java, R, Scala, Python, or Spark SQL for the APIs.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110390"/>
                  </a:ext>
                </a:extLst>
              </a:tr>
              <a:tr h="1390427">
                <a:tc>
                  <a:txBody>
                    <a:bodyPr/>
                    <a:lstStyle/>
                    <a:p>
                      <a:pPr algn="ctr" fontAlgn="base"/>
                      <a:r>
                        <a:rPr lang="en-IN" b="1">
                          <a:effectLst/>
                        </a:rPr>
                        <a:t>User-friendliness</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It is more difficult to use.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It is more user-friendly.</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00419555"/>
                  </a:ext>
                </a:extLst>
              </a:tr>
              <a:tr h="1390427">
                <a:tc>
                  <a:txBody>
                    <a:bodyPr/>
                    <a:lstStyle/>
                    <a:p>
                      <a:pPr algn="ctr" fontAlgn="base"/>
                      <a:r>
                        <a:rPr lang="en-IN" b="1">
                          <a:effectLst/>
                        </a:rPr>
                        <a:t>Resource Management</a:t>
                      </a:r>
                    </a:p>
                  </a:txBody>
                  <a:tcPr marL="38100" marR="38100" marT="63627" marB="63627"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YARN is the most common option for resource management.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effectLst/>
                        </a:rPr>
                        <a:t>It has built-in tools for resource management.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61773611"/>
                  </a:ext>
                </a:extLst>
              </a:tr>
            </a:tbl>
          </a:graphicData>
        </a:graphic>
      </p:graphicFrame>
    </p:spTree>
    <p:extLst>
      <p:ext uri="{BB962C8B-B14F-4D97-AF65-F5344CB8AC3E}">
        <p14:creationId xmlns:p14="http://schemas.microsoft.com/office/powerpoint/2010/main" val="9629234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AF7E2-86A6-1007-246F-A5D085789575}"/>
              </a:ext>
            </a:extLst>
          </p:cNvPr>
          <p:cNvSpPr>
            <a:spLocks noGrp="1"/>
          </p:cNvSpPr>
          <p:nvPr>
            <p:ph type="title"/>
          </p:nvPr>
        </p:nvSpPr>
        <p:spPr/>
        <p:txBody>
          <a:bodyPr/>
          <a:lstStyle/>
          <a:p>
            <a:pPr algn="ctr"/>
            <a:r>
              <a:rPr lang="en-IN" b="0" i="0" dirty="0">
                <a:effectLst/>
                <a:latin typeface="Montserrat" panose="00000500000000000000" pitchFamily="2" charset="0"/>
              </a:rPr>
              <a:t>RDD</a:t>
            </a:r>
            <a:br>
              <a:rPr lang="en-IN" b="0" i="0" dirty="0">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DB190FB3-041B-3014-455C-86DF3DE1A12B}"/>
              </a:ext>
            </a:extLst>
          </p:cNvPr>
          <p:cNvSpPr>
            <a:spLocks noGrp="1"/>
          </p:cNvSpPr>
          <p:nvPr>
            <p:ph idx="1"/>
          </p:nvPr>
        </p:nvSpPr>
        <p:spPr>
          <a:xfrm>
            <a:off x="838199" y="1111045"/>
            <a:ext cx="10862187" cy="5555226"/>
          </a:xfrm>
        </p:spPr>
        <p:txBody>
          <a:bodyPr>
            <a:normAutofit/>
          </a:bodyPr>
          <a:lstStyle/>
          <a:p>
            <a:pPr algn="just"/>
            <a:r>
              <a:rPr lang="en-US" sz="3200" b="0" i="0" dirty="0">
                <a:solidFill>
                  <a:srgbClr val="333333"/>
                </a:solidFill>
                <a:effectLst/>
                <a:latin typeface="Montserrat" panose="00000500000000000000" pitchFamily="2" charset="0"/>
              </a:rPr>
              <a:t>The RDD (Resilient Distributed Dataset) is the Spark's core abstraction. </a:t>
            </a:r>
          </a:p>
          <a:p>
            <a:pPr algn="just"/>
            <a:r>
              <a:rPr lang="en-US" sz="3200" b="0" i="0" dirty="0">
                <a:solidFill>
                  <a:srgbClr val="333333"/>
                </a:solidFill>
                <a:effectLst/>
                <a:latin typeface="Montserrat" panose="00000500000000000000" pitchFamily="2" charset="0"/>
              </a:rPr>
              <a:t>It is a collection of elements, partitioned across the nodes of the cluster so that we can execute various parallel operations on it.</a:t>
            </a:r>
          </a:p>
          <a:p>
            <a:pPr algn="just"/>
            <a:r>
              <a:rPr lang="en-US" sz="3200" b="0" i="0" dirty="0">
                <a:solidFill>
                  <a:srgbClr val="333333"/>
                </a:solidFill>
                <a:effectLst/>
                <a:latin typeface="Montserrat" panose="00000500000000000000" pitchFamily="2" charset="0"/>
              </a:rPr>
              <a:t>There are two ways to create RDDs:</a:t>
            </a:r>
          </a:p>
          <a:p>
            <a:pPr algn="just">
              <a:buFont typeface="Arial" panose="020B0604020202020204" pitchFamily="34" charset="0"/>
              <a:buChar char="•"/>
            </a:pPr>
            <a:r>
              <a:rPr lang="en-US" sz="3200" b="0" i="0" dirty="0">
                <a:solidFill>
                  <a:srgbClr val="333333"/>
                </a:solidFill>
                <a:effectLst/>
                <a:latin typeface="Montserrat" panose="00000500000000000000" pitchFamily="2" charset="0"/>
              </a:rPr>
              <a:t>Parallelizing an existing data in the driver program</a:t>
            </a:r>
          </a:p>
          <a:p>
            <a:pPr algn="just">
              <a:buFont typeface="Arial" panose="020B0604020202020204" pitchFamily="34" charset="0"/>
              <a:buChar char="•"/>
            </a:pPr>
            <a:r>
              <a:rPr lang="en-US" sz="3200" b="0" i="0" dirty="0">
                <a:solidFill>
                  <a:srgbClr val="333333"/>
                </a:solidFill>
                <a:effectLst/>
                <a:latin typeface="Montserrat" panose="00000500000000000000" pitchFamily="2" charset="0"/>
              </a:rPr>
              <a:t>Referencing a dataset in an external storage system, such as a shared filesystem, HDFS, HBase, or any data source offering a Hadoop </a:t>
            </a:r>
            <a:r>
              <a:rPr lang="en-US" sz="3200" b="0" i="0" dirty="0" err="1">
                <a:solidFill>
                  <a:srgbClr val="333333"/>
                </a:solidFill>
                <a:effectLst/>
                <a:latin typeface="Montserrat" panose="00000500000000000000" pitchFamily="2" charset="0"/>
              </a:rPr>
              <a:t>InputFormat</a:t>
            </a:r>
            <a:r>
              <a:rPr lang="en-US" sz="3200" b="0" i="0" dirty="0">
                <a:solidFill>
                  <a:srgbClr val="333333"/>
                </a:solidFill>
                <a:effectLst/>
                <a:latin typeface="Montserrat" panose="00000500000000000000" pitchFamily="2" charset="0"/>
              </a:rPr>
              <a:t>.</a:t>
            </a:r>
          </a:p>
          <a:p>
            <a:endParaRPr lang="en-IN" sz="3200" dirty="0"/>
          </a:p>
        </p:txBody>
      </p:sp>
    </p:spTree>
    <p:extLst>
      <p:ext uri="{BB962C8B-B14F-4D97-AF65-F5344CB8AC3E}">
        <p14:creationId xmlns:p14="http://schemas.microsoft.com/office/powerpoint/2010/main" val="13452550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1C3D-6592-E6A3-B216-15DCAAA4BD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CDEE7C-257E-382F-F2E0-35C79297AB78}"/>
              </a:ext>
            </a:extLst>
          </p:cNvPr>
          <p:cNvSpPr>
            <a:spLocks noGrp="1"/>
          </p:cNvSpPr>
          <p:nvPr>
            <p:ph idx="1"/>
          </p:nvPr>
        </p:nvSpPr>
        <p:spPr>
          <a:xfrm>
            <a:off x="838200" y="238539"/>
            <a:ext cx="10515600" cy="5938424"/>
          </a:xfrm>
        </p:spPr>
        <p:txBody>
          <a:bodyPr>
            <a:normAutofit/>
          </a:bodyPr>
          <a:lstStyle/>
          <a:p>
            <a:r>
              <a:rPr lang="en-US" sz="3200" b="0" i="0" dirty="0">
                <a:solidFill>
                  <a:srgbClr val="000000"/>
                </a:solidFill>
                <a:effectLst/>
                <a:latin typeface="Verdana" panose="020B0604030504040204" pitchFamily="34" charset="0"/>
              </a:rPr>
              <a:t>RDD stands for </a:t>
            </a:r>
            <a:r>
              <a:rPr lang="en-US" sz="3200" b="1" i="0" dirty="0">
                <a:solidFill>
                  <a:srgbClr val="000000"/>
                </a:solidFill>
                <a:effectLst/>
                <a:latin typeface="Verdana" panose="020B0604030504040204" pitchFamily="34" charset="0"/>
              </a:rPr>
              <a:t>Resilient Distributed Dataset</a:t>
            </a:r>
            <a:r>
              <a:rPr lang="en-US" sz="3200" b="0" i="0" dirty="0">
                <a:solidFill>
                  <a:srgbClr val="000000"/>
                </a:solidFill>
                <a:effectLst/>
                <a:latin typeface="Verdana" panose="020B0604030504040204" pitchFamily="34" charset="0"/>
              </a:rPr>
              <a:t>, these are the elements that run and operate on multiple nodes to do parallel processing on a cluster. </a:t>
            </a:r>
          </a:p>
          <a:p>
            <a:r>
              <a:rPr lang="en-US" sz="3200" b="0" i="0" dirty="0">
                <a:solidFill>
                  <a:srgbClr val="000000"/>
                </a:solidFill>
                <a:effectLst/>
                <a:latin typeface="Verdana" panose="020B0604030504040204" pitchFamily="34" charset="0"/>
              </a:rPr>
              <a:t>RDDs are immutable elements, which means once you create an RDD you cannot change it. </a:t>
            </a:r>
          </a:p>
          <a:p>
            <a:r>
              <a:rPr lang="en-US" sz="3200" b="0" i="0" dirty="0">
                <a:solidFill>
                  <a:srgbClr val="000000"/>
                </a:solidFill>
                <a:effectLst/>
                <a:latin typeface="Verdana" panose="020B0604030504040204" pitchFamily="34" charset="0"/>
              </a:rPr>
              <a:t>RDDs are fault tolerant as well, hence in case of any failure, they recover automatically. </a:t>
            </a:r>
          </a:p>
          <a:p>
            <a:r>
              <a:rPr lang="en-US" sz="3200" b="0" i="0" dirty="0">
                <a:solidFill>
                  <a:srgbClr val="000000"/>
                </a:solidFill>
                <a:effectLst/>
                <a:latin typeface="Verdana" panose="020B0604030504040204" pitchFamily="34" charset="0"/>
              </a:rPr>
              <a:t>You can apply multiple operations on these RDDs to achieve a certain task.</a:t>
            </a:r>
            <a:endParaRPr lang="en-IN" sz="3200" dirty="0"/>
          </a:p>
        </p:txBody>
      </p:sp>
    </p:spTree>
    <p:extLst>
      <p:ext uri="{BB962C8B-B14F-4D97-AF65-F5344CB8AC3E}">
        <p14:creationId xmlns:p14="http://schemas.microsoft.com/office/powerpoint/2010/main" val="33529400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E3F1-A07B-E9EC-9B87-847CADB6ED42}"/>
              </a:ext>
            </a:extLst>
          </p:cNvPr>
          <p:cNvSpPr>
            <a:spLocks noGrp="1"/>
          </p:cNvSpPr>
          <p:nvPr>
            <p:ph type="title"/>
          </p:nvPr>
        </p:nvSpPr>
        <p:spPr/>
        <p:txBody>
          <a:bodyPr>
            <a:noAutofit/>
          </a:bodyPr>
          <a:lstStyle/>
          <a:p>
            <a:pPr marL="342900" indent="-342900">
              <a:buFont typeface="Wingdings" panose="05000000000000000000" pitchFamily="2" charset="2"/>
              <a:buChar char="§"/>
            </a:pPr>
            <a:r>
              <a:rPr lang="en-US" sz="2400" b="0" i="0" dirty="0">
                <a:solidFill>
                  <a:srgbClr val="000000"/>
                </a:solidFill>
                <a:effectLst/>
                <a:latin typeface="Verdana" panose="020B0604030504040204" pitchFamily="34" charset="0"/>
              </a:rPr>
              <a:t>To apply operations on these RDD's, there are two ways −</a:t>
            </a:r>
            <a:br>
              <a:rPr lang="en-US" sz="2400" b="0" i="0" dirty="0">
                <a:solidFill>
                  <a:srgbClr val="000000"/>
                </a:solidFill>
                <a:effectLst/>
                <a:latin typeface="Verdana" panose="020B0604030504040204" pitchFamily="34" charset="0"/>
              </a:rPr>
            </a:br>
            <a:r>
              <a:rPr lang="en-US" sz="2400" b="0" i="0" dirty="0">
                <a:solidFill>
                  <a:srgbClr val="000000"/>
                </a:solidFill>
                <a:effectLst/>
                <a:latin typeface="Verdana" panose="020B0604030504040204" pitchFamily="34" charset="0"/>
              </a:rPr>
              <a:t>		Transformation and</a:t>
            </a:r>
            <a:br>
              <a:rPr lang="en-US" sz="2400" b="0" i="0" dirty="0">
                <a:solidFill>
                  <a:srgbClr val="000000"/>
                </a:solidFill>
                <a:effectLst/>
                <a:latin typeface="Verdana" panose="020B0604030504040204" pitchFamily="34" charset="0"/>
              </a:rPr>
            </a:br>
            <a:r>
              <a:rPr lang="en-US" sz="2400" b="0" i="0" dirty="0">
                <a:solidFill>
                  <a:srgbClr val="000000"/>
                </a:solidFill>
                <a:effectLst/>
                <a:latin typeface="Verdana" panose="020B0604030504040204" pitchFamily="34" charset="0"/>
              </a:rPr>
              <a:t>		Action</a:t>
            </a:r>
            <a:br>
              <a:rPr lang="en-US" sz="2400" b="0" i="0" dirty="0">
                <a:solidFill>
                  <a:srgbClr val="000000"/>
                </a:solidFill>
                <a:effectLst/>
                <a:latin typeface="Verdana" panose="020B0604030504040204" pitchFamily="34" charset="0"/>
              </a:rPr>
            </a:br>
            <a:endParaRPr lang="en-IN" sz="2400" dirty="0"/>
          </a:p>
        </p:txBody>
      </p:sp>
      <p:sp>
        <p:nvSpPr>
          <p:cNvPr id="3" name="Content Placeholder 2">
            <a:extLst>
              <a:ext uri="{FF2B5EF4-FFF2-40B4-BE49-F238E27FC236}">
                <a16:creationId xmlns:a16="http://schemas.microsoft.com/office/drawing/2014/main" id="{AAB72E05-9756-4194-91EF-2F85337AAA2B}"/>
              </a:ext>
            </a:extLst>
          </p:cNvPr>
          <p:cNvSpPr>
            <a:spLocks noGrp="1"/>
          </p:cNvSpPr>
          <p:nvPr>
            <p:ph idx="1"/>
          </p:nvPr>
        </p:nvSpPr>
        <p:spPr/>
        <p:txBody>
          <a:bodyPr/>
          <a:lstStyle/>
          <a:p>
            <a:pPr algn="l"/>
            <a:r>
              <a:rPr lang="en-US" b="1" i="0" dirty="0">
                <a:solidFill>
                  <a:srgbClr val="000000"/>
                </a:solidFill>
                <a:effectLst/>
                <a:latin typeface="inherit"/>
              </a:rPr>
              <a:t>Transformation</a:t>
            </a:r>
            <a:r>
              <a:rPr lang="en-US" b="0" i="0" dirty="0">
                <a:solidFill>
                  <a:srgbClr val="000000"/>
                </a:solidFill>
                <a:effectLst/>
                <a:latin typeface="Verdana" panose="020B0604030504040204" pitchFamily="34" charset="0"/>
              </a:rPr>
              <a:t> − These are the operations, which are applied on a RDD to create a new RDD. Filter, </a:t>
            </a:r>
            <a:r>
              <a:rPr lang="en-US" b="0" i="0" dirty="0" err="1">
                <a:solidFill>
                  <a:srgbClr val="000000"/>
                </a:solidFill>
                <a:effectLst/>
                <a:latin typeface="Verdana" panose="020B0604030504040204" pitchFamily="34" charset="0"/>
              </a:rPr>
              <a:t>groupBy</a:t>
            </a:r>
            <a:r>
              <a:rPr lang="en-US" b="0" i="0" dirty="0">
                <a:solidFill>
                  <a:srgbClr val="000000"/>
                </a:solidFill>
                <a:effectLst/>
                <a:latin typeface="Verdana" panose="020B0604030504040204" pitchFamily="34" charset="0"/>
              </a:rPr>
              <a:t> and map are the examples of transformations.</a:t>
            </a:r>
          </a:p>
          <a:p>
            <a:pPr algn="l"/>
            <a:endParaRPr lang="en-US" b="0" i="0" dirty="0">
              <a:solidFill>
                <a:srgbClr val="000000"/>
              </a:solidFill>
              <a:effectLst/>
              <a:latin typeface="Verdana" panose="020B0604030504040204" pitchFamily="34" charset="0"/>
            </a:endParaRPr>
          </a:p>
          <a:p>
            <a:pPr algn="l"/>
            <a:r>
              <a:rPr lang="en-US" b="1" i="0" dirty="0">
                <a:solidFill>
                  <a:srgbClr val="000000"/>
                </a:solidFill>
                <a:effectLst/>
                <a:latin typeface="inherit"/>
              </a:rPr>
              <a:t>Action</a:t>
            </a:r>
            <a:r>
              <a:rPr lang="en-US" b="0" i="0" dirty="0">
                <a:solidFill>
                  <a:srgbClr val="000000"/>
                </a:solidFill>
                <a:effectLst/>
                <a:latin typeface="Verdana" panose="020B0604030504040204" pitchFamily="34" charset="0"/>
              </a:rPr>
              <a:t> − These are the operations that are applied on RDD, which instructs Spark to perform computation and send the result back to the driver.</a:t>
            </a:r>
          </a:p>
          <a:p>
            <a:endParaRPr lang="en-IN" dirty="0"/>
          </a:p>
        </p:txBody>
      </p:sp>
    </p:spTree>
    <p:extLst>
      <p:ext uri="{BB962C8B-B14F-4D97-AF65-F5344CB8AC3E}">
        <p14:creationId xmlns:p14="http://schemas.microsoft.com/office/powerpoint/2010/main" val="9631077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1EC83-3E65-9491-965B-7EBD8803E8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99FA3F-4661-AF46-D26A-329253486510}"/>
              </a:ext>
            </a:extLst>
          </p:cNvPr>
          <p:cNvSpPr>
            <a:spLocks noGrp="1"/>
          </p:cNvSpPr>
          <p:nvPr>
            <p:ph idx="1"/>
          </p:nvPr>
        </p:nvSpPr>
        <p:spPr/>
        <p:txBody>
          <a:bodyPr>
            <a:normAutofit/>
          </a:bodyPr>
          <a:lstStyle/>
          <a:p>
            <a:r>
              <a:rPr lang="en-US" sz="3600" b="0" i="0" dirty="0">
                <a:solidFill>
                  <a:srgbClr val="000000"/>
                </a:solidFill>
                <a:effectLst/>
                <a:latin typeface="Verdana" panose="020B0604030504040204" pitchFamily="34" charset="0"/>
              </a:rPr>
              <a:t>There are two ways to create RDDs − </a:t>
            </a:r>
            <a:r>
              <a:rPr lang="en-US" sz="3600" b="1" i="0" dirty="0">
                <a:solidFill>
                  <a:srgbClr val="000000"/>
                </a:solidFill>
                <a:effectLst/>
                <a:latin typeface="Verdana" panose="020B0604030504040204" pitchFamily="34" charset="0"/>
              </a:rPr>
              <a:t>parallelizing</a:t>
            </a:r>
            <a:r>
              <a:rPr lang="en-US" sz="3600" b="0" i="0" dirty="0">
                <a:solidFill>
                  <a:srgbClr val="000000"/>
                </a:solidFill>
                <a:effectLst/>
                <a:latin typeface="Verdana" panose="020B0604030504040204" pitchFamily="34" charset="0"/>
              </a:rPr>
              <a:t> an existing collection in your driver program, or </a:t>
            </a:r>
            <a:r>
              <a:rPr lang="en-US" sz="3600" b="1" i="0" dirty="0">
                <a:solidFill>
                  <a:srgbClr val="000000"/>
                </a:solidFill>
                <a:effectLst/>
                <a:latin typeface="Verdana" panose="020B0604030504040204" pitchFamily="34" charset="0"/>
              </a:rPr>
              <a:t>referencing a dataset</a:t>
            </a:r>
            <a:r>
              <a:rPr lang="en-US" sz="3600" b="0" i="0" dirty="0">
                <a:solidFill>
                  <a:srgbClr val="000000"/>
                </a:solidFill>
                <a:effectLst/>
                <a:latin typeface="Verdana" panose="020B0604030504040204" pitchFamily="34" charset="0"/>
              </a:rPr>
              <a:t> in an external storage system, such as a shared file system, HDFS, HBase, or any data source offering a Hadoop Input Format.</a:t>
            </a:r>
            <a:endParaRPr lang="en-IN" sz="3600" dirty="0"/>
          </a:p>
        </p:txBody>
      </p:sp>
    </p:spTree>
    <p:extLst>
      <p:ext uri="{BB962C8B-B14F-4D97-AF65-F5344CB8AC3E}">
        <p14:creationId xmlns:p14="http://schemas.microsoft.com/office/powerpoint/2010/main" val="3257196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0856-EEA8-A9FC-E27D-3EEE3E91140C}"/>
              </a:ext>
            </a:extLst>
          </p:cNvPr>
          <p:cNvSpPr>
            <a:spLocks noGrp="1"/>
          </p:cNvSpPr>
          <p:nvPr>
            <p:ph type="title"/>
          </p:nvPr>
        </p:nvSpPr>
        <p:spPr/>
        <p:txBody>
          <a:bodyPr/>
          <a:lstStyle/>
          <a:p>
            <a:pPr algn="ctr"/>
            <a:r>
              <a:rPr lang="en-IN" b="0" i="0" dirty="0">
                <a:effectLst/>
                <a:latin typeface="Montserrat" panose="00000500000000000000" pitchFamily="2" charset="0"/>
              </a:rPr>
              <a:t>Parallelized Collections</a:t>
            </a:r>
            <a:br>
              <a:rPr lang="en-IN" b="0" i="0" dirty="0">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80090D46-46FF-2CE3-367A-160D66F581FC}"/>
              </a:ext>
            </a:extLst>
          </p:cNvPr>
          <p:cNvSpPr>
            <a:spLocks noGrp="1"/>
          </p:cNvSpPr>
          <p:nvPr>
            <p:ph idx="1"/>
          </p:nvPr>
        </p:nvSpPr>
        <p:spPr/>
        <p:txBody>
          <a:bodyPr>
            <a:normAutofit/>
          </a:bodyPr>
          <a:lstStyle/>
          <a:p>
            <a:r>
              <a:rPr lang="en-US" sz="3200" b="0" i="0" dirty="0">
                <a:solidFill>
                  <a:srgbClr val="333333"/>
                </a:solidFill>
                <a:effectLst/>
                <a:latin typeface="Montserrat" panose="00000500000000000000" pitchFamily="2" charset="0"/>
              </a:rPr>
              <a:t>To create parallelized collection, call </a:t>
            </a:r>
            <a:r>
              <a:rPr lang="en-US" sz="3200" b="1" i="0" dirty="0" err="1">
                <a:solidFill>
                  <a:srgbClr val="333333"/>
                </a:solidFill>
                <a:effectLst/>
                <a:latin typeface="Montserrat" panose="00000500000000000000" pitchFamily="2" charset="0"/>
              </a:rPr>
              <a:t>SparkContext's</a:t>
            </a:r>
            <a:r>
              <a:rPr lang="en-US" sz="3200" b="0" i="0" dirty="0">
                <a:solidFill>
                  <a:srgbClr val="333333"/>
                </a:solidFill>
                <a:effectLst/>
                <a:latin typeface="Montserrat" panose="00000500000000000000" pitchFamily="2" charset="0"/>
              </a:rPr>
              <a:t> parallelize method on an existing collection in the driver program.</a:t>
            </a:r>
          </a:p>
          <a:p>
            <a:r>
              <a:rPr lang="en-US" sz="3200" b="0" i="0" dirty="0">
                <a:solidFill>
                  <a:srgbClr val="333333"/>
                </a:solidFill>
                <a:effectLst/>
                <a:latin typeface="Montserrat" panose="00000500000000000000" pitchFamily="2" charset="0"/>
              </a:rPr>
              <a:t> Each element of collection is copied to form a distributed dataset that can be operated on in parallel.</a:t>
            </a:r>
            <a:endParaRPr lang="en-IN" sz="3200" dirty="0"/>
          </a:p>
        </p:txBody>
      </p:sp>
    </p:spTree>
    <p:extLst>
      <p:ext uri="{BB962C8B-B14F-4D97-AF65-F5344CB8AC3E}">
        <p14:creationId xmlns:p14="http://schemas.microsoft.com/office/powerpoint/2010/main" val="13814633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55CF-EEAA-7E6C-BCB8-42DE92362917}"/>
              </a:ext>
            </a:extLst>
          </p:cNvPr>
          <p:cNvSpPr>
            <a:spLocks noGrp="1"/>
          </p:cNvSpPr>
          <p:nvPr>
            <p:ph type="title"/>
          </p:nvPr>
        </p:nvSpPr>
        <p:spPr/>
        <p:txBody>
          <a:bodyPr/>
          <a:lstStyle/>
          <a:p>
            <a:pPr algn="ctr"/>
            <a:r>
              <a:rPr lang="en-IN" b="0" i="0" dirty="0">
                <a:effectLst/>
                <a:latin typeface="Montserrat" panose="00000500000000000000" pitchFamily="2" charset="0"/>
              </a:rPr>
              <a:t>External Datasets</a:t>
            </a:r>
            <a:br>
              <a:rPr lang="en-IN" b="0" i="0" dirty="0">
                <a:effectLst/>
                <a:latin typeface="Montserrat" panose="00000500000000000000" pitchFamily="2" charset="0"/>
              </a:rPr>
            </a:br>
            <a:endParaRPr lang="en-IN" dirty="0"/>
          </a:p>
        </p:txBody>
      </p:sp>
      <p:sp>
        <p:nvSpPr>
          <p:cNvPr id="3" name="Content Placeholder 2">
            <a:extLst>
              <a:ext uri="{FF2B5EF4-FFF2-40B4-BE49-F238E27FC236}">
                <a16:creationId xmlns:a16="http://schemas.microsoft.com/office/drawing/2014/main" id="{42C1A575-7CDD-1FC2-B03C-1884ED9CC9D9}"/>
              </a:ext>
            </a:extLst>
          </p:cNvPr>
          <p:cNvSpPr>
            <a:spLocks noGrp="1"/>
          </p:cNvSpPr>
          <p:nvPr>
            <p:ph idx="1"/>
          </p:nvPr>
        </p:nvSpPr>
        <p:spPr>
          <a:xfrm>
            <a:off x="838199" y="1081548"/>
            <a:ext cx="10616381" cy="5496233"/>
          </a:xfrm>
        </p:spPr>
        <p:txBody>
          <a:bodyPr/>
          <a:lstStyle/>
          <a:p>
            <a:pPr algn="just"/>
            <a:r>
              <a:rPr lang="en-US" b="0" i="0" dirty="0">
                <a:solidFill>
                  <a:srgbClr val="333333"/>
                </a:solidFill>
                <a:effectLst/>
                <a:latin typeface="Montserrat" panose="00000500000000000000" pitchFamily="2" charset="0"/>
              </a:rPr>
              <a:t>In Spark, the distributed datasets can be created from any type of storage sources supported by Hadoop such as HDFS, Cassandra, HBase and even our local file system. Spark provides the support for text files, </a:t>
            </a:r>
            <a:r>
              <a:rPr lang="en-US" b="1" i="0" dirty="0" err="1">
                <a:solidFill>
                  <a:srgbClr val="333333"/>
                </a:solidFill>
                <a:effectLst/>
                <a:latin typeface="Montserrat" panose="00000500000000000000" pitchFamily="2" charset="0"/>
              </a:rPr>
              <a:t>SequenceFiles</a:t>
            </a:r>
            <a:r>
              <a:rPr lang="en-US" b="0" i="0" dirty="0">
                <a:solidFill>
                  <a:srgbClr val="333333"/>
                </a:solidFill>
                <a:effectLst/>
                <a:latin typeface="Montserrat" panose="00000500000000000000" pitchFamily="2" charset="0"/>
              </a:rPr>
              <a:t>, and other types of Hadoop </a:t>
            </a:r>
            <a:r>
              <a:rPr lang="en-US" b="1" i="0" dirty="0" err="1">
                <a:solidFill>
                  <a:srgbClr val="333333"/>
                </a:solidFill>
                <a:effectLst/>
                <a:latin typeface="Montserrat" panose="00000500000000000000" pitchFamily="2" charset="0"/>
              </a:rPr>
              <a:t>InputFormat</a:t>
            </a:r>
            <a:r>
              <a:rPr lang="en-US" b="0" i="0" dirty="0">
                <a:solidFill>
                  <a:srgbClr val="333333"/>
                </a:solidFill>
                <a:effectLst/>
                <a:latin typeface="Montserrat" panose="00000500000000000000" pitchFamily="2" charset="0"/>
              </a:rPr>
              <a:t>.</a:t>
            </a:r>
          </a:p>
          <a:p>
            <a:pPr algn="just"/>
            <a:r>
              <a:rPr lang="en-US" b="1" i="0" dirty="0" err="1">
                <a:solidFill>
                  <a:srgbClr val="333333"/>
                </a:solidFill>
                <a:effectLst/>
                <a:latin typeface="Montserrat" panose="00000500000000000000" pitchFamily="2" charset="0"/>
              </a:rPr>
              <a:t>SparkContext's</a:t>
            </a:r>
            <a:r>
              <a:rPr lang="en-US" b="0" i="0" dirty="0">
                <a:solidFill>
                  <a:srgbClr val="333333"/>
                </a:solidFill>
                <a:effectLst/>
                <a:latin typeface="Montserrat" panose="00000500000000000000" pitchFamily="2" charset="0"/>
              </a:rPr>
              <a:t> </a:t>
            </a:r>
            <a:r>
              <a:rPr lang="en-US" b="0" i="0" dirty="0" err="1">
                <a:solidFill>
                  <a:srgbClr val="333333"/>
                </a:solidFill>
                <a:effectLst/>
                <a:latin typeface="Montserrat" panose="00000500000000000000" pitchFamily="2" charset="0"/>
              </a:rPr>
              <a:t>textFile</a:t>
            </a:r>
            <a:r>
              <a:rPr lang="en-US" b="0" i="0" dirty="0">
                <a:solidFill>
                  <a:srgbClr val="333333"/>
                </a:solidFill>
                <a:effectLst/>
                <a:latin typeface="Montserrat" panose="00000500000000000000" pitchFamily="2" charset="0"/>
              </a:rPr>
              <a:t> method can be used to create RDD's text file. </a:t>
            </a:r>
          </a:p>
          <a:p>
            <a:pPr algn="just"/>
            <a:r>
              <a:rPr lang="en-US" b="0" i="0" dirty="0">
                <a:solidFill>
                  <a:srgbClr val="333333"/>
                </a:solidFill>
                <a:effectLst/>
                <a:latin typeface="Montserrat" panose="00000500000000000000" pitchFamily="2" charset="0"/>
              </a:rPr>
              <a:t>This method takes a URI for the file (either a local path on the machine or a hdfs://) and reads the data of the file.</a:t>
            </a:r>
          </a:p>
          <a:p>
            <a:pPr algn="just"/>
            <a:r>
              <a:rPr lang="en-US" b="0" i="0" dirty="0">
                <a:solidFill>
                  <a:srgbClr val="000000"/>
                </a:solidFill>
                <a:effectLst/>
                <a:latin typeface="Verdana" panose="020B0604030504040204" pitchFamily="34" charset="0"/>
              </a:rPr>
              <a:t>Spark makes use of the concept of RDD to achieve faster and efficient MapReduce operations. </a:t>
            </a:r>
            <a:endParaRPr lang="en-US" b="0" i="0" dirty="0">
              <a:solidFill>
                <a:srgbClr val="333333"/>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1378298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A41F-ABC4-2856-C0F7-80C229973CCB}"/>
              </a:ext>
            </a:extLst>
          </p:cNvPr>
          <p:cNvSpPr>
            <a:spLocks noGrp="1"/>
          </p:cNvSpPr>
          <p:nvPr>
            <p:ph type="title"/>
          </p:nvPr>
        </p:nvSpPr>
        <p:spPr/>
        <p:txBody>
          <a:bodyPr/>
          <a:lstStyle/>
          <a:p>
            <a:endParaRPr lang="en-IN"/>
          </a:p>
        </p:txBody>
      </p:sp>
      <p:sp>
        <p:nvSpPr>
          <p:cNvPr id="5" name="AutoShape 4" descr="Hadoop Architecture">
            <a:extLst>
              <a:ext uri="{FF2B5EF4-FFF2-40B4-BE49-F238E27FC236}">
                <a16:creationId xmlns:a16="http://schemas.microsoft.com/office/drawing/2014/main" id="{60D3DA75-21C6-6736-E31A-53314821E4B0}"/>
              </a:ext>
            </a:extLst>
          </p:cNvPr>
          <p:cNvSpPr>
            <a:spLocks noGrp="1" noChangeAspect="1" noChangeArrowheads="1"/>
          </p:cNvSpPr>
          <p:nvPr>
            <p:ph idx="1"/>
          </p:nvPr>
        </p:nvSpPr>
        <p:spPr bwMode="auto">
          <a:xfrm>
            <a:off x="838200" y="1209368"/>
            <a:ext cx="10515600" cy="496759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sz="3200" b="0" i="0" dirty="0">
                <a:solidFill>
                  <a:srgbClr val="273239"/>
                </a:solidFill>
                <a:effectLst/>
                <a:latin typeface="Nunito" pitchFamily="2" charset="0"/>
              </a:rPr>
              <a:t>Hadoop is a framework written in Java that utilizes a large cluster of commodity hardware to maintain and store big size data. </a:t>
            </a:r>
          </a:p>
          <a:p>
            <a:r>
              <a:rPr lang="en-US" sz="3200" b="0" i="0" dirty="0">
                <a:solidFill>
                  <a:srgbClr val="273239"/>
                </a:solidFill>
                <a:effectLst/>
                <a:latin typeface="Nunito" pitchFamily="2" charset="0"/>
              </a:rPr>
              <a:t>Hadoop works on MapReduce Programming Algorithm that was introduced by Google.</a:t>
            </a:r>
          </a:p>
          <a:p>
            <a:r>
              <a:rPr lang="en-US" sz="3200" b="0" i="0" dirty="0">
                <a:solidFill>
                  <a:srgbClr val="273239"/>
                </a:solidFill>
                <a:effectLst/>
                <a:latin typeface="Nunito" pitchFamily="2" charset="0"/>
              </a:rPr>
              <a:t> Today lots of Big Brand Companies are using Hadoop in their Organization to deal with big data, </a:t>
            </a:r>
            <a:r>
              <a:rPr lang="en-US" sz="3200" b="0" i="0" dirty="0" err="1">
                <a:solidFill>
                  <a:srgbClr val="273239"/>
                </a:solidFill>
                <a:effectLst/>
                <a:latin typeface="Nunito" pitchFamily="2" charset="0"/>
              </a:rPr>
              <a:t>eg.</a:t>
            </a:r>
            <a:r>
              <a:rPr lang="en-US" sz="3200" b="0" i="0" dirty="0">
                <a:solidFill>
                  <a:srgbClr val="273239"/>
                </a:solidFill>
                <a:effectLst/>
                <a:latin typeface="Nunito" pitchFamily="2" charset="0"/>
              </a:rPr>
              <a:t> Facebook, Yahoo, Netflix, eBay, etc.</a:t>
            </a:r>
            <a:endParaRPr lang="en-IN" sz="3200" dirty="0"/>
          </a:p>
        </p:txBody>
      </p:sp>
    </p:spTree>
    <p:extLst>
      <p:ext uri="{BB962C8B-B14F-4D97-AF65-F5344CB8AC3E}">
        <p14:creationId xmlns:p14="http://schemas.microsoft.com/office/powerpoint/2010/main" val="8172955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7DAE3-2009-8A3A-E641-C55263BDAD80}"/>
              </a:ext>
            </a:extLst>
          </p:cNvPr>
          <p:cNvSpPr>
            <a:spLocks noGrp="1"/>
          </p:cNvSpPr>
          <p:nvPr>
            <p:ph type="title"/>
          </p:nvPr>
        </p:nvSpPr>
        <p:spPr/>
        <p:txBody>
          <a:bodyPr/>
          <a:lstStyle/>
          <a:p>
            <a:r>
              <a:rPr lang="en-IN" b="0" i="0" dirty="0">
                <a:solidFill>
                  <a:srgbClr val="444444"/>
                </a:solidFill>
                <a:effectLst/>
                <a:latin typeface="Georgia" panose="02040502050405020303" pitchFamily="18" charset="0"/>
              </a:rPr>
              <a:t>Features of Spark RDD</a:t>
            </a:r>
            <a:br>
              <a:rPr lang="en-IN" b="0" i="0" dirty="0">
                <a:solidFill>
                  <a:srgbClr val="444444"/>
                </a:solidFill>
                <a:effectLst/>
                <a:latin typeface="Georgia" panose="02040502050405020303" pitchFamily="18" charset="0"/>
              </a:rPr>
            </a:br>
            <a:endParaRPr lang="en-IN" dirty="0"/>
          </a:p>
        </p:txBody>
      </p:sp>
      <p:pic>
        <p:nvPicPr>
          <p:cNvPr id="1026" name="Picture 2" descr="Features of Spark RDD">
            <a:extLst>
              <a:ext uri="{FF2B5EF4-FFF2-40B4-BE49-F238E27FC236}">
                <a16:creationId xmlns:a16="http://schemas.microsoft.com/office/drawing/2014/main" id="{CE06D679-5664-DE8E-D3A7-0378EEECBC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4157" y="1308557"/>
            <a:ext cx="9704778" cy="5082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1753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0850-B2E1-7FE0-E05C-5ABE32C1CE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9F0E4B-A50A-BE7D-4AB7-A577FEBE5C7B}"/>
              </a:ext>
            </a:extLst>
          </p:cNvPr>
          <p:cNvSpPr>
            <a:spLocks noGrp="1"/>
          </p:cNvSpPr>
          <p:nvPr>
            <p:ph idx="1"/>
          </p:nvPr>
        </p:nvSpPr>
        <p:spPr>
          <a:xfrm>
            <a:off x="606287" y="365125"/>
            <a:ext cx="10747513" cy="5811838"/>
          </a:xfrm>
        </p:spPr>
        <p:txBody>
          <a:bodyPr>
            <a:normAutofit/>
          </a:bodyPr>
          <a:lstStyle/>
          <a:p>
            <a:pPr algn="l" fontAlgn="base"/>
            <a:r>
              <a:rPr lang="en-US" b="1" i="0" dirty="0" err="1">
                <a:solidFill>
                  <a:srgbClr val="444444"/>
                </a:solidFill>
                <a:effectLst/>
                <a:latin typeface="inherit"/>
              </a:rPr>
              <a:t>i</a:t>
            </a:r>
            <a:r>
              <a:rPr lang="en-US" b="1" i="0" dirty="0">
                <a:solidFill>
                  <a:srgbClr val="444444"/>
                </a:solidFill>
                <a:effectLst/>
                <a:latin typeface="inherit"/>
              </a:rPr>
              <a:t>. In-memory Computation</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Spark</a:t>
            </a:r>
            <a:r>
              <a:rPr lang="en-US" b="1" i="0" dirty="0">
                <a:solidFill>
                  <a:srgbClr val="444444"/>
                </a:solidFill>
                <a:effectLst/>
                <a:latin typeface="inherit"/>
              </a:rPr>
              <a:t> </a:t>
            </a:r>
            <a:r>
              <a:rPr lang="en-US" b="0" i="0" dirty="0">
                <a:solidFill>
                  <a:srgbClr val="444444"/>
                </a:solidFill>
                <a:effectLst/>
                <a:latin typeface="Georgia" panose="02040502050405020303" pitchFamily="18" charset="0"/>
              </a:rPr>
              <a:t>RDDs have a provision of </a:t>
            </a:r>
            <a:r>
              <a:rPr lang="en-US" b="1" i="0" u="sng" dirty="0">
                <a:solidFill>
                  <a:srgbClr val="65ABF6"/>
                </a:solidFill>
                <a:effectLst/>
                <a:latin typeface="inherit"/>
                <a:hlinkClick r:id="rId2"/>
              </a:rPr>
              <a:t>in-memory computation</a:t>
            </a:r>
            <a:r>
              <a:rPr lang="en-US" b="0" i="0" dirty="0">
                <a:solidFill>
                  <a:srgbClr val="444444"/>
                </a:solidFill>
                <a:effectLst/>
                <a:latin typeface="Georgia" panose="02040502050405020303" pitchFamily="18" charset="0"/>
              </a:rPr>
              <a:t>. It stores intermediate results in distributed memory(RAM) instead of stable storage(disk).</a:t>
            </a:r>
          </a:p>
          <a:p>
            <a:pPr algn="l" fontAlgn="base"/>
            <a:endParaRPr lang="en-US" b="0" i="0" dirty="0">
              <a:solidFill>
                <a:srgbClr val="444444"/>
              </a:solidFill>
              <a:effectLst/>
              <a:latin typeface="Georgia" panose="02040502050405020303" pitchFamily="18" charset="0"/>
            </a:endParaRPr>
          </a:p>
          <a:p>
            <a:pPr algn="l" fontAlgn="base"/>
            <a:r>
              <a:rPr lang="en-US" b="1" i="0" dirty="0">
                <a:solidFill>
                  <a:srgbClr val="444444"/>
                </a:solidFill>
                <a:effectLst/>
                <a:latin typeface="inherit"/>
              </a:rPr>
              <a:t>ii. Lazy Evaluations  </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All transformations in Apache Spark are lazy, in that they do not compute their results right away. Instead, they just remember the transformations applied to some base data set.</a:t>
            </a:r>
          </a:p>
          <a:p>
            <a:pPr algn="l" fontAlgn="base"/>
            <a:r>
              <a:rPr lang="en-US" b="0" i="0" dirty="0">
                <a:solidFill>
                  <a:srgbClr val="444444"/>
                </a:solidFill>
                <a:effectLst/>
                <a:latin typeface="Georgia" panose="02040502050405020303" pitchFamily="18" charset="0"/>
              </a:rPr>
              <a:t>Spark computes transformations when an action requires a result for the driver program. Follow this guide for the deep study of</a:t>
            </a:r>
            <a:r>
              <a:rPr lang="en-US" b="0" i="0" u="sng" dirty="0">
                <a:solidFill>
                  <a:srgbClr val="65ABF6"/>
                </a:solidFill>
                <a:effectLst/>
                <a:latin typeface="Georgia" panose="02040502050405020303" pitchFamily="18" charset="0"/>
                <a:hlinkClick r:id="rId3"/>
              </a:rPr>
              <a:t> </a:t>
            </a:r>
            <a:r>
              <a:rPr lang="en-US" b="1" i="0" u="sng" dirty="0">
                <a:solidFill>
                  <a:srgbClr val="65ABF6"/>
                </a:solidFill>
                <a:effectLst/>
                <a:latin typeface="inherit"/>
                <a:hlinkClick r:id="rId3"/>
              </a:rPr>
              <a:t>Spark Lazy Evaluation</a:t>
            </a:r>
            <a:r>
              <a:rPr lang="en-US" b="0" i="0" u="sng" dirty="0">
                <a:solidFill>
                  <a:srgbClr val="65ABF6"/>
                </a:solidFill>
                <a:effectLst/>
                <a:latin typeface="Georgia" panose="02040502050405020303" pitchFamily="18" charset="0"/>
                <a:hlinkClick r:id="rId3"/>
              </a:rPr>
              <a:t>.</a:t>
            </a:r>
            <a:endParaRPr lang="en-US" b="0" i="0" dirty="0">
              <a:solidFill>
                <a:srgbClr val="444444"/>
              </a:solidFill>
              <a:effectLst/>
              <a:latin typeface="Georgia" panose="02040502050405020303" pitchFamily="18" charset="0"/>
            </a:endParaRPr>
          </a:p>
          <a:p>
            <a:endParaRPr lang="en-IN" dirty="0"/>
          </a:p>
        </p:txBody>
      </p:sp>
    </p:spTree>
    <p:extLst>
      <p:ext uri="{BB962C8B-B14F-4D97-AF65-F5344CB8AC3E}">
        <p14:creationId xmlns:p14="http://schemas.microsoft.com/office/powerpoint/2010/main" val="26201475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ED22-6715-F47C-8613-EC05C67AE4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5ECD77-74E9-A34C-68C2-3A9F63B05BA5}"/>
              </a:ext>
            </a:extLst>
          </p:cNvPr>
          <p:cNvSpPr>
            <a:spLocks noGrp="1"/>
          </p:cNvSpPr>
          <p:nvPr>
            <p:ph idx="1"/>
          </p:nvPr>
        </p:nvSpPr>
        <p:spPr>
          <a:xfrm>
            <a:off x="715617" y="218661"/>
            <a:ext cx="10813774" cy="6152322"/>
          </a:xfrm>
        </p:spPr>
        <p:txBody>
          <a:bodyPr>
            <a:normAutofit lnSpcReduction="10000"/>
          </a:bodyPr>
          <a:lstStyle/>
          <a:p>
            <a:pPr algn="l" fontAlgn="base"/>
            <a:r>
              <a:rPr lang="en-US" sz="3200" b="1" i="0" dirty="0">
                <a:solidFill>
                  <a:srgbClr val="444444"/>
                </a:solidFill>
                <a:effectLst/>
                <a:latin typeface="inherit"/>
              </a:rPr>
              <a:t>iii. Fault Tolerance</a:t>
            </a:r>
            <a:endParaRPr lang="en-US" sz="3200" b="0" i="0" dirty="0">
              <a:solidFill>
                <a:srgbClr val="444444"/>
              </a:solidFill>
              <a:effectLst/>
              <a:latin typeface="Georgia" panose="02040502050405020303" pitchFamily="18" charset="0"/>
            </a:endParaRPr>
          </a:p>
          <a:p>
            <a:pPr algn="l" fontAlgn="base"/>
            <a:r>
              <a:rPr lang="en-US" sz="3200" b="0" i="0" dirty="0">
                <a:solidFill>
                  <a:srgbClr val="444444"/>
                </a:solidFill>
                <a:effectLst/>
                <a:latin typeface="Georgia" panose="02040502050405020303" pitchFamily="18" charset="0"/>
              </a:rPr>
              <a:t>Spark RDDs are fault tolerant as they track data lineage information to rebuild lost data automatically on failure. They rebuild lost data on failure using lineage, each RDD remembers how it was created from other datasets (by transformations like a map, join or </a:t>
            </a:r>
            <a:r>
              <a:rPr lang="en-US" sz="3200" b="0" i="0" dirty="0" err="1">
                <a:solidFill>
                  <a:srgbClr val="444444"/>
                </a:solidFill>
                <a:effectLst/>
                <a:latin typeface="Georgia" panose="02040502050405020303" pitchFamily="18" charset="0"/>
              </a:rPr>
              <a:t>groupBy</a:t>
            </a:r>
            <a:r>
              <a:rPr lang="en-US" sz="3200" b="0" i="0" dirty="0">
                <a:solidFill>
                  <a:srgbClr val="444444"/>
                </a:solidFill>
                <a:effectLst/>
                <a:latin typeface="Georgia" panose="02040502050405020303" pitchFamily="18" charset="0"/>
              </a:rPr>
              <a:t>) to recreate itself. Follow this guide for the deep study of</a:t>
            </a:r>
            <a:r>
              <a:rPr lang="en-US" sz="3200" b="1" i="0" u="sng" dirty="0">
                <a:solidFill>
                  <a:srgbClr val="65ABF6"/>
                </a:solidFill>
                <a:effectLst/>
                <a:latin typeface="inherit"/>
                <a:hlinkClick r:id="rId2"/>
              </a:rPr>
              <a:t> RDD Fault Tolerance</a:t>
            </a:r>
            <a:r>
              <a:rPr lang="en-US" sz="3200" b="0" i="0" u="sng" dirty="0">
                <a:solidFill>
                  <a:srgbClr val="65ABF6"/>
                </a:solidFill>
                <a:effectLst/>
                <a:latin typeface="Georgia" panose="02040502050405020303" pitchFamily="18" charset="0"/>
                <a:hlinkClick r:id="rId2"/>
              </a:rPr>
              <a:t>.</a:t>
            </a:r>
            <a:endParaRPr lang="en-US" sz="3200" b="0" i="0" dirty="0">
              <a:solidFill>
                <a:srgbClr val="444444"/>
              </a:solidFill>
              <a:effectLst/>
              <a:latin typeface="Georgia" panose="02040502050405020303" pitchFamily="18" charset="0"/>
            </a:endParaRPr>
          </a:p>
          <a:p>
            <a:pPr algn="l" fontAlgn="base"/>
            <a:r>
              <a:rPr lang="en-US" sz="3200" b="1" i="0" dirty="0">
                <a:solidFill>
                  <a:srgbClr val="444444"/>
                </a:solidFill>
                <a:effectLst/>
                <a:latin typeface="inherit"/>
              </a:rPr>
              <a:t>iv. Immutability</a:t>
            </a:r>
            <a:endParaRPr lang="en-US" sz="3200" b="0" i="0" dirty="0">
              <a:solidFill>
                <a:srgbClr val="444444"/>
              </a:solidFill>
              <a:effectLst/>
              <a:latin typeface="Georgia" panose="02040502050405020303" pitchFamily="18" charset="0"/>
            </a:endParaRPr>
          </a:p>
          <a:p>
            <a:pPr algn="l" fontAlgn="base"/>
            <a:r>
              <a:rPr lang="en-US" sz="3200" b="0" i="0" dirty="0">
                <a:solidFill>
                  <a:srgbClr val="444444"/>
                </a:solidFill>
                <a:effectLst/>
                <a:latin typeface="Georgia" panose="02040502050405020303" pitchFamily="18" charset="0"/>
              </a:rPr>
              <a:t>Data is safe to share across processes. It can also be created or retrieved anytime which makes caching, sharing &amp; replication easy. Thus, it is a way to reach consistency in computations.</a:t>
            </a:r>
          </a:p>
          <a:p>
            <a:endParaRPr lang="en-IN" sz="3200" dirty="0"/>
          </a:p>
        </p:txBody>
      </p:sp>
    </p:spTree>
    <p:extLst>
      <p:ext uri="{BB962C8B-B14F-4D97-AF65-F5344CB8AC3E}">
        <p14:creationId xmlns:p14="http://schemas.microsoft.com/office/powerpoint/2010/main" val="7422219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4686-6D0C-48FA-7B57-4A309C8333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70A6C8-A6D0-77D2-800C-CA8DC85B199F}"/>
              </a:ext>
            </a:extLst>
          </p:cNvPr>
          <p:cNvSpPr>
            <a:spLocks noGrp="1"/>
          </p:cNvSpPr>
          <p:nvPr>
            <p:ph idx="1"/>
          </p:nvPr>
        </p:nvSpPr>
        <p:spPr>
          <a:xfrm>
            <a:off x="715617" y="365125"/>
            <a:ext cx="10793896" cy="6254336"/>
          </a:xfrm>
        </p:spPr>
        <p:txBody>
          <a:bodyPr>
            <a:normAutofit fontScale="92500" lnSpcReduction="10000"/>
          </a:bodyPr>
          <a:lstStyle/>
          <a:p>
            <a:pPr algn="l" fontAlgn="base"/>
            <a:r>
              <a:rPr lang="en-US" b="1" i="0" dirty="0">
                <a:solidFill>
                  <a:srgbClr val="444444"/>
                </a:solidFill>
                <a:effectLst/>
                <a:latin typeface="inherit"/>
              </a:rPr>
              <a:t>v. Partitioning</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Partitioning is the fundamental unit of parallelism in Spark RDD. Each partition is one logical division of data which is mutable. One can create a partition through some transformations on existing partitions.</a:t>
            </a:r>
          </a:p>
          <a:p>
            <a:pPr algn="l" fontAlgn="base"/>
            <a:r>
              <a:rPr lang="en-US" b="1" i="0" dirty="0">
                <a:solidFill>
                  <a:srgbClr val="444444"/>
                </a:solidFill>
                <a:effectLst/>
                <a:latin typeface="inherit"/>
              </a:rPr>
              <a:t>vi. Persistence</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Users can state which RDDs they will reuse and choose a storage strategy for them (e.g., in-memory storage or on Disk).</a:t>
            </a:r>
          </a:p>
          <a:p>
            <a:pPr algn="l" fontAlgn="base"/>
            <a:r>
              <a:rPr lang="en-US" b="1" i="0" dirty="0">
                <a:solidFill>
                  <a:srgbClr val="444444"/>
                </a:solidFill>
                <a:effectLst/>
                <a:latin typeface="inherit"/>
              </a:rPr>
              <a:t>vii. Coarse-grained Operations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It applies to all elements in datasets through maps or filter or group by operation.</a:t>
            </a:r>
            <a:br>
              <a:rPr lang="en-US" b="0" i="0" dirty="0">
                <a:solidFill>
                  <a:srgbClr val="444444"/>
                </a:solidFill>
                <a:effectLst/>
                <a:latin typeface="Georgia" panose="02040502050405020303" pitchFamily="18" charset="0"/>
              </a:rPr>
            </a:br>
            <a:endParaRPr lang="en-US" b="0" i="0" dirty="0">
              <a:solidFill>
                <a:srgbClr val="444444"/>
              </a:solidFill>
              <a:effectLst/>
              <a:latin typeface="Georgia" panose="02040502050405020303" pitchFamily="18" charset="0"/>
            </a:endParaRPr>
          </a:p>
          <a:p>
            <a:pPr algn="l" fontAlgn="base"/>
            <a:r>
              <a:rPr lang="en-US" b="1" i="0" dirty="0">
                <a:solidFill>
                  <a:srgbClr val="444444"/>
                </a:solidFill>
                <a:effectLst/>
                <a:latin typeface="inherit"/>
              </a:rPr>
              <a:t>viii. Location-Stickiness</a:t>
            </a:r>
            <a:endParaRPr lang="en-US" b="0" i="0" dirty="0">
              <a:solidFill>
                <a:srgbClr val="444444"/>
              </a:solidFill>
              <a:effectLst/>
              <a:latin typeface="Georgia" panose="02040502050405020303" pitchFamily="18" charset="0"/>
            </a:endParaRPr>
          </a:p>
          <a:p>
            <a:pPr algn="l" fontAlgn="base"/>
            <a:r>
              <a:rPr lang="en-US" b="0" i="0" dirty="0">
                <a:solidFill>
                  <a:srgbClr val="444444"/>
                </a:solidFill>
                <a:effectLst/>
                <a:latin typeface="Georgia" panose="02040502050405020303" pitchFamily="18" charset="0"/>
              </a:rPr>
              <a:t>RDDs are capable of defining placement preference to compute partitions. Placement preference refers to information about the location of RDD. The </a:t>
            </a:r>
            <a:r>
              <a:rPr lang="en-US" b="1" i="0" dirty="0" err="1">
                <a:solidFill>
                  <a:srgbClr val="444444"/>
                </a:solidFill>
                <a:effectLst/>
                <a:latin typeface="inherit"/>
              </a:rPr>
              <a:t>DAGScheduler</a:t>
            </a:r>
            <a:r>
              <a:rPr lang="en-US" b="0" i="0" dirty="0">
                <a:solidFill>
                  <a:srgbClr val="444444"/>
                </a:solidFill>
                <a:effectLst/>
                <a:latin typeface="Georgia" panose="02040502050405020303" pitchFamily="18" charset="0"/>
              </a:rPr>
              <a:t> places the partitions in such a way that task is close to data as much as possible.</a:t>
            </a:r>
          </a:p>
          <a:p>
            <a:endParaRPr lang="en-IN" dirty="0"/>
          </a:p>
        </p:txBody>
      </p:sp>
    </p:spTree>
    <p:extLst>
      <p:ext uri="{BB962C8B-B14F-4D97-AF65-F5344CB8AC3E}">
        <p14:creationId xmlns:p14="http://schemas.microsoft.com/office/powerpoint/2010/main" val="24094967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AE82-7D72-CB40-346D-DD1B9F8F1D54}"/>
              </a:ext>
            </a:extLst>
          </p:cNvPr>
          <p:cNvSpPr>
            <a:spLocks noGrp="1"/>
          </p:cNvSpPr>
          <p:nvPr>
            <p:ph type="title"/>
          </p:nvPr>
        </p:nvSpPr>
        <p:spPr/>
        <p:txBody>
          <a:bodyPr>
            <a:normAutofit fontScale="90000"/>
          </a:bodyPr>
          <a:lstStyle/>
          <a:p>
            <a:pPr algn="ctr"/>
            <a:r>
              <a:rPr lang="en-IN" sz="3200" b="1" u="sng" kern="100" dirty="0">
                <a:effectLst/>
                <a:latin typeface="Calibri" panose="020F0502020204030204" pitchFamily="34" charset="0"/>
                <a:ea typeface="Calibri" panose="020F0502020204030204" pitchFamily="34" charset="0"/>
                <a:cs typeface="Times New Roman" panose="02020603050405020304" pitchFamily="18" charset="0"/>
              </a:rPr>
              <a:t>Storing and Querying Data.</a:t>
            </a:r>
            <a:br>
              <a:rPr lang="en-IN"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6600" dirty="0"/>
          </a:p>
        </p:txBody>
      </p:sp>
      <p:sp>
        <p:nvSpPr>
          <p:cNvPr id="3" name="Content Placeholder 2">
            <a:extLst>
              <a:ext uri="{FF2B5EF4-FFF2-40B4-BE49-F238E27FC236}">
                <a16:creationId xmlns:a16="http://schemas.microsoft.com/office/drawing/2014/main" id="{BDB25919-D3F1-57B4-3D85-0A6EA5901095}"/>
              </a:ext>
            </a:extLst>
          </p:cNvPr>
          <p:cNvSpPr>
            <a:spLocks noGrp="1"/>
          </p:cNvSpPr>
          <p:nvPr>
            <p:ph idx="1"/>
          </p:nvPr>
        </p:nvSpPr>
        <p:spPr>
          <a:xfrm>
            <a:off x="1003852" y="1063487"/>
            <a:ext cx="10349948" cy="5113476"/>
          </a:xfrm>
        </p:spPr>
        <p:txBody>
          <a:bodyPr>
            <a:normAutofit/>
          </a:bodyPr>
          <a:lstStyle/>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Storing and Querying Data in Hadoop and Spark</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In the Hadoop ecosystem, storing and querying data efficiently is crucial for handling large-scale datasets. Below is an overview of how data storage and querying work in both Hadoop and Spark.</a:t>
            </a: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1. Storing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Data storage in Hadoop is primarily handled by </a:t>
            </a:r>
            <a:r>
              <a:rPr lang="en-IN" b="1" kern="100" dirty="0">
                <a:effectLst/>
                <a:latin typeface="Calibri" panose="020F0502020204030204" pitchFamily="34" charset="0"/>
                <a:ea typeface="Calibri" panose="020F0502020204030204" pitchFamily="34" charset="0"/>
                <a:cs typeface="Times New Roman" panose="02020603050405020304" pitchFamily="18" charset="0"/>
              </a:rPr>
              <a:t>HDFS (Hadoop Distributed File System)</a:t>
            </a:r>
            <a:r>
              <a:rPr lang="en-IN" kern="100" dirty="0">
                <a:effectLst/>
                <a:latin typeface="Calibri" panose="020F0502020204030204" pitchFamily="34" charset="0"/>
                <a:ea typeface="Calibri" panose="020F0502020204030204" pitchFamily="34" charset="0"/>
                <a:cs typeface="Times New Roman" panose="02020603050405020304" pitchFamily="18" charset="0"/>
              </a:rPr>
              <a:t>, while Spark relies on both HDFS and other distributed storage systems.</a:t>
            </a:r>
          </a:p>
          <a:p>
            <a:endParaRPr lang="en-IN" sz="4000" dirty="0"/>
          </a:p>
        </p:txBody>
      </p:sp>
    </p:spTree>
    <p:extLst>
      <p:ext uri="{BB962C8B-B14F-4D97-AF65-F5344CB8AC3E}">
        <p14:creationId xmlns:p14="http://schemas.microsoft.com/office/powerpoint/2010/main" val="29143628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03CF-5B76-3082-03EF-E61BD32678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E574F4-94BE-BAAD-B112-34EDF1027477}"/>
              </a:ext>
            </a:extLst>
          </p:cNvPr>
          <p:cNvSpPr>
            <a:spLocks noGrp="1"/>
          </p:cNvSpPr>
          <p:nvPr>
            <p:ph idx="1"/>
          </p:nvPr>
        </p:nvSpPr>
        <p:spPr>
          <a:xfrm>
            <a:off x="735496" y="596348"/>
            <a:ext cx="10618304" cy="5580615"/>
          </a:xfrm>
        </p:spPr>
        <p:txBody>
          <a:bodyPr>
            <a:normAutofit lnSpcReduction="10000"/>
          </a:bodyPr>
          <a:lstStyle/>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A. Hadoop Distributed File System (HDFS)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HDFS is a distributed storage system that stores data across multiple machines in a Hadoop cluster.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It follows a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Master-Slave Architecture</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err="1">
                <a:effectLst/>
                <a:latin typeface="Calibri" panose="020F0502020204030204" pitchFamily="34" charset="0"/>
                <a:ea typeface="Calibri" panose="020F0502020204030204" pitchFamily="34" charset="0"/>
                <a:cs typeface="Times New Roman" panose="02020603050405020304" pitchFamily="18" charset="0"/>
              </a:rPr>
              <a:t>NameNode</a:t>
            </a:r>
            <a:r>
              <a:rPr lang="en-IN" kern="100" dirty="0">
                <a:effectLst/>
                <a:latin typeface="Calibri" panose="020F0502020204030204" pitchFamily="34" charset="0"/>
                <a:ea typeface="Calibri" panose="020F0502020204030204" pitchFamily="34" charset="0"/>
                <a:cs typeface="Times New Roman" panose="02020603050405020304" pitchFamily="18" charset="0"/>
              </a:rPr>
              <a:t> (Master) manages metadata (directory structure, file permissions, and block locations).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b="1" kern="100" dirty="0" err="1">
                <a:effectLst/>
                <a:latin typeface="Calibri" panose="020F0502020204030204" pitchFamily="34" charset="0"/>
                <a:ea typeface="Calibri" panose="020F0502020204030204" pitchFamily="34" charset="0"/>
                <a:cs typeface="Times New Roman" panose="02020603050405020304" pitchFamily="18" charset="0"/>
              </a:rPr>
              <a:t>DataNodes</a:t>
            </a:r>
            <a:r>
              <a:rPr lang="en-IN" kern="100" dirty="0">
                <a:effectLst/>
                <a:latin typeface="Calibri" panose="020F0502020204030204" pitchFamily="34" charset="0"/>
                <a:ea typeface="Calibri" panose="020F0502020204030204" pitchFamily="34" charset="0"/>
                <a:cs typeface="Times New Roman" panose="02020603050405020304" pitchFamily="18" charset="0"/>
              </a:rPr>
              <a:t> (Slaves) store actual data blocks.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Files are divided into </a:t>
            </a: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blocks (default 128MB or 256MB)</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and replicated across multiple nodes for fault tolerance.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3200" kern="100" dirty="0">
                <a:effectLst/>
                <a:latin typeface="Calibri" panose="020F0502020204030204" pitchFamily="34" charset="0"/>
                <a:ea typeface="Calibri" panose="020F0502020204030204" pitchFamily="34" charset="0"/>
                <a:cs typeface="Times New Roman" panose="02020603050405020304" pitchFamily="18" charset="0"/>
              </a:rPr>
              <a:t>HDFS supports </a:t>
            </a:r>
            <a:r>
              <a:rPr lang="en-IN" sz="3200" b="1" kern="100" dirty="0">
                <a:effectLst/>
                <a:latin typeface="Calibri" panose="020F0502020204030204" pitchFamily="34" charset="0"/>
                <a:ea typeface="Calibri" panose="020F0502020204030204" pitchFamily="34" charset="0"/>
                <a:cs typeface="Times New Roman" panose="02020603050405020304" pitchFamily="18" charset="0"/>
              </a:rPr>
              <a:t>batch processing</a:t>
            </a:r>
            <a:r>
              <a:rPr lang="en-IN" sz="3200" kern="100" dirty="0">
                <a:effectLst/>
                <a:latin typeface="Calibri" panose="020F0502020204030204" pitchFamily="34" charset="0"/>
                <a:ea typeface="Calibri" panose="020F0502020204030204" pitchFamily="34" charset="0"/>
                <a:cs typeface="Times New Roman" panose="02020603050405020304" pitchFamily="18" charset="0"/>
              </a:rPr>
              <a:t> and is optimized for large files (not small files).</a:t>
            </a:r>
          </a:p>
          <a:p>
            <a:endParaRPr lang="en-IN" sz="4400" dirty="0"/>
          </a:p>
        </p:txBody>
      </p:sp>
    </p:spTree>
    <p:extLst>
      <p:ext uri="{BB962C8B-B14F-4D97-AF65-F5344CB8AC3E}">
        <p14:creationId xmlns:p14="http://schemas.microsoft.com/office/powerpoint/2010/main" val="36359709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BEE6-9051-B0D7-F44E-632AF19A42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E527E3-5988-5A84-D72B-B68E6C990F2F}"/>
              </a:ext>
            </a:extLst>
          </p:cNvPr>
          <p:cNvSpPr>
            <a:spLocks noGrp="1"/>
          </p:cNvSpPr>
          <p:nvPr>
            <p:ph idx="1"/>
          </p:nvPr>
        </p:nvSpPr>
        <p:spPr>
          <a:xfrm>
            <a:off x="685800" y="365125"/>
            <a:ext cx="10668000" cy="5811838"/>
          </a:xfrm>
        </p:spPr>
        <p:txBody>
          <a:bodyPr>
            <a:normAutofit/>
          </a:bodyPr>
          <a:lstStyle/>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B. Other Storage Options in Hadoop and Spark</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Apache HBase</a:t>
            </a:r>
            <a:r>
              <a:rPr lang="en-IN" kern="100" dirty="0">
                <a:effectLst/>
                <a:latin typeface="Calibri" panose="020F0502020204030204" pitchFamily="34" charset="0"/>
                <a:ea typeface="Calibri" panose="020F0502020204030204" pitchFamily="34" charset="0"/>
                <a:cs typeface="Times New Roman" panose="02020603050405020304" pitchFamily="18" charset="0"/>
              </a:rPr>
              <a:t>: A NoSQL database for real-time read/write access to large datasets.</a:t>
            </a: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Apache Hive</a:t>
            </a:r>
            <a:r>
              <a:rPr lang="en-IN" kern="100" dirty="0">
                <a:effectLst/>
                <a:latin typeface="Calibri" panose="020F0502020204030204" pitchFamily="34" charset="0"/>
                <a:ea typeface="Calibri" panose="020F0502020204030204" pitchFamily="34" charset="0"/>
                <a:cs typeface="Times New Roman" panose="02020603050405020304" pitchFamily="18" charset="0"/>
              </a:rPr>
              <a:t>: A data warehouse that stores structured data and allows SQL-like querying.</a:t>
            </a: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Apache ORC and Parquet</a:t>
            </a:r>
            <a:r>
              <a:rPr lang="en-IN" kern="100" dirty="0">
                <a:effectLst/>
                <a:latin typeface="Calibri" panose="020F0502020204030204" pitchFamily="34" charset="0"/>
                <a:ea typeface="Calibri" panose="020F0502020204030204" pitchFamily="34" charset="0"/>
                <a:cs typeface="Times New Roman" panose="02020603050405020304" pitchFamily="18" charset="0"/>
              </a:rPr>
              <a:t>: Columnar storage formats that optimize storage and query performance.</a:t>
            </a:r>
          </a:p>
          <a:p>
            <a:pPr marL="342900" lvl="0" indent="-342900">
              <a:lnSpc>
                <a:spcPct val="107000"/>
              </a:lnSpc>
              <a:spcAft>
                <a:spcPts val="800"/>
              </a:spcAft>
              <a:buSzPts val="1000"/>
              <a:buFont typeface="Symbol" panose="05050102010706020507" pitchFamily="18" charset="2"/>
              <a:buChar char=""/>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Amazon S3, Google Cloud Storage, and Azure Blob Storage</a:t>
            </a:r>
            <a:r>
              <a:rPr lang="en-IN" kern="100" dirty="0">
                <a:effectLst/>
                <a:latin typeface="Calibri" panose="020F0502020204030204" pitchFamily="34" charset="0"/>
                <a:ea typeface="Calibri" panose="020F0502020204030204" pitchFamily="34" charset="0"/>
                <a:cs typeface="Times New Roman" panose="02020603050405020304" pitchFamily="18" charset="0"/>
              </a:rPr>
              <a:t>: Cloud-based storage options that integrate with Hadoop and Spark.</a:t>
            </a:r>
          </a:p>
          <a:p>
            <a:endParaRPr lang="en-IN" sz="4000" dirty="0"/>
          </a:p>
        </p:txBody>
      </p:sp>
    </p:spTree>
    <p:extLst>
      <p:ext uri="{BB962C8B-B14F-4D97-AF65-F5344CB8AC3E}">
        <p14:creationId xmlns:p14="http://schemas.microsoft.com/office/powerpoint/2010/main" val="24584842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388A-6ACA-B1CB-CC5A-4408FE7EB0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8F6B3E-0682-7CB1-3B9B-21A8DD34AD06}"/>
              </a:ext>
            </a:extLst>
          </p:cNvPr>
          <p:cNvSpPr>
            <a:spLocks noGrp="1"/>
          </p:cNvSpPr>
          <p:nvPr>
            <p:ph idx="1"/>
          </p:nvPr>
        </p:nvSpPr>
        <p:spPr>
          <a:xfrm>
            <a:off x="685800" y="506896"/>
            <a:ext cx="10668000" cy="5670067"/>
          </a:xfrm>
        </p:spPr>
        <p:txBody>
          <a:bodyPr>
            <a:normAutofit/>
          </a:bodyPr>
          <a:lstStyle/>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2. Querying Data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effectLst/>
                <a:latin typeface="Calibri" panose="020F0502020204030204" pitchFamily="34" charset="0"/>
                <a:ea typeface="Calibri" panose="020F0502020204030204" pitchFamily="34" charset="0"/>
                <a:cs typeface="Times New Roman" panose="02020603050405020304" pitchFamily="18" charset="0"/>
              </a:rPr>
              <a:t>Querying data in the Hadoop ecosystem can be done using different tools depending on the use case: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 Querying in Hadoop</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Apache Hive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SQL-like querying language called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HiveQL</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Converts queries into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MapReduce, Tez, or Spark jobs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Best suited for batch processing of structured data.</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800" dirty="0"/>
          </a:p>
        </p:txBody>
      </p:sp>
    </p:spTree>
    <p:extLst>
      <p:ext uri="{BB962C8B-B14F-4D97-AF65-F5344CB8AC3E}">
        <p14:creationId xmlns:p14="http://schemas.microsoft.com/office/powerpoint/2010/main" val="2339395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6B2A-4616-1257-E2ED-043B67A4A1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128398-3E8A-766B-4BC0-04F78FB9080F}"/>
              </a:ext>
            </a:extLst>
          </p:cNvPr>
          <p:cNvSpPr>
            <a:spLocks noGrp="1"/>
          </p:cNvSpPr>
          <p:nvPr>
            <p:ph idx="1"/>
          </p:nvPr>
        </p:nvSpPr>
        <p:spPr>
          <a:xfrm>
            <a:off x="616226" y="365125"/>
            <a:ext cx="10737574" cy="5811838"/>
          </a:xfrm>
        </p:spPr>
        <p:txBody>
          <a:bodyPr>
            <a:normAutofit/>
          </a:bodyPr>
          <a:lstStyle/>
          <a:p>
            <a:pPr marL="342900" lvl="0" indent="-342900">
              <a:lnSpc>
                <a:spcPct val="107000"/>
              </a:lnSpc>
              <a:spcAft>
                <a:spcPts val="800"/>
              </a:spcAft>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Apache Pig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 high-level scripting language (Pig Latin) for data transformation.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Converts Pig scripts into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MapReduce jobs</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Apache HBase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NoSQL database with fast read/write operations.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Supports key-value lookups but does not support SQL natively.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4800" dirty="0"/>
          </a:p>
        </p:txBody>
      </p:sp>
    </p:spTree>
    <p:extLst>
      <p:ext uri="{BB962C8B-B14F-4D97-AF65-F5344CB8AC3E}">
        <p14:creationId xmlns:p14="http://schemas.microsoft.com/office/powerpoint/2010/main" val="9314864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FDA0-81B2-D086-802F-1A50782F7C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F8A379-2CFC-A293-8D71-1D37F2538BAF}"/>
              </a:ext>
            </a:extLst>
          </p:cNvPr>
          <p:cNvSpPr>
            <a:spLocks noGrp="1"/>
          </p:cNvSpPr>
          <p:nvPr>
            <p:ph idx="1"/>
          </p:nvPr>
        </p:nvSpPr>
        <p:spPr>
          <a:xfrm>
            <a:off x="586409" y="365125"/>
            <a:ext cx="10767391" cy="5811838"/>
          </a:xfrm>
        </p:spPr>
        <p:txBody>
          <a:bodyPr>
            <a:no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 Querying in Spark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Spark SQL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Allows querying structured data using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SQL and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DataFrames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Supports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JDBC/ODBC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database connectivity.</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Can read from multiple sources: HDFS, Hive, Parquet, JSON, and relational databases.</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RDD (Resilient Distributed Dataset) Queries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Provides transformations (map, filter,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reduceByKey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querying unstructured data.</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Less optimized than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DataFrames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or Spark SQL but gives more control.</a:t>
            </a:r>
          </a:p>
          <a:p>
            <a:pPr marL="342900" lvl="0" indent="-342900">
              <a:lnSpc>
                <a:spcPct val="107000"/>
              </a:lnSpc>
              <a:spcAft>
                <a:spcPts val="800"/>
              </a:spcAft>
              <a:tabLst>
                <a:tab pos="457200" algn="l"/>
              </a:tabLst>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DataFrames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and Datasets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More efficient than RDDs.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Catalyst Optimizer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query optimization.</a:t>
            </a:r>
          </a:p>
          <a:p>
            <a:pPr marL="342900" lvl="0" indent="-342900">
              <a:lnSpc>
                <a:spcPct val="107000"/>
              </a:lnSpc>
              <a:spcAft>
                <a:spcPts val="800"/>
              </a:spcAft>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Spark Streaming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Allows querying real-time data streams from Kafka, Flume, and other sources.</a:t>
            </a:r>
          </a:p>
          <a:p>
            <a:endParaRPr lang="en-IN" sz="1800" dirty="0"/>
          </a:p>
        </p:txBody>
      </p:sp>
    </p:spTree>
    <p:extLst>
      <p:ext uri="{BB962C8B-B14F-4D97-AF65-F5344CB8AC3E}">
        <p14:creationId xmlns:p14="http://schemas.microsoft.com/office/powerpoint/2010/main" val="35321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9C62-BB59-8459-3C9D-CA800C112B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9A2FAF-9DFB-C8D5-A800-BDA551F2B204}"/>
              </a:ext>
            </a:extLst>
          </p:cNvPr>
          <p:cNvSpPr>
            <a:spLocks noGrp="1"/>
          </p:cNvSpPr>
          <p:nvPr>
            <p:ph idx="1"/>
          </p:nvPr>
        </p:nvSpPr>
        <p:spPr>
          <a:xfrm>
            <a:off x="838200" y="934065"/>
            <a:ext cx="10515600" cy="5242898"/>
          </a:xfrm>
        </p:spPr>
        <p:txBody>
          <a:bodyPr>
            <a:normAutofit lnSpcReduction="10000"/>
          </a:bodyPr>
          <a:lstStyle/>
          <a:p>
            <a:pPr marL="0" indent="0" algn="l" fontAlgn="base">
              <a:spcAft>
                <a:spcPts val="750"/>
              </a:spcAft>
              <a:buNone/>
            </a:pPr>
            <a:r>
              <a:rPr lang="en-US" sz="3600" b="0" i="0" dirty="0">
                <a:solidFill>
                  <a:srgbClr val="273239"/>
                </a:solidFill>
                <a:effectLst/>
                <a:latin typeface="Nunito" pitchFamily="2" charset="0"/>
              </a:rPr>
              <a:t>The Hadoop Architecture Mainly consists of 4 components.</a:t>
            </a:r>
          </a:p>
          <a:p>
            <a:pPr marL="0" indent="0" algn="l" fontAlgn="base">
              <a:spcAft>
                <a:spcPts val="750"/>
              </a:spcAft>
              <a:buNone/>
            </a:pPr>
            <a:r>
              <a:rPr lang="en-US" sz="3600" b="0" i="0" dirty="0">
                <a:solidFill>
                  <a:srgbClr val="273239"/>
                </a:solidFill>
                <a:effectLst/>
                <a:latin typeface="Nunito" pitchFamily="2" charset="0"/>
              </a:rPr>
              <a:t> </a:t>
            </a:r>
          </a:p>
          <a:p>
            <a:pPr algn="l" fontAlgn="base">
              <a:spcAft>
                <a:spcPts val="1800"/>
              </a:spcAft>
              <a:buFont typeface="Arial" panose="020B0604020202020204" pitchFamily="34" charset="0"/>
              <a:buChar char="•"/>
            </a:pPr>
            <a:r>
              <a:rPr lang="en-US" sz="3600" b="0" i="0" dirty="0">
                <a:solidFill>
                  <a:srgbClr val="273239"/>
                </a:solidFill>
                <a:effectLst/>
                <a:latin typeface="Nunito" pitchFamily="2" charset="0"/>
              </a:rPr>
              <a:t>MapReduce</a:t>
            </a:r>
          </a:p>
          <a:p>
            <a:pPr algn="l" fontAlgn="base">
              <a:spcAft>
                <a:spcPts val="1800"/>
              </a:spcAft>
              <a:buFont typeface="Arial" panose="020B0604020202020204" pitchFamily="34" charset="0"/>
              <a:buChar char="•"/>
            </a:pPr>
            <a:r>
              <a:rPr lang="en-US" sz="3600" b="0" i="0" dirty="0">
                <a:solidFill>
                  <a:srgbClr val="273239"/>
                </a:solidFill>
                <a:effectLst/>
                <a:latin typeface="Nunito" pitchFamily="2" charset="0"/>
              </a:rPr>
              <a:t>HDFS(Hadoop Distributed File System)</a:t>
            </a:r>
          </a:p>
          <a:p>
            <a:pPr algn="l" fontAlgn="base">
              <a:spcAft>
                <a:spcPts val="1800"/>
              </a:spcAft>
              <a:buFont typeface="Arial" panose="020B0604020202020204" pitchFamily="34" charset="0"/>
              <a:buChar char="•"/>
            </a:pPr>
            <a:r>
              <a:rPr lang="en-US" sz="3600" b="0" i="0" dirty="0">
                <a:solidFill>
                  <a:srgbClr val="273239"/>
                </a:solidFill>
                <a:effectLst/>
                <a:latin typeface="Nunito" pitchFamily="2" charset="0"/>
              </a:rPr>
              <a:t>YARN(Yet Another Resource Negotiator)</a:t>
            </a:r>
          </a:p>
          <a:p>
            <a:pPr algn="l" fontAlgn="base">
              <a:spcAft>
                <a:spcPts val="1800"/>
              </a:spcAft>
              <a:buFont typeface="Arial" panose="020B0604020202020204" pitchFamily="34" charset="0"/>
              <a:buChar char="•"/>
            </a:pPr>
            <a:r>
              <a:rPr lang="en-US" sz="3600" b="0" i="0" dirty="0">
                <a:solidFill>
                  <a:srgbClr val="273239"/>
                </a:solidFill>
                <a:effectLst/>
                <a:latin typeface="Nunito" pitchFamily="2" charset="0"/>
              </a:rPr>
              <a:t>Common Utilities or Hadoop Common</a:t>
            </a:r>
          </a:p>
          <a:p>
            <a:endParaRPr lang="en-IN" sz="3600" dirty="0"/>
          </a:p>
        </p:txBody>
      </p:sp>
    </p:spTree>
    <p:extLst>
      <p:ext uri="{BB962C8B-B14F-4D97-AF65-F5344CB8AC3E}">
        <p14:creationId xmlns:p14="http://schemas.microsoft.com/office/powerpoint/2010/main" val="30500041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6A54-35C9-F0BD-E672-B63E5D31B503}"/>
              </a:ext>
            </a:extLst>
          </p:cNvPr>
          <p:cNvSpPr>
            <a:spLocks noGrp="1"/>
          </p:cNvSpPr>
          <p:nvPr>
            <p:ph type="title"/>
          </p:nvPr>
        </p:nvSpPr>
        <p:spPr/>
        <p:txBody>
          <a:bodyPr>
            <a:normAutofit fontScale="90000"/>
          </a:bodyPr>
          <a:lstStyle/>
          <a:p>
            <a:r>
              <a:rPr kumimoji="0" lang="en-US"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Comparison: Hadoop vs. Spark for Storing &amp; Querying</a:t>
            </a:r>
            <a:br>
              <a:rPr kumimoji="0" lang="en-US" altLang="en-US" sz="5400" b="0" i="0" u="none" strike="noStrike" cap="none" normalizeH="0" baseline="0" dirty="0">
                <a:ln>
                  <a:noFill/>
                </a:ln>
                <a:solidFill>
                  <a:schemeClr val="tx1"/>
                </a:solidFill>
                <a:effectLst/>
                <a:latin typeface="Arial" panose="020B0604020202020204" pitchFamily="34" charset="0"/>
              </a:rPr>
            </a:br>
            <a:endParaRPr lang="en-IN" dirty="0"/>
          </a:p>
        </p:txBody>
      </p:sp>
      <p:graphicFrame>
        <p:nvGraphicFramePr>
          <p:cNvPr id="4" name="Content Placeholder 3">
            <a:extLst>
              <a:ext uri="{FF2B5EF4-FFF2-40B4-BE49-F238E27FC236}">
                <a16:creationId xmlns:a16="http://schemas.microsoft.com/office/drawing/2014/main" id="{C9AFC64D-11E7-6F9C-D67E-B33EB375D35C}"/>
              </a:ext>
            </a:extLst>
          </p:cNvPr>
          <p:cNvGraphicFramePr>
            <a:graphicFrameLocks noGrp="1"/>
          </p:cNvGraphicFramePr>
          <p:nvPr>
            <p:ph idx="1"/>
            <p:extLst>
              <p:ext uri="{D42A27DB-BD31-4B8C-83A1-F6EECF244321}">
                <p14:modId xmlns:p14="http://schemas.microsoft.com/office/powerpoint/2010/main" val="3093135597"/>
              </p:ext>
            </p:extLst>
          </p:nvPr>
        </p:nvGraphicFramePr>
        <p:xfrm>
          <a:off x="1620079" y="1434895"/>
          <a:ext cx="9266580" cy="5057980"/>
        </p:xfrm>
        <a:graphic>
          <a:graphicData uri="http://schemas.openxmlformats.org/drawingml/2006/table">
            <a:tbl>
              <a:tblPr firstRow="1" firstCol="1" bandRow="1">
                <a:tableStyleId>{5C22544A-7EE6-4342-B048-85BDC9FD1C3A}</a:tableStyleId>
              </a:tblPr>
              <a:tblGrid>
                <a:gridCol w="3088860">
                  <a:extLst>
                    <a:ext uri="{9D8B030D-6E8A-4147-A177-3AD203B41FA5}">
                      <a16:colId xmlns:a16="http://schemas.microsoft.com/office/drawing/2014/main" val="3477843210"/>
                    </a:ext>
                  </a:extLst>
                </a:gridCol>
                <a:gridCol w="3088860">
                  <a:extLst>
                    <a:ext uri="{9D8B030D-6E8A-4147-A177-3AD203B41FA5}">
                      <a16:colId xmlns:a16="http://schemas.microsoft.com/office/drawing/2014/main" val="4074366565"/>
                    </a:ext>
                  </a:extLst>
                </a:gridCol>
                <a:gridCol w="3088860">
                  <a:extLst>
                    <a:ext uri="{9D8B030D-6E8A-4147-A177-3AD203B41FA5}">
                      <a16:colId xmlns:a16="http://schemas.microsoft.com/office/drawing/2014/main" val="1220704057"/>
                    </a:ext>
                  </a:extLst>
                </a:gridCol>
              </a:tblGrid>
              <a:tr h="1011596">
                <a:tc>
                  <a:txBody>
                    <a:bodyPr/>
                    <a:lstStyle/>
                    <a:p>
                      <a:pPr>
                        <a:lnSpc>
                          <a:spcPct val="107000"/>
                        </a:lnSpc>
                        <a:spcAft>
                          <a:spcPts val="800"/>
                        </a:spcAft>
                      </a:pPr>
                      <a:r>
                        <a:rPr lang="en-IN" sz="1400" kern="100">
                          <a:effectLst/>
                        </a:rPr>
                        <a:t>Feature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400" kern="100">
                          <a:effectLst/>
                        </a:rPr>
                        <a:t>Hadoop (HDFS, Hive)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400" kern="100">
                          <a:effectLst/>
                        </a:rPr>
                        <a:t>Spark (RDD, DataFrames, SQL)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93560431"/>
                  </a:ext>
                </a:extLst>
              </a:tr>
              <a:tr h="1011596">
                <a:tc>
                  <a:txBody>
                    <a:bodyPr/>
                    <a:lstStyle/>
                    <a:p>
                      <a:pPr>
                        <a:lnSpc>
                          <a:spcPct val="107000"/>
                        </a:lnSpc>
                        <a:spcAft>
                          <a:spcPts val="800"/>
                        </a:spcAft>
                      </a:pPr>
                      <a:r>
                        <a:rPr lang="en-IN" sz="1400" kern="100" dirty="0">
                          <a:effectLst/>
                        </a:rPr>
                        <a:t>Storage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400" kern="100">
                          <a:effectLst/>
                        </a:rPr>
                        <a:t>HDFS (Batch-oriented)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400" kern="100">
                          <a:effectLst/>
                        </a:rPr>
                        <a:t>HDFS, S3, HBase, Parquet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76273949"/>
                  </a:ext>
                </a:extLst>
              </a:tr>
              <a:tr h="1011596">
                <a:tc>
                  <a:txBody>
                    <a:bodyPr/>
                    <a:lstStyle/>
                    <a:p>
                      <a:pPr>
                        <a:lnSpc>
                          <a:spcPct val="107000"/>
                        </a:lnSpc>
                        <a:spcAft>
                          <a:spcPts val="800"/>
                        </a:spcAft>
                      </a:pPr>
                      <a:r>
                        <a:rPr lang="en-IN" sz="1400" kern="100" dirty="0">
                          <a:effectLst/>
                        </a:rPr>
                        <a:t>Query Language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400" kern="100">
                          <a:effectLst/>
                        </a:rPr>
                        <a:t>HiveQL, Pig Latin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400" kern="100">
                          <a:effectLst/>
                        </a:rPr>
                        <a:t>SQL, DataFrames, RDD transformations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65042502"/>
                  </a:ext>
                </a:extLst>
              </a:tr>
              <a:tr h="1011596">
                <a:tc>
                  <a:txBody>
                    <a:bodyPr/>
                    <a:lstStyle/>
                    <a:p>
                      <a:pPr>
                        <a:lnSpc>
                          <a:spcPct val="107000"/>
                        </a:lnSpc>
                        <a:spcAft>
                          <a:spcPts val="800"/>
                        </a:spcAft>
                      </a:pPr>
                      <a:r>
                        <a:rPr lang="en-IN" sz="1400" kern="100" dirty="0">
                          <a:effectLst/>
                        </a:rPr>
                        <a:t>Speed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400" kern="100">
                          <a:effectLst/>
                        </a:rPr>
                        <a:t>Slower (MapReduce-based)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400" kern="100">
                          <a:effectLst/>
                        </a:rPr>
                        <a:t>Faster (In-memory processing)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65141037"/>
                  </a:ext>
                </a:extLst>
              </a:tr>
              <a:tr h="1011596">
                <a:tc>
                  <a:txBody>
                    <a:bodyPr/>
                    <a:lstStyle/>
                    <a:p>
                      <a:pPr>
                        <a:lnSpc>
                          <a:spcPct val="107000"/>
                        </a:lnSpc>
                        <a:spcAft>
                          <a:spcPts val="800"/>
                        </a:spcAft>
                      </a:pPr>
                      <a:r>
                        <a:rPr lang="en-IN" sz="1400" kern="100" dirty="0">
                          <a:effectLst/>
                        </a:rPr>
                        <a:t>Use Case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400" kern="100">
                          <a:effectLst/>
                        </a:rPr>
                        <a:t>Large-scale batch processing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400" kern="100" dirty="0">
                          <a:effectLst/>
                        </a:rPr>
                        <a:t>Real-time &amp; batch processing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81532437"/>
                  </a:ext>
                </a:extLst>
              </a:tr>
            </a:tbl>
          </a:graphicData>
        </a:graphic>
      </p:graphicFrame>
    </p:spTree>
    <p:extLst>
      <p:ext uri="{BB962C8B-B14F-4D97-AF65-F5344CB8AC3E}">
        <p14:creationId xmlns:p14="http://schemas.microsoft.com/office/powerpoint/2010/main" val="25416202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D88AF-7BAB-D67F-466E-93BB5F3B47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BAE626-47B5-2D5C-C48D-0E39720885C1}"/>
              </a:ext>
            </a:extLst>
          </p:cNvPr>
          <p:cNvSpPr>
            <a:spLocks noGrp="1"/>
          </p:cNvSpPr>
          <p:nvPr>
            <p:ph idx="1"/>
          </p:nvPr>
        </p:nvSpPr>
        <p:spPr>
          <a:xfrm>
            <a:off x="665922" y="365125"/>
            <a:ext cx="10687878" cy="5811838"/>
          </a:xfrm>
        </p:spPr>
        <p:txBody>
          <a:bodyPr>
            <a:normAutofit lnSpcReduction="10000"/>
          </a:bodyPr>
          <a:lstStyle/>
          <a:p>
            <a:pPr>
              <a:lnSpc>
                <a:spcPct val="107000"/>
              </a:lnSpc>
              <a:spcAft>
                <a:spcPts val="800"/>
              </a:spcAft>
            </a:pP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HDFS</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is the core storage system in Hadoop, but other storage solutions like HBase, ORC, and Parquet are also used.</a:t>
            </a:r>
          </a:p>
          <a:p>
            <a:pPr marL="342900" lvl="0" indent="-342900">
              <a:lnSpc>
                <a:spcPct val="107000"/>
              </a:lnSpc>
              <a:spcAft>
                <a:spcPts val="800"/>
              </a:spcAft>
              <a:buSzPts val="1000"/>
              <a:buFont typeface="Symbol" panose="05050102010706020507" pitchFamily="18" charset="2"/>
              <a:buChar char=""/>
              <a:tabLst>
                <a:tab pos="457200" algn="l"/>
              </a:tabLst>
            </a:pP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Querying in Hadoop</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is mainly done through Hive, Pig, and HBase.</a:t>
            </a:r>
          </a:p>
          <a:p>
            <a:pPr marL="342900" lvl="0" indent="-342900">
              <a:lnSpc>
                <a:spcPct val="107000"/>
              </a:lnSpc>
              <a:spcAft>
                <a:spcPts val="800"/>
              </a:spcAft>
              <a:buSzPts val="1000"/>
              <a:buFont typeface="Symbol" panose="05050102010706020507" pitchFamily="18" charset="2"/>
              <a:buChar char=""/>
              <a:tabLst>
                <a:tab pos="457200" algn="l"/>
              </a:tabLst>
            </a:pP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Spark SQL and </a:t>
            </a:r>
            <a:r>
              <a:rPr lang="en-IN" sz="3600" b="1" kern="100" dirty="0" err="1">
                <a:effectLst/>
                <a:latin typeface="Calibri" panose="020F0502020204030204" pitchFamily="34" charset="0"/>
                <a:ea typeface="Calibri" panose="020F0502020204030204" pitchFamily="34" charset="0"/>
                <a:cs typeface="Times New Roman" panose="02020603050405020304" pitchFamily="18" charset="0"/>
              </a:rPr>
              <a:t>DataFrames</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provide an efficient way to query data with better performance than traditional MapReduce.</a:t>
            </a:r>
          </a:p>
          <a:p>
            <a:endParaRPr lang="en-IN" sz="4800" dirty="0"/>
          </a:p>
        </p:txBody>
      </p:sp>
    </p:spTree>
    <p:extLst>
      <p:ext uri="{BB962C8B-B14F-4D97-AF65-F5344CB8AC3E}">
        <p14:creationId xmlns:p14="http://schemas.microsoft.com/office/powerpoint/2010/main" val="14751882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DB9F-D64D-1ED4-04AB-6A2AC85EE0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6AA757-581E-805D-31F5-E7DA5113D303}"/>
              </a:ext>
            </a:extLst>
          </p:cNvPr>
          <p:cNvSpPr>
            <a:spLocks noGrp="1"/>
          </p:cNvSpPr>
          <p:nvPr>
            <p:ph idx="1"/>
          </p:nvPr>
        </p:nvSpPr>
        <p:spPr>
          <a:xfrm rot="21087765">
            <a:off x="838200" y="1825625"/>
            <a:ext cx="10515600" cy="4351338"/>
          </a:xfrm>
        </p:spPr>
        <p:txBody>
          <a:bodyPr>
            <a:normAutofit/>
          </a:bodyPr>
          <a:lstStyle/>
          <a:p>
            <a:pPr marL="0" indent="0" algn="ctr">
              <a:buNone/>
            </a:pPr>
            <a:r>
              <a:rPr lang="en-US" sz="15300" dirty="0"/>
              <a:t>Thank You..</a:t>
            </a:r>
            <a:endParaRPr lang="en-IN" sz="15300" dirty="0"/>
          </a:p>
        </p:txBody>
      </p:sp>
    </p:spTree>
    <p:extLst>
      <p:ext uri="{BB962C8B-B14F-4D97-AF65-F5344CB8AC3E}">
        <p14:creationId xmlns:p14="http://schemas.microsoft.com/office/powerpoint/2010/main" val="354988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6165</Words>
  <Application>Microsoft Office PowerPoint</Application>
  <PresentationFormat>Widescreen</PresentationFormat>
  <Paragraphs>411</Paragraphs>
  <Slides>92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92</vt:i4>
      </vt:variant>
    </vt:vector>
  </HeadingPairs>
  <TitlesOfParts>
    <vt:vector size="107" baseType="lpstr">
      <vt:lpstr>Arial</vt:lpstr>
      <vt:lpstr>Calibri</vt:lpstr>
      <vt:lpstr>Calibri Light</vt:lpstr>
      <vt:lpstr>Courier New</vt:lpstr>
      <vt:lpstr>Georgia</vt:lpstr>
      <vt:lpstr>inherit</vt:lpstr>
      <vt:lpstr>Inter</vt:lpstr>
      <vt:lpstr>Montserrat</vt:lpstr>
      <vt:lpstr>Nunito</vt:lpstr>
      <vt:lpstr>Source Sans 3</vt:lpstr>
      <vt:lpstr>Symbol</vt:lpstr>
      <vt:lpstr>var(--ff-lato)</vt:lpstr>
      <vt:lpstr>Verdana</vt:lpstr>
      <vt:lpstr>Wingdings</vt:lpstr>
      <vt:lpstr>Office Theme</vt:lpstr>
      <vt:lpstr>HADOOP ARCHITECTURE AND ECOSYSTEM</vt:lpstr>
      <vt:lpstr>PowerPoint Presentation</vt:lpstr>
      <vt:lpstr>Hadoop Ecosystem </vt:lpstr>
      <vt:lpstr>PowerPoint Presentation</vt:lpstr>
      <vt:lpstr>Modules of Hadoop </vt:lpstr>
      <vt:lpstr>PowerPoint Presentation</vt:lpstr>
      <vt:lpstr>Hadoop Architecture </vt:lpstr>
      <vt:lpstr>PowerPoint Presentation</vt:lpstr>
      <vt:lpstr>PowerPoint Presentation</vt:lpstr>
      <vt:lpstr>PowerPoint Presentation</vt:lpstr>
      <vt:lpstr>1. MapReduce </vt:lpstr>
      <vt:lpstr>PowerPoint Presentation</vt:lpstr>
      <vt:lpstr>2. HDFS </vt:lpstr>
      <vt:lpstr>PowerPoint Presentation</vt:lpstr>
      <vt:lpstr>3. YARN(Yet Another Resource Negotiator) </vt:lpstr>
      <vt:lpstr>PowerPoint Presentation</vt:lpstr>
      <vt:lpstr>4. Hadoop common or Common Utilities </vt:lpstr>
      <vt:lpstr>HADOOP CLUSTER</vt:lpstr>
      <vt:lpstr>PowerPoint Presentation</vt:lpstr>
      <vt:lpstr>PowerPoint Presentation</vt:lpstr>
      <vt:lpstr>PowerPoint Presentation</vt:lpstr>
      <vt:lpstr>PowerPoint Presentation</vt:lpstr>
      <vt:lpstr>Hadoop Clusters Properties </vt:lpstr>
      <vt:lpstr>Types of Hadoop clusters  1. Single Node Hadoop Cluster 2. Multiple Node Hadoop Cluster </vt:lpstr>
      <vt:lpstr>1. Single Node Hadoop Cluster</vt:lpstr>
      <vt:lpstr>2. Multiple Node Hadoop Cluster</vt:lpstr>
      <vt:lpstr>PowerPoint Presentation</vt:lpstr>
      <vt:lpstr>HDFS</vt:lpstr>
      <vt:lpstr>PowerPoint Presentation</vt:lpstr>
      <vt:lpstr>Some Important Features of HDFS(Hadoop Distributed File System) </vt:lpstr>
      <vt:lpstr>HDFS Storage </vt:lpstr>
      <vt:lpstr>PowerPoint Presentation</vt:lpstr>
      <vt:lpstr>PowerPoint Presentation</vt:lpstr>
      <vt:lpstr>PowerPoint Presentation</vt:lpstr>
      <vt:lpstr>PowerPoint Presentation</vt:lpstr>
      <vt:lpstr>Objectives and Assumptions Of HDFS </vt:lpstr>
      <vt:lpstr>0</vt:lpstr>
      <vt:lpstr>PowerPoint Presentation</vt:lpstr>
      <vt:lpstr>PowerPoint Presentation</vt:lpstr>
      <vt:lpstr>WORKING WITH DFS</vt:lpstr>
      <vt:lpstr>PowerPoint Presentation</vt:lpstr>
      <vt:lpstr>PowerPoint Presentation</vt:lpstr>
      <vt:lpstr>HDFS Data Replication </vt:lpstr>
      <vt:lpstr>Applications of HDFS </vt:lpstr>
      <vt:lpstr>Map Reduce in Hadoop </vt:lpstr>
      <vt:lpstr>PowerPoint Presentation</vt:lpstr>
      <vt:lpstr>Steps in Map Reduce </vt:lpstr>
      <vt:lpstr>sort and shuffle</vt:lpstr>
      <vt:lpstr>Usage of MapReduce </vt:lpstr>
      <vt:lpstr>Hadoop YARN Architecture </vt:lpstr>
      <vt:lpstr>PowerPoint Presentation</vt:lpstr>
      <vt:lpstr>PowerPoint Presentation</vt:lpstr>
      <vt:lpstr>YARN Features:</vt:lpstr>
      <vt:lpstr>PowerPoint Presentation</vt:lpstr>
      <vt:lpstr>The main components of YARN architecture include: </vt:lpstr>
      <vt:lpstr>PowerPoint Presentation</vt:lpstr>
      <vt:lpstr>PowerPoint Presentation</vt:lpstr>
      <vt:lpstr>PowerPoint Presentation</vt:lpstr>
      <vt:lpstr>Application workflow in Hadoop YARN:</vt:lpstr>
      <vt:lpstr>PowerPoint Presentation</vt:lpstr>
      <vt:lpstr>PowerPoint Presentation</vt:lpstr>
      <vt:lpstr>PowerPoint Presentation</vt:lpstr>
      <vt:lpstr> Spark </vt:lpstr>
      <vt:lpstr>PowerPoint Presentation</vt:lpstr>
      <vt:lpstr>Components of Spark </vt:lpstr>
      <vt:lpstr>PowerPoint Presentation</vt:lpstr>
      <vt:lpstr>PowerPoint Presentation</vt:lpstr>
      <vt:lpstr>PowerPoint Presentation</vt:lpstr>
      <vt:lpstr>Advantage of Spark: </vt:lpstr>
      <vt:lpstr>Disadvantage of Spark: </vt:lpstr>
      <vt:lpstr>PowerPoint Presentation</vt:lpstr>
      <vt:lpstr>PowerPoint Presentation</vt:lpstr>
      <vt:lpstr>PowerPoint Presentation</vt:lpstr>
      <vt:lpstr>RDD </vt:lpstr>
      <vt:lpstr>PowerPoint Presentation</vt:lpstr>
      <vt:lpstr>To apply operations on these RDD's, there are two ways −   Transformation and   Action </vt:lpstr>
      <vt:lpstr>PowerPoint Presentation</vt:lpstr>
      <vt:lpstr>Parallelized Collections </vt:lpstr>
      <vt:lpstr>External Datasets </vt:lpstr>
      <vt:lpstr>Features of Spark RDD </vt:lpstr>
      <vt:lpstr>PowerPoint Presentation</vt:lpstr>
      <vt:lpstr>PowerPoint Presentation</vt:lpstr>
      <vt:lpstr>PowerPoint Presentation</vt:lpstr>
      <vt:lpstr>Storing and Querying Data. </vt:lpstr>
      <vt:lpstr>PowerPoint Presentation</vt:lpstr>
      <vt:lpstr>PowerPoint Presentation</vt:lpstr>
      <vt:lpstr>PowerPoint Presentation</vt:lpstr>
      <vt:lpstr>PowerPoint Presentation</vt:lpstr>
      <vt:lpstr>PowerPoint Presentation</vt:lpstr>
      <vt:lpstr>Comparison: Hadoop vs. Spark for Storing &amp; Querying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Tilton Jebakumar</dc:creator>
  <cp:lastModifiedBy>Tilton Jebakumar</cp:lastModifiedBy>
  <cp:revision>30</cp:revision>
  <dcterms:created xsi:type="dcterms:W3CDTF">2025-01-28T10:02:17Z</dcterms:created>
  <dcterms:modified xsi:type="dcterms:W3CDTF">2025-02-10T05:28:11Z</dcterms:modified>
</cp:coreProperties>
</file>