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264-7BFE-4F8A-AC9D-505E5F26AA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7E563D-F3AD-4BE2-88CC-557561205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F03F50-7D05-4672-94B3-F6AEAAA368A1}"/>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5" name="Footer Placeholder 4">
            <a:extLst>
              <a:ext uri="{FF2B5EF4-FFF2-40B4-BE49-F238E27FC236}">
                <a16:creationId xmlns:a16="http://schemas.microsoft.com/office/drawing/2014/main" id="{85FD75EF-E224-4A01-83F4-80EDCA810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B0D4A-19A2-40BA-A281-B165C589CC1A}"/>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259626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F586-4C3B-4E3E-839A-2F1058F53F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4685E9-8495-4F72-83F7-2A5A53344D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B4375-5B46-450E-8244-6DC04F47EBE0}"/>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5" name="Footer Placeholder 4">
            <a:extLst>
              <a:ext uri="{FF2B5EF4-FFF2-40B4-BE49-F238E27FC236}">
                <a16:creationId xmlns:a16="http://schemas.microsoft.com/office/drawing/2014/main" id="{51567BEC-6AEB-4A77-83F9-D2AD02369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360F2-509A-46C0-A5ED-543FFC19D09B}"/>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47755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4E1A6-DB98-4FD5-91B5-5243C5B0C5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3523DE-D902-4D48-B0A5-D68942FF7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C90756-FC2E-42E5-8D84-1373A8DEAA7A}"/>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5" name="Footer Placeholder 4">
            <a:extLst>
              <a:ext uri="{FF2B5EF4-FFF2-40B4-BE49-F238E27FC236}">
                <a16:creationId xmlns:a16="http://schemas.microsoft.com/office/drawing/2014/main" id="{A9BBC2A1-1FC6-4592-AA51-F06DFB5E1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6B27E-C65A-480B-868F-753749DB372D}"/>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168767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5E73-A594-4A14-B1ED-1977F070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870DF-8D3E-46A0-BBCE-4F25D120F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E1420-F320-48C8-B63A-F3C46E78972F}"/>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5" name="Footer Placeholder 4">
            <a:extLst>
              <a:ext uri="{FF2B5EF4-FFF2-40B4-BE49-F238E27FC236}">
                <a16:creationId xmlns:a16="http://schemas.microsoft.com/office/drawing/2014/main" id="{B72FE77E-8984-42AF-BD82-0BA9CB661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CA820-854A-409B-84CB-24C9CEA7C138}"/>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63715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D393-367C-4FDD-9F5E-D0CA51757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79A136-633C-4333-B799-78DF61E372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AEE7F-32DF-45EC-9FFB-77F63726F472}"/>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5" name="Footer Placeholder 4">
            <a:extLst>
              <a:ext uri="{FF2B5EF4-FFF2-40B4-BE49-F238E27FC236}">
                <a16:creationId xmlns:a16="http://schemas.microsoft.com/office/drawing/2014/main" id="{6E374881-12D3-4A20-AD61-104181AE76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AEF77-EB41-4E33-A205-07D8A9E6700B}"/>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197656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1B33-CDF9-4677-BB11-C49D7C193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27B8D3-3396-4665-9C26-C78854B028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EF495-7BA8-48D1-899B-37023B002F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FF199E-D762-41F7-BE41-48E7B8B604D2}"/>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6" name="Footer Placeholder 5">
            <a:extLst>
              <a:ext uri="{FF2B5EF4-FFF2-40B4-BE49-F238E27FC236}">
                <a16:creationId xmlns:a16="http://schemas.microsoft.com/office/drawing/2014/main" id="{05E9DBFA-3AE9-4AE3-BFD0-17EA76602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D3840-DEC1-4798-8D59-C44F9641F4A5}"/>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367428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4556-10C6-4CF2-860C-4B9C830E14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CF77DB-4EDD-45ED-8582-F62A29AB8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F9492E-21FE-4A29-A4C0-366354A0B6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B94B14-96CF-46A9-9495-0FBCABE76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630330-D7F2-4F29-8FC7-ED1F07306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AF4D76-ECE2-4AC3-B33E-E71A22C82314}"/>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8" name="Footer Placeholder 7">
            <a:extLst>
              <a:ext uri="{FF2B5EF4-FFF2-40B4-BE49-F238E27FC236}">
                <a16:creationId xmlns:a16="http://schemas.microsoft.com/office/drawing/2014/main" id="{9191F7B0-8C81-48BD-AEF9-CD01A5F89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C74C84-F5F9-49F4-8511-51A41D7BE8D1}"/>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395228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D3FB-F34D-4A9F-BF87-44B64ACF6A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3A9EE0-A127-41D4-8E19-43C905939BE1}"/>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4" name="Footer Placeholder 3">
            <a:extLst>
              <a:ext uri="{FF2B5EF4-FFF2-40B4-BE49-F238E27FC236}">
                <a16:creationId xmlns:a16="http://schemas.microsoft.com/office/drawing/2014/main" id="{952B436F-9C9D-4DBE-9C42-8B7BD2B34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634687-2503-488F-BD4A-C2A01081B1AA}"/>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256059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B1A56-ED32-46C5-95B7-98F868E994E0}"/>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3" name="Footer Placeholder 2">
            <a:extLst>
              <a:ext uri="{FF2B5EF4-FFF2-40B4-BE49-F238E27FC236}">
                <a16:creationId xmlns:a16="http://schemas.microsoft.com/office/drawing/2014/main" id="{5AAEC83E-EE18-42A2-BF91-DB5774469A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F5324B-AE12-449C-A9E1-661E99D5D7F6}"/>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3998304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7B3A-4487-4FA6-A1DF-40A5344EF6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D145DB-FA3F-4878-8BCD-4A5080F3E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5712E8-AB7E-40DF-938D-A874E0DB7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3B651-65DE-4C46-9325-D79AA66E09FA}"/>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6" name="Footer Placeholder 5">
            <a:extLst>
              <a:ext uri="{FF2B5EF4-FFF2-40B4-BE49-F238E27FC236}">
                <a16:creationId xmlns:a16="http://schemas.microsoft.com/office/drawing/2014/main" id="{17C6FE2F-675C-47CB-8C2E-7E2F44AD0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0A14F-A962-4257-8315-5510F645AB7B}"/>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370117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47CB-E543-446D-8ADE-28B115F6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32DF07-7DC5-4E9F-91A5-3DC2EE4C9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0A6AD-9E08-41C6-982A-EB98D95DE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99077-B7D7-43DB-87D3-C503CFA6EB0D}"/>
              </a:ext>
            </a:extLst>
          </p:cNvPr>
          <p:cNvSpPr>
            <a:spLocks noGrp="1"/>
          </p:cNvSpPr>
          <p:nvPr>
            <p:ph type="dt" sz="half" idx="10"/>
          </p:nvPr>
        </p:nvSpPr>
        <p:spPr/>
        <p:txBody>
          <a:bodyPr/>
          <a:lstStyle/>
          <a:p>
            <a:fld id="{37A86108-ABC6-4EDF-B8B2-8C8C94544B36}" type="datetimeFigureOut">
              <a:rPr lang="en-US" smtClean="0"/>
              <a:t>7/29/2021</a:t>
            </a:fld>
            <a:endParaRPr lang="en-US"/>
          </a:p>
        </p:txBody>
      </p:sp>
      <p:sp>
        <p:nvSpPr>
          <p:cNvPr id="6" name="Footer Placeholder 5">
            <a:extLst>
              <a:ext uri="{FF2B5EF4-FFF2-40B4-BE49-F238E27FC236}">
                <a16:creationId xmlns:a16="http://schemas.microsoft.com/office/drawing/2014/main" id="{3AE6AAA6-8604-4214-8AF6-EFE659459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2DB30-FA96-4D8B-A867-4B5A6AB69A67}"/>
              </a:ext>
            </a:extLst>
          </p:cNvPr>
          <p:cNvSpPr>
            <a:spLocks noGrp="1"/>
          </p:cNvSpPr>
          <p:nvPr>
            <p:ph type="sldNum" sz="quarter" idx="12"/>
          </p:nvPr>
        </p:nvSpPr>
        <p:spPr/>
        <p:txBody>
          <a:bodyPr/>
          <a:lstStyle/>
          <a:p>
            <a:fld id="{2D8DF2AD-15B5-4A85-A637-8BA2590F90E1}" type="slidenum">
              <a:rPr lang="en-US" smtClean="0"/>
              <a:t>‹#›</a:t>
            </a:fld>
            <a:endParaRPr lang="en-US"/>
          </a:p>
        </p:txBody>
      </p:sp>
    </p:spTree>
    <p:extLst>
      <p:ext uri="{BB962C8B-B14F-4D97-AF65-F5344CB8AC3E}">
        <p14:creationId xmlns:p14="http://schemas.microsoft.com/office/powerpoint/2010/main" val="2842622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909DB2-1300-48A3-94C7-0BC28325C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5C1C3-01B6-4845-A6CD-7A5BF8831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E2FE0-7F5F-4A0A-A219-290CF2006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86108-ABC6-4EDF-B8B2-8C8C94544B36}" type="datetimeFigureOut">
              <a:rPr lang="en-US" smtClean="0"/>
              <a:t>7/29/2021</a:t>
            </a:fld>
            <a:endParaRPr lang="en-US"/>
          </a:p>
        </p:txBody>
      </p:sp>
      <p:sp>
        <p:nvSpPr>
          <p:cNvPr id="5" name="Footer Placeholder 4">
            <a:extLst>
              <a:ext uri="{FF2B5EF4-FFF2-40B4-BE49-F238E27FC236}">
                <a16:creationId xmlns:a16="http://schemas.microsoft.com/office/drawing/2014/main" id="{5B7EDBF2-0F9C-4098-8D22-0BCC7A4FD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0787A3-AF5F-4184-917D-088BD8C96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DF2AD-15B5-4A85-A637-8BA2590F90E1}" type="slidenum">
              <a:rPr lang="en-US" smtClean="0"/>
              <a:t>‹#›</a:t>
            </a:fld>
            <a:endParaRPr lang="en-US"/>
          </a:p>
        </p:txBody>
      </p:sp>
    </p:spTree>
    <p:extLst>
      <p:ext uri="{BB962C8B-B14F-4D97-AF65-F5344CB8AC3E}">
        <p14:creationId xmlns:p14="http://schemas.microsoft.com/office/powerpoint/2010/main" val="3581332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80598-A845-45D8-BD84-F8010AA206C9}"/>
              </a:ext>
            </a:extLst>
          </p:cNvPr>
          <p:cNvSpPr>
            <a:spLocks noGrp="1"/>
          </p:cNvSpPr>
          <p:nvPr>
            <p:ph type="ctrTitle"/>
          </p:nvPr>
        </p:nvSpPr>
        <p:spPr>
          <a:xfrm>
            <a:off x="1524000" y="867747"/>
            <a:ext cx="9144000" cy="732453"/>
          </a:xfrm>
        </p:spPr>
        <p:txBody>
          <a:bodyPr>
            <a:normAutofit fontScale="90000"/>
          </a:bodyPr>
          <a:lstStyle/>
          <a:p>
            <a:r>
              <a:rPr lang="en-US" dirty="0"/>
              <a:t>Animation</a:t>
            </a:r>
          </a:p>
        </p:txBody>
      </p:sp>
      <p:sp>
        <p:nvSpPr>
          <p:cNvPr id="3" name="Subtitle 2">
            <a:extLst>
              <a:ext uri="{FF2B5EF4-FFF2-40B4-BE49-F238E27FC236}">
                <a16:creationId xmlns:a16="http://schemas.microsoft.com/office/drawing/2014/main" id="{ED59C0D6-5C08-41E2-BDA0-57257753F219}"/>
              </a:ext>
            </a:extLst>
          </p:cNvPr>
          <p:cNvSpPr>
            <a:spLocks noGrp="1"/>
          </p:cNvSpPr>
          <p:nvPr>
            <p:ph type="subTitle" idx="1"/>
          </p:nvPr>
        </p:nvSpPr>
        <p:spPr>
          <a:xfrm>
            <a:off x="1524000" y="1600200"/>
            <a:ext cx="9144000" cy="4996543"/>
          </a:xfrm>
        </p:spPr>
        <p:txBody>
          <a:bodyPr/>
          <a:lstStyle/>
          <a:p>
            <a:pPr algn="l"/>
            <a:r>
              <a:rPr lang="en-US" b="1" i="0" dirty="0">
                <a:effectLst/>
                <a:latin typeface="Helvetica Neue"/>
              </a:rPr>
              <a:t>Animation </a:t>
            </a:r>
            <a:r>
              <a:rPr lang="en-US" b="0" i="0" dirty="0">
                <a:effectLst/>
                <a:latin typeface="Helvetica Neue"/>
              </a:rPr>
              <a:t>is a method of photographing successive drawings, models, or even puppets, to create an illusion of movement in a sequence. Because our eyes can only retain an image for approx. 1/10 of a second, when multiple images appear in fast succession, the brain blends them into a single moving image. In traditional animation, pictures are drawn or painted on transparent celluloid sheets to be photographed. Early cartoons are examples of this, but today, most animated movies are made with computer-generated imagery or CGI.</a:t>
            </a:r>
            <a:endParaRPr lang="en-US" dirty="0"/>
          </a:p>
        </p:txBody>
      </p:sp>
    </p:spTree>
    <p:extLst>
      <p:ext uri="{BB962C8B-B14F-4D97-AF65-F5344CB8AC3E}">
        <p14:creationId xmlns:p14="http://schemas.microsoft.com/office/powerpoint/2010/main" val="310119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07BA-72B6-4FAD-A115-91483A6C35B3}"/>
              </a:ext>
            </a:extLst>
          </p:cNvPr>
          <p:cNvSpPr>
            <a:spLocks noGrp="1"/>
          </p:cNvSpPr>
          <p:nvPr>
            <p:ph type="title"/>
          </p:nvPr>
        </p:nvSpPr>
        <p:spPr>
          <a:xfrm>
            <a:off x="838200" y="365126"/>
            <a:ext cx="10515600" cy="623920"/>
          </a:xfrm>
        </p:spPr>
        <p:txBody>
          <a:bodyPr>
            <a:normAutofit fontScale="90000"/>
          </a:bodyPr>
          <a:lstStyle/>
          <a:p>
            <a:r>
              <a:rPr lang="en-US" dirty="0"/>
              <a:t>Example:</a:t>
            </a:r>
          </a:p>
        </p:txBody>
      </p:sp>
      <p:pic>
        <p:nvPicPr>
          <p:cNvPr id="5" name="Content Placeholder 4">
            <a:extLst>
              <a:ext uri="{FF2B5EF4-FFF2-40B4-BE49-F238E27FC236}">
                <a16:creationId xmlns:a16="http://schemas.microsoft.com/office/drawing/2014/main" id="{30D9501B-CC3B-4FFD-82D9-2C86F1064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808" y="1277160"/>
            <a:ext cx="7903029" cy="4470498"/>
          </a:xfrm>
        </p:spPr>
      </p:pic>
    </p:spTree>
    <p:extLst>
      <p:ext uri="{BB962C8B-B14F-4D97-AF65-F5344CB8AC3E}">
        <p14:creationId xmlns:p14="http://schemas.microsoft.com/office/powerpoint/2010/main" val="101162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7BBF-C345-4341-8031-F93436CF6569}"/>
              </a:ext>
            </a:extLst>
          </p:cNvPr>
          <p:cNvSpPr>
            <a:spLocks noGrp="1"/>
          </p:cNvSpPr>
          <p:nvPr>
            <p:ph type="title"/>
          </p:nvPr>
        </p:nvSpPr>
        <p:spPr>
          <a:xfrm>
            <a:off x="838200" y="365126"/>
            <a:ext cx="10515600" cy="801202"/>
          </a:xfrm>
        </p:spPr>
        <p:txBody>
          <a:bodyPr/>
          <a:lstStyle/>
          <a:p>
            <a:r>
              <a:rPr lang="en-US" b="0" i="0" dirty="0">
                <a:solidFill>
                  <a:srgbClr val="3B3835"/>
                </a:solidFill>
                <a:effectLst/>
                <a:latin typeface="Helvetica Neue"/>
              </a:rPr>
              <a:t>Application of Computer Animation</a:t>
            </a:r>
            <a:endParaRPr lang="en-US" dirty="0"/>
          </a:p>
        </p:txBody>
      </p:sp>
      <p:sp>
        <p:nvSpPr>
          <p:cNvPr id="3" name="Content Placeholder 2">
            <a:extLst>
              <a:ext uri="{FF2B5EF4-FFF2-40B4-BE49-F238E27FC236}">
                <a16:creationId xmlns:a16="http://schemas.microsoft.com/office/drawing/2014/main" id="{DD41B7E5-61C3-4FB4-9374-ADDEE2D751F2}"/>
              </a:ext>
            </a:extLst>
          </p:cNvPr>
          <p:cNvSpPr>
            <a:spLocks noGrp="1"/>
          </p:cNvSpPr>
          <p:nvPr>
            <p:ph idx="1"/>
          </p:nvPr>
        </p:nvSpPr>
        <p:spPr>
          <a:xfrm>
            <a:off x="838200" y="1166328"/>
            <a:ext cx="10515600" cy="5010635"/>
          </a:xfrm>
        </p:spPr>
        <p:txBody>
          <a:bodyPr/>
          <a:lstStyle/>
          <a:p>
            <a:pPr>
              <a:buFont typeface="Wingdings" panose="05000000000000000000" pitchFamily="2" charset="2"/>
              <a:buChar char="q"/>
            </a:pPr>
            <a:r>
              <a:rPr lang="en-US" b="0" i="0" dirty="0">
                <a:solidFill>
                  <a:srgbClr val="3B3835"/>
                </a:solidFill>
                <a:effectLst/>
                <a:latin typeface="Helvetica Neue"/>
              </a:rPr>
              <a:t>Special Effects (Movies, TV) </a:t>
            </a:r>
          </a:p>
          <a:p>
            <a:pPr marL="0" indent="0">
              <a:buNone/>
            </a:pPr>
            <a:r>
              <a:rPr lang="en-US" b="0" i="0" dirty="0">
                <a:solidFill>
                  <a:srgbClr val="3B3835"/>
                </a:solidFill>
                <a:effectLst/>
                <a:latin typeface="Helvetica Neue"/>
              </a:rPr>
              <a:t> Video Games</a:t>
            </a:r>
          </a:p>
          <a:p>
            <a:pPr marL="0" indent="0">
              <a:buNone/>
            </a:pPr>
            <a:r>
              <a:rPr lang="en-US" b="0" i="0" dirty="0">
                <a:solidFill>
                  <a:srgbClr val="3B3835"/>
                </a:solidFill>
                <a:effectLst/>
                <a:latin typeface="Helvetica Neue"/>
              </a:rPr>
              <a:t>  Virtual Reality </a:t>
            </a:r>
          </a:p>
          <a:p>
            <a:pPr marL="0" indent="0">
              <a:buNone/>
            </a:pPr>
            <a:r>
              <a:rPr lang="en-US" b="0" i="0" dirty="0">
                <a:solidFill>
                  <a:srgbClr val="3B3835"/>
                </a:solidFill>
                <a:effectLst/>
                <a:latin typeface="Helvetica Neue"/>
              </a:rPr>
              <a:t> Simulation, Training, Military</a:t>
            </a:r>
          </a:p>
          <a:p>
            <a:pPr marL="0" indent="0">
              <a:buNone/>
            </a:pPr>
            <a:r>
              <a:rPr lang="en-US" b="0" i="0" dirty="0">
                <a:solidFill>
                  <a:srgbClr val="3B3835"/>
                </a:solidFill>
                <a:effectLst/>
                <a:latin typeface="Helvetica Neue"/>
              </a:rPr>
              <a:t>  Medical </a:t>
            </a:r>
          </a:p>
          <a:p>
            <a:pPr marL="0" indent="0">
              <a:buNone/>
            </a:pPr>
            <a:r>
              <a:rPr lang="en-US" b="0" i="0" dirty="0">
                <a:solidFill>
                  <a:srgbClr val="3B3835"/>
                </a:solidFill>
                <a:effectLst/>
                <a:latin typeface="Helvetica Neue"/>
              </a:rPr>
              <a:t> Robotics </a:t>
            </a:r>
          </a:p>
          <a:p>
            <a:pPr marL="0" indent="0">
              <a:buNone/>
            </a:pPr>
            <a:r>
              <a:rPr lang="en-US" b="0" i="0" dirty="0">
                <a:solidFill>
                  <a:srgbClr val="3B3835"/>
                </a:solidFill>
                <a:effectLst/>
                <a:latin typeface="Helvetica Neue"/>
              </a:rPr>
              <a:t> Visualization</a:t>
            </a:r>
          </a:p>
          <a:p>
            <a:pPr marL="0" indent="0">
              <a:buNone/>
            </a:pPr>
            <a:r>
              <a:rPr lang="en-US" b="0" i="0" dirty="0">
                <a:solidFill>
                  <a:srgbClr val="3B3835"/>
                </a:solidFill>
                <a:effectLst/>
                <a:latin typeface="Helvetica Neue"/>
              </a:rPr>
              <a:t>  Communication</a:t>
            </a:r>
            <a:endParaRPr lang="en-US" dirty="0"/>
          </a:p>
        </p:txBody>
      </p:sp>
    </p:spTree>
    <p:extLst>
      <p:ext uri="{BB962C8B-B14F-4D97-AF65-F5344CB8AC3E}">
        <p14:creationId xmlns:p14="http://schemas.microsoft.com/office/powerpoint/2010/main" val="154378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9C3-1658-4CA5-B91E-4060A022F78B}"/>
              </a:ext>
            </a:extLst>
          </p:cNvPr>
          <p:cNvSpPr>
            <a:spLocks noGrp="1"/>
          </p:cNvSpPr>
          <p:nvPr>
            <p:ph type="title"/>
          </p:nvPr>
        </p:nvSpPr>
        <p:spPr>
          <a:xfrm>
            <a:off x="838200" y="365126"/>
            <a:ext cx="10515600" cy="689234"/>
          </a:xfrm>
        </p:spPr>
        <p:txBody>
          <a:bodyPr>
            <a:normAutofit fontScale="90000"/>
          </a:bodyPr>
          <a:lstStyle/>
          <a:p>
            <a:r>
              <a:rPr lang="en-US" dirty="0"/>
              <a:t>Types of Animation:</a:t>
            </a:r>
          </a:p>
        </p:txBody>
      </p:sp>
      <p:sp>
        <p:nvSpPr>
          <p:cNvPr id="3" name="Content Placeholder 2">
            <a:extLst>
              <a:ext uri="{FF2B5EF4-FFF2-40B4-BE49-F238E27FC236}">
                <a16:creationId xmlns:a16="http://schemas.microsoft.com/office/drawing/2014/main" id="{97FE8D00-A4F3-43CB-8D13-C6FFA0446EAA}"/>
              </a:ext>
            </a:extLst>
          </p:cNvPr>
          <p:cNvSpPr>
            <a:spLocks noGrp="1"/>
          </p:cNvSpPr>
          <p:nvPr>
            <p:ph idx="1"/>
          </p:nvPr>
        </p:nvSpPr>
        <p:spPr>
          <a:xfrm>
            <a:off x="838200" y="1054360"/>
            <a:ext cx="10515600" cy="5122603"/>
          </a:xfrm>
        </p:spPr>
        <p:txBody>
          <a:bodyPr>
            <a:normAutofit/>
          </a:bodyPr>
          <a:lstStyle/>
          <a:p>
            <a:pPr algn="l">
              <a:buFont typeface="Arial" panose="020B0604020202020204" pitchFamily="34" charset="0"/>
              <a:buChar char="•"/>
            </a:pPr>
            <a:r>
              <a:rPr lang="en-US" b="0" i="0" dirty="0">
                <a:solidFill>
                  <a:srgbClr val="232D39"/>
                </a:solidFill>
                <a:effectLst/>
                <a:latin typeface="Georgia" panose="02040502050405020303" pitchFamily="18" charset="0"/>
              </a:rPr>
              <a:t>Traditional Animation: </a:t>
            </a:r>
            <a:r>
              <a:rPr lang="en-US" sz="2200" i="0" dirty="0">
                <a:solidFill>
                  <a:srgbClr val="232D39"/>
                </a:solidFill>
                <a:effectLst/>
                <a:latin typeface="Times New Roman" panose="02020603050405020304" pitchFamily="18" charset="0"/>
                <a:cs typeface="Times New Roman" panose="02020603050405020304" pitchFamily="18" charset="0"/>
              </a:rPr>
              <a:t>This is one of the oldest forms of animation in film. It’s sometimes called </a:t>
            </a:r>
            <a:r>
              <a:rPr lang="en-US" sz="2200" i="0" dirty="0" err="1">
                <a:solidFill>
                  <a:srgbClr val="232D39"/>
                </a:solidFill>
                <a:effectLst/>
                <a:latin typeface="Times New Roman" panose="02020603050405020304" pitchFamily="18" charset="0"/>
                <a:cs typeface="Times New Roman" panose="02020603050405020304" pitchFamily="18" charset="0"/>
              </a:rPr>
              <a:t>cel</a:t>
            </a:r>
            <a:r>
              <a:rPr lang="en-US" sz="2200" i="0" dirty="0">
                <a:solidFill>
                  <a:srgbClr val="232D39"/>
                </a:solidFill>
                <a:effectLst/>
                <a:latin typeface="Times New Roman" panose="02020603050405020304" pitchFamily="18" charset="0"/>
                <a:cs typeface="Times New Roman" panose="02020603050405020304" pitchFamily="18" charset="0"/>
              </a:rPr>
              <a:t> animation. As mentioned above, in traditional animation, objects are drawn on celluloid transparent paper. In order to create the animated sequence, the animator must draw every frame. It’s the same mechanism as a flipbook, just on a grander scale</a:t>
            </a:r>
          </a:p>
          <a:p>
            <a:pPr algn="l">
              <a:buFont typeface="Arial" panose="020B0604020202020204" pitchFamily="34" charset="0"/>
              <a:buChar char="•"/>
            </a:pPr>
            <a:r>
              <a:rPr lang="en-US" b="0" i="0" dirty="0">
                <a:solidFill>
                  <a:srgbClr val="232D39"/>
                </a:solidFill>
                <a:effectLst/>
                <a:latin typeface="Georgia" panose="02040502050405020303" pitchFamily="18" charset="0"/>
              </a:rPr>
              <a:t>2D Animation (Vector-based): </a:t>
            </a:r>
            <a:r>
              <a:rPr lang="en-US" sz="2000" b="0" i="0" dirty="0">
                <a:solidFill>
                  <a:srgbClr val="232D39"/>
                </a:solidFill>
                <a:effectLst/>
                <a:latin typeface="Times New Roman" panose="02020603050405020304" pitchFamily="18" charset="0"/>
                <a:cs typeface="Times New Roman" panose="02020603050405020304" pitchFamily="18" charset="0"/>
              </a:rPr>
              <a:t>Images with familiar formats like JPG, GIF, BMP, are pixel images. These images cannot be enlarged or shrunk without affecting image quality. Vector graphics don’t need to worry about resolution. Vectors are characterized by pathways with various start and end points, lines connecting these points to build the graphic. Shapes can be created to form a character or other image.</a:t>
            </a:r>
            <a:r>
              <a:rPr lang="en-US" sz="1400" b="0" i="0" dirty="0">
                <a:solidFill>
                  <a:srgbClr val="232D39"/>
                </a:solidFill>
                <a:effectLst/>
                <a:latin typeface="Georgia" panose="02040502050405020303" pitchFamily="18" charset="0"/>
              </a:rPr>
              <a:t> </a:t>
            </a:r>
            <a:r>
              <a:rPr lang="en-US" sz="2000" b="0" i="0" dirty="0">
                <a:solidFill>
                  <a:srgbClr val="232D39"/>
                </a:solidFill>
                <a:effectLst/>
                <a:latin typeface="Times New Roman" panose="02020603050405020304" pitchFamily="18" charset="0"/>
                <a:cs typeface="Times New Roman" panose="02020603050405020304" pitchFamily="18" charset="0"/>
              </a:rPr>
              <a:t>Vector-based animation uses mathematical values to resize images, so motion is smooth.</a:t>
            </a:r>
          </a:p>
          <a:p>
            <a:pPr algn="l">
              <a:buFont typeface="Arial" panose="020B0604020202020204" pitchFamily="34" charset="0"/>
              <a:buChar char="•"/>
            </a:pPr>
            <a:r>
              <a:rPr lang="en-US" b="0" i="0" dirty="0">
                <a:solidFill>
                  <a:srgbClr val="232D39"/>
                </a:solidFill>
                <a:effectLst/>
                <a:latin typeface="Georgia" panose="02040502050405020303" pitchFamily="18" charset="0"/>
              </a:rPr>
              <a:t>3D Animation: </a:t>
            </a:r>
            <a:r>
              <a:rPr lang="en-US" sz="2200" b="0" i="0" dirty="0">
                <a:solidFill>
                  <a:srgbClr val="232D39"/>
                </a:solidFill>
                <a:effectLst/>
                <a:latin typeface="Times New Roman" panose="02020603050405020304" pitchFamily="18" charset="0"/>
                <a:cs typeface="Times New Roman" panose="02020603050405020304" pitchFamily="18" charset="0"/>
              </a:rPr>
              <a:t>In 3D animated movies, the animator uses a program to move the character’s body parts around. They set their digital frames when all of the parts of the character are in the right position. They do this for each frame, and the computer calculates the motion from each frame.</a:t>
            </a:r>
          </a:p>
          <a:p>
            <a:pPr marL="0" indent="0">
              <a:buNone/>
            </a:pPr>
            <a:endParaRPr lang="en-US" dirty="0"/>
          </a:p>
        </p:txBody>
      </p:sp>
    </p:spTree>
    <p:extLst>
      <p:ext uri="{BB962C8B-B14F-4D97-AF65-F5344CB8AC3E}">
        <p14:creationId xmlns:p14="http://schemas.microsoft.com/office/powerpoint/2010/main" val="309716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E8BD6-3BEA-46C7-BD89-E6FD2F7737EC}"/>
              </a:ext>
            </a:extLst>
          </p:cNvPr>
          <p:cNvSpPr>
            <a:spLocks noGrp="1"/>
          </p:cNvSpPr>
          <p:nvPr>
            <p:ph idx="1"/>
          </p:nvPr>
        </p:nvSpPr>
        <p:spPr>
          <a:xfrm>
            <a:off x="838200" y="569167"/>
            <a:ext cx="10515600" cy="5607796"/>
          </a:xfrm>
        </p:spPr>
        <p:txBody>
          <a:bodyPr/>
          <a:lstStyle/>
          <a:p>
            <a:pPr algn="l"/>
            <a:r>
              <a:rPr lang="en-US" b="0" i="0" dirty="0">
                <a:solidFill>
                  <a:srgbClr val="232D39"/>
                </a:solidFill>
                <a:effectLst/>
                <a:latin typeface="Georgia" panose="02040502050405020303" pitchFamily="18" charset="0"/>
              </a:rPr>
              <a:t>Motion Graphics: </a:t>
            </a:r>
            <a:r>
              <a:rPr lang="en-US" sz="2000" b="0" i="0" dirty="0">
                <a:solidFill>
                  <a:srgbClr val="232D39"/>
                </a:solidFill>
                <a:effectLst/>
                <a:latin typeface="Times New Roman" panose="02020603050405020304" pitchFamily="18" charset="0"/>
                <a:cs typeface="Times New Roman" panose="02020603050405020304" pitchFamily="18" charset="0"/>
              </a:rPr>
              <a:t>Motion Graphics are pieces are digital graphics that create the illusion of motion usually for ads, title sequences in films, but ultimately exist to communicate something to the viewer. They’re often combined with sound for multimedia projects.</a:t>
            </a:r>
          </a:p>
          <a:p>
            <a:pPr marL="0" indent="0" algn="l">
              <a:buNone/>
            </a:pPr>
            <a:r>
              <a:rPr lang="en-US" sz="2000" dirty="0">
                <a:solidFill>
                  <a:srgbClr val="232D39"/>
                </a:solidFill>
                <a:latin typeface="Times New Roman" panose="02020603050405020304" pitchFamily="18" charset="0"/>
                <a:cs typeface="Times New Roman" panose="02020603050405020304" pitchFamily="18" charset="0"/>
              </a:rPr>
              <a:t> </a:t>
            </a:r>
            <a:r>
              <a:rPr lang="en-US" sz="2000" b="0" i="0" dirty="0">
                <a:solidFill>
                  <a:srgbClr val="232D39"/>
                </a:solidFill>
                <a:effectLst/>
                <a:latin typeface="Times New Roman" panose="02020603050405020304" pitchFamily="18" charset="0"/>
                <a:cs typeface="Times New Roman" panose="02020603050405020304" pitchFamily="18" charset="0"/>
              </a:rPr>
              <a:t>They’re a type of animation used mostly in business, usually with      text as a main player. Below are a few examples of motion graphic animation, using the top trends of today.</a:t>
            </a:r>
          </a:p>
          <a:p>
            <a:pPr algn="l"/>
            <a:r>
              <a:rPr lang="en-US" b="0" i="0" dirty="0">
                <a:solidFill>
                  <a:srgbClr val="232D39"/>
                </a:solidFill>
                <a:effectLst/>
                <a:latin typeface="Georgia" panose="02040502050405020303" pitchFamily="18" charset="0"/>
              </a:rPr>
              <a:t>Stop Motion: </a:t>
            </a:r>
            <a:r>
              <a:rPr lang="en-US" sz="2000" b="0" i="0" dirty="0">
                <a:solidFill>
                  <a:srgbClr val="232D39"/>
                </a:solidFill>
                <a:effectLst/>
                <a:latin typeface="Times New Roman" panose="02020603050405020304" pitchFamily="18" charset="0"/>
                <a:cs typeface="Times New Roman" panose="02020603050405020304" pitchFamily="18" charset="0"/>
              </a:rPr>
              <a:t>Stop Motion encompasses </a:t>
            </a:r>
            <a:r>
              <a:rPr lang="en-US" sz="2000" b="0" i="0" dirty="0" err="1">
                <a:solidFill>
                  <a:srgbClr val="232D39"/>
                </a:solidFill>
                <a:effectLst/>
                <a:latin typeface="Times New Roman" panose="02020603050405020304" pitchFamily="18" charset="0"/>
                <a:cs typeface="Times New Roman" panose="02020603050405020304" pitchFamily="18" charset="0"/>
              </a:rPr>
              <a:t>claymation</a:t>
            </a:r>
            <a:r>
              <a:rPr lang="en-US" sz="2000" b="0" i="0" dirty="0">
                <a:solidFill>
                  <a:srgbClr val="232D39"/>
                </a:solidFill>
                <a:effectLst/>
                <a:latin typeface="Times New Roman" panose="02020603050405020304" pitchFamily="18" charset="0"/>
                <a:cs typeface="Times New Roman" panose="02020603050405020304" pitchFamily="18" charset="0"/>
              </a:rPr>
              <a:t>, </a:t>
            </a:r>
            <a:r>
              <a:rPr lang="en-US" sz="2000" b="0" i="0" dirty="0" err="1">
                <a:solidFill>
                  <a:srgbClr val="232D39"/>
                </a:solidFill>
                <a:effectLst/>
                <a:latin typeface="Times New Roman" panose="02020603050405020304" pitchFamily="18" charset="0"/>
                <a:cs typeface="Times New Roman" panose="02020603050405020304" pitchFamily="18" charset="0"/>
              </a:rPr>
              <a:t>pixelation</a:t>
            </a:r>
            <a:r>
              <a:rPr lang="en-US" sz="2000" b="0" i="0" dirty="0">
                <a:solidFill>
                  <a:srgbClr val="232D39"/>
                </a:solidFill>
                <a:effectLst/>
                <a:latin typeface="Times New Roman" panose="02020603050405020304" pitchFamily="18" charset="0"/>
                <a:cs typeface="Times New Roman" panose="02020603050405020304" pitchFamily="18" charset="0"/>
              </a:rPr>
              <a:t>, object-motion, cutout animation, and more. But the basic mechanics are similar to the traditional style like a flipbook. However, instead of drawings, stop motion adjusts </a:t>
            </a:r>
            <a:r>
              <a:rPr lang="en-US" sz="2000" b="1" i="0" dirty="0">
                <a:solidFill>
                  <a:srgbClr val="232D39"/>
                </a:solidFill>
                <a:effectLst/>
                <a:latin typeface="Times New Roman" panose="02020603050405020304" pitchFamily="18" charset="0"/>
                <a:cs typeface="Times New Roman" panose="02020603050405020304" pitchFamily="18" charset="0"/>
              </a:rPr>
              <a:t>physical objects</a:t>
            </a:r>
            <a:r>
              <a:rPr lang="en-US" sz="2000" b="0" i="0" dirty="0">
                <a:solidFill>
                  <a:srgbClr val="232D39"/>
                </a:solidFill>
                <a:effectLst/>
                <a:latin typeface="Times New Roman" panose="02020603050405020304" pitchFamily="18" charset="0"/>
                <a:cs typeface="Times New Roman" panose="02020603050405020304" pitchFamily="18" charset="0"/>
              </a:rPr>
              <a:t> in each frame.</a:t>
            </a:r>
          </a:p>
          <a:p>
            <a:pPr marL="0" indent="0" algn="l">
              <a:buNone/>
            </a:pPr>
            <a:r>
              <a:rPr lang="en-US" sz="2000" b="0" i="0" dirty="0">
                <a:solidFill>
                  <a:srgbClr val="232D39"/>
                </a:solidFill>
                <a:effectLst/>
                <a:latin typeface="Times New Roman" panose="02020603050405020304" pitchFamily="18" charset="0"/>
                <a:cs typeface="Times New Roman" panose="02020603050405020304" pitchFamily="18" charset="0"/>
              </a:rPr>
              <a:t>If moved in small increments, captured one frame at a time, the illusion of motion is produced.</a:t>
            </a:r>
          </a:p>
          <a:p>
            <a:pPr algn="l">
              <a:buFont typeface="Arial" panose="020B0604020202020204" pitchFamily="34" charset="0"/>
              <a:buChar char="•"/>
            </a:pPr>
            <a:endParaRPr lang="en-US" b="0" i="0" dirty="0">
              <a:solidFill>
                <a:srgbClr val="232D39"/>
              </a:solidFill>
              <a:effectLst/>
              <a:latin typeface="Georgia" panose="02040502050405020303" pitchFamily="18" charset="0"/>
            </a:endParaRPr>
          </a:p>
          <a:p>
            <a:pPr marL="0" indent="0">
              <a:buNone/>
            </a:pPr>
            <a:endParaRPr lang="en-US" dirty="0"/>
          </a:p>
        </p:txBody>
      </p:sp>
    </p:spTree>
    <p:extLst>
      <p:ext uri="{BB962C8B-B14F-4D97-AF65-F5344CB8AC3E}">
        <p14:creationId xmlns:p14="http://schemas.microsoft.com/office/powerpoint/2010/main" val="203158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9DC1-6373-4F75-8C07-28BE50C01A9E}"/>
              </a:ext>
            </a:extLst>
          </p:cNvPr>
          <p:cNvSpPr>
            <a:spLocks noGrp="1"/>
          </p:cNvSpPr>
          <p:nvPr>
            <p:ph type="title"/>
          </p:nvPr>
        </p:nvSpPr>
        <p:spPr>
          <a:xfrm>
            <a:off x="838200" y="365126"/>
            <a:ext cx="10515600" cy="651912"/>
          </a:xfrm>
        </p:spPr>
        <p:txBody>
          <a:bodyPr>
            <a:normAutofit fontScale="90000"/>
          </a:bodyPr>
          <a:lstStyle/>
          <a:p>
            <a:r>
              <a:rPr lang="en-US" b="1" i="0" dirty="0">
                <a:solidFill>
                  <a:srgbClr val="273239"/>
                </a:solidFill>
                <a:effectLst/>
                <a:latin typeface="urw-din"/>
              </a:rPr>
              <a:t>Methods/Techniques:</a:t>
            </a:r>
            <a:endParaRPr lang="en-US" dirty="0"/>
          </a:p>
        </p:txBody>
      </p:sp>
      <p:sp>
        <p:nvSpPr>
          <p:cNvPr id="3" name="Content Placeholder 2">
            <a:extLst>
              <a:ext uri="{FF2B5EF4-FFF2-40B4-BE49-F238E27FC236}">
                <a16:creationId xmlns:a16="http://schemas.microsoft.com/office/drawing/2014/main" id="{0122CF90-6BE9-48DB-8F37-10B8FF88E437}"/>
              </a:ext>
            </a:extLst>
          </p:cNvPr>
          <p:cNvSpPr>
            <a:spLocks noGrp="1"/>
          </p:cNvSpPr>
          <p:nvPr>
            <p:ph idx="1"/>
          </p:nvPr>
        </p:nvSpPr>
        <p:spPr>
          <a:xfrm>
            <a:off x="838200" y="1017038"/>
            <a:ext cx="10515600" cy="5701003"/>
          </a:xfrm>
        </p:spPr>
        <p:txBody>
          <a:bodyPr>
            <a:normAutofit/>
          </a:bodyPr>
          <a:lstStyle/>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1.Frame by Frame (Traditional Method):</a:t>
            </a:r>
            <a:r>
              <a:rPr lang="en-US" sz="2000" i="0" dirty="0">
                <a:solidFill>
                  <a:srgbClr val="273239"/>
                </a:solidFill>
                <a:effectLst/>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Earlier, in traditional method, animation was done by hands because of the absence of the computer-aided drawing facilities</a:t>
            </a:r>
          </a:p>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2.Procedural:</a:t>
            </a:r>
            <a:br>
              <a:rPr lang="en-US" sz="2000" dirty="0">
                <a:latin typeface="Times New Roman" panose="02020603050405020304" pitchFamily="18" charset="0"/>
                <a:cs typeface="Times New Roman" panose="02020603050405020304" pitchFamily="18" charset="0"/>
              </a:rPr>
            </a:br>
            <a:r>
              <a:rPr lang="en-US" sz="2000" b="0" i="0" dirty="0">
                <a:solidFill>
                  <a:srgbClr val="273239"/>
                </a:solidFill>
                <a:effectLst/>
                <a:latin typeface="Times New Roman" panose="02020603050405020304" pitchFamily="18" charset="0"/>
                <a:cs typeface="Times New Roman" panose="02020603050405020304" pitchFamily="18" charset="0"/>
              </a:rPr>
              <a:t>In Procedural method, set of rules are used to animate the objects. Animator defines or specify the initial rules and procedure to process and later runs simulations.</a:t>
            </a:r>
          </a:p>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3.Behavioral:</a:t>
            </a:r>
            <a:br>
              <a:rPr lang="en-US" sz="2000" dirty="0">
                <a:latin typeface="Times New Roman" panose="02020603050405020304" pitchFamily="18" charset="0"/>
                <a:cs typeface="Times New Roman" panose="02020603050405020304" pitchFamily="18" charset="0"/>
              </a:rPr>
            </a:br>
            <a:r>
              <a:rPr lang="en-US" sz="2000" b="0" i="0" dirty="0">
                <a:solidFill>
                  <a:srgbClr val="273239"/>
                </a:solidFill>
                <a:effectLst/>
                <a:latin typeface="Times New Roman" panose="02020603050405020304" pitchFamily="18" charset="0"/>
                <a:cs typeface="Times New Roman" panose="02020603050405020304" pitchFamily="18" charset="0"/>
              </a:rPr>
              <a:t>According to this method/technique, to a certain extent the character or object specifies/determines it’s own actions which helps / allows the character to improve later, and in turn, it frees the animator in determining each and every details of the character’s motion.</a:t>
            </a:r>
          </a:p>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4.Key Framing:</a:t>
            </a:r>
            <a:br>
              <a:rPr lang="en-US" sz="2000" dirty="0">
                <a:latin typeface="Times New Roman" panose="02020603050405020304" pitchFamily="18" charset="0"/>
                <a:cs typeface="Times New Roman" panose="02020603050405020304" pitchFamily="18" charset="0"/>
              </a:rPr>
            </a:br>
            <a:r>
              <a:rPr lang="en-US" sz="2000" b="0" i="0" dirty="0">
                <a:solidFill>
                  <a:srgbClr val="273239"/>
                </a:solidFill>
                <a:effectLst/>
                <a:latin typeface="Times New Roman" panose="02020603050405020304" pitchFamily="18" charset="0"/>
                <a:cs typeface="Times New Roman" panose="02020603050405020304" pitchFamily="18" charset="0"/>
              </a:rPr>
              <a:t>A key frame in computer animation is a frame where we define changes in an animation. According to key framing, a storyboard requirement is must as the </a:t>
            </a:r>
            <a:r>
              <a:rPr lang="en-US" sz="2000" b="0" i="0" dirty="0" err="1">
                <a:solidFill>
                  <a:srgbClr val="273239"/>
                </a:solidFill>
                <a:effectLst/>
                <a:latin typeface="Times New Roman" panose="02020603050405020304" pitchFamily="18" charset="0"/>
                <a:cs typeface="Times New Roman" panose="02020603050405020304" pitchFamily="18" charset="0"/>
              </a:rPr>
              <a:t>animatordraws</a:t>
            </a:r>
            <a:r>
              <a:rPr lang="en-US" sz="2000" b="0" i="0" dirty="0">
                <a:solidFill>
                  <a:srgbClr val="273239"/>
                </a:solidFill>
                <a:effectLst/>
                <a:latin typeface="Times New Roman" panose="02020603050405020304" pitchFamily="18" charset="0"/>
                <a:cs typeface="Times New Roman" panose="02020603050405020304" pitchFamily="18" charset="0"/>
              </a:rPr>
              <a:t> the major frames of animation from it.</a:t>
            </a:r>
            <a:r>
              <a:rPr lang="en-US" sz="1400" b="0" i="0" dirty="0">
                <a:solidFill>
                  <a:srgbClr val="273239"/>
                </a:solidFill>
                <a:effectLst/>
                <a:latin typeface="urw-din"/>
              </a:rPr>
              <a:t> </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11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6D07B-1201-44E0-BE80-185D3C29D027}"/>
              </a:ext>
            </a:extLst>
          </p:cNvPr>
          <p:cNvSpPr>
            <a:spLocks noGrp="1"/>
          </p:cNvSpPr>
          <p:nvPr>
            <p:ph idx="1"/>
          </p:nvPr>
        </p:nvSpPr>
        <p:spPr>
          <a:xfrm>
            <a:off x="838200" y="363894"/>
            <a:ext cx="10515600" cy="5813069"/>
          </a:xfrm>
        </p:spPr>
        <p:txBody>
          <a:bodyPr>
            <a:normAutofit/>
          </a:bodyPr>
          <a:lstStyle/>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5.Motion Capture:</a:t>
            </a:r>
            <a:br>
              <a:rPr lang="en-US" sz="2000" dirty="0">
                <a:latin typeface="Times New Roman" panose="02020603050405020304" pitchFamily="18" charset="0"/>
                <a:cs typeface="Times New Roman" panose="02020603050405020304" pitchFamily="18" charset="0"/>
              </a:rPr>
            </a:br>
            <a:r>
              <a:rPr lang="en-US" sz="2000" b="0" i="0" dirty="0">
                <a:solidFill>
                  <a:srgbClr val="273239"/>
                </a:solidFill>
                <a:effectLst/>
                <a:latin typeface="Times New Roman" panose="02020603050405020304" pitchFamily="18" charset="0"/>
                <a:cs typeface="Times New Roman" panose="02020603050405020304" pitchFamily="18" charset="0"/>
              </a:rPr>
              <a:t>This method of animation uses the live action/motion footage of a living human character which is recorded to the computer via video cameras and markers and later, that action or motion is used/applied to animate the character which gives the real feel to the viewers as if the real human character has been animated</a:t>
            </a:r>
          </a:p>
          <a:p>
            <a:pPr marL="0" indent="0">
              <a:buNone/>
            </a:pPr>
            <a:r>
              <a:rPr lang="en-US" sz="2000" b="1" i="0" dirty="0">
                <a:solidFill>
                  <a:srgbClr val="273239"/>
                </a:solidFill>
                <a:effectLst/>
                <a:latin typeface="Times New Roman" panose="02020603050405020304" pitchFamily="18" charset="0"/>
                <a:cs typeface="Times New Roman" panose="02020603050405020304" pitchFamily="18" charset="0"/>
              </a:rPr>
              <a:t>6.Dynamics:</a:t>
            </a:r>
            <a:br>
              <a:rPr lang="en-US" sz="2000" dirty="0">
                <a:latin typeface="Times New Roman" panose="02020603050405020304" pitchFamily="18" charset="0"/>
                <a:cs typeface="Times New Roman" panose="02020603050405020304" pitchFamily="18" charset="0"/>
              </a:rPr>
            </a:br>
            <a:r>
              <a:rPr lang="en-US" sz="2000" b="0" i="0" dirty="0">
                <a:solidFill>
                  <a:srgbClr val="273239"/>
                </a:solidFill>
                <a:effectLst/>
                <a:latin typeface="Times New Roman" panose="02020603050405020304" pitchFamily="18" charset="0"/>
                <a:cs typeface="Times New Roman" panose="02020603050405020304" pitchFamily="18" charset="0"/>
              </a:rPr>
              <a:t>In this method, simulations are used in order to produce a quite different sequence while maintaining the physical reality.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62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6B91-BA79-4A56-9EED-687DB1B24BC8}"/>
              </a:ext>
            </a:extLst>
          </p:cNvPr>
          <p:cNvSpPr>
            <a:spLocks noGrp="1"/>
          </p:cNvSpPr>
          <p:nvPr>
            <p:ph type="title"/>
          </p:nvPr>
        </p:nvSpPr>
        <p:spPr>
          <a:xfrm>
            <a:off x="838200" y="365125"/>
            <a:ext cx="10515600" cy="642581"/>
          </a:xfrm>
        </p:spPr>
        <p:txBody>
          <a:bodyPr>
            <a:normAutofit fontScale="90000"/>
          </a:bodyPr>
          <a:lstStyle/>
          <a:p>
            <a:r>
              <a:rPr lang="en-US" b="0" i="0" dirty="0">
                <a:solidFill>
                  <a:srgbClr val="3B3835"/>
                </a:solidFill>
                <a:effectLst/>
                <a:latin typeface="Helvetica Neue"/>
              </a:rPr>
              <a:t>Software for Animation</a:t>
            </a:r>
            <a:endParaRPr lang="en-US" dirty="0"/>
          </a:p>
        </p:txBody>
      </p:sp>
      <p:sp>
        <p:nvSpPr>
          <p:cNvPr id="3" name="Content Placeholder 2">
            <a:extLst>
              <a:ext uri="{FF2B5EF4-FFF2-40B4-BE49-F238E27FC236}">
                <a16:creationId xmlns:a16="http://schemas.microsoft.com/office/drawing/2014/main" id="{36D2FDD2-8E47-4B41-A0E5-5DBB892F87B7}"/>
              </a:ext>
            </a:extLst>
          </p:cNvPr>
          <p:cNvSpPr>
            <a:spLocks noGrp="1"/>
          </p:cNvSpPr>
          <p:nvPr>
            <p:ph idx="1"/>
          </p:nvPr>
        </p:nvSpPr>
        <p:spPr/>
        <p:txBody>
          <a:bodyPr/>
          <a:lstStyle/>
          <a:p>
            <a:pPr marL="0" indent="0">
              <a:buNone/>
            </a:pPr>
            <a:r>
              <a:rPr lang="en-US" b="0" i="0" dirty="0">
                <a:solidFill>
                  <a:srgbClr val="3B3835"/>
                </a:solidFill>
                <a:effectLst/>
                <a:latin typeface="Helvetica Neue"/>
              </a:rPr>
              <a:t>• Blender </a:t>
            </a:r>
          </a:p>
          <a:p>
            <a:pPr marL="0" indent="0">
              <a:buNone/>
            </a:pPr>
            <a:r>
              <a:rPr lang="en-US" b="0" i="0" dirty="0">
                <a:solidFill>
                  <a:srgbClr val="3B3835"/>
                </a:solidFill>
                <a:effectLst/>
                <a:latin typeface="Helvetica Neue"/>
              </a:rPr>
              <a:t>• 3D Studio Max</a:t>
            </a:r>
          </a:p>
          <a:p>
            <a:pPr marL="0" indent="0">
              <a:buNone/>
            </a:pPr>
            <a:r>
              <a:rPr lang="en-US" b="0" i="0" dirty="0">
                <a:solidFill>
                  <a:srgbClr val="3B3835"/>
                </a:solidFill>
                <a:effectLst/>
                <a:latin typeface="Helvetica Neue"/>
              </a:rPr>
              <a:t> • Animation: Master </a:t>
            </a:r>
          </a:p>
          <a:p>
            <a:pPr marL="0" indent="0">
              <a:buNone/>
            </a:pPr>
            <a:r>
              <a:rPr lang="en-US" b="0" i="0" dirty="0">
                <a:solidFill>
                  <a:srgbClr val="3B3835"/>
                </a:solidFill>
                <a:effectLst/>
                <a:latin typeface="Helvetica Neue"/>
              </a:rPr>
              <a:t>• Adobe Animate </a:t>
            </a:r>
          </a:p>
          <a:p>
            <a:pPr marL="0" indent="0">
              <a:buNone/>
            </a:pPr>
            <a:r>
              <a:rPr lang="en-US" b="0" i="0" dirty="0">
                <a:solidFill>
                  <a:srgbClr val="3B3835"/>
                </a:solidFill>
                <a:effectLst/>
                <a:latin typeface="Helvetica Neue"/>
              </a:rPr>
              <a:t>• Motion capture </a:t>
            </a:r>
          </a:p>
          <a:p>
            <a:pPr marL="0" indent="0">
              <a:buNone/>
            </a:pPr>
            <a:r>
              <a:rPr lang="en-US" b="0" i="0" dirty="0">
                <a:solidFill>
                  <a:srgbClr val="3B3835"/>
                </a:solidFill>
                <a:effectLst/>
                <a:latin typeface="Helvetica Neue"/>
              </a:rPr>
              <a:t>• Adobe Flash</a:t>
            </a:r>
            <a:endParaRPr lang="en-US" dirty="0"/>
          </a:p>
        </p:txBody>
      </p:sp>
    </p:spTree>
    <p:extLst>
      <p:ext uri="{BB962C8B-B14F-4D97-AF65-F5344CB8AC3E}">
        <p14:creationId xmlns:p14="http://schemas.microsoft.com/office/powerpoint/2010/main" val="882558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776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Georgia</vt:lpstr>
      <vt:lpstr>Helvetica Neue</vt:lpstr>
      <vt:lpstr>Times New Roman</vt:lpstr>
      <vt:lpstr>urw-din</vt:lpstr>
      <vt:lpstr>Wingdings</vt:lpstr>
      <vt:lpstr>Office Theme</vt:lpstr>
      <vt:lpstr>Animation</vt:lpstr>
      <vt:lpstr>Example:</vt:lpstr>
      <vt:lpstr>Application of Computer Animation</vt:lpstr>
      <vt:lpstr>Types of Animation:</vt:lpstr>
      <vt:lpstr>PowerPoint Presentation</vt:lpstr>
      <vt:lpstr>Methods/Techniques:</vt:lpstr>
      <vt:lpstr>PowerPoint Presentation</vt:lpstr>
      <vt:lpstr>Software for Animation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Animation</dc:title>
  <dc:creator>Rinku Nahar</dc:creator>
  <cp:lastModifiedBy>Rinku Nahar</cp:lastModifiedBy>
  <cp:revision>1</cp:revision>
  <dcterms:created xsi:type="dcterms:W3CDTF">2021-07-29T13:30:59Z</dcterms:created>
  <dcterms:modified xsi:type="dcterms:W3CDTF">2021-07-29T14:40:13Z</dcterms:modified>
</cp:coreProperties>
</file>