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3" r:id="rId4"/>
    <p:sldId id="256" r:id="rId5"/>
    <p:sldId id="271" r:id="rId6"/>
    <p:sldId id="270" r:id="rId7"/>
    <p:sldId id="274" r:id="rId8"/>
    <p:sldId id="275" r:id="rId9"/>
    <p:sldId id="272" r:id="rId10"/>
    <p:sldId id="258" r:id="rId11"/>
    <p:sldId id="259" r:id="rId12"/>
    <p:sldId id="260" r:id="rId13"/>
    <p:sldId id="261" r:id="rId14"/>
    <p:sldId id="266" r:id="rId15"/>
    <p:sldId id="262" r:id="rId16"/>
    <p:sldId id="263" r:id="rId17"/>
    <p:sldId id="264" r:id="rId18"/>
    <p:sldId id="265" r:id="rId19"/>
    <p:sldId id="276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53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CD6-2968-4B95-90AF-00534939F695}" type="datetimeFigureOut">
              <a:rPr lang="en-US" smtClean="0"/>
              <a:pPr/>
              <a:t>30-Oct-15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CD6-2968-4B95-90AF-00534939F695}" type="datetimeFigureOut">
              <a:rPr lang="en-US" smtClean="0"/>
              <a:pPr/>
              <a:t>30-Oct-15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CD6-2968-4B95-90AF-00534939F695}" type="datetimeFigureOut">
              <a:rPr lang="en-US" smtClean="0"/>
              <a:pPr/>
              <a:t>30-Oct-15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CD6-2968-4B95-90AF-00534939F695}" type="datetimeFigureOut">
              <a:rPr lang="en-US" smtClean="0"/>
              <a:pPr/>
              <a:t>30-Oct-15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CD6-2968-4B95-90AF-00534939F695}" type="datetimeFigureOut">
              <a:rPr lang="en-US" smtClean="0"/>
              <a:pPr/>
              <a:t>30-Oct-15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CD6-2968-4B95-90AF-00534939F695}" type="datetimeFigureOut">
              <a:rPr lang="en-US" smtClean="0"/>
              <a:pPr/>
              <a:t>30-Oct-15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CD6-2968-4B95-90AF-00534939F695}" type="datetimeFigureOut">
              <a:rPr lang="en-US" smtClean="0"/>
              <a:pPr/>
              <a:t>30-Oct-15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CD6-2968-4B95-90AF-00534939F695}" type="datetimeFigureOut">
              <a:rPr lang="en-US" smtClean="0"/>
              <a:pPr/>
              <a:t>30-Oct-15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CD6-2968-4B95-90AF-00534939F695}" type="datetimeFigureOut">
              <a:rPr lang="en-US" smtClean="0"/>
              <a:pPr/>
              <a:t>30-Oct-15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CD6-2968-4B95-90AF-00534939F695}" type="datetimeFigureOut">
              <a:rPr lang="en-US" smtClean="0"/>
              <a:pPr/>
              <a:t>30-Oct-15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CD6-2968-4B95-90AF-00534939F695}" type="datetimeFigureOut">
              <a:rPr lang="en-US" smtClean="0"/>
              <a:pPr/>
              <a:t>30-Oct-15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FCD6-2968-4B95-90AF-00534939F695}" type="datetimeFigureOut">
              <a:rPr lang="en-US" smtClean="0"/>
              <a:pPr/>
              <a:t>30-Oct-15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59FC6-0099-43DC-8EB3-5B4A5F5D9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                        </a:t>
            </a:r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COLOR  MODELS</a:t>
            </a:r>
          </a:p>
          <a:p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                      IN</a:t>
            </a:r>
          </a:p>
          <a:p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     COMPUTER GRAPHICS</a:t>
            </a:r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114800"/>
            <a:ext cx="9144000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Prepared by :- </a:t>
            </a:r>
            <a:r>
              <a:rPr lang="en-US" sz="6000" dirty="0" err="1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Dhruv</a:t>
            </a:r>
            <a:r>
              <a:rPr lang="en-US" sz="60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Patel</a:t>
            </a:r>
            <a:endParaRPr lang="en-US" sz="6000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  <a:reflection blurRad="6350" stA="55000" endA="300" endPos="45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8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RGB (Red,Green,Blue) color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RGB color model used in color CRT monitors.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model,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Red,Green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Blue are added together to get the resultant color WHITE.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pic>
        <p:nvPicPr>
          <p:cNvPr id="9" name="Picture 2" descr="C:\Users\SWAMINARAYAN\Desktop\poster\rg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581400"/>
            <a:ext cx="4419600" cy="327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Picture 2" descr="C:\Users\SWAMINARAYAN\Desktop\poster\rgb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581400"/>
            <a:ext cx="4724400" cy="327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8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color point within the bounds of the cube is represented as the triple (R,G,B).where value for R,G,B are assigned in the range from 0 to 1.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RGB color  place together at 120 degree.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RED + GREEN + BLUE = WHITE(contribute)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other colors are generated from these three primary colors.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CMY (</a:t>
            </a:r>
            <a:r>
              <a:rPr lang="en-US" sz="4000" b="1" dirty="0" err="1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Cyan,Magenta,Yellow</a:t>
            </a:r>
            <a:r>
              <a:rPr lang="en-US" sz="4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) color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CMY color model used in color printing devices.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model,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Cyan,Magenta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Yellow are added together to get the resultant color BLACK.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pic>
        <p:nvPicPr>
          <p:cNvPr id="7" name="Picture 3" descr="C:\Users\SWAMINARAYAN\Desktop\poster\cmy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57600"/>
            <a:ext cx="4495800" cy="32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8" name="Picture 4" descr="C:\Users\SWAMINARAYAN\Desktop\poster\cmyk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657600"/>
            <a:ext cx="4648199" cy="32077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8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Each color point within the bounds of the cube is represented as the triple (C,M,Y).where value for C,M,Y are also assigned in the range from 0 to 1.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CMY color  also place together at 120 degree.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CYAN+ MAGENTA + YELLO = BLACK(contribute)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other colors are generated from these three primary colors.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RGB vs CMY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 smtClean="0">
                <a:latin typeface="Times New Roman" pitchFamily="18" charset="0"/>
                <a:cs typeface="Times New Roman" pitchFamily="18" charset="0"/>
              </a:rPr>
              <a:t>If the intensities are represented as 0≤r,g,b≤1 and 0≤c,m,y≤1 then the relation between RGB and CMY can be described as: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905000" y="3048000"/>
            <a:ext cx="4724400" cy="2743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6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CMYK (Cyan,Magenta,Yello,Black) color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For printing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&amp; art industry the CMY model is not enough.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So,Fourth primary color K is added to CMY model.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 stands for BLACK color.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YIQ (Luminance,Inphase,Quadrature) color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85800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YIQ color model is a recoding of RGB color model.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YIQ color model is used for television broadcasting.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Y-channel contains luminance information(sufficient for Black &amp; White television sets)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I-channel &amp; Q-channel contains color information.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recoding RGB to YIQ , HSV &amp; HLS color models are used.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600200" y="6076248"/>
            <a:ext cx="6096000" cy="79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</a:pPr>
            <a:r>
              <a:rPr lang="en-US" sz="2800" b="1" dirty="0" smtClean="0"/>
              <a:t>Inphase        = RED – YELLOW</a:t>
            </a:r>
          </a:p>
          <a:p>
            <a:pPr lvl="1">
              <a:lnSpc>
                <a:spcPct val="80000"/>
              </a:lnSpc>
            </a:pPr>
            <a:r>
              <a:rPr lang="en-US" sz="2800" b="1" dirty="0" err="1" smtClean="0"/>
              <a:t>Quadrature</a:t>
            </a:r>
            <a:r>
              <a:rPr lang="en-US" sz="2800" b="1" dirty="0" smtClean="0"/>
              <a:t> = BLUE – YELLOW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HSV (Hue,Saturation,Value) &amp; HLS (Hue,Lightness,Saturation) color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85800"/>
            <a:ext cx="9144000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HSV and HLS are the two most common cylindrical-coordinate representations of points in an RGB color model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HSV is described by a </a:t>
            </a:r>
            <a:r>
              <a:rPr lang="en-US" sz="2800" dirty="0" err="1" smtClean="0"/>
              <a:t>hexacone</a:t>
            </a:r>
            <a:r>
              <a:rPr lang="en-US" sz="2800" dirty="0" smtClean="0"/>
              <a:t> derived from the RGB cube.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pic>
        <p:nvPicPr>
          <p:cNvPr id="5" name="Picture 4" descr="C:\Users\SWAMINARAYAN\Desktop\poster\HS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44196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 descr="C:\Users\SWAMINARAYAN\Desktop\poster\HL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514600"/>
            <a:ext cx="4724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4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9144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Hue means color is mapped into 0-360’.The wavelength of Hue is 128.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Saturation is defined into 0-1.In this the amount of WHITE color is 130.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Value is defined into 0-1.In this the amount of BLACK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color is 23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                                </a:t>
            </a:r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Comparison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24000"/>
            <a:ext cx="135255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8110" y="1524000"/>
            <a:ext cx="1300163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524000"/>
            <a:ext cx="1350963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905000" y="5943600"/>
            <a:ext cx="8794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Times New Roman" pitchFamily="18" charset="0"/>
              </a:rPr>
              <a:t>CMY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352800" y="5943600"/>
            <a:ext cx="110013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</a:rPr>
              <a:t>CMYK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953000" y="5943600"/>
            <a:ext cx="72707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Times New Roman" pitchFamily="18" charset="0"/>
              </a:rPr>
              <a:t>YIQ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1524000"/>
            <a:ext cx="1350963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400800" y="5943600"/>
            <a:ext cx="795338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Times New Roman" pitchFamily="18" charset="0"/>
              </a:rPr>
              <a:t>HSV</a:t>
            </a:r>
          </a:p>
        </p:txBody>
      </p:sp>
      <p:pic>
        <p:nvPicPr>
          <p:cNvPr id="14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43800" y="1524000"/>
            <a:ext cx="1360488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848600" y="5943600"/>
            <a:ext cx="766557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latin typeface="Times New Roman" pitchFamily="18" charset="0"/>
              </a:rPr>
              <a:t>HLS</a:t>
            </a:r>
            <a:endParaRPr lang="en-US" sz="2400" dirty="0">
              <a:latin typeface="Times New Roman" pitchFamily="18" charset="0"/>
            </a:endParaRPr>
          </a:p>
        </p:txBody>
      </p:sp>
      <p:pic>
        <p:nvPicPr>
          <p:cNvPr id="16" name="Picture 13" descr="Barn_grand_tetons_rgb_separation_smal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1524000"/>
            <a:ext cx="1352550" cy="4038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33400" y="5943600"/>
            <a:ext cx="811213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latin typeface="Times New Roman" pitchFamily="18" charset="0"/>
              </a:rPr>
              <a:t>RGB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                                 </a:t>
            </a:r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COLOR  MODELS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color model is a specification of a 3D color co-ordinate system and a visible subset in the co-ordinate System within all colors in a particular color range lie.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are main four types of color models:-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(1) RGB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(2) CMY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(3) CMYK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(4) YIQ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four models are hardware oriented color models.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 these models are not easy to use because they does not relate directly to intuitive color notations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hue,saturation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brightness.            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Therefore another class of color model has been developed.                     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These includes :- HSV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      HLS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          HVC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sv-SE" sz="2800" dirty="0" smtClean="0">
                <a:latin typeface="Times New Roman" pitchFamily="18" charset="0"/>
                <a:cs typeface="Times New Roman" pitchFamily="18" charset="0"/>
              </a:rPr>
              <a:t>The human eye can perceive about 382000(!) different colors.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distance between two color in the color cube is not a measure.</a:t>
            </a:r>
          </a:p>
          <a:p>
            <a:endParaRPr lang="sv-SE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</a:t>
            </a:r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Physical properties of light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 smtClean="0">
                <a:latin typeface="Times New Roman" pitchFamily="18" charset="0"/>
                <a:cs typeface="Times New Roman" pitchFamily="18" charset="0"/>
              </a:rPr>
              <a:t>White light consists of a spectrum of all visible colors.</a:t>
            </a:r>
          </a:p>
        </p:txBody>
      </p:sp>
      <p:pic>
        <p:nvPicPr>
          <p:cNvPr id="1026" name="Picture 2" descr="C:\Users\swaminarayan\Desktop\dispers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429000"/>
            <a:ext cx="5751871" cy="29718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2133600"/>
            <a:ext cx="91440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sv-SE" sz="2800" dirty="0" smtClean="0">
                <a:latin typeface="Times New Roman" pitchFamily="18" charset="0"/>
                <a:cs typeface="Times New Roman" pitchFamily="18" charset="0"/>
              </a:rPr>
              <a:t>All kinds of light can be described by the energy of each wavelength.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</a:t>
            </a:r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Most light we see is not just a single wavelength, but a combination of many wavelengths like below. This profile is often referred to as a spectrum, or spectral power distribution.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4" descr="C:\huangj\colorspace\Color in Image and Video2_files\Topic3.fig_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352800"/>
            <a:ext cx="7315200" cy="259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</a:t>
            </a:r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Cont…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4" descr="spectrum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1" y="2587608"/>
            <a:ext cx="6324600" cy="4270392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0" y="1066800"/>
            <a:ext cx="914400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Frequency: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Red: 3.8x10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hertz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Violet: 7.9x10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hertz</a:t>
            </a:r>
          </a:p>
          <a:p>
            <a:pPr lvl="1">
              <a:lnSpc>
                <a:spcPct val="8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67000"/>
            <a:ext cx="9144000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Wavelength:</a:t>
            </a:r>
          </a:p>
          <a:p>
            <a:pPr>
              <a:lnSpc>
                <a:spcPct val="80000"/>
              </a:lnSpc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Red: 700 nm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Violet: 400 nm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</a:t>
            </a:r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Additive color mixing</a:t>
            </a:r>
          </a:p>
        </p:txBody>
      </p:sp>
      <p:pic>
        <p:nvPicPr>
          <p:cNvPr id="2050" name="Picture 2" descr="C:\Users\swaminarayan\Desktop\rg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752600"/>
            <a:ext cx="4684059" cy="419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-381000" y="10668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we combine 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Red(two-thirds),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Green(two-third), 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Blue(one-third)</a:t>
            </a:r>
          </a:p>
          <a:p>
            <a:pPr lvl="1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 we can get WHITE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color.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80060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 we can absorbs CMY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color from this RGB color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 we can get BLACK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</a:t>
            </a:r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Subtractive color mixing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-381000" y="10668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we combine 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CYAN,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MAGENTA,</a:t>
            </a:r>
          </a:p>
          <a:p>
            <a:pPr lvl="1"/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	YELLOW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 we can get BLACK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color.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80060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 we can absorbs RGB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color from this CMY color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then we can get WHITE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color.</a:t>
            </a:r>
          </a:p>
        </p:txBody>
      </p:sp>
      <p:pic>
        <p:nvPicPr>
          <p:cNvPr id="3074" name="Picture 2" descr="C:\Users\swaminarayan\Desktop\cm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1600200"/>
            <a:ext cx="4495800" cy="4556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   </a:t>
            </a:r>
            <a:r>
              <a:rPr lang="en-US" sz="60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Intuitive color concept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954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Color mixing created by an artist.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Shades, tints and tones in scene can be produced by mixing color pigments (hues) with white and black pigments.</a:t>
            </a:r>
          </a:p>
          <a:p>
            <a:pPr>
              <a:lnSpc>
                <a:spcPct val="80000"/>
              </a:lnSpc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Shades: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Add black pigment to pure color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more black pigment, the darker the shade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Tints: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Add white pigment to the original color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Making it lighter as more white is added</a:t>
            </a:r>
          </a:p>
          <a:p>
            <a:pPr>
              <a:lnSpc>
                <a:spcPct val="80000"/>
              </a:lnSpc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Tones: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Produced by adding both black and white pigments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791</Words>
  <Application>Microsoft Office PowerPoint</Application>
  <PresentationFormat>On-screen Show (4:3)</PresentationFormat>
  <Paragraphs>163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swaminarayan</dc:creator>
  <cp:lastModifiedBy>Swaminarayan</cp:lastModifiedBy>
  <cp:revision>75</cp:revision>
  <dcterms:created xsi:type="dcterms:W3CDTF">2014-04-14T11:59:53Z</dcterms:created>
  <dcterms:modified xsi:type="dcterms:W3CDTF">2015-10-30T06:39:22Z</dcterms:modified>
</cp:coreProperties>
</file>