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7800B-3E00-4B1D-B626-2C0FDB664D4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496E1-B71B-44EF-BA01-DA39A5E93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244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496E1-B71B-44EF-BA01-DA39A5E93698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011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DBD2-E763-FA3E-C338-ACA1817A0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60871-0126-E1E3-DF4F-C2BD15F51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8FE6B-5F49-AE0A-557A-8F39AC3D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9D96-18FE-4134-A490-E23CC5793705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E780C-8216-AED4-E878-1DB710B6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7E51C-958A-FA89-83EF-8BD47021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737E-8A45-45EF-BE08-91C1A8ACC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26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2A83-8929-D1A9-35EA-C7A1B1B2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AFAB9-1728-D4BC-5D93-E0ECF849D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B0FF2-7926-8A2A-6050-5F7BF9B2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9D96-18FE-4134-A490-E23CC5793705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22866-73CD-CAEE-9233-8B78E84D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8BA14-B052-C1B4-F194-0BA87148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737E-8A45-45EF-BE08-91C1A8ACC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33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CA193-6647-78AA-7ED0-AF324D62C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A04BC-DD5B-5F28-E30B-2E8DF6395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63FD4-6122-8C71-72DC-6449DD0A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9D96-18FE-4134-A490-E23CC5793705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8FCE9-774E-3AED-9486-8F07D0F5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C336A-CC27-A287-89BB-B75F1B15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737E-8A45-45EF-BE08-91C1A8ACC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77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C612-1071-39B5-3DB4-F880C333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D309B-FAB6-034E-B1E4-9037822AB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B1577-646C-23A3-DB1E-8AED338D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9D96-18FE-4134-A490-E23CC5793705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3B76B-E9F1-6CD2-444D-148AF46B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012C6-06EB-2A77-FB57-2AB27F38C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737E-8A45-45EF-BE08-91C1A8ACC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52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1C0F-78D3-1C70-07E4-82F347AD6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36619-3919-70FC-C3E0-97DC4544A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EDB39-5F82-15E4-6C76-ED2866B6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9D96-18FE-4134-A490-E23CC5793705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07836-43D3-4734-A5DE-F19EFA51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004B2-3238-963E-3F91-92569FCA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737E-8A45-45EF-BE08-91C1A8ACC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F1DC1-F990-7E80-8B89-9B8C2D41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621CC-A316-A08F-2E43-13A0A57F6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CCAC2-9653-43D2-089D-F9B2CCF0A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0667A-CFA0-6245-3FA6-038CAB65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9D96-18FE-4134-A490-E23CC5793705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A9277-D82B-CF73-88CA-57542C12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BED8F-2696-8453-5ACE-F75CE140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737E-8A45-45EF-BE08-91C1A8ACC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72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D195-9450-83C9-47C4-EF47D874C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A09EE-C8C0-D83D-BD94-AD309E72A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FD17E-F6AB-23E1-0DFC-9418F9F74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FDD60-1826-D9D5-8E4C-E59C85857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692095-8ACA-0C81-D65E-A00AF873E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C80FFC-31EC-9C62-BA98-187EA023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9D96-18FE-4134-A490-E23CC5793705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354C58-42CD-6CED-BC26-4F5D5633C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D9CF63-E7D7-F17E-6E31-8C7EC057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737E-8A45-45EF-BE08-91C1A8ACC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20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5390-C35E-28F1-99F6-D53F637A0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C016F-4DAC-A91D-609F-B18593976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9D96-18FE-4134-A490-E23CC5793705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5655F-3F6F-4EC6-8818-AC36AB5B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A8533-E22B-D3E8-0B05-A8584C0E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737E-8A45-45EF-BE08-91C1A8ACC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64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48FD87-F1CB-B8D6-7DCA-183FF68A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9D96-18FE-4134-A490-E23CC5793705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776254-E912-7F1B-FD0B-E576ED5AA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67A3F-DECC-7F54-4AE8-B472F6BD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737E-8A45-45EF-BE08-91C1A8ACC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82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192E-ACEF-B13E-9652-130FC1EA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C1AB3-90EB-C7DE-DD07-A80FE08C2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64685-9B55-6C3D-ECA2-E80C7D32F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5AD21-ADCF-36BB-340D-B18D2F2A5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9D96-18FE-4134-A490-E23CC5793705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2712B-21A3-A9A5-0580-DB97E7F58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42818-C60B-52B5-3861-511EF2DA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737E-8A45-45EF-BE08-91C1A8ACC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96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A71CC-BDDA-509E-8591-8B64EA99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D6E9D-F9AF-2D94-52F2-B6095AA83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14377-7EC0-4821-778F-266A13BC0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55058-DD71-904C-E72B-41BFCF27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9D96-18FE-4134-A490-E23CC5793705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C8A50-DCD6-526A-7A52-26D6B098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D945B-BB99-3598-6D24-3AE14AE5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737E-8A45-45EF-BE08-91C1A8ACC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81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2E096-C266-1B22-8DAB-F24B70467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01587-CF6C-8D34-27A9-E2D29256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1C6CE-93AA-706B-5BBC-DE848198E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9D96-18FE-4134-A490-E23CC5793705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8EBAF-9777-2A61-0F8E-07BE6D9AA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C3A18-46D4-6AB7-6DEC-61E59BF80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D737E-8A45-45EF-BE08-91C1A8ACC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86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st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company.org&#8220;\" TargetMode="External"/><Relationship Id="rId2" Type="http://schemas.openxmlformats.org/officeDocument/2006/relationships/hyperlink" Target="mailto:support@example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info@company.or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4EA7-556A-AB8C-130A-4547BE6F68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1-Regular Expression and Finite Automata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A2179-0A49-C61C-C489-8E75DF85C1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H. Faheem Nikhat., AP/CSE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2815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C6CE7-C4F7-6E31-50F4-29D6D16CE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052"/>
            <a:ext cx="10515600" cy="5858911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I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Extracting Dates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Different date formats exist:</a:t>
            </a:r>
          </a:p>
          <a:p>
            <a:pPr marL="0" indent="0" algn="l">
              <a:buNone/>
            </a:pPr>
            <a:r>
              <a:rPr lang="en-I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	DD/MM/YYYY</a:t>
            </a:r>
            <a:endParaRPr lang="en-I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I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	MM-DD-YYYY</a:t>
            </a:r>
            <a:endParaRPr lang="en-I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I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	YYYY.MM.DD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text = "Today's date is 2025.02.03 or 03/02/2025 or 03-02-2025.“</a:t>
            </a:r>
          </a:p>
          <a:p>
            <a:pPr marL="0" indent="0"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 = r"\b\d{2,4}[-/.]\d{2}[-/.]\d{2,4}\b" </a:t>
            </a:r>
          </a:p>
          <a:p>
            <a:pPr marL="0" indent="0">
              <a:buNone/>
            </a:pPr>
            <a:r>
              <a:rPr lang="en-IN" b="1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dates = </a:t>
            </a:r>
            <a:r>
              <a:rPr lang="en-IN" b="1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re.findall</a:t>
            </a:r>
            <a:r>
              <a:rPr lang="en-IN" b="1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(pattern, text) </a:t>
            </a:r>
          </a:p>
          <a:p>
            <a:pPr marL="0" indent="0">
              <a:buNone/>
            </a:pPr>
            <a:r>
              <a:rPr lang="en-IN" b="1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print(dates)</a:t>
            </a:r>
          </a:p>
          <a:p>
            <a:pPr marL="0" indent="0">
              <a:buNone/>
            </a:pPr>
            <a:endParaRPr lang="en-IN" b="0" i="0" dirty="0">
              <a:solidFill>
                <a:srgbClr val="222222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b="0" i="0" dirty="0">
              <a:solidFill>
                <a:srgbClr val="222222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Output: ['2025.02.03', '03/02/2025', '03-02-2025']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328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8F5602F-DE15-4BF9-F67E-7452BBAA95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99317" y="599351"/>
            <a:ext cx="9050876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\d{2,4}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→ Matches 2 to 4 digits (for year or day).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[-/.]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→ Matches a separator 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-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/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.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\b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→ Ensures whole-word match.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179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7013E-4C20-AF32-C916-7A34D0D29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6400"/>
            <a:ext cx="10515600" cy="5770563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2. Finite State Automata (FSA) in NLP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	Finite State Automata (FSA) are computational models that process sequences of symbols, making them useful for lexical analysis, tokenization, and spelling correction.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Example: Lexical Analysis in Chatbots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Consider a simple chatbot recognizing greetings like "hi," "hello," and "hey." A Finite State Automaton can process input and transition between states based on user input: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States &amp; Transitions: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Start → "hi"/"hello"/"hey" → Recognized greeting → Response ("Hello! How can I help?")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Any other input → No transition → Default response ("I didn’t understand.")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This FSA ensures the chatbot correctly recognizes and responds to greetings.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Would you like a detailed breakdown of how FSAs work in NLP, including formal definitions and diagrams?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4182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D9F43-BC74-8AB3-AD22-A28F06D3A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6080"/>
            <a:ext cx="10515600" cy="579088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Finite State Automaton (FSA)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is a computational model that processes input sequences by transitioning through states based on a set of predefined rules.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Types of Finite State Automata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Deterministic Finite Automaton (DFA)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– Each state has only one possible transition per input.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Non-Deterministic Finite Automaton (NFA)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– A state can have multiple transitions for the same input.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5262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7801A31-C71D-8C05-F7E2-D4F48D3AD2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1720" y="586254"/>
            <a:ext cx="889827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Formal Definition of FSA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Finite State Automaton is defined as a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5-tuple (Q, Σ, δ, q₀, F)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Q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→ Finite set of states.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→ Finite set of input symbols (alphabet).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δ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→ Transition function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Q × Σ → Q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q₀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→ Start state.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→ Set of accepting (final) states.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4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A30166C3-46F6-938E-C589-11F5781254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85304"/>
            <a:ext cx="7002879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(q0) --hi--&gt; (q1)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|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| --hello--&gt; (q1)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|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| --hey--&gt; (q1)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v (reject)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222222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q0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→ Start state.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q1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→ Accepting state (valid greeting recognized).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Any other input → Reject state.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67FD741-F40F-8EC8-4D2D-C87CDF8A3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50853"/>
            <a:ext cx="11652549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Recognizing Simple Greetings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Consider a chatbot that recognizes greetings like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"hi"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"hello"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"hey"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85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B7790B-0EC6-13DF-15C4-A41DF0EA1C4F}"/>
              </a:ext>
            </a:extLst>
          </p:cNvPr>
          <p:cNvSpPr txBox="1"/>
          <p:nvPr/>
        </p:nvSpPr>
        <p:spPr>
          <a:xfrm>
            <a:off x="284480" y="250319"/>
            <a:ext cx="12293600" cy="9325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def 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fsa_greeting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input_text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): 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	greetings = {"hi", "hello", "hey"} 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	state = "q0" </a:t>
            </a:r>
          </a:p>
          <a:p>
            <a:endParaRPr lang="en-US" sz="2800" dirty="0">
              <a:solidFill>
                <a:srgbClr val="222222"/>
              </a:solidFill>
              <a:latin typeface="Courier New" panose="02070309020205020404" pitchFamily="49" charset="0"/>
            </a:endParaRP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	if 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input_text.lower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() in greetings: 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		state = "q1" # Accepting state 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	else: </a:t>
            </a:r>
          </a:p>
          <a:p>
            <a:r>
              <a:rPr lang="en-US" sz="2800" dirty="0">
                <a:solidFill>
                  <a:srgbClr val="222222"/>
                </a:solidFill>
                <a:latin typeface="Courier New" panose="02070309020205020404" pitchFamily="49" charset="0"/>
              </a:rPr>
              <a:t>		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state = "reject" </a:t>
            </a:r>
          </a:p>
          <a:p>
            <a:r>
              <a:rPr lang="en-US" sz="2800" dirty="0">
                <a:solidFill>
                  <a:srgbClr val="222222"/>
                </a:solidFill>
                <a:latin typeface="Courier New" panose="02070309020205020404" pitchFamily="49" charset="0"/>
              </a:rPr>
              <a:t>	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return "Greeting recognized!" if state == "q1" 	 else "Not a greeting." 												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# Testing 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print(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fsa_greeting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("hello")) # Output: Greeting recognized! print(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fsa_greeting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("goodbye")) # Output: Not a greeting.</a:t>
            </a:r>
          </a:p>
          <a:p>
            <a:endParaRPr lang="en-US" sz="2000" dirty="0">
              <a:solidFill>
                <a:srgbClr val="222222"/>
              </a:solidFill>
              <a:latin typeface="Courier New" panose="02070309020205020404" pitchFamily="49" charset="0"/>
            </a:endParaRPr>
          </a:p>
          <a:p>
            <a:endParaRPr lang="en-US" sz="2000" dirty="0">
              <a:solidFill>
                <a:srgbClr val="222222"/>
              </a:solidFill>
              <a:latin typeface="Courier New" panose="02070309020205020404" pitchFamily="49" charset="0"/>
            </a:endParaRPr>
          </a:p>
          <a:p>
            <a:endParaRPr lang="en-US" sz="2000" dirty="0">
              <a:solidFill>
                <a:srgbClr val="222222"/>
              </a:solidFill>
              <a:latin typeface="Courier New" panose="02070309020205020404" pitchFamily="49" charset="0"/>
            </a:endParaRPr>
          </a:p>
          <a:p>
            <a:endParaRPr lang="en-US" sz="2000" dirty="0">
              <a:solidFill>
                <a:srgbClr val="222222"/>
              </a:solidFill>
              <a:latin typeface="Courier New" panose="02070309020205020404" pitchFamily="49" charset="0"/>
            </a:endParaRPr>
          </a:p>
          <a:p>
            <a:endParaRPr lang="en-US" sz="2000" dirty="0">
              <a:solidFill>
                <a:srgbClr val="222222"/>
              </a:solidFill>
              <a:latin typeface="Courier New" panose="02070309020205020404" pitchFamily="49" charset="0"/>
            </a:endParaRPr>
          </a:p>
          <a:p>
            <a:endParaRPr lang="en-US" sz="2000" dirty="0">
              <a:solidFill>
                <a:srgbClr val="222222"/>
              </a:solidFill>
              <a:latin typeface="Courier New" panose="02070309020205020404" pitchFamily="49" charset="0"/>
            </a:endParaRPr>
          </a:p>
          <a:p>
            <a:endParaRPr lang="en-US" sz="2000" dirty="0">
              <a:solidFill>
                <a:srgbClr val="222222"/>
              </a:solidFill>
              <a:latin typeface="Courier New" panose="02070309020205020404" pitchFamily="49" charset="0"/>
            </a:endParaRPr>
          </a:p>
          <a:p>
            <a:endParaRPr lang="en-US" sz="2000" dirty="0">
              <a:solidFill>
                <a:srgbClr val="222222"/>
              </a:solidFill>
              <a:latin typeface="Courier New" panose="02070309020205020404" pitchFamily="49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18725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60434-A94A-4D74-CE07-0B76DFA28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280"/>
            <a:ext cx="10515600" cy="5841683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Real-World NLP Applications of Finite State Automata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Lexical Analysis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– Used in compilers and NLP parsers to break down text.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Spell Checking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– Identifying whether a word belongs to a valid dictionary set.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Speech Recognition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– Mapping phonemes to words using finite state transducers (FST).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Chatbots &amp; Intent Recognition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– Identifying user input patterns.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3886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DAE394A-CE9B-D4E6-7248-A0A56E1FE6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9168" y="466011"/>
            <a:ext cx="10785325" cy="43088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Recognizing Valid Identifiers in Programming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Programming languages have rules for valid variable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names (identifiers).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variable name: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Must start with a letter or underscore (_).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contain letters, digits, or underscores.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Cannot be a reserved keyword (e.g., 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if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else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983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CF9DC-84F8-74FC-AF9D-8B1C3C875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Start → (Letter/_) → Valid Identifier State → (Letter/Digit/_) → Valid Identifier State → (Other Input) → Reject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579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88762-04D7-0E94-922C-1190BB3F0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240"/>
            <a:ext cx="10515600" cy="5272723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	Natural Language Processing (NLP) often deals with structured and unstructured text, where recognizing patterns and sequences of words or characters is crucial. </a:t>
            </a:r>
          </a:p>
          <a:p>
            <a:pPr marL="0" indent="0">
              <a:buNone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Two fundamental concepts used for these tasks are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Regular Expressions (Regex)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Finite State Automata (FSA)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Both are related to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formal language theory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automata theory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providing a foundation for many NLP tasks like tokenization, text extraction, and pattern recognition.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246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6A88D-12D2-911F-D4A9-F03A1EC63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504"/>
            <a:ext cx="10515600" cy="5769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import re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is_valid_identifier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(identifier):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	pattern = r"^[a-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zA</a:t>
            </a:r>
            <a:r>
              <a:rPr lang="en-US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-Z_][a-zA-Z0-9_]*$" </a:t>
            </a:r>
          </a:p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return bool(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re.match</a:t>
            </a:r>
            <a:r>
              <a:rPr lang="en-US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(pattern, identifier))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#TestCase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is_valid_identifier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valid_var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")) # Output: True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is_valid_identifier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("123start")) # Output: False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is_valid_identifier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("_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privateVar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")) # Output: True</a:t>
            </a:r>
            <a:endParaRPr lang="en-US" b="0" i="0" dirty="0">
              <a:solidFill>
                <a:srgbClr val="222222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7666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678A11B-3715-B3DA-5FDA-2701F986C7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22201"/>
            <a:ext cx="11455315" cy="15081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^[a-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zA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-Z_]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→ The identifier must start with a letter or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_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[a-zA-Z0-9_]*$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→ The remaining characters can be letters, digits, or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_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613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3C2DC-86F9-A46B-00DB-56D12F9E1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280" y="545465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Recognizing Palindromes Using FA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palindrome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is a word that reads the same forward and backward (e.g., "madam", "racecar").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Finite State Diagram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non-deterministic finite automaton (NFA)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is needed because the entire input must be stored before checking.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7262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46E96-2A3F-1D4A-4B5F-A60B35CC7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440" y="7283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is_palindrome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(string):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return string == string[::-1]</a:t>
            </a:r>
          </a:p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#Testcases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is_palindrome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("madam")) # Output: True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is_palindrome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("racecar")) # Output: True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is_palindrome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("hello")) # Output: False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6921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9FFC3-AD00-B543-43EA-C910F0855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840"/>
            <a:ext cx="10515600" cy="567912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Regular Expressions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are excellent for extracting structured information from text, such as emails, phone numbers, and dates.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Finite State Automata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are better for recognizing structured language patterns, such as variable names, floating-point numbers, and palindromes.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337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75BA-F9C1-5E37-006E-50F94AC7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: Regular Expressions in NLP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46798-765B-611E-21B7-680A605A5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1.1 Extracting Hashtags from Tweets</a:t>
            </a:r>
          </a:p>
          <a:p>
            <a:pPr marL="0" indent="0">
              <a:buNone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 a Python script to extract all hashtags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#example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from a given set of tweets. 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Input: </a:t>
            </a:r>
            <a:r>
              <a:rPr lang="en-US" dirty="0"/>
              <a:t>tweets = "Loving this new #AI course! #MachineLearning is so exciting. #NLP“</a:t>
            </a:r>
          </a:p>
          <a:p>
            <a:pPr marL="0" indent="0">
              <a:buNone/>
            </a:pPr>
            <a:r>
              <a:rPr lang="en-US" dirty="0"/>
              <a:t>Output: ['#AI', '#</a:t>
            </a:r>
            <a:r>
              <a:rPr lang="en-US" dirty="0" err="1"/>
              <a:t>MachineLearning</a:t>
            </a:r>
            <a:r>
              <a:rPr lang="en-US" dirty="0"/>
              <a:t>', '#NLP’]</a:t>
            </a:r>
          </a:p>
          <a:p>
            <a:pPr marL="0" indent="0">
              <a:buNone/>
            </a:pPr>
            <a:r>
              <a:rPr lang="en-US" b="1" dirty="0"/>
              <a:t> 1.2 Validating Strong Passwords</a:t>
            </a:r>
          </a:p>
          <a:p>
            <a:pPr marL="0" indent="0">
              <a:buNone/>
            </a:pPr>
            <a:r>
              <a:rPr lang="en-US" dirty="0"/>
              <a:t>Objective: Write a regex pattern to validate if a password meets the following criteria: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1054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EC32F4A-8EF6-891C-D8F1-1D917BE414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9800" y="620475"/>
            <a:ext cx="1046151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At least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 characters long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Contains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 least one uppercase letter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Contains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 least one lowercase letter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Contains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 least one digit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Contains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 least one special character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@, #, $, etc.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Input: passwords = ["Pass123!", 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weakpass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", "Secure#2024", "No$ymbol1"]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 Valid: ['Pass123!', 'Secure#2024']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Invalid: ['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weakpass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', 'No$ymbol1']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549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EA9D7-389B-9B29-42B1-7C8F2988E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9920"/>
            <a:ext cx="10515600" cy="554704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1.3 Extracting URLs from Text</a:t>
            </a:r>
          </a:p>
          <a:p>
            <a:pPr marL="0" indent="0">
              <a:buNone/>
            </a:pPr>
            <a:r>
              <a:rPr lang="en-US" dirty="0"/>
              <a:t>Objective: Write a Python script to extract all valid URLs from a given text.</a:t>
            </a:r>
          </a:p>
          <a:p>
            <a:pPr marL="0" indent="0">
              <a:buNone/>
            </a:pPr>
            <a:r>
              <a:rPr lang="en-US" dirty="0"/>
              <a:t>Input: text = "Visit https://www.google.com or http://example.com for more info. Also check </a:t>
            </a:r>
            <a:r>
              <a:rPr lang="en-US" dirty="0">
                <a:hlinkClick r:id="rId2"/>
              </a:rPr>
              <a:t>www.test.com</a:t>
            </a:r>
            <a:r>
              <a:rPr lang="en-US" dirty="0"/>
              <a:t>!“</a:t>
            </a:r>
          </a:p>
          <a:p>
            <a:pPr marL="0" indent="0">
              <a:buNone/>
            </a:pPr>
            <a:r>
              <a:rPr lang="en-US" dirty="0"/>
              <a:t>Output: ['https://www.google.com', 'http://example.com', 'www.test.com']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237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9E9CB3C-0198-E1F8-0247-03AC8972CC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3800" y="583238"/>
            <a:ext cx="1096005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the regex pattern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Hint 1: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r"#\w+"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match hashtags.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Hint2: ^(?=.*[a-z])(?=.*[A-Z])(?=.*\d)(?=.*[@$!%*?&amp;#])[A-Za-z\d@$!%*?&amp;#]{8,}$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Hint 3: https?://(?:www\.)?\w+\.\w+|www\.\w+\.\w+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865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B271-564A-8991-D050-399B31077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2: Finite Automata (FA) – Implementation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C3D1-FC12-4F47-87CD-F7D377350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2.1 DFA to Recognize Strings Ending with "101“</a:t>
            </a:r>
          </a:p>
          <a:p>
            <a:pPr marL="0" indent="0">
              <a:buNone/>
            </a:pPr>
            <a:r>
              <a:rPr lang="en-US" b="1" dirty="0"/>
              <a:t>Objective:</a:t>
            </a:r>
            <a:r>
              <a:rPr lang="en-US" dirty="0"/>
              <a:t> Implement a DFA that accepts binary strings ending with 101</a:t>
            </a:r>
          </a:p>
          <a:p>
            <a:pPr marL="0" indent="0">
              <a:buNone/>
            </a:pPr>
            <a:r>
              <a:rPr lang="en-IN" dirty="0"/>
              <a:t>Example Input &amp; Expected Output:</a:t>
            </a:r>
          </a:p>
          <a:p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FD3A8FA-8F91-ED60-F587-68F196B2AB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862" t="46437" r="35116" b="32873"/>
          <a:stretch/>
        </p:blipFill>
        <p:spPr>
          <a:xfrm>
            <a:off x="998483" y="3720662"/>
            <a:ext cx="9637985" cy="24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2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1A678-202B-876A-B1C2-5397D1FEE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1. Regular Expressions (Regex) in NLP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	Regular expressions are sequences of characters defining a search pattern, commonly used for text processing in NLP.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	They are useful for tokenization, text cleaning, and pattern matching.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753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CB679-4C4E-DF7E-D4B3-0BFAF87E6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9090"/>
            <a:ext cx="10515600" cy="55778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2.2DFA for Recognizing Even-Length Binary Strings</a:t>
            </a:r>
          </a:p>
          <a:p>
            <a:pPr marL="0" indent="0">
              <a:buNone/>
            </a:pPr>
            <a:r>
              <a:rPr lang="en-US" b="1" dirty="0"/>
              <a:t>Objective:</a:t>
            </a:r>
            <a:r>
              <a:rPr lang="en-US" dirty="0"/>
              <a:t> Construct a DFA that accepts binary strings with an even number of 0s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7E64A-601A-8E05-E3ED-1E07BF461E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759" t="21456" r="30517" b="30728"/>
          <a:stretch/>
        </p:blipFill>
        <p:spPr>
          <a:xfrm>
            <a:off x="404649" y="2025978"/>
            <a:ext cx="10515600" cy="327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0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9A2DD-3EB5-9B36-BC90-8F3F23BBC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477078"/>
            <a:ext cx="10515600" cy="5699885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Example: Extracting Email Addresses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Suppose you want to extract email addresses from a document:</a:t>
            </a:r>
          </a:p>
          <a:p>
            <a:pPr marL="0" indent="0">
              <a:buNone/>
            </a:pPr>
            <a:endParaRPr lang="en-IN" b="1" i="0" dirty="0">
              <a:solidFill>
                <a:srgbClr val="222222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b="1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import re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text = "Contact us at </a:t>
            </a:r>
            <a:r>
              <a:rPr lang="en-US" b="1" i="0" dirty="0">
                <a:solidFill>
                  <a:srgbClr val="1155CC"/>
                </a:solidFill>
                <a:effectLst/>
                <a:latin typeface="Courier New" panose="02070309020205020404" pitchFamily="49" charset="0"/>
                <a:hlinkClick r:id="rId2"/>
              </a:rPr>
              <a:t>support@example.com</a:t>
            </a:r>
            <a:r>
              <a:rPr lang="en-US" b="1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or </a:t>
            </a:r>
            <a:r>
              <a:rPr lang="en-US" b="1" i="0" dirty="0">
                <a:solidFill>
                  <a:srgbClr val="1155CC"/>
                </a:solidFill>
                <a:effectLst/>
                <a:latin typeface="Courier New" panose="02070309020205020404" pitchFamily="49" charset="0"/>
                <a:hlinkClick r:id="rId3"/>
              </a:rPr>
              <a:t>info@company.org</a:t>
            </a:r>
            <a:r>
              <a:rPr lang="en-US" b="1" i="0" dirty="0">
                <a:solidFill>
                  <a:srgbClr val="222222"/>
                </a:solidFill>
                <a:effectLst/>
                <a:latin typeface="Courier New" panose="02070309020205020404" pitchFamily="49" charset="0"/>
                <a:hlinkClick r:id="rId3"/>
              </a:rPr>
              <a:t>“</a:t>
            </a:r>
            <a:r>
              <a:rPr lang="en-IN" b="1" dirty="0">
                <a:solidFill>
                  <a:srgbClr val="222222"/>
                </a:solidFill>
                <a:latin typeface="Courier New" panose="02070309020205020404" pitchFamily="49" charset="0"/>
                <a:hlinkClick r:id="rId3"/>
              </a:rPr>
              <a:t>\</a:t>
            </a:r>
            <a:endParaRPr lang="en-IN" b="1" dirty="0">
              <a:solidFill>
                <a:srgbClr val="222222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222222"/>
                </a:solidFill>
                <a:latin typeface="Courier New" panose="02070309020205020404" pitchFamily="49" charset="0"/>
              </a:rPr>
              <a:t>Pattern=r”[a-za-Z0-9._%+-]+@[a-zA-Z0-9.-]\.[a-</a:t>
            </a:r>
            <a:r>
              <a:rPr lang="en-IN" b="1" dirty="0" err="1">
                <a:solidFill>
                  <a:srgbClr val="222222"/>
                </a:solidFill>
                <a:latin typeface="Courier New" panose="02070309020205020404" pitchFamily="49" charset="0"/>
              </a:rPr>
              <a:t>zA</a:t>
            </a:r>
            <a:r>
              <a:rPr lang="en-IN" b="1" dirty="0">
                <a:solidFill>
                  <a:srgbClr val="222222"/>
                </a:solidFill>
                <a:latin typeface="Courier New" panose="02070309020205020404" pitchFamily="49" charset="0"/>
              </a:rPr>
              <a:t>-Z]{2,}”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emails =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re.findall</a:t>
            </a:r>
            <a:r>
              <a:rPr lang="en-US" b="1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(pattern, text)</a:t>
            </a:r>
            <a:endParaRPr lang="en-IN" b="1" i="0" dirty="0">
              <a:solidFill>
                <a:srgbClr val="222222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b="1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print(emails)</a:t>
            </a:r>
          </a:p>
          <a:p>
            <a:pPr marL="0" indent="0">
              <a:buNone/>
            </a:pPr>
            <a:endParaRPr lang="en-IN" b="0" i="0" dirty="0">
              <a:solidFill>
                <a:srgbClr val="222222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# Output: ['</a:t>
            </a:r>
            <a:r>
              <a:rPr lang="en-IN" b="0" i="0" dirty="0">
                <a:solidFill>
                  <a:srgbClr val="1155CC"/>
                </a:solidFill>
                <a:effectLst/>
                <a:latin typeface="Courier New" panose="02070309020205020404" pitchFamily="49" charset="0"/>
                <a:hlinkClick r:id="rId2"/>
              </a:rPr>
              <a:t>support@example.com</a:t>
            </a: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en-IN" b="0" i="0" dirty="0">
                <a:solidFill>
                  <a:srgbClr val="1155CC"/>
                </a:solidFill>
                <a:effectLst/>
                <a:latin typeface="Courier New" panose="02070309020205020404" pitchFamily="49" charset="0"/>
                <a:hlinkClick r:id="rId4"/>
              </a:rPr>
              <a:t>info@company.org</a:t>
            </a: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']</a:t>
            </a:r>
            <a:endParaRPr lang="en-IN" dirty="0">
              <a:solidFill>
                <a:srgbClr val="222222"/>
              </a:solidFill>
              <a:latin typeface="Courier New" panose="02070309020205020404" pitchFamily="49" charset="0"/>
            </a:endParaRPr>
          </a:p>
          <a:p>
            <a:endParaRPr lang="en-IN" dirty="0">
              <a:solidFill>
                <a:srgbClr val="222222"/>
              </a:solidFill>
              <a:latin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2510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6C779-08CA-953A-3062-A0D4BC785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2320"/>
            <a:ext cx="10515600" cy="5394643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Applications of Regex in NLP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Tokenization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– Splitting text into words or sentences.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Named Entity Recognition (NER)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– Extracting specific information (like emails, phone numbers, dates).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Text Cleaning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– Removing special characters, numbers, or HTML tags.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Pattern Matching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– Finding keywords in search engines.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1037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7305B-BA74-5355-B031-101245728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"/>
            <a:ext cx="10515600" cy="6055043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Real-Time Example: Tokenization Using Regex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Tokenization is the process of splitting a sentence into words.</a:t>
            </a:r>
          </a:p>
          <a:p>
            <a:pPr marL="0" indent="0">
              <a:buNone/>
            </a:pPr>
            <a:endParaRPr lang="en-US" b="0" i="0" dirty="0">
              <a:solidFill>
                <a:srgbClr val="222222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text = "Hello! How are you today?" 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tokens =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re.findall</a:t>
            </a:r>
            <a:r>
              <a:rPr lang="en-US" b="1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(r"\b\w+\b", text) print(tokens)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Output: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['Hello', 'How', 'are', 'you', 'today’]</a:t>
            </a: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 Unicode MS" panose="020B0604020202020204" pitchFamily="34" charset="-128"/>
            </a:endParaRPr>
          </a:p>
          <a:p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\b\w+\b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ensures words are extracted without punctuation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78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57427-A477-0CE7-FFA9-B0D3021D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320" y="271007"/>
            <a:ext cx="10515600" cy="5570676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Extracting Phone Numbers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Suppose we need to extract phone numbers from text. A phone number can follow different formats, such as: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	123-456-7890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	(123) 456-7890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	123 456 7890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b="0" i="0" dirty="0">
              <a:solidFill>
                <a:srgbClr val="222222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b="1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import re </a:t>
            </a:r>
            <a:br>
              <a:rPr lang="en-IN" b="1" dirty="0"/>
            </a:br>
            <a:r>
              <a:rPr lang="en-US" b="1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text = "Call me at 123-456-7890 or (987) 654-3210.“</a:t>
            </a:r>
          </a:p>
          <a:p>
            <a:pPr marL="0" indent="0"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 = r"\(?\d{3}\)?[-.\s]?\d{3}[-.\s]?\d{4}“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matches =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re.findall</a:t>
            </a:r>
            <a:r>
              <a:rPr lang="en-US" b="1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(pattern, text) print(matches)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98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77001-4D9A-C038-15E8-64103F86A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6240"/>
            <a:ext cx="10515600" cy="5780723"/>
          </a:xfrm>
        </p:spPr>
        <p:txBody>
          <a:bodyPr/>
          <a:lstStyle/>
          <a:p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Output: ['123-456-7890', '(987) 654-3210’]</a:t>
            </a:r>
          </a:p>
          <a:p>
            <a:endParaRPr lang="en-IN" dirty="0">
              <a:solidFill>
                <a:srgbClr val="222222"/>
              </a:solidFill>
              <a:latin typeface="Courier New" panose="02070309020205020404" pitchFamily="49" charset="0"/>
            </a:endParaRPr>
          </a:p>
          <a:p>
            <a:endParaRPr lang="en-IN" b="0" i="0" dirty="0">
              <a:solidFill>
                <a:srgbClr val="222222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b="0" i="0" dirty="0">
              <a:solidFill>
                <a:srgbClr val="222222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\(?\d{3}\)?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→ Matches optional parentheses around area code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(123)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or just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123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[-.\s]?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→ Matches a separator 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-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or space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\d{3}[-.\s]?\d{4}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→ Matches the rest of the phone number.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131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61F3C-FC5E-B9A7-AE2C-D3F3F0EA6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6"/>
            <a:ext cx="10515600" cy="6017937"/>
          </a:xfrm>
        </p:spPr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EX: Removing HTML Tags from Text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Web scraping often results in text containing HTML tags. We can use regex to remove them.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CODE: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text = "&lt;p&gt;Hello, &lt;b&gt;World&lt;/b&gt;! Welcome to NLP.&lt;/p&gt;" </a:t>
            </a:r>
          </a:p>
          <a:p>
            <a:pPr marL="0" indent="0">
              <a:buNone/>
            </a:pPr>
            <a:r>
              <a:rPr lang="en-US" b="1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clean_text</a:t>
            </a:r>
            <a:r>
              <a:rPr lang="en-US" b="1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re.sub</a:t>
            </a:r>
            <a:r>
              <a:rPr lang="en-US" b="1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(r"&lt;.*?&gt;", "", text) print(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clean_text</a:t>
            </a:r>
            <a:r>
              <a:rPr lang="en-US" b="1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222222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222222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Courier New" panose="02070309020205020404" pitchFamily="49" charset="0"/>
              </a:rPr>
              <a:t>Output: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Hello, World! Welcome to NLP. </a:t>
            </a:r>
          </a:p>
          <a:p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&lt;.*?&gt;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→ Matches anything between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&lt; 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 removes HTML tags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80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1905</Words>
  <Application>Microsoft Office PowerPoint</Application>
  <PresentationFormat>Widescreen</PresentationFormat>
  <Paragraphs>196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 Unicode MS</vt:lpstr>
      <vt:lpstr>Aptos</vt:lpstr>
      <vt:lpstr>Arial</vt:lpstr>
      <vt:lpstr>Calibri</vt:lpstr>
      <vt:lpstr>Calibri Light</vt:lpstr>
      <vt:lpstr>Courier New</vt:lpstr>
      <vt:lpstr>Office Theme</vt:lpstr>
      <vt:lpstr>Module 1-Regular Expression and Finite Automata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Recognizing Simple Greetings Consider a chatbot that recognizes greetings like "hi", "hello", and "hey".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 : Regular Expressions in NLP</vt:lpstr>
      <vt:lpstr>PowerPoint Presentation</vt:lpstr>
      <vt:lpstr>PowerPoint Presentation</vt:lpstr>
      <vt:lpstr>PowerPoint Presentation</vt:lpstr>
      <vt:lpstr>Task 2: Finite Automata (FA) – Implementation Challenges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Faheem Nikhat</dc:creator>
  <cp:lastModifiedBy>Faheem Nikhat</cp:lastModifiedBy>
  <cp:revision>3</cp:revision>
  <dcterms:created xsi:type="dcterms:W3CDTF">2025-02-03T06:14:15Z</dcterms:created>
  <dcterms:modified xsi:type="dcterms:W3CDTF">2025-02-04T05:11:53Z</dcterms:modified>
</cp:coreProperties>
</file>