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58" r:id="rId5"/>
    <p:sldId id="259" r:id="rId6"/>
    <p:sldId id="290" r:id="rId7"/>
    <p:sldId id="292" r:id="rId8"/>
    <p:sldId id="293" r:id="rId9"/>
    <p:sldId id="260" r:id="rId10"/>
    <p:sldId id="294" r:id="rId11"/>
    <p:sldId id="295" r:id="rId12"/>
    <p:sldId id="296" r:id="rId13"/>
    <p:sldId id="297" r:id="rId14"/>
    <p:sldId id="261" r:id="rId15"/>
    <p:sldId id="301" r:id="rId16"/>
    <p:sldId id="262" r:id="rId17"/>
    <p:sldId id="298" r:id="rId18"/>
    <p:sldId id="299" r:id="rId19"/>
    <p:sldId id="300" r:id="rId20"/>
    <p:sldId id="302" r:id="rId21"/>
    <p:sldId id="304" r:id="rId22"/>
    <p:sldId id="305" r:id="rId23"/>
    <p:sldId id="306" r:id="rId24"/>
    <p:sldId id="335" r:id="rId25"/>
    <p:sldId id="307" r:id="rId26"/>
    <p:sldId id="309" r:id="rId27"/>
    <p:sldId id="263" r:id="rId28"/>
    <p:sldId id="264" r:id="rId29"/>
    <p:sldId id="303" r:id="rId30"/>
    <p:sldId id="265" r:id="rId31"/>
    <p:sldId id="266" r:id="rId32"/>
    <p:sldId id="267" r:id="rId33"/>
    <p:sldId id="268" r:id="rId34"/>
    <p:sldId id="269" r:id="rId35"/>
    <p:sldId id="310" r:id="rId36"/>
    <p:sldId id="311" r:id="rId37"/>
    <p:sldId id="312"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9" r:id="rId52"/>
    <p:sldId id="330" r:id="rId53"/>
    <p:sldId id="331" r:id="rId54"/>
    <p:sldId id="332" r:id="rId55"/>
    <p:sldId id="333" r:id="rId56"/>
    <p:sldId id="334" r:id="rId57"/>
    <p:sldId id="271" r:id="rId58"/>
    <p:sldId id="272" r:id="rId59"/>
    <p:sldId id="273" r:id="rId60"/>
    <p:sldId id="274" r:id="rId61"/>
    <p:sldId id="275" r:id="rId62"/>
    <p:sldId id="276" r:id="rId63"/>
    <p:sldId id="278" r:id="rId64"/>
    <p:sldId id="279" r:id="rId65"/>
    <p:sldId id="280" r:id="rId66"/>
    <p:sldId id="285" r:id="rId67"/>
    <p:sldId id="340" r:id="rId68"/>
    <p:sldId id="341" r:id="rId69"/>
    <p:sldId id="287" r:id="rId70"/>
    <p:sldId id="337" r:id="rId71"/>
    <p:sldId id="336" r:id="rId72"/>
    <p:sldId id="338" r:id="rId73"/>
    <p:sldId id="339" r:id="rId74"/>
    <p:sldId id="288" r:id="rId75"/>
    <p:sldId id="282" r:id="rId76"/>
    <p:sldId id="283" r:id="rId77"/>
    <p:sldId id="284"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275081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12032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61787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256157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408960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1CF999-AC3A-4768-9CB2-3F7EBA0A8E6A}"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18096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CF999-AC3A-4768-9CB2-3F7EBA0A8E6A}"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68199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1CF999-AC3A-4768-9CB2-3F7EBA0A8E6A}"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217922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CF999-AC3A-4768-9CB2-3F7EBA0A8E6A}"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80016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1CF999-AC3A-4768-9CB2-3F7EBA0A8E6A}"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400995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1CF999-AC3A-4768-9CB2-3F7EBA0A8E6A}"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79390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CF999-AC3A-4768-9CB2-3F7EBA0A8E6A}" type="datetimeFigureOut">
              <a:rPr lang="en-US" smtClean="0"/>
              <a:t>10/18/2024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9DD10-1947-42EA-BE28-662B2D1C2779}" type="slidenum">
              <a:rPr lang="en-US" smtClean="0"/>
              <a:t>‹#›</a:t>
            </a:fld>
            <a:endParaRPr lang="en-US"/>
          </a:p>
        </p:txBody>
      </p:sp>
    </p:spTree>
    <p:extLst>
      <p:ext uri="{BB962C8B-B14F-4D97-AF65-F5344CB8AC3E}">
        <p14:creationId xmlns:p14="http://schemas.microsoft.com/office/powerpoint/2010/main" val="304798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a:t>CSD 3102 ARTIFICIAL INTELLIGENCE TECHNIQUES</a:t>
            </a:r>
            <a:br>
              <a:rPr lang="en-US" sz="3600" b="1" dirty="0"/>
            </a:br>
            <a:r>
              <a:rPr lang="en-US" sz="3600" b="1" dirty="0"/>
              <a:t>MODULE IV</a:t>
            </a:r>
          </a:p>
        </p:txBody>
      </p:sp>
      <p:sp>
        <p:nvSpPr>
          <p:cNvPr id="3" name="Subtitle 2"/>
          <p:cNvSpPr>
            <a:spLocks noGrp="1"/>
          </p:cNvSpPr>
          <p:nvPr>
            <p:ph type="subTitle" idx="1"/>
          </p:nvPr>
        </p:nvSpPr>
        <p:spPr>
          <a:xfrm>
            <a:off x="1523999" y="3602038"/>
            <a:ext cx="9560011" cy="1655762"/>
          </a:xfrm>
        </p:spPr>
        <p:txBody>
          <a:bodyPr>
            <a:normAutofit fontScale="70000" lnSpcReduction="20000"/>
          </a:bodyPr>
          <a:lstStyle/>
          <a:p>
            <a:r>
              <a:rPr lang="en-US" sz="3200" b="1" dirty="0"/>
              <a:t>PLANNING</a:t>
            </a:r>
          </a:p>
          <a:p>
            <a:pPr>
              <a:lnSpc>
                <a:spcPct val="170000"/>
              </a:lnSpc>
            </a:pPr>
            <a:r>
              <a:rPr lang="en-US" sz="3200" b="1" dirty="0"/>
              <a:t>Topic: </a:t>
            </a:r>
            <a:r>
              <a:rPr lang="en-US" sz="3200" b="1" dirty="0">
                <a:solidFill>
                  <a:srgbClr val="FF0000"/>
                </a:solidFill>
                <a:latin typeface="Helvetica Neue"/>
              </a:rPr>
              <a:t>Planning Problem - Simple Planning agent - Blocks world - Planning as a </a:t>
            </a:r>
            <a:r>
              <a:rPr lang="en-US" sz="3200" b="1" dirty="0" err="1">
                <a:solidFill>
                  <a:srgbClr val="FF0000"/>
                </a:solidFill>
                <a:latin typeface="Helvetica Neue"/>
              </a:rPr>
              <a:t>Statespace</a:t>
            </a:r>
            <a:r>
              <a:rPr lang="en-US" sz="3200" b="1" dirty="0">
                <a:solidFill>
                  <a:srgbClr val="FF0000"/>
                </a:solidFill>
                <a:latin typeface="Helvetica Neue"/>
              </a:rPr>
              <a:t> Search - Partial Order Planning</a:t>
            </a:r>
            <a:endParaRPr lang="en-US" sz="3200" b="1" dirty="0"/>
          </a:p>
        </p:txBody>
      </p:sp>
      <p:pic>
        <p:nvPicPr>
          <p:cNvPr id="4" name="Picture 2" descr="Crescent Logo">
            <a:extLst>
              <a:ext uri="{FF2B5EF4-FFF2-40B4-BE49-F238E27FC236}">
                <a16:creationId xmlns:a16="http://schemas.microsoft.com/office/drawing/2014/main" id="{D1664D3B-E0CC-A4A9-27C1-15419BEA3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
            <a:ext cx="31543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82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5BE50-9CF8-F0EC-6EA4-8BF7E5BFE634}"/>
              </a:ext>
            </a:extLst>
          </p:cNvPr>
          <p:cNvSpPr>
            <a:spLocks noGrp="1"/>
          </p:cNvSpPr>
          <p:nvPr>
            <p:ph idx="1"/>
          </p:nvPr>
        </p:nvSpPr>
        <p:spPr>
          <a:xfrm>
            <a:off x="838200" y="671804"/>
            <a:ext cx="10515600" cy="5505159"/>
          </a:xfrm>
        </p:spPr>
        <p:txBody>
          <a:bodyPr/>
          <a:lstStyle/>
          <a:p>
            <a:r>
              <a:rPr lang="en-US" dirty="0"/>
              <a:t>In this scenario, we are trying to explain how an agent can efficiently solve a problem like buying four books online using a </a:t>
            </a:r>
            <a:r>
              <a:rPr lang="en-US" b="1" dirty="0"/>
              <a:t>heuristic function</a:t>
            </a:r>
            <a:r>
              <a:rPr lang="en-US" dirty="0"/>
              <a:t>.</a:t>
            </a:r>
          </a:p>
          <a:p>
            <a:pPr marL="0" indent="0">
              <a:buNone/>
            </a:pPr>
            <a:r>
              <a:rPr lang="en-US" b="1" dirty="0" err="1"/>
              <a:t>a.The</a:t>
            </a:r>
            <a:r>
              <a:rPr lang="en-US" b="1" dirty="0"/>
              <a:t> Problem</a:t>
            </a:r>
            <a:r>
              <a:rPr lang="en-US" dirty="0"/>
              <a:t>: The agent’s task is to buy four different books, A, B, C, and D. There are so many possible ways (around 10^{40}) to do this in just four steps (one step for each book). Searching through all these possibilities would take too long if the agent doesn’t have a good strategy.</a:t>
            </a:r>
          </a:p>
          <a:p>
            <a:pPr marL="0" indent="0">
              <a:buNone/>
            </a:pPr>
            <a:r>
              <a:rPr lang="en-US" b="1" dirty="0" err="1"/>
              <a:t>b.Heuristic</a:t>
            </a:r>
            <a:r>
              <a:rPr lang="en-US" b="1" dirty="0"/>
              <a:t> Function</a:t>
            </a:r>
            <a:r>
              <a:rPr lang="en-US" dirty="0"/>
              <a:t>: A </a:t>
            </a:r>
            <a:r>
              <a:rPr lang="en-US" b="1" dirty="0"/>
              <a:t>heuristic function</a:t>
            </a:r>
            <a:r>
              <a:rPr lang="en-US" dirty="0"/>
              <a:t> helps the agent make better guesses about which action to take next. It is like giving the agent a sense of how far it is from achieving its goal. In most problems, a human has to design a special heuristic for the agent to use, which makes the search easier.</a:t>
            </a:r>
            <a:endParaRPr lang="en-IN" dirty="0"/>
          </a:p>
        </p:txBody>
      </p:sp>
    </p:spTree>
    <p:extLst>
      <p:ext uri="{BB962C8B-B14F-4D97-AF65-F5344CB8AC3E}">
        <p14:creationId xmlns:p14="http://schemas.microsoft.com/office/powerpoint/2010/main" val="125827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F6CF8E3-90E5-59DE-7EBF-4FD1BB2879A8}"/>
              </a:ext>
            </a:extLst>
          </p:cNvPr>
          <p:cNvSpPr>
            <a:spLocks noGrp="1" noChangeArrowheads="1"/>
          </p:cNvSpPr>
          <p:nvPr>
            <p:ph idx="1"/>
          </p:nvPr>
        </p:nvSpPr>
        <p:spPr bwMode="auto">
          <a:xfrm>
            <a:off x="922176" y="-248303"/>
            <a:ext cx="789959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  The Goal</a:t>
            </a:r>
            <a:r>
              <a:rPr kumimoji="0" lang="en-US" altLang="en-US" sz="2400" b="0" i="0" u="none" strike="noStrike" cap="none" normalizeH="0" baseline="0" dirty="0">
                <a:ln>
                  <a:noFill/>
                </a:ln>
                <a:solidFill>
                  <a:schemeClr val="tx1"/>
                </a:solidFill>
                <a:effectLst/>
                <a:latin typeface="Arial" panose="020B0604020202020204" pitchFamily="34" charset="0"/>
              </a:rPr>
              <a:t>: The agent’s goal is to own all four books.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goal state is written as: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Unicode MS"/>
              </a:rPr>
              <a:t>Have(A) ∧ Have(B) ∧ Have(C) ∧ Have(D)</a:t>
            </a:r>
            <a:r>
              <a:rPr kumimoji="0" lang="en-US" altLang="en-US" sz="2400" b="0" i="0" u="none" strike="noStrike" cap="none" normalizeH="0" baseline="0" dirty="0">
                <a:ln>
                  <a:noFill/>
                </a:ln>
                <a:solidFill>
                  <a:schemeClr val="tx1"/>
                </a:solidFill>
                <a:effectLst/>
              </a:rPr>
              <a: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If the agent currently owns only two books, say A and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its current state is: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Unicode MS"/>
              </a:rPr>
              <a:t>Have(A) ∧ Have(C)</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To reach the goal, it still needs books B and D. </a:t>
            </a:r>
          </a:p>
        </p:txBody>
      </p:sp>
    </p:spTree>
    <p:extLst>
      <p:ext uri="{BB962C8B-B14F-4D97-AF65-F5344CB8AC3E}">
        <p14:creationId xmlns:p14="http://schemas.microsoft.com/office/powerpoint/2010/main" val="41971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77B02-38D1-EFA3-6595-A52A59AEC91E}"/>
              </a:ext>
            </a:extLst>
          </p:cNvPr>
          <p:cNvSpPr>
            <a:spLocks noGrp="1"/>
          </p:cNvSpPr>
          <p:nvPr>
            <p:ph idx="1"/>
          </p:nvPr>
        </p:nvSpPr>
        <p:spPr>
          <a:xfrm>
            <a:off x="838200" y="363894"/>
            <a:ext cx="10515600" cy="5813069"/>
          </a:xfrm>
        </p:spPr>
        <p:txBody>
          <a:bodyPr>
            <a:normAutofit/>
          </a:bodyPr>
          <a:lstStyle/>
          <a:p>
            <a:pPr marL="0" indent="0">
              <a:buNone/>
            </a:pPr>
            <a:r>
              <a:rPr lang="en-US" b="1" dirty="0"/>
              <a:t>d. Heuristic in This Problem</a:t>
            </a:r>
            <a:r>
              <a:rPr lang="en-US" dirty="0"/>
              <a:t>: In this case, the heuristic is simple. The agent knows that each book requires one action (buying). If it already has two books (A and C), then it needs two more actions to get the remaining books (B and D). So, the agent automatically knows it’s 2 steps away from the goal.</a:t>
            </a:r>
          </a:p>
          <a:p>
            <a:r>
              <a:rPr lang="en-US" dirty="0"/>
              <a:t>Because the problem is structured in a way that lets the agent easily count the number of books it still needs, it automatically finds the right heuristic (the number of missing books). This makes the search for the correct plan much faster.</a:t>
            </a:r>
          </a:p>
          <a:p>
            <a:r>
              <a:rPr lang="en-US" dirty="0"/>
              <a:t>In short, the </a:t>
            </a:r>
            <a:r>
              <a:rPr lang="en-US" b="1" dirty="0"/>
              <a:t>heuristic</a:t>
            </a:r>
            <a:r>
              <a:rPr lang="en-US" dirty="0"/>
              <a:t> tells the agent how many books it still needs to buy, which helps it focus on getting the missing books quickly.</a:t>
            </a:r>
          </a:p>
          <a:p>
            <a:pPr marL="0" indent="0">
              <a:buNone/>
            </a:pPr>
            <a:endParaRPr lang="en-IN" dirty="0"/>
          </a:p>
        </p:txBody>
      </p:sp>
    </p:spTree>
    <p:extLst>
      <p:ext uri="{BB962C8B-B14F-4D97-AF65-F5344CB8AC3E}">
        <p14:creationId xmlns:p14="http://schemas.microsoft.com/office/powerpoint/2010/main" val="315019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59" y="284207"/>
            <a:ext cx="11432177" cy="6194969"/>
          </a:xfrm>
        </p:spPr>
        <p:txBody>
          <a:bodyPr>
            <a:normAutofit/>
          </a:bodyPr>
          <a:lstStyle/>
          <a:p>
            <a:pPr marL="0" indent="0" algn="just">
              <a:buNone/>
            </a:pPr>
            <a:endParaRPr lang="en-US" dirty="0"/>
          </a:p>
          <a:p>
            <a:pPr marL="0" lvl="0" indent="0" algn="just">
              <a:buNone/>
            </a:pPr>
            <a:r>
              <a:rPr lang="en-US" b="1" dirty="0"/>
              <a:t>3. Problem decomposition:</a:t>
            </a:r>
          </a:p>
          <a:p>
            <a:pPr algn="just"/>
            <a:r>
              <a:rPr lang="en-US" dirty="0"/>
              <a:t>The problem solver might be inefficient because it cannot take advantage of </a:t>
            </a:r>
            <a:r>
              <a:rPr lang="en-US" b="1" dirty="0"/>
              <a:t>problem decomposition. </a:t>
            </a:r>
          </a:p>
          <a:p>
            <a:pPr algn="just"/>
            <a:r>
              <a:rPr lang="en-US" dirty="0"/>
              <a:t>Consider the problem of delivering a set of overnight packages to their respective destinations, which are scattered across Australia. </a:t>
            </a:r>
          </a:p>
          <a:p>
            <a:pPr marL="0" indent="0" algn="just">
              <a:buNone/>
            </a:pPr>
            <a:r>
              <a:rPr lang="en-US" dirty="0"/>
              <a:t>		Problem decomposition involves breaking down a large task into smaller, manageable sub-tasks. In the example of delivering packages across Australia, instead of solving the entire problem at once, we group packages by their nearest airport. Each group becomes a smaller subproblem, making it easier to find efficient delivery routes. This reduces complexity and allows for faster, more focused problem-solving.</a:t>
            </a:r>
          </a:p>
        </p:txBody>
      </p:sp>
    </p:spTree>
    <p:extLst>
      <p:ext uri="{BB962C8B-B14F-4D97-AF65-F5344CB8AC3E}">
        <p14:creationId xmlns:p14="http://schemas.microsoft.com/office/powerpoint/2010/main" val="288254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2" y="-218353"/>
            <a:ext cx="10515600" cy="1097920"/>
          </a:xfrm>
        </p:spPr>
        <p:txBody>
          <a:bodyPr>
            <a:normAutofit/>
          </a:bodyPr>
          <a:lstStyle/>
          <a:p>
            <a:r>
              <a:rPr lang="en-US" sz="3200" b="1" dirty="0"/>
              <a:t>THE LANGUAGE OF PLANNING PROBLEMS:</a:t>
            </a:r>
          </a:p>
        </p:txBody>
      </p:sp>
      <p:sp>
        <p:nvSpPr>
          <p:cNvPr id="3" name="Content Placeholder 2"/>
          <p:cNvSpPr>
            <a:spLocks noGrp="1"/>
          </p:cNvSpPr>
          <p:nvPr>
            <p:ph idx="1"/>
          </p:nvPr>
        </p:nvSpPr>
        <p:spPr>
          <a:xfrm>
            <a:off x="-1" y="632539"/>
            <a:ext cx="12078789" cy="3604069"/>
          </a:xfrm>
        </p:spPr>
        <p:txBody>
          <a:bodyPr>
            <a:noAutofit/>
          </a:bodyPr>
          <a:lstStyle/>
          <a:p>
            <a:pPr algn="just"/>
            <a:r>
              <a:rPr lang="en-US" sz="2400" dirty="0"/>
              <a:t>The representation of planning problems-</a:t>
            </a:r>
            <a:r>
              <a:rPr lang="en-US" sz="2400" b="1" dirty="0"/>
              <a:t>states, actions, and goals</a:t>
            </a:r>
            <a:r>
              <a:rPr lang="en-US" sz="2400" dirty="0"/>
              <a:t>-should make it possible for planning algorithms to take advantage of the logical structure of the problem.</a:t>
            </a:r>
          </a:p>
          <a:p>
            <a:pPr algn="just"/>
            <a:r>
              <a:rPr lang="en-US" sz="2400" dirty="0"/>
              <a:t>The basic representation language of classical planners, known as the </a:t>
            </a:r>
            <a:r>
              <a:rPr lang="en-US" sz="2400" b="1" dirty="0"/>
              <a:t>STRIPS(Stanford Research Institute Problem Solver) language.</a:t>
            </a:r>
          </a:p>
          <a:p>
            <a:pPr algn="just"/>
            <a:r>
              <a:rPr lang="en-US" sz="2400" b="1" dirty="0"/>
              <a:t> </a:t>
            </a:r>
            <a:r>
              <a:rPr lang="en-US" sz="2400" dirty="0"/>
              <a:t>STRIPS is insufficiently expressive for some real domains where </a:t>
            </a:r>
            <a:r>
              <a:rPr lang="en-US" sz="2400" b="1" dirty="0"/>
              <a:t>Action Description Language (ADL) </a:t>
            </a:r>
            <a:r>
              <a:rPr lang="en-US" sz="2400" dirty="0"/>
              <a:t>can be used.</a:t>
            </a:r>
          </a:p>
          <a:p>
            <a:pPr algn="just"/>
            <a:r>
              <a:rPr lang="en-US" sz="2400" dirty="0"/>
              <a:t>Planning consists of following components:</a:t>
            </a:r>
          </a:p>
          <a:p>
            <a:pPr algn="just">
              <a:buFont typeface="Wingdings" panose="05000000000000000000" pitchFamily="2" charset="2"/>
              <a:buChar char="q"/>
            </a:pPr>
            <a:r>
              <a:rPr lang="en-US" sz="2400" b="1" dirty="0"/>
              <a:t>Representation of states. </a:t>
            </a:r>
            <a:r>
              <a:rPr lang="en-US" sz="2400" dirty="0"/>
              <a:t>Planners decompose the world into logical conditions and represent a state as a conjunction of positive literals. We will consider propositional literals;</a:t>
            </a:r>
          </a:p>
          <a:p>
            <a:pPr algn="just">
              <a:buFont typeface="Wingdings" panose="05000000000000000000" pitchFamily="2" charset="2"/>
              <a:buChar char="q"/>
            </a:pPr>
            <a:r>
              <a:rPr lang="en-US" sz="2400" b="1" dirty="0"/>
              <a:t>Representation of goals. A </a:t>
            </a:r>
            <a:r>
              <a:rPr lang="en-US" sz="2400" dirty="0"/>
              <a:t>goal is a partially specified state, represented as a conjunction of positive ground literals.</a:t>
            </a:r>
          </a:p>
          <a:p>
            <a:pPr algn="just">
              <a:buFont typeface="Wingdings" panose="05000000000000000000" pitchFamily="2" charset="2"/>
              <a:buChar char="q"/>
            </a:pPr>
            <a:r>
              <a:rPr lang="en-US" sz="2400" b="1" dirty="0"/>
              <a:t>Representation of actions. </a:t>
            </a:r>
            <a:r>
              <a:rPr lang="en-US" sz="2400" dirty="0"/>
              <a:t>An action is specified in terms of the </a:t>
            </a:r>
            <a:r>
              <a:rPr lang="en-US" sz="2400" b="1" dirty="0"/>
              <a:t>preconditions</a:t>
            </a:r>
            <a:r>
              <a:rPr lang="en-US" sz="2400" dirty="0"/>
              <a:t> that must hold before it can be executed and the </a:t>
            </a:r>
            <a:r>
              <a:rPr lang="en-US" sz="2400" b="1" dirty="0"/>
              <a:t>effects</a:t>
            </a:r>
            <a:r>
              <a:rPr lang="en-US" sz="2400" dirty="0"/>
              <a:t> that ensue when it is executed.</a:t>
            </a:r>
          </a:p>
        </p:txBody>
      </p:sp>
    </p:spTree>
    <p:extLst>
      <p:ext uri="{BB962C8B-B14F-4D97-AF65-F5344CB8AC3E}">
        <p14:creationId xmlns:p14="http://schemas.microsoft.com/office/powerpoint/2010/main" val="42388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60C2-22B2-E9F2-D320-4C88845622BA}"/>
              </a:ext>
            </a:extLst>
          </p:cNvPr>
          <p:cNvSpPr>
            <a:spLocks noGrp="1"/>
          </p:cNvSpPr>
          <p:nvPr>
            <p:ph type="title"/>
          </p:nvPr>
        </p:nvSpPr>
        <p:spPr/>
        <p:txBody>
          <a:bodyPr/>
          <a:lstStyle/>
          <a:p>
            <a:r>
              <a:rPr lang="en-US" sz="4400" b="1" dirty="0"/>
              <a:t>THE LANGUAGE OF PLANNING PROBLEMS:</a:t>
            </a:r>
            <a:endParaRPr lang="en-IN" dirty="0"/>
          </a:p>
        </p:txBody>
      </p:sp>
      <p:sp>
        <p:nvSpPr>
          <p:cNvPr id="3" name="Content Placeholder 2">
            <a:extLst>
              <a:ext uri="{FF2B5EF4-FFF2-40B4-BE49-F238E27FC236}">
                <a16:creationId xmlns:a16="http://schemas.microsoft.com/office/drawing/2014/main" id="{669443EF-8824-DA90-BE5F-9F8113A79C19}"/>
              </a:ext>
            </a:extLst>
          </p:cNvPr>
          <p:cNvSpPr>
            <a:spLocks noGrp="1"/>
          </p:cNvSpPr>
          <p:nvPr>
            <p:ph idx="1"/>
          </p:nvPr>
        </p:nvSpPr>
        <p:spPr/>
        <p:txBody>
          <a:bodyPr/>
          <a:lstStyle/>
          <a:p>
            <a:r>
              <a:rPr lang="en-US" sz="2800" dirty="0"/>
              <a:t>In general, an action schema consists of three parts: </a:t>
            </a:r>
            <a:r>
              <a:rPr lang="en-US" sz="1800" dirty="0"/>
              <a:t>describing how actions work in an AI planning system:</a:t>
            </a:r>
          </a:p>
          <a:p>
            <a:pPr marL="514350" indent="-514350">
              <a:buAutoNum type="arabicPeriod"/>
            </a:pPr>
            <a:r>
              <a:rPr lang="en-US" sz="2800" dirty="0"/>
              <a:t>The </a:t>
            </a:r>
            <a:r>
              <a:rPr lang="en-US" sz="2800" b="1" dirty="0"/>
              <a:t>action name and parameter </a:t>
            </a:r>
          </a:p>
          <a:p>
            <a:pPr marL="514350" indent="-514350">
              <a:buAutoNum type="arabicPeriod"/>
            </a:pPr>
            <a:r>
              <a:rPr lang="en-US" sz="2800" dirty="0"/>
              <a:t>The </a:t>
            </a:r>
            <a:r>
              <a:rPr lang="en-US" sz="2800" b="1" dirty="0"/>
              <a:t>precondition</a:t>
            </a:r>
          </a:p>
          <a:p>
            <a:pPr marL="514350" indent="-514350">
              <a:buAutoNum type="arabicPeriod"/>
            </a:pPr>
            <a:r>
              <a:rPr lang="en-US" sz="2800" dirty="0"/>
              <a:t>The </a:t>
            </a:r>
            <a:r>
              <a:rPr lang="en-US" sz="2800" b="1" dirty="0"/>
              <a:t>effect</a:t>
            </a:r>
            <a:endParaRPr lang="en-US" sz="2800" dirty="0"/>
          </a:p>
          <a:p>
            <a:endParaRPr lang="en-IN" dirty="0"/>
          </a:p>
        </p:txBody>
      </p:sp>
    </p:spTree>
    <p:extLst>
      <p:ext uri="{BB962C8B-B14F-4D97-AF65-F5344CB8AC3E}">
        <p14:creationId xmlns:p14="http://schemas.microsoft.com/office/powerpoint/2010/main" val="185070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32539"/>
            <a:ext cx="12078789" cy="3604069"/>
          </a:xfrm>
        </p:spPr>
        <p:txBody>
          <a:bodyPr>
            <a:noAutofit/>
          </a:bodyPr>
          <a:lstStyle/>
          <a:p>
            <a:pPr lvl="0" algn="just"/>
            <a:r>
              <a:rPr lang="en-US" sz="2400" dirty="0"/>
              <a:t>The </a:t>
            </a:r>
            <a:r>
              <a:rPr lang="en-US" sz="2400" b="1" dirty="0"/>
              <a:t>action name and parameter </a:t>
            </a:r>
            <a:r>
              <a:rPr lang="en-US" sz="2400" dirty="0"/>
              <a:t>list-for example, Fly(p, from, to)-serves to identify the action.</a:t>
            </a:r>
          </a:p>
          <a:p>
            <a:pPr lvl="0" algn="just"/>
            <a:r>
              <a:rPr lang="en-US" sz="2400" dirty="0"/>
              <a:t>The </a:t>
            </a:r>
            <a:r>
              <a:rPr lang="en-US" sz="2400" b="1" dirty="0"/>
              <a:t>precondition </a:t>
            </a:r>
            <a:r>
              <a:rPr lang="en-US" sz="2400" dirty="0"/>
              <a:t>is a conjunction of function-free positive literals stating which must be true in a state before the action can be executed. Any variables in the precondition must also appear in the action's parameter list.</a:t>
            </a:r>
          </a:p>
          <a:p>
            <a:pPr lvl="0" algn="just"/>
            <a:r>
              <a:rPr lang="en-US" sz="2400" dirty="0"/>
              <a:t>The </a:t>
            </a:r>
            <a:r>
              <a:rPr lang="en-US" sz="2400" b="1" dirty="0"/>
              <a:t>effect </a:t>
            </a:r>
            <a:r>
              <a:rPr lang="en-US" sz="2400" dirty="0"/>
              <a:t>is a conjunction of function-free literals describing how the state changes when the action is executed. A positive literal P in the effect is asserted to be true in the state resulting from the action, whereas a negative literal </a:t>
            </a:r>
            <a:r>
              <a:rPr lang="en-US" sz="2400" b="1" dirty="0"/>
              <a:t>⌐</a:t>
            </a:r>
            <a:r>
              <a:rPr lang="en-US" sz="2400" i="1" dirty="0"/>
              <a:t>P </a:t>
            </a:r>
            <a:r>
              <a:rPr lang="en-US" sz="2400" dirty="0"/>
              <a:t>is asserted to be false. Variables in the effect must also appear in the action's parameter list.</a:t>
            </a:r>
          </a:p>
        </p:txBody>
      </p:sp>
    </p:spTree>
    <p:extLst>
      <p:ext uri="{BB962C8B-B14F-4D97-AF65-F5344CB8AC3E}">
        <p14:creationId xmlns:p14="http://schemas.microsoft.com/office/powerpoint/2010/main" val="305827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21F511E-EBA4-3728-A05B-E7E31A306848}"/>
              </a:ext>
            </a:extLst>
          </p:cNvPr>
          <p:cNvSpPr>
            <a:spLocks noGrp="1" noChangeArrowheads="1"/>
          </p:cNvSpPr>
          <p:nvPr>
            <p:ph idx="1"/>
          </p:nvPr>
        </p:nvSpPr>
        <p:spPr bwMode="auto">
          <a:xfrm>
            <a:off x="517187" y="-94288"/>
            <a:ext cx="1133861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Action Name and Parameters</a:t>
            </a:r>
            <a:r>
              <a:rPr kumimoji="0" lang="en-US" altLang="en-US" sz="3600" b="0" i="0" u="none" strike="noStrike" cap="none" normalizeH="0" baseline="0" dirty="0">
                <a:ln>
                  <a:noFill/>
                </a:ln>
                <a:solidFill>
                  <a:schemeClr val="tx1"/>
                </a:solidFill>
                <a:effectLst/>
                <a:latin typeface="Arial" panose="020B0604020202020204" pitchFamily="34" charset="0"/>
              </a:rPr>
              <a:t>: The action is defined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with a name and a list of parameters.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For example, the action </a:t>
            </a:r>
            <a:r>
              <a:rPr kumimoji="0" lang="en-US" altLang="en-US" sz="3600" b="1" i="0" u="none" strike="noStrike" cap="none" normalizeH="0" baseline="0" dirty="0">
                <a:ln>
                  <a:noFill/>
                </a:ln>
                <a:solidFill>
                  <a:schemeClr val="tx1"/>
                </a:solidFill>
                <a:effectLst/>
                <a:latin typeface="Arial Unicode MS"/>
              </a:rPr>
              <a:t>Fly(p, from, 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rPr>
              <a:t> represents flying a person </a:t>
            </a:r>
            <a:r>
              <a:rPr kumimoji="0" lang="en-US" altLang="en-US" sz="3600" b="0" i="0" u="none" strike="noStrike" cap="none" normalizeH="0" baseline="0" dirty="0">
                <a:ln>
                  <a:noFill/>
                </a:ln>
                <a:solidFill>
                  <a:schemeClr val="tx1"/>
                </a:solidFill>
                <a:effectLst/>
                <a:latin typeface="Arial Unicode MS"/>
              </a:rPr>
              <a:t>p</a:t>
            </a:r>
            <a:r>
              <a:rPr kumimoji="0" lang="en-US" altLang="en-US" sz="3600" b="0" i="0" u="none" strike="noStrike" cap="none" normalizeH="0" baseline="0" dirty="0">
                <a:ln>
                  <a:noFill/>
                </a:ln>
                <a:solidFill>
                  <a:schemeClr val="tx1"/>
                </a:solidFill>
                <a:effectLst/>
              </a:rPr>
              <a:t> from one location (</a:t>
            </a:r>
            <a:r>
              <a:rPr kumimoji="0" lang="en-US" altLang="en-US" sz="3600" b="0" i="0" u="none" strike="noStrike" cap="none" normalizeH="0" baseline="0" dirty="0">
                <a:ln>
                  <a:noFill/>
                </a:ln>
                <a:solidFill>
                  <a:schemeClr val="tx1"/>
                </a:solidFill>
                <a:effectLst/>
                <a:latin typeface="Arial Unicode MS"/>
              </a:rPr>
              <a:t>from</a:t>
            </a:r>
            <a:r>
              <a:rPr kumimoji="0" lang="en-US" altLang="en-US" sz="3600" b="0" i="0" u="none" strike="noStrike" cap="none" normalizeH="0" baseline="0" dirty="0">
                <a:ln>
                  <a:noFill/>
                </a:ln>
                <a:solidFill>
                  <a:schemeClr val="tx1"/>
                </a:solidFill>
                <a:effectLst/>
              </a:rPr>
              <a:t>)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rPr>
              <a:t>another (</a:t>
            </a:r>
            <a:r>
              <a:rPr kumimoji="0" lang="en-US" altLang="en-US" sz="3600" b="0" i="0" u="none" strike="noStrike" cap="none" normalizeH="0" baseline="0" dirty="0">
                <a:ln>
                  <a:noFill/>
                </a:ln>
                <a:solidFill>
                  <a:schemeClr val="tx1"/>
                </a:solidFill>
                <a:effectLst/>
                <a:latin typeface="Arial Unicode MS"/>
              </a:rPr>
              <a:t>to</a:t>
            </a:r>
            <a:r>
              <a:rPr kumimoji="0" lang="en-US" altLang="en-US" sz="3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rPr>
              <a:t>These parameters identify the specific details of the action.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932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E562A41-88F7-C9C5-B7FE-DD1DBB951908}"/>
              </a:ext>
            </a:extLst>
          </p:cNvPr>
          <p:cNvSpPr>
            <a:spLocks noGrp="1" noChangeArrowheads="1"/>
          </p:cNvSpPr>
          <p:nvPr>
            <p:ph idx="1"/>
          </p:nvPr>
        </p:nvSpPr>
        <p:spPr bwMode="auto">
          <a:xfrm>
            <a:off x="653375" y="315231"/>
            <a:ext cx="1150821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Precondition</a:t>
            </a:r>
            <a:r>
              <a:rPr kumimoji="0" lang="en-US" altLang="en-US" b="0" i="0" u="none" strike="noStrike" cap="none" normalizeH="0" baseline="0" dirty="0">
                <a:ln>
                  <a:noFill/>
                </a:ln>
                <a:solidFill>
                  <a:schemeClr val="tx1"/>
                </a:solidFill>
                <a:effectLst/>
                <a:latin typeface="Arial" panose="020B0604020202020204" pitchFamily="34" charset="0"/>
              </a:rPr>
              <a:t>: The precondition is a set of conditions that must be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before the action</a:t>
            </a: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can happen.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For instance, before </a:t>
            </a:r>
            <a:r>
              <a:rPr kumimoji="0" lang="en-US" altLang="en-US" b="0" i="0" u="none" strike="noStrike" cap="none" normalizeH="0" baseline="0" dirty="0">
                <a:ln>
                  <a:noFill/>
                </a:ln>
                <a:solidFill>
                  <a:schemeClr val="tx1"/>
                </a:solidFill>
                <a:effectLst/>
                <a:latin typeface="Arial Unicode MS"/>
              </a:rPr>
              <a:t>Fly(p, from, to)</a:t>
            </a:r>
            <a:r>
              <a:rPr kumimoji="0" lang="en-US" altLang="en-US" b="0" i="0" u="none" strike="noStrike" cap="none" normalizeH="0" baseline="0" dirty="0">
                <a:ln>
                  <a:noFill/>
                </a:ln>
                <a:solidFill>
                  <a:schemeClr val="tx1"/>
                </a:solidFill>
                <a:effectLst/>
              </a:rPr>
              <a:t> can be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the precondition might be that the person </a:t>
            </a:r>
            <a:r>
              <a:rPr kumimoji="0" lang="en-US" altLang="en-US" b="0" i="0" u="none" strike="noStrike" cap="none" normalizeH="0" baseline="0" dirty="0">
                <a:ln>
                  <a:noFill/>
                </a:ln>
                <a:solidFill>
                  <a:schemeClr val="tx1"/>
                </a:solidFill>
                <a:effectLst/>
                <a:latin typeface="Arial Unicode MS"/>
              </a:rPr>
              <a:t>p</a:t>
            </a:r>
            <a:r>
              <a:rPr kumimoji="0" lang="en-US" altLang="en-US" b="0" i="0" u="none" strike="noStrike" cap="none" normalizeH="0" baseline="0" dirty="0">
                <a:ln>
                  <a:noFill/>
                </a:ln>
                <a:solidFill>
                  <a:schemeClr val="tx1"/>
                </a:solidFill>
                <a:effectLst/>
              </a:rPr>
              <a:t> is already at the </a:t>
            </a:r>
            <a:r>
              <a:rPr kumimoji="0" lang="en-US" altLang="en-US" b="0" i="0" u="none" strike="noStrike" cap="none" normalizeH="0" baseline="0" dirty="0">
                <a:ln>
                  <a:noFill/>
                </a:ln>
                <a:solidFill>
                  <a:schemeClr val="tx1"/>
                </a:solidFill>
                <a:effectLst/>
                <a:latin typeface="Arial Unicode MS"/>
              </a:rPr>
              <a:t>from</a:t>
            </a:r>
            <a:r>
              <a:rPr kumimoji="0" lang="en-US" altLang="en-US" b="0" i="0" u="none" strike="noStrike" cap="none" normalizeH="0" baseline="0" dirty="0">
                <a:ln>
                  <a:noFill/>
                </a:ln>
                <a:solidFill>
                  <a:schemeClr val="tx1"/>
                </a:solidFill>
                <a:effectLst/>
              </a:rPr>
              <a:t> location.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All variables (like </a:t>
            </a:r>
            <a:r>
              <a:rPr kumimoji="0" lang="en-US" altLang="en-US" b="0" i="0" u="none" strike="noStrike" cap="none" normalizeH="0" baseline="0" dirty="0">
                <a:ln>
                  <a:noFill/>
                </a:ln>
                <a:solidFill>
                  <a:schemeClr val="tx1"/>
                </a:solidFill>
                <a:effectLst/>
                <a:latin typeface="Arial Unicode MS"/>
              </a:rPr>
              <a:t>p</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from</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to</a:t>
            </a:r>
            <a:r>
              <a:rPr kumimoji="0" lang="en-US" altLang="en-US" b="0" i="0" u="none" strike="noStrike" cap="none" normalizeH="0" baseline="0" dirty="0">
                <a:ln>
                  <a:noFill/>
                </a:ln>
                <a:solidFill>
                  <a:schemeClr val="tx1"/>
                </a:solidFill>
                <a:effectLst/>
              </a:rPr>
              <a:t>) that are used in the precondition must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listed in the action's parameters.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529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958A708-6CB3-6977-9650-686391809D75}"/>
              </a:ext>
            </a:extLst>
          </p:cNvPr>
          <p:cNvSpPr>
            <a:spLocks noGrp="1" noChangeArrowheads="1"/>
          </p:cNvSpPr>
          <p:nvPr>
            <p:ph idx="1"/>
          </p:nvPr>
        </p:nvSpPr>
        <p:spPr bwMode="auto">
          <a:xfrm>
            <a:off x="819538" y="748147"/>
            <a:ext cx="1008564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Effect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effect describes what changes in the state after the action happens.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For example, after </a:t>
            </a:r>
            <a:r>
              <a:rPr kumimoji="0" lang="en-US" altLang="en-US" sz="2400" b="0" i="0" u="none" strike="noStrike" cap="none" normalizeH="0" baseline="0" dirty="0">
                <a:ln>
                  <a:noFill/>
                </a:ln>
                <a:solidFill>
                  <a:schemeClr val="tx1"/>
                </a:solidFill>
                <a:effectLst/>
                <a:latin typeface="Arial Unicode MS"/>
              </a:rPr>
              <a:t>Fly(p, from, to)</a:t>
            </a:r>
            <a:r>
              <a:rPr kumimoji="0" lang="en-US" altLang="en-US" sz="2400" b="0" i="0" u="none" strike="noStrike" cap="none" normalizeH="0" baseline="0" dirty="0">
                <a:ln>
                  <a:noFill/>
                </a:ln>
                <a:solidFill>
                  <a:schemeClr val="tx1"/>
                </a:solidFill>
                <a:effectLst/>
              </a:rPr>
              <a:t> is executed,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the effect might be that the person is now at the </a:t>
            </a:r>
            <a:r>
              <a:rPr kumimoji="0" lang="en-US" altLang="en-US" sz="2400" b="0" i="0" u="none" strike="noStrike" cap="none" normalizeH="0" baseline="0" dirty="0">
                <a:ln>
                  <a:noFill/>
                </a:ln>
                <a:solidFill>
                  <a:schemeClr val="tx1"/>
                </a:solidFill>
                <a:effectLst/>
                <a:latin typeface="Arial Unicode MS"/>
              </a:rPr>
              <a:t>to</a:t>
            </a:r>
            <a:r>
              <a:rPr kumimoji="0" lang="en-US" altLang="en-US" sz="2400" b="0" i="0" u="none" strike="noStrike" cap="none" normalizeH="0" baseline="0" dirty="0">
                <a:ln>
                  <a:noFill/>
                </a:ln>
                <a:solidFill>
                  <a:schemeClr val="tx1"/>
                </a:solidFill>
                <a:effectLst/>
              </a:rPr>
              <a:t> location.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A </a:t>
            </a:r>
            <a:r>
              <a:rPr kumimoji="0" lang="en-US" altLang="en-US" sz="2400" b="1" i="0" u="none" strike="noStrike" cap="none" normalizeH="0" baseline="0" dirty="0">
                <a:ln>
                  <a:noFill/>
                </a:ln>
                <a:solidFill>
                  <a:schemeClr val="tx1"/>
                </a:solidFill>
                <a:effectLst/>
                <a:latin typeface="Arial" panose="020B0604020202020204" pitchFamily="34" charset="0"/>
              </a:rPr>
              <a:t>positive literal</a:t>
            </a:r>
            <a:r>
              <a:rPr kumimoji="0" lang="en-US" altLang="en-US" sz="2400" b="0" i="0" u="none" strike="noStrike" cap="none" normalizeH="0" baseline="0" dirty="0">
                <a:ln>
                  <a:noFill/>
                </a:ln>
                <a:solidFill>
                  <a:schemeClr val="tx1"/>
                </a:solidFill>
                <a:effectLst/>
                <a:latin typeface="Arial" panose="020B0604020202020204" pitchFamily="34" charset="0"/>
              </a:rPr>
              <a:t> (like </a:t>
            </a:r>
            <a:r>
              <a:rPr kumimoji="0" lang="en-US" altLang="en-US" sz="2400" b="1" i="0" u="none" strike="noStrike" cap="none" normalizeH="0" baseline="0" dirty="0">
                <a:ln>
                  <a:noFill/>
                </a:ln>
                <a:solidFill>
                  <a:schemeClr val="tx1"/>
                </a:solidFill>
                <a:effectLst/>
                <a:latin typeface="Arial Unicode MS"/>
              </a:rPr>
              <a:t>At (p, to)</a:t>
            </a:r>
            <a:r>
              <a:rPr kumimoji="0" lang="en-US" altLang="en-US" sz="2400" b="1"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becomes true in the new state,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and a </a:t>
            </a:r>
            <a:r>
              <a:rPr kumimoji="0" lang="en-US" altLang="en-US" sz="2400" b="1" i="0" u="none" strike="noStrike" cap="none" normalizeH="0" baseline="0" dirty="0">
                <a:ln>
                  <a:noFill/>
                </a:ln>
                <a:solidFill>
                  <a:schemeClr val="tx1"/>
                </a:solidFill>
                <a:effectLst/>
                <a:latin typeface="Arial" panose="020B0604020202020204" pitchFamily="34" charset="0"/>
              </a:rPr>
              <a:t>negative literal</a:t>
            </a:r>
            <a:r>
              <a:rPr kumimoji="0" lang="en-US" altLang="en-US" sz="2400" b="0" i="0" u="none" strike="noStrike" cap="none" normalizeH="0" baseline="0" dirty="0">
                <a:ln>
                  <a:noFill/>
                </a:ln>
                <a:solidFill>
                  <a:schemeClr val="tx1"/>
                </a:solidFill>
                <a:effectLst/>
                <a:latin typeface="Arial" panose="020B0604020202020204" pitchFamily="34" charset="0"/>
              </a:rPr>
              <a:t> (like </a:t>
            </a:r>
            <a:r>
              <a:rPr kumimoji="0" lang="en-US" altLang="en-US" sz="2400" b="0" i="0" u="none" strike="noStrike" cap="none" normalizeH="0" baseline="0" dirty="0">
                <a:ln>
                  <a:noFill/>
                </a:ln>
                <a:solidFill>
                  <a:schemeClr val="tx1"/>
                </a:solidFill>
                <a:effectLst/>
                <a:latin typeface="Arial Unicode MS"/>
              </a:rPr>
              <a:t>¬ At(p, from)</a:t>
            </a:r>
            <a:r>
              <a:rPr kumimoji="0" lang="en-US" altLang="en-US" sz="2400" b="0" i="0" u="none" strike="noStrike" cap="none" normalizeH="0" baseline="0" dirty="0">
                <a:ln>
                  <a:noFill/>
                </a:ln>
                <a:solidFill>
                  <a:schemeClr val="tx1"/>
                </a:solidFill>
                <a:effectLst/>
              </a:rPr>
              <a:t>) becomes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All variables used in the effect must also be listed in the action's parameters.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962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55227792"/>
              </p:ext>
            </p:extLst>
          </p:nvPr>
        </p:nvGraphicFramePr>
        <p:xfrm>
          <a:off x="1421500" y="1830705"/>
          <a:ext cx="9971430" cy="3108960"/>
        </p:xfrm>
        <a:graphic>
          <a:graphicData uri="http://schemas.openxmlformats.org/drawingml/2006/table">
            <a:tbl>
              <a:tblPr/>
              <a:tblGrid>
                <a:gridCol w="2280965">
                  <a:extLst>
                    <a:ext uri="{9D8B030D-6E8A-4147-A177-3AD203B41FA5}">
                      <a16:colId xmlns:a16="http://schemas.microsoft.com/office/drawing/2014/main" val="20000"/>
                    </a:ext>
                  </a:extLst>
                </a:gridCol>
                <a:gridCol w="4923988">
                  <a:extLst>
                    <a:ext uri="{9D8B030D-6E8A-4147-A177-3AD203B41FA5}">
                      <a16:colId xmlns:a16="http://schemas.microsoft.com/office/drawing/2014/main" val="20001"/>
                    </a:ext>
                  </a:extLst>
                </a:gridCol>
                <a:gridCol w="796528">
                  <a:extLst>
                    <a:ext uri="{9D8B030D-6E8A-4147-A177-3AD203B41FA5}">
                      <a16:colId xmlns:a16="http://schemas.microsoft.com/office/drawing/2014/main" val="20002"/>
                    </a:ext>
                  </a:extLst>
                </a:gridCol>
                <a:gridCol w="829466">
                  <a:extLst>
                    <a:ext uri="{9D8B030D-6E8A-4147-A177-3AD203B41FA5}">
                      <a16:colId xmlns:a16="http://schemas.microsoft.com/office/drawing/2014/main" val="20003"/>
                    </a:ext>
                  </a:extLst>
                </a:gridCol>
                <a:gridCol w="543087">
                  <a:extLst>
                    <a:ext uri="{9D8B030D-6E8A-4147-A177-3AD203B41FA5}">
                      <a16:colId xmlns:a16="http://schemas.microsoft.com/office/drawing/2014/main" val="20004"/>
                    </a:ext>
                  </a:extLst>
                </a:gridCol>
                <a:gridCol w="597396">
                  <a:extLst>
                    <a:ext uri="{9D8B030D-6E8A-4147-A177-3AD203B41FA5}">
                      <a16:colId xmlns:a16="http://schemas.microsoft.com/office/drawing/2014/main" val="20005"/>
                    </a:ext>
                  </a:extLst>
                </a:gridCol>
              </a:tblGrid>
              <a:tr h="220517">
                <a:tc>
                  <a:txBody>
                    <a:bodyPr/>
                    <a:lstStyle/>
                    <a:p>
                      <a:pPr marL="127000" algn="just" rtl="0" fontAlgn="t">
                        <a:spcBef>
                          <a:spcPts val="1055"/>
                        </a:spcBef>
                        <a:spcAft>
                          <a:spcPts val="0"/>
                        </a:spcAft>
                      </a:pPr>
                      <a:r>
                        <a:rPr lang="en-IN" sz="2000" b="1" i="0" u="none" strike="noStrike" dirty="0">
                          <a:solidFill>
                            <a:srgbClr val="000000"/>
                          </a:solidFill>
                          <a:effectLst/>
                          <a:latin typeface="Arial"/>
                        </a:rPr>
                        <a:t>MODULE IV</a:t>
                      </a:r>
                      <a:endParaRPr lang="en-IN" sz="3600" dirty="0">
                        <a:effectLst/>
                      </a:endParaRPr>
                    </a:p>
                  </a:txBody>
                  <a:tcPr>
                    <a:lnL>
                      <a:noFill/>
                    </a:lnL>
                    <a:lnR>
                      <a:noFill/>
                    </a:lnR>
                    <a:lnT>
                      <a:noFill/>
                    </a:lnT>
                    <a:lnB>
                      <a:noFill/>
                    </a:lnB>
                  </a:tcPr>
                </a:tc>
                <a:tc>
                  <a:txBody>
                    <a:bodyPr/>
                    <a:lstStyle/>
                    <a:p>
                      <a:pPr marL="255905" algn="just" rtl="0" fontAlgn="t">
                        <a:spcBef>
                          <a:spcPts val="1055"/>
                        </a:spcBef>
                        <a:spcAft>
                          <a:spcPts val="0"/>
                        </a:spcAft>
                      </a:pPr>
                      <a:r>
                        <a:rPr lang="en-IN" sz="2000" b="1" i="0" u="none" strike="noStrike" dirty="0">
                          <a:solidFill>
                            <a:srgbClr val="000000"/>
                          </a:solidFill>
                          <a:effectLst/>
                          <a:latin typeface="Arial"/>
                        </a:rPr>
                        <a:t>PLANNING</a:t>
                      </a:r>
                      <a:endParaRPr lang="en-IN" sz="3600" dirty="0">
                        <a:effectLst/>
                      </a:endParaRPr>
                    </a:p>
                  </a:txBody>
                  <a:tcPr>
                    <a:lnL>
                      <a:noFill/>
                    </a:lnL>
                    <a:lnR>
                      <a:noFill/>
                    </a:lnR>
                    <a:lnT>
                      <a:noFill/>
                    </a:lnT>
                    <a:lnB>
                      <a:noFill/>
                    </a:lnB>
                  </a:tcPr>
                </a:tc>
                <a:tc>
                  <a:txBody>
                    <a:bodyPr/>
                    <a:lstStyle/>
                    <a:p>
                      <a:pPr algn="just" fontAlgn="t"/>
                      <a:br>
                        <a:rPr lang="en-IN" sz="3600">
                          <a:effectLst/>
                        </a:rPr>
                      </a:br>
                      <a:endParaRPr lang="en-IN" sz="3600">
                        <a:effectLst/>
                      </a:endParaRPr>
                    </a:p>
                  </a:txBody>
                  <a:tcPr>
                    <a:lnL>
                      <a:noFill/>
                    </a:lnL>
                    <a:lnR>
                      <a:noFill/>
                    </a:lnR>
                    <a:lnT>
                      <a:noFill/>
                    </a:lnT>
                    <a:lnB>
                      <a:noFill/>
                    </a:lnB>
                  </a:tcPr>
                </a:tc>
                <a:tc>
                  <a:txBody>
                    <a:bodyPr/>
                    <a:lstStyle/>
                    <a:p>
                      <a:pPr algn="just" fontAlgn="t"/>
                      <a:br>
                        <a:rPr lang="en-IN" sz="3600">
                          <a:effectLst/>
                        </a:rPr>
                      </a:br>
                      <a:endParaRPr lang="en-IN" sz="3600">
                        <a:effectLst/>
                      </a:endParaRPr>
                    </a:p>
                  </a:txBody>
                  <a:tcPr>
                    <a:lnL>
                      <a:noFill/>
                    </a:lnL>
                    <a:lnR>
                      <a:noFill/>
                    </a:lnR>
                    <a:lnT>
                      <a:noFill/>
                    </a:lnT>
                    <a:lnB>
                      <a:noFill/>
                    </a:lnB>
                  </a:tcPr>
                </a:tc>
                <a:tc>
                  <a:txBody>
                    <a:bodyPr/>
                    <a:lstStyle/>
                    <a:p>
                      <a:pPr algn="just" fontAlgn="t"/>
                      <a:br>
                        <a:rPr lang="en-IN" sz="3600">
                          <a:effectLst/>
                        </a:rPr>
                      </a:br>
                      <a:endParaRPr lang="en-IN" sz="3600">
                        <a:effectLst/>
                      </a:endParaRPr>
                    </a:p>
                  </a:txBody>
                  <a:tcPr>
                    <a:lnL>
                      <a:noFill/>
                    </a:lnL>
                    <a:lnR>
                      <a:noFill/>
                    </a:lnR>
                    <a:lnT>
                      <a:noFill/>
                    </a:lnT>
                    <a:lnB>
                      <a:noFill/>
                    </a:lnB>
                  </a:tcPr>
                </a:tc>
                <a:tc>
                  <a:txBody>
                    <a:bodyPr/>
                    <a:lstStyle/>
                    <a:p>
                      <a:pPr marL="101600" algn="just" rtl="0" fontAlgn="t">
                        <a:spcBef>
                          <a:spcPts val="1055"/>
                        </a:spcBef>
                        <a:spcAft>
                          <a:spcPts val="0"/>
                        </a:spcAft>
                      </a:pPr>
                      <a:r>
                        <a:rPr lang="en-IN" sz="2000" b="1" i="0" u="none" strike="noStrike" dirty="0">
                          <a:solidFill>
                            <a:srgbClr val="000000"/>
                          </a:solidFill>
                          <a:effectLst/>
                          <a:latin typeface="Arial"/>
                        </a:rPr>
                        <a:t>9</a:t>
                      </a:r>
                      <a:endParaRPr lang="en-IN" sz="3600" dirty="0">
                        <a:effectLst/>
                      </a:endParaRPr>
                    </a:p>
                  </a:txBody>
                  <a:tcPr>
                    <a:lnL>
                      <a:noFill/>
                    </a:lnL>
                    <a:lnR>
                      <a:noFill/>
                    </a:lnR>
                    <a:lnT>
                      <a:noFill/>
                    </a:lnT>
                    <a:lnB>
                      <a:noFill/>
                    </a:lnB>
                  </a:tcPr>
                </a:tc>
                <a:extLst>
                  <a:ext uri="{0D108BD9-81ED-4DB2-BD59-A6C34878D82A}">
                    <a16:rowId xmlns:a16="http://schemas.microsoft.com/office/drawing/2014/main" val="10000"/>
                  </a:ext>
                </a:extLst>
              </a:tr>
              <a:tr h="1271905">
                <a:tc gridSpan="6">
                  <a:txBody>
                    <a:bodyPr/>
                    <a:lstStyle/>
                    <a:p>
                      <a:pPr marL="127000" marR="133350" algn="just" rtl="0" fontAlgn="t">
                        <a:spcBef>
                          <a:spcPts val="225"/>
                        </a:spcBef>
                        <a:spcAft>
                          <a:spcPts val="0"/>
                        </a:spcAft>
                      </a:pPr>
                      <a:r>
                        <a:rPr lang="en-US" sz="2000" b="1" i="0" u="none" strike="noStrike" dirty="0">
                          <a:solidFill>
                            <a:srgbClr val="FF0000"/>
                          </a:solidFill>
                          <a:effectLst/>
                          <a:latin typeface="Helvetica Neue"/>
                        </a:rPr>
                        <a:t>Planning Problem – Simple Planning agent –Blocks world </a:t>
                      </a:r>
                      <a:r>
                        <a:rPr lang="en-US" sz="2000" b="0" i="0" u="none" strike="noStrike" dirty="0">
                          <a:solidFill>
                            <a:srgbClr val="000000"/>
                          </a:solidFill>
                          <a:effectLst/>
                          <a:latin typeface="Helvetica Neue"/>
                        </a:rPr>
                        <a:t>- Goal Stack Planning-Means Ends Analysis- </a:t>
                      </a:r>
                      <a:r>
                        <a:rPr lang="en-US" sz="2000" b="1" i="0" u="none" strike="noStrike" dirty="0">
                          <a:solidFill>
                            <a:srgbClr val="FF0000"/>
                          </a:solidFill>
                          <a:effectLst/>
                          <a:latin typeface="Helvetica Neue"/>
                        </a:rPr>
                        <a:t>Planning as a </a:t>
                      </a:r>
                      <a:r>
                        <a:rPr lang="en-US" sz="2000" b="1" i="0" u="none" strike="noStrike" dirty="0" err="1">
                          <a:solidFill>
                            <a:srgbClr val="FF0000"/>
                          </a:solidFill>
                          <a:effectLst/>
                          <a:latin typeface="Helvetica Neue"/>
                        </a:rPr>
                        <a:t>Statespace</a:t>
                      </a:r>
                      <a:r>
                        <a:rPr lang="en-US" sz="2000" b="1" i="0" u="none" strike="noStrike" dirty="0">
                          <a:solidFill>
                            <a:srgbClr val="FF0000"/>
                          </a:solidFill>
                          <a:effectLst/>
                          <a:latin typeface="Helvetica Neue"/>
                        </a:rPr>
                        <a:t> Search - Partial Order Planning</a:t>
                      </a:r>
                      <a:r>
                        <a:rPr lang="en-US" sz="2000" b="0" i="0" u="none" strike="noStrike" dirty="0">
                          <a:solidFill>
                            <a:srgbClr val="000000"/>
                          </a:solidFill>
                          <a:effectLst/>
                          <a:latin typeface="Helvetica Neue"/>
                        </a:rPr>
                        <a:t>-Planning Graphs-Hierarchical Planning - Non- linear Planning -Conditional Planning-Reactive Planning - Knowledge based Planning-Using Temporal Logic – Execution Monitoring and Re-planning- Continuous Planning-Multi-agent Planning-Job shop Scheduling Problem.</a:t>
                      </a:r>
                      <a:endParaRPr lang="en-US" sz="3600" dirty="0">
                        <a:effectLst/>
                      </a:endParaRPr>
                    </a:p>
                  </a:txBody>
                  <a:tcP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3473450" y="2687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7172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AD9C3-713E-9670-3345-8375FA6DE1F1}"/>
              </a:ext>
            </a:extLst>
          </p:cNvPr>
          <p:cNvSpPr>
            <a:spLocks noGrp="1"/>
          </p:cNvSpPr>
          <p:nvPr>
            <p:ph idx="1"/>
          </p:nvPr>
        </p:nvSpPr>
        <p:spPr>
          <a:xfrm>
            <a:off x="838200" y="830424"/>
            <a:ext cx="10515600" cy="5346539"/>
          </a:xfrm>
        </p:spPr>
        <p:txBody>
          <a:bodyPr/>
          <a:lstStyle/>
          <a:p>
            <a:r>
              <a:rPr lang="en-US" dirty="0"/>
              <a:t>In summary, actions are defined with a name and parameters, preconditions state what must be true for the action to happen, and effects describe how the world changes after the action is performed.</a:t>
            </a:r>
            <a:endParaRPr lang="en-IN" dirty="0"/>
          </a:p>
        </p:txBody>
      </p:sp>
    </p:spTree>
    <p:extLst>
      <p:ext uri="{BB962C8B-B14F-4D97-AF65-F5344CB8AC3E}">
        <p14:creationId xmlns:p14="http://schemas.microsoft.com/office/powerpoint/2010/main" val="1676757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F05F1-8D6A-0DA7-4C56-3FABCDFB3990}"/>
              </a:ext>
            </a:extLst>
          </p:cNvPr>
          <p:cNvSpPr>
            <a:spLocks noGrp="1"/>
          </p:cNvSpPr>
          <p:nvPr>
            <p:ph idx="1"/>
          </p:nvPr>
        </p:nvSpPr>
        <p:spPr>
          <a:xfrm>
            <a:off x="838200" y="914400"/>
            <a:ext cx="10515600" cy="5262563"/>
          </a:xfrm>
        </p:spPr>
        <p:txBody>
          <a:bodyPr/>
          <a:lstStyle/>
          <a:p>
            <a:pPr algn="ctr"/>
            <a:r>
              <a:rPr lang="en-US" b="1" u="heavy" dirty="0"/>
              <a:t>STRIPS Examples:</a:t>
            </a:r>
            <a:br>
              <a:rPr lang="en-US" b="1" dirty="0"/>
            </a:br>
            <a:r>
              <a:rPr lang="en-US" b="1" dirty="0"/>
              <a:t> Example: Air cargo transport</a:t>
            </a:r>
            <a:endParaRPr lang="en-IN" dirty="0"/>
          </a:p>
        </p:txBody>
      </p:sp>
    </p:spTree>
    <p:extLst>
      <p:ext uri="{BB962C8B-B14F-4D97-AF65-F5344CB8AC3E}">
        <p14:creationId xmlns:p14="http://schemas.microsoft.com/office/powerpoint/2010/main" val="755056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526D5-AF20-F70B-73B5-2B1BBE8CEA2C}"/>
              </a:ext>
            </a:extLst>
          </p:cNvPr>
          <p:cNvSpPr>
            <a:spLocks noGrp="1"/>
          </p:cNvSpPr>
          <p:nvPr>
            <p:ph idx="1"/>
          </p:nvPr>
        </p:nvSpPr>
        <p:spPr>
          <a:xfrm>
            <a:off x="838200" y="447869"/>
            <a:ext cx="10515600" cy="5729094"/>
          </a:xfrm>
        </p:spPr>
        <p:txBody>
          <a:bodyPr/>
          <a:lstStyle/>
          <a:p>
            <a:r>
              <a:rPr lang="en-US" dirty="0"/>
              <a:t>In this air cargo transport problem, you're dealing with moving cargo between airports using planes. </a:t>
            </a:r>
          </a:p>
          <a:p>
            <a:pPr marL="0" indent="0">
              <a:buNone/>
            </a:pPr>
            <a:r>
              <a:rPr lang="en-US" dirty="0"/>
              <a:t>The problem can be modeled with three basic actions: </a:t>
            </a:r>
            <a:r>
              <a:rPr lang="en-US" b="1" dirty="0"/>
              <a:t>Load</a:t>
            </a:r>
            <a:r>
              <a:rPr lang="en-US" dirty="0"/>
              <a:t>, </a:t>
            </a:r>
            <a:r>
              <a:rPr lang="en-US" b="1" dirty="0"/>
              <a:t>Unload</a:t>
            </a:r>
            <a:r>
              <a:rPr lang="en-US" dirty="0"/>
              <a:t>, and </a:t>
            </a:r>
            <a:r>
              <a:rPr lang="en-US" b="1" dirty="0"/>
              <a:t>Fly</a:t>
            </a:r>
            <a:r>
              <a:rPr lang="en-US" dirty="0"/>
              <a:t>. Each of these actions affects the state of two conditions (predicates):</a:t>
            </a:r>
          </a:p>
          <a:p>
            <a:r>
              <a:rPr lang="en-IN" dirty="0"/>
              <a:t>Predicates:</a:t>
            </a:r>
          </a:p>
          <a:p>
            <a:pPr marL="0" indent="0">
              <a:buNone/>
            </a:pPr>
            <a:r>
              <a:rPr lang="en-IN" b="1" dirty="0"/>
              <a:t>	1. In(c, p)</a:t>
            </a:r>
            <a:r>
              <a:rPr lang="en-IN" dirty="0"/>
              <a:t>: This means cargo c is inside plane p. </a:t>
            </a:r>
            <a:r>
              <a:rPr lang="en-US" dirty="0"/>
              <a:t>It tells us whether the cargo is currently loaded on a plane.</a:t>
            </a:r>
          </a:p>
          <a:p>
            <a:pPr marL="0" indent="0">
              <a:buNone/>
            </a:pPr>
            <a:r>
              <a:rPr lang="en-US" b="1" dirty="0"/>
              <a:t>	2. At(x, a)</a:t>
            </a:r>
            <a:r>
              <a:rPr lang="en-US" dirty="0"/>
              <a:t>: This means object x (which can be either a plane or a piece of cargo) is located at airport a</a:t>
            </a:r>
            <a:endParaRPr lang="en-IN" dirty="0"/>
          </a:p>
        </p:txBody>
      </p:sp>
    </p:spTree>
    <p:extLst>
      <p:ext uri="{BB962C8B-B14F-4D97-AF65-F5344CB8AC3E}">
        <p14:creationId xmlns:p14="http://schemas.microsoft.com/office/powerpoint/2010/main" val="3132816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275AB-5BF6-68C5-DD3A-80E83092C1DD}"/>
              </a:ext>
            </a:extLst>
          </p:cNvPr>
          <p:cNvSpPr>
            <a:spLocks noGrp="1"/>
          </p:cNvSpPr>
          <p:nvPr>
            <p:ph idx="1"/>
          </p:nvPr>
        </p:nvSpPr>
        <p:spPr>
          <a:xfrm>
            <a:off x="838200" y="1026367"/>
            <a:ext cx="10515600" cy="5150596"/>
          </a:xfrm>
        </p:spPr>
        <p:txBody>
          <a:bodyPr/>
          <a:lstStyle/>
          <a:p>
            <a:pPr marL="0" indent="0">
              <a:buNone/>
            </a:pPr>
            <a:r>
              <a:rPr lang="en-US" b="1" dirty="0"/>
              <a:t>Actions:</a:t>
            </a:r>
          </a:p>
          <a:p>
            <a:pPr>
              <a:buFont typeface="+mj-lt"/>
              <a:buAutoNum type="arabicPeriod"/>
            </a:pPr>
            <a:r>
              <a:rPr lang="en-US" b="1" dirty="0"/>
              <a:t>Load(c, p, a)</a:t>
            </a:r>
            <a:r>
              <a:rPr lang="en-US" dirty="0"/>
              <a:t>:</a:t>
            </a:r>
          </a:p>
          <a:p>
            <a:r>
              <a:rPr lang="en-IN" b="1" dirty="0"/>
              <a:t>Action</a:t>
            </a:r>
            <a:r>
              <a:rPr lang="en-IN" dirty="0"/>
              <a:t>: Load cargo c into plane p at airport a.</a:t>
            </a:r>
          </a:p>
          <a:p>
            <a:endParaRPr lang="en-IN" dirty="0"/>
          </a:p>
          <a:p>
            <a:r>
              <a:rPr lang="en-IN" b="1" dirty="0"/>
              <a:t>Precondition</a:t>
            </a:r>
            <a:r>
              <a:rPr lang="en-IN" dirty="0"/>
              <a:t>: The cargo c and plane p </a:t>
            </a:r>
            <a:r>
              <a:rPr lang="en-US" dirty="0"/>
              <a:t>both must be at airport a (At(</a:t>
            </a:r>
            <a:r>
              <a:rPr lang="en-US" dirty="0" err="1"/>
              <a:t>c,a</a:t>
            </a:r>
            <a:r>
              <a:rPr lang="en-US" dirty="0"/>
              <a:t>) and At(</a:t>
            </a:r>
            <a:r>
              <a:rPr lang="en-US" dirty="0" err="1"/>
              <a:t>p,a</a:t>
            </a:r>
            <a:r>
              <a:rPr lang="en-US" dirty="0"/>
              <a:t>))</a:t>
            </a:r>
          </a:p>
          <a:p>
            <a:pPr marL="0" indent="0">
              <a:buNone/>
            </a:pPr>
            <a:endParaRPr lang="en-US" dirty="0"/>
          </a:p>
          <a:p>
            <a:r>
              <a:rPr lang="en-US" b="1" dirty="0"/>
              <a:t>Effect</a:t>
            </a:r>
            <a:r>
              <a:rPr lang="en-US" dirty="0"/>
              <a:t>: After the action, cargo c </a:t>
            </a:r>
            <a:r>
              <a:rPr lang="en-IN" dirty="0"/>
              <a:t>will be inside plane </a:t>
            </a:r>
            <a:r>
              <a:rPr lang="en-US" dirty="0"/>
              <a:t> p (In(</a:t>
            </a:r>
            <a:r>
              <a:rPr lang="en-US" dirty="0" err="1"/>
              <a:t>c,p</a:t>
            </a:r>
            <a:r>
              <a:rPr lang="en-US" dirty="0"/>
              <a:t>)) and the cargo will no longer be at airport a (~At(</a:t>
            </a:r>
            <a:r>
              <a:rPr lang="en-US" dirty="0" err="1"/>
              <a:t>c,a</a:t>
            </a:r>
            <a:r>
              <a:rPr lang="en-US" dirty="0"/>
              <a:t>))</a:t>
            </a:r>
            <a:endParaRPr lang="en-IN" dirty="0"/>
          </a:p>
        </p:txBody>
      </p:sp>
    </p:spTree>
    <p:extLst>
      <p:ext uri="{BB962C8B-B14F-4D97-AF65-F5344CB8AC3E}">
        <p14:creationId xmlns:p14="http://schemas.microsoft.com/office/powerpoint/2010/main" val="1587198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F528D-4464-00A1-8652-D047425856C0}"/>
              </a:ext>
            </a:extLst>
          </p:cNvPr>
          <p:cNvSpPr>
            <a:spLocks noGrp="1"/>
          </p:cNvSpPr>
          <p:nvPr>
            <p:ph idx="1"/>
          </p:nvPr>
        </p:nvSpPr>
        <p:spPr>
          <a:xfrm>
            <a:off x="838200" y="811763"/>
            <a:ext cx="10515600" cy="5365200"/>
          </a:xfrm>
        </p:spPr>
        <p:txBody>
          <a:bodyPr/>
          <a:lstStyle/>
          <a:p>
            <a:pPr marL="0" indent="0">
              <a:buNone/>
            </a:pPr>
            <a:r>
              <a:rPr lang="en-IN" b="1" dirty="0"/>
              <a:t>2. Fly(p, from, to)</a:t>
            </a:r>
            <a:r>
              <a:rPr lang="en-IN" dirty="0"/>
              <a:t>:</a:t>
            </a:r>
          </a:p>
          <a:p>
            <a:pPr marL="0" indent="0">
              <a:buNone/>
            </a:pPr>
            <a:r>
              <a:rPr lang="en-IN" b="1" dirty="0"/>
              <a:t>Action</a:t>
            </a:r>
            <a:r>
              <a:rPr lang="en-IN" dirty="0"/>
              <a:t>: Fly plane </a:t>
            </a:r>
            <a:r>
              <a:rPr lang="en-IN" b="1" dirty="0"/>
              <a:t>p</a:t>
            </a:r>
            <a:r>
              <a:rPr lang="en-IN" dirty="0"/>
              <a:t> from one airport </a:t>
            </a:r>
            <a:r>
              <a:rPr lang="en-IN" b="1" dirty="0"/>
              <a:t>from</a:t>
            </a:r>
            <a:r>
              <a:rPr lang="en-IN" dirty="0"/>
              <a:t> to another airport </a:t>
            </a:r>
            <a:r>
              <a:rPr lang="en-IN" b="1" dirty="0"/>
              <a:t>to</a:t>
            </a:r>
            <a:r>
              <a:rPr lang="en-IN" dirty="0"/>
              <a:t>.</a:t>
            </a:r>
          </a:p>
          <a:p>
            <a:pPr marL="0" indent="0">
              <a:buNone/>
            </a:pPr>
            <a:endParaRPr lang="en-IN" dirty="0"/>
          </a:p>
          <a:p>
            <a:pPr marL="0" indent="0">
              <a:buNone/>
            </a:pPr>
            <a:r>
              <a:rPr lang="en-IN" b="1" dirty="0"/>
              <a:t>Precondition</a:t>
            </a:r>
            <a:r>
              <a:rPr lang="en-IN" dirty="0"/>
              <a:t>: The plane </a:t>
            </a:r>
            <a:r>
              <a:rPr lang="en-IN" b="1" dirty="0"/>
              <a:t>p</a:t>
            </a:r>
            <a:r>
              <a:rPr lang="en-IN" dirty="0"/>
              <a:t> </a:t>
            </a:r>
            <a:r>
              <a:rPr lang="en-US" dirty="0"/>
              <a:t>must be at the airport </a:t>
            </a:r>
            <a:r>
              <a:rPr lang="en-IN" b="1" dirty="0"/>
              <a:t>from</a:t>
            </a:r>
            <a:r>
              <a:rPr lang="en-IN" dirty="0"/>
              <a:t> </a:t>
            </a:r>
            <a:r>
              <a:rPr lang="en-IN" b="1" dirty="0"/>
              <a:t>(At(p, from))</a:t>
            </a:r>
          </a:p>
          <a:p>
            <a:pPr marL="0" indent="0">
              <a:buNone/>
            </a:pPr>
            <a:endParaRPr lang="en-IN" dirty="0"/>
          </a:p>
          <a:p>
            <a:pPr marL="0" indent="0">
              <a:buNone/>
            </a:pPr>
            <a:r>
              <a:rPr lang="en-US" b="1" dirty="0"/>
              <a:t>Effect</a:t>
            </a:r>
            <a:r>
              <a:rPr lang="en-US" dirty="0"/>
              <a:t>: After the action, the plane</a:t>
            </a:r>
            <a:r>
              <a:rPr lang="en-IN" dirty="0"/>
              <a:t> </a:t>
            </a:r>
            <a:r>
              <a:rPr lang="en-IN" b="1" dirty="0"/>
              <a:t>p </a:t>
            </a:r>
            <a:r>
              <a:rPr lang="en-US" dirty="0"/>
              <a:t>will be at the new airport</a:t>
            </a:r>
            <a:r>
              <a:rPr lang="en-IN" dirty="0"/>
              <a:t> </a:t>
            </a:r>
            <a:r>
              <a:rPr lang="en-IN" b="1" dirty="0"/>
              <a:t>to</a:t>
            </a:r>
            <a:r>
              <a:rPr lang="en-IN" dirty="0"/>
              <a:t> </a:t>
            </a:r>
            <a:r>
              <a:rPr lang="en-IN" b="1" dirty="0"/>
              <a:t>(At(</a:t>
            </a:r>
            <a:r>
              <a:rPr lang="en-IN" b="1" dirty="0" err="1"/>
              <a:t>p,to</a:t>
            </a:r>
            <a:r>
              <a:rPr lang="en-IN" b="1" dirty="0"/>
              <a:t>)) </a:t>
            </a:r>
            <a:r>
              <a:rPr lang="en-US" dirty="0"/>
              <a:t>and it will no longer be at the airport</a:t>
            </a:r>
            <a:r>
              <a:rPr lang="en-IN" dirty="0"/>
              <a:t> </a:t>
            </a:r>
            <a:r>
              <a:rPr lang="en-IN" b="1" dirty="0"/>
              <a:t>from(~At(</a:t>
            </a:r>
            <a:r>
              <a:rPr lang="en-IN" b="1" dirty="0" err="1"/>
              <a:t>p,from</a:t>
            </a:r>
            <a:r>
              <a:rPr lang="en-IN" b="1" dirty="0"/>
              <a:t>))</a:t>
            </a:r>
          </a:p>
        </p:txBody>
      </p:sp>
    </p:spTree>
    <p:extLst>
      <p:ext uri="{BB962C8B-B14F-4D97-AF65-F5344CB8AC3E}">
        <p14:creationId xmlns:p14="http://schemas.microsoft.com/office/powerpoint/2010/main" val="210517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1EEE0-01AC-1653-E92A-65D5426B1E16}"/>
              </a:ext>
            </a:extLst>
          </p:cNvPr>
          <p:cNvSpPr>
            <a:spLocks noGrp="1"/>
          </p:cNvSpPr>
          <p:nvPr>
            <p:ph idx="1"/>
          </p:nvPr>
        </p:nvSpPr>
        <p:spPr>
          <a:xfrm>
            <a:off x="838200" y="914400"/>
            <a:ext cx="10515600" cy="5262563"/>
          </a:xfrm>
        </p:spPr>
        <p:txBody>
          <a:bodyPr/>
          <a:lstStyle/>
          <a:p>
            <a:pPr marL="0" indent="0">
              <a:buNone/>
            </a:pPr>
            <a:r>
              <a:rPr lang="en-IN" b="1" dirty="0"/>
              <a:t>3. Unload(c, p, a)</a:t>
            </a:r>
            <a:r>
              <a:rPr lang="en-IN" dirty="0"/>
              <a:t>:</a:t>
            </a:r>
          </a:p>
          <a:p>
            <a:pPr marL="0" indent="0">
              <a:buNone/>
            </a:pPr>
            <a:r>
              <a:rPr lang="en-IN" b="1" dirty="0"/>
              <a:t>Action</a:t>
            </a:r>
            <a:r>
              <a:rPr lang="en-IN" dirty="0"/>
              <a:t>: Unload cargo c from plane p at airport a.</a:t>
            </a:r>
          </a:p>
          <a:p>
            <a:pPr marL="0" indent="0">
              <a:buNone/>
            </a:pPr>
            <a:endParaRPr lang="en-IN" dirty="0"/>
          </a:p>
          <a:p>
            <a:pPr marL="0" indent="0">
              <a:buNone/>
            </a:pPr>
            <a:r>
              <a:rPr lang="en-IN" b="1" dirty="0"/>
              <a:t>Precondition</a:t>
            </a:r>
            <a:r>
              <a:rPr lang="en-IN" dirty="0"/>
              <a:t>: The plane p must be at airport a (At(</a:t>
            </a:r>
            <a:r>
              <a:rPr lang="en-IN" dirty="0" err="1"/>
              <a:t>p,a</a:t>
            </a:r>
            <a:r>
              <a:rPr lang="en-IN" dirty="0"/>
              <a:t>)), and the cargo  c </a:t>
            </a:r>
            <a:r>
              <a:rPr lang="en-US" dirty="0"/>
              <a:t>must be inside the plane (In(</a:t>
            </a:r>
            <a:r>
              <a:rPr lang="en-US" dirty="0" err="1"/>
              <a:t>c,p</a:t>
            </a:r>
            <a:r>
              <a:rPr lang="en-US" dirty="0"/>
              <a:t>)).</a:t>
            </a:r>
          </a:p>
          <a:p>
            <a:pPr marL="0" indent="0">
              <a:buNone/>
            </a:pPr>
            <a:endParaRPr lang="en-US" dirty="0"/>
          </a:p>
          <a:p>
            <a:pPr marL="0" indent="0">
              <a:buNone/>
            </a:pPr>
            <a:r>
              <a:rPr lang="en-US" b="1" dirty="0"/>
              <a:t>Effect</a:t>
            </a:r>
            <a:r>
              <a:rPr lang="en-US" dirty="0"/>
              <a:t>: After the action, cargo c </a:t>
            </a:r>
            <a:r>
              <a:rPr lang="en-IN" dirty="0"/>
              <a:t>will be at airport</a:t>
            </a:r>
            <a:r>
              <a:rPr lang="en-US" dirty="0"/>
              <a:t> a (At(</a:t>
            </a:r>
            <a:r>
              <a:rPr lang="en-US" dirty="0" err="1"/>
              <a:t>c,a</a:t>
            </a:r>
            <a:r>
              <a:rPr lang="en-US" dirty="0"/>
              <a:t>)) and no longer inside the plane (~In(</a:t>
            </a:r>
            <a:r>
              <a:rPr lang="en-US" dirty="0" err="1"/>
              <a:t>c,p</a:t>
            </a:r>
            <a:r>
              <a:rPr lang="en-US" dirty="0"/>
              <a:t>))</a:t>
            </a:r>
            <a:endParaRPr lang="en-IN" dirty="0"/>
          </a:p>
        </p:txBody>
      </p:sp>
    </p:spTree>
    <p:extLst>
      <p:ext uri="{BB962C8B-B14F-4D97-AF65-F5344CB8AC3E}">
        <p14:creationId xmlns:p14="http://schemas.microsoft.com/office/powerpoint/2010/main" val="1803452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A4AA3-71D6-802E-EB00-B8C63EF86108}"/>
              </a:ext>
            </a:extLst>
          </p:cNvPr>
          <p:cNvSpPr>
            <a:spLocks noGrp="1"/>
          </p:cNvSpPr>
          <p:nvPr>
            <p:ph idx="1"/>
          </p:nvPr>
        </p:nvSpPr>
        <p:spPr>
          <a:xfrm>
            <a:off x="838200" y="690465"/>
            <a:ext cx="10515600" cy="5486498"/>
          </a:xfrm>
        </p:spPr>
        <p:txBody>
          <a:bodyPr/>
          <a:lstStyle/>
          <a:p>
            <a:r>
              <a:rPr lang="en-US" b="1" dirty="0"/>
              <a:t>STRIPS Problem:</a:t>
            </a:r>
          </a:p>
          <a:p>
            <a:r>
              <a:rPr lang="en-US" dirty="0"/>
              <a:t>In a STRIPS (Stanford Research Institute Problem Solver) problem like this, the task involves:</a:t>
            </a:r>
          </a:p>
          <a:p>
            <a:pPr>
              <a:buFont typeface="Arial" panose="020B0604020202020204" pitchFamily="34" charset="0"/>
              <a:buChar char="•"/>
            </a:pPr>
            <a:r>
              <a:rPr lang="en-US" b="1" dirty="0"/>
              <a:t>Initial State</a:t>
            </a:r>
            <a:r>
              <a:rPr lang="en-US" dirty="0"/>
              <a:t>: Describing the starting situation (e.g., the cargo and planes at specific airports).</a:t>
            </a:r>
          </a:p>
          <a:p>
            <a:pPr>
              <a:buFont typeface="Arial" panose="020B0604020202020204" pitchFamily="34" charset="0"/>
              <a:buChar char="•"/>
            </a:pPr>
            <a:r>
              <a:rPr lang="en-US" b="1" dirty="0"/>
              <a:t>Goal State</a:t>
            </a:r>
            <a:r>
              <a:rPr lang="en-US" dirty="0"/>
              <a:t>: Describing where you want the cargo to end up (e.g., which airport each piece of cargo should be delivered to).</a:t>
            </a:r>
          </a:p>
          <a:p>
            <a:pPr>
              <a:buFont typeface="Arial" panose="020B0604020202020204" pitchFamily="34" charset="0"/>
              <a:buChar char="•"/>
            </a:pPr>
            <a:r>
              <a:rPr lang="en-US" b="1" dirty="0"/>
              <a:t>Actions</a:t>
            </a:r>
            <a:r>
              <a:rPr lang="en-US" dirty="0"/>
              <a:t>: Using the Load, Unload, and Fly actions to change the state from the initial state to the goal state.</a:t>
            </a:r>
          </a:p>
          <a:p>
            <a:endParaRPr lang="en-IN" dirty="0"/>
          </a:p>
        </p:txBody>
      </p:sp>
    </p:spTree>
    <p:extLst>
      <p:ext uri="{BB962C8B-B14F-4D97-AF65-F5344CB8AC3E}">
        <p14:creationId xmlns:p14="http://schemas.microsoft.com/office/powerpoint/2010/main" val="169453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1588" y="944278"/>
            <a:ext cx="1175657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An air cargo transport problem involving loading and unloading cargo onto and off of planes and flying it from place to place. The problem can be defined with three actions: </a:t>
            </a:r>
            <a:r>
              <a:rPr kumimoji="0" lang="en-US" altLang="en-US"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Load, Unload,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and </a:t>
            </a:r>
            <a:r>
              <a:rPr kumimoji="0" lang="en-US" altLang="en-US"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Fly.</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actions affect two predicates: </a:t>
            </a:r>
            <a:r>
              <a:rPr kumimoji="0" lang="en-US" altLang="en-US"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In(c,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 means that cargo c is inside plane p, and </a:t>
            </a:r>
            <a:r>
              <a:rPr kumimoji="0" lang="en-US" altLang="en-US"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t ( x , a)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means that object x (either plane or cargo) is at airport a.</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STRIPS problem involving transportation of air cargo between airports.</a:t>
            </a: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073"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2436242"/>
            <a:ext cx="9056914" cy="44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59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354" y="658677"/>
            <a:ext cx="10515600" cy="699860"/>
          </a:xfrm>
        </p:spPr>
        <p:txBody>
          <a:bodyPr>
            <a:normAutofit/>
          </a:bodyPr>
          <a:lstStyle/>
          <a:p>
            <a:r>
              <a:rPr lang="en-US" dirty="0"/>
              <a:t>The following plan is a solution to the Air Cargo Transport problem:</a:t>
            </a:r>
          </a:p>
          <a:p>
            <a:pPr marL="0" indent="0">
              <a:buNone/>
            </a:pPr>
            <a:endParaRPr lang="en-US" dirty="0"/>
          </a:p>
        </p:txBody>
      </p:sp>
      <p:pic>
        <p:nvPicPr>
          <p:cNvPr id="4099" name="im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325" y="1363298"/>
            <a:ext cx="7844835" cy="85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767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C89A0-12B0-121F-E792-50D6E8862A27}"/>
              </a:ext>
            </a:extLst>
          </p:cNvPr>
          <p:cNvSpPr>
            <a:spLocks noGrp="1"/>
          </p:cNvSpPr>
          <p:nvPr>
            <p:ph idx="1"/>
          </p:nvPr>
        </p:nvSpPr>
        <p:spPr/>
        <p:txBody>
          <a:bodyPr/>
          <a:lstStyle/>
          <a:p>
            <a:r>
              <a:rPr lang="en-US" dirty="0"/>
              <a:t>Load cargo c1 in plane p1 from SFO airport then fly plane p1 from SFO to JKF and unload cargo c1 from plane p1 in JKF airport.</a:t>
            </a:r>
          </a:p>
          <a:p>
            <a:r>
              <a:rPr lang="en-US" dirty="0"/>
              <a:t>Load cargo c2 in plane p2 from JKF airport then fly plane p2 from JKF  to SFO and unload cargo c2 from plane p2 in SFO airport</a:t>
            </a:r>
          </a:p>
          <a:p>
            <a:endParaRPr lang="en-IN" dirty="0"/>
          </a:p>
        </p:txBody>
      </p:sp>
    </p:spTree>
    <p:extLst>
      <p:ext uri="{BB962C8B-B14F-4D97-AF65-F5344CB8AC3E}">
        <p14:creationId xmlns:p14="http://schemas.microsoft.com/office/powerpoint/2010/main" val="418449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732" y="0"/>
            <a:ext cx="10515600" cy="1325563"/>
          </a:xfrm>
        </p:spPr>
        <p:txBody>
          <a:bodyPr/>
          <a:lstStyle/>
          <a:p>
            <a:r>
              <a:rPr lang="en-US" b="1" dirty="0"/>
              <a:t>What is a Plan?</a:t>
            </a:r>
          </a:p>
        </p:txBody>
      </p:sp>
      <p:sp>
        <p:nvSpPr>
          <p:cNvPr id="3" name="Content Placeholder 2"/>
          <p:cNvSpPr>
            <a:spLocks noGrp="1"/>
          </p:cNvSpPr>
          <p:nvPr>
            <p:ph idx="1"/>
          </p:nvPr>
        </p:nvSpPr>
        <p:spPr>
          <a:xfrm>
            <a:off x="185057" y="946059"/>
            <a:ext cx="10515600" cy="1692638"/>
          </a:xfrm>
        </p:spPr>
        <p:txBody>
          <a:bodyPr>
            <a:normAutofit fontScale="92500" lnSpcReduction="10000"/>
          </a:bodyPr>
          <a:lstStyle/>
          <a:p>
            <a:pPr marL="228600" lvl="1">
              <a:spcBef>
                <a:spcPts val="1000"/>
              </a:spcBef>
            </a:pPr>
            <a:r>
              <a:rPr lang="en-US" dirty="0"/>
              <a:t>A sequence (list) of actions, with variables replaced by constants (specific objects in the environment)</a:t>
            </a:r>
          </a:p>
          <a:p>
            <a:pPr marL="0" lvl="1" indent="0">
              <a:spcBef>
                <a:spcPts val="1000"/>
              </a:spcBef>
              <a:buNone/>
            </a:pPr>
            <a:endParaRPr lang="en-US" sz="2000" dirty="0"/>
          </a:p>
          <a:p>
            <a:pPr marL="0" lvl="1" indent="0">
              <a:spcBef>
                <a:spcPts val="1000"/>
              </a:spcBef>
              <a:buNone/>
            </a:pPr>
            <a:r>
              <a:rPr lang="en-US" sz="4400" b="1" dirty="0">
                <a:latin typeface="+mj-lt"/>
                <a:ea typeface="+mj-ea"/>
                <a:cs typeface="+mj-cs"/>
              </a:rPr>
              <a:t>Planner </a:t>
            </a:r>
          </a:p>
          <a:p>
            <a:pPr marL="0" lvl="1" indent="0">
              <a:spcBef>
                <a:spcPts val="1000"/>
              </a:spcBef>
              <a:buNone/>
            </a:pPr>
            <a:endParaRPr lang="en-US" sz="2000" dirty="0"/>
          </a:p>
        </p:txBody>
      </p:sp>
      <p:pic>
        <p:nvPicPr>
          <p:cNvPr id="1026"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20" y="2648028"/>
            <a:ext cx="6365965" cy="358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9025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The spare tire problem</a:t>
            </a:r>
            <a:br>
              <a:rPr lang="en-US" b="1" dirty="0"/>
            </a:br>
            <a:endParaRPr lang="en-US" b="1" dirty="0"/>
          </a:p>
        </p:txBody>
      </p:sp>
      <p:sp>
        <p:nvSpPr>
          <p:cNvPr id="3" name="Content Placeholder 2"/>
          <p:cNvSpPr>
            <a:spLocks noGrp="1"/>
          </p:cNvSpPr>
          <p:nvPr>
            <p:ph idx="1"/>
          </p:nvPr>
        </p:nvSpPr>
        <p:spPr>
          <a:xfrm>
            <a:off x="298268" y="1181191"/>
            <a:ext cx="11188338" cy="4351338"/>
          </a:xfrm>
        </p:spPr>
        <p:txBody>
          <a:bodyPr>
            <a:normAutofit lnSpcReduction="10000"/>
          </a:bodyPr>
          <a:lstStyle/>
          <a:p>
            <a:pPr marL="0" indent="0" algn="just">
              <a:buNone/>
            </a:pPr>
            <a:r>
              <a:rPr lang="en-US" dirty="0"/>
              <a:t>Consider the problem of changing a flat tire. More precisely, the goal is to have a good spare tire properly mounted onto the car's axle, where the initial state has a flat tire on the axle and a good spare tire in the trunk. There are just four actions:</a:t>
            </a:r>
          </a:p>
          <a:p>
            <a:pPr lvl="0" algn="just"/>
            <a:r>
              <a:rPr lang="en-US" dirty="0"/>
              <a:t>Removing the spare from the trunk</a:t>
            </a:r>
          </a:p>
          <a:p>
            <a:pPr lvl="0" algn="just"/>
            <a:r>
              <a:rPr lang="en-US" dirty="0"/>
              <a:t>Removing the flat tire from the axle</a:t>
            </a:r>
          </a:p>
          <a:p>
            <a:pPr lvl="0" algn="just"/>
            <a:r>
              <a:rPr lang="en-US" dirty="0"/>
              <a:t>Putting the spare on the axle</a:t>
            </a:r>
          </a:p>
          <a:p>
            <a:pPr lvl="0" algn="just"/>
            <a:r>
              <a:rPr lang="en-US" dirty="0"/>
              <a:t>Leaving the car unattended overnight.</a:t>
            </a:r>
          </a:p>
          <a:p>
            <a:pPr algn="just"/>
            <a:r>
              <a:rPr lang="en-US" dirty="0"/>
              <a:t>We assume that the car is in a particularly bad neighborhood, so that the: effect of leaving it overnight is that the tires disappear.</a:t>
            </a:r>
          </a:p>
          <a:p>
            <a:pPr algn="just"/>
            <a:endParaRPr lang="en-US" dirty="0"/>
          </a:p>
        </p:txBody>
      </p:sp>
    </p:spTree>
    <p:extLst>
      <p:ext uri="{BB962C8B-B14F-4D97-AF65-F5344CB8AC3E}">
        <p14:creationId xmlns:p14="http://schemas.microsoft.com/office/powerpoint/2010/main" val="3615382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The spare tire problem</a:t>
            </a:r>
            <a:br>
              <a:rPr lang="en-US" b="1" dirty="0"/>
            </a:br>
            <a:endParaRPr lang="en-US" dirty="0"/>
          </a:p>
        </p:txBody>
      </p:sp>
      <p:pic>
        <p:nvPicPr>
          <p:cNvPr id="5122" name="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034" y="1690688"/>
            <a:ext cx="8543109" cy="500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7070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Block world problem</a:t>
            </a:r>
            <a:br>
              <a:rPr lang="en-US" b="1" dirty="0"/>
            </a:br>
            <a:endParaRPr lang="en-US" b="1" dirty="0"/>
          </a:p>
        </p:txBody>
      </p:sp>
      <p:pic>
        <p:nvPicPr>
          <p:cNvPr id="6146" name="imag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16" y="1027906"/>
            <a:ext cx="9445625" cy="446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4644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a:t>COMPONENTS OF A PLANNING SYSTEM:</a:t>
            </a:r>
            <a:endParaRPr lang="en-US" b="1"/>
          </a:p>
        </p:txBody>
      </p:sp>
      <p:sp>
        <p:nvSpPr>
          <p:cNvPr id="3" name="Content Placeholder 2"/>
          <p:cNvSpPr>
            <a:spLocks noGrp="1"/>
          </p:cNvSpPr>
          <p:nvPr>
            <p:ph idx="1"/>
          </p:nvPr>
        </p:nvSpPr>
        <p:spPr/>
        <p:txBody>
          <a:bodyPr/>
          <a:lstStyle/>
          <a:p>
            <a:pPr algn="just"/>
            <a:r>
              <a:rPr lang="en-US" dirty="0"/>
              <a:t>Choose the best rule to apply the next rule based on the best available guess.</a:t>
            </a:r>
          </a:p>
          <a:p>
            <a:r>
              <a:rPr lang="en-US" dirty="0"/>
              <a:t>Apply the chosen rule to calculate the new problem condition.</a:t>
            </a:r>
          </a:p>
          <a:p>
            <a:r>
              <a:rPr lang="en-US" dirty="0"/>
              <a:t>Find out when a solution has been found.</a:t>
            </a:r>
          </a:p>
          <a:p>
            <a:r>
              <a:rPr lang="en-US" dirty="0"/>
              <a:t>Detect dead ends so they can be discarded and direct system effort in more useful directions.</a:t>
            </a:r>
          </a:p>
          <a:p>
            <a:r>
              <a:rPr lang="en-US" dirty="0"/>
              <a:t>Find out when a near-perfect solution is found.</a:t>
            </a:r>
          </a:p>
          <a:p>
            <a:pPr marL="0" indent="0">
              <a:buNone/>
            </a:pPr>
            <a:endParaRPr lang="en-US" dirty="0"/>
          </a:p>
        </p:txBody>
      </p:sp>
    </p:spTree>
    <p:extLst>
      <p:ext uri="{BB962C8B-B14F-4D97-AF65-F5344CB8AC3E}">
        <p14:creationId xmlns:p14="http://schemas.microsoft.com/office/powerpoint/2010/main" val="712447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heavy" dirty="0"/>
              <a:t>PLANNING WITH STATE SPACE SEARCH: Planning Algorithm</a:t>
            </a:r>
            <a:endParaRPr lang="en-US" sz="3200" b="1" dirty="0"/>
          </a:p>
        </p:txBody>
      </p:sp>
      <p:sp>
        <p:nvSpPr>
          <p:cNvPr id="3" name="Content Placeholder 2"/>
          <p:cNvSpPr>
            <a:spLocks noGrp="1"/>
          </p:cNvSpPr>
          <p:nvPr>
            <p:ph idx="1"/>
          </p:nvPr>
        </p:nvSpPr>
        <p:spPr>
          <a:xfrm>
            <a:off x="507274" y="1607910"/>
            <a:ext cx="10515600" cy="3059884"/>
          </a:xfrm>
        </p:spPr>
        <p:txBody>
          <a:bodyPr/>
          <a:lstStyle/>
          <a:p>
            <a:pPr algn="just"/>
            <a:r>
              <a:rPr lang="en-US" dirty="0"/>
              <a:t>The most straightforward approach is to use state-space search.</a:t>
            </a:r>
          </a:p>
          <a:p>
            <a:pPr algn="just"/>
            <a:r>
              <a:rPr lang="en-US" dirty="0"/>
              <a:t>Because the descriptions of actions in a planning problem specify both preconditions and effects, it is possible to search in either direction: either forward from the initial state or backward from the goal.</a:t>
            </a:r>
          </a:p>
          <a:p>
            <a:pPr algn="just"/>
            <a:r>
              <a:rPr lang="en-US" dirty="0"/>
              <a:t>we have </a:t>
            </a:r>
            <a:r>
              <a:rPr lang="en-US" b="1" dirty="0"/>
              <a:t>Forward State Space Planning (FSSP)</a:t>
            </a:r>
            <a:r>
              <a:rPr lang="en-US" dirty="0"/>
              <a:t> and </a:t>
            </a:r>
            <a:r>
              <a:rPr lang="en-US" b="1" dirty="0"/>
              <a:t>Backward State Space Planning (BSSP)</a:t>
            </a:r>
            <a:r>
              <a:rPr lang="en-US" dirty="0"/>
              <a:t> at the basic level.</a:t>
            </a:r>
          </a:p>
        </p:txBody>
      </p:sp>
      <p:pic>
        <p:nvPicPr>
          <p:cNvPr id="7172" name="Picture 4" descr="What is the Role of Plan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5837" y="4740732"/>
            <a:ext cx="5715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171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036B-62A4-1E4C-5B72-CC0527C714CC}"/>
              </a:ext>
            </a:extLst>
          </p:cNvPr>
          <p:cNvSpPr>
            <a:spLocks noGrp="1"/>
          </p:cNvSpPr>
          <p:nvPr>
            <p:ph type="title"/>
          </p:nvPr>
        </p:nvSpPr>
        <p:spPr/>
        <p:txBody>
          <a:bodyPr/>
          <a:lstStyle/>
          <a:p>
            <a:r>
              <a:rPr lang="en-US" dirty="0"/>
              <a:t> Forward State Space Planning (FSSP)</a:t>
            </a:r>
            <a:endParaRPr lang="en-IN" dirty="0"/>
          </a:p>
        </p:txBody>
      </p:sp>
      <p:sp>
        <p:nvSpPr>
          <p:cNvPr id="3" name="Content Placeholder 2">
            <a:extLst>
              <a:ext uri="{FF2B5EF4-FFF2-40B4-BE49-F238E27FC236}">
                <a16:creationId xmlns:a16="http://schemas.microsoft.com/office/drawing/2014/main" id="{81321458-B564-0732-DAB1-7407DA03D076}"/>
              </a:ext>
            </a:extLst>
          </p:cNvPr>
          <p:cNvSpPr>
            <a:spLocks noGrp="1"/>
          </p:cNvSpPr>
          <p:nvPr>
            <p:ph idx="1"/>
          </p:nvPr>
        </p:nvSpPr>
        <p:spPr/>
        <p:txBody>
          <a:bodyPr/>
          <a:lstStyle/>
          <a:p>
            <a:r>
              <a:rPr lang="en-US" b="1" dirty="0"/>
              <a:t>Forward State Space Planning (FSSP)</a:t>
            </a:r>
            <a:r>
              <a:rPr lang="en-US" dirty="0"/>
              <a:t> is a method used in artificial intelligence for solving problems by searching through a series of states that can be reached through a sequence of actions. Here’s an explanation of how FSSP works: </a:t>
            </a:r>
          </a:p>
          <a:p>
            <a:r>
              <a:rPr lang="en-US" dirty="0"/>
              <a:t>Steps:</a:t>
            </a:r>
          </a:p>
          <a:p>
            <a:pPr marL="0" indent="0">
              <a:buNone/>
            </a:pPr>
            <a:r>
              <a:rPr lang="en-US" b="1" dirty="0"/>
              <a:t>1.Initial State (S)</a:t>
            </a:r>
            <a:r>
              <a:rPr lang="en-US" dirty="0"/>
              <a:t>:</a:t>
            </a:r>
          </a:p>
          <a:p>
            <a:pPr>
              <a:buFont typeface="Arial" panose="020B0604020202020204" pitchFamily="34" charset="0"/>
              <a:buChar char="•"/>
            </a:pPr>
            <a:r>
              <a:rPr lang="en-US" dirty="0"/>
              <a:t>The planning process starts with an </a:t>
            </a:r>
            <a:r>
              <a:rPr lang="en-US" b="1" dirty="0"/>
              <a:t>initial state</a:t>
            </a:r>
            <a:r>
              <a:rPr lang="en-US" dirty="0"/>
              <a:t> S. This state represents the starting configuration of the problem.</a:t>
            </a:r>
          </a:p>
          <a:p>
            <a:endParaRPr lang="en-IN" dirty="0"/>
          </a:p>
        </p:txBody>
      </p:sp>
    </p:spTree>
    <p:extLst>
      <p:ext uri="{BB962C8B-B14F-4D97-AF65-F5344CB8AC3E}">
        <p14:creationId xmlns:p14="http://schemas.microsoft.com/office/powerpoint/2010/main" val="292115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BDFB6-1127-DE8D-712A-8D807EDF2751}"/>
              </a:ext>
            </a:extLst>
          </p:cNvPr>
          <p:cNvSpPr>
            <a:spLocks noGrp="1"/>
          </p:cNvSpPr>
          <p:nvPr>
            <p:ph idx="1"/>
          </p:nvPr>
        </p:nvSpPr>
        <p:spPr>
          <a:xfrm>
            <a:off x="838200" y="1138335"/>
            <a:ext cx="10515600" cy="5038628"/>
          </a:xfrm>
        </p:spPr>
        <p:txBody>
          <a:bodyPr/>
          <a:lstStyle/>
          <a:p>
            <a:r>
              <a:rPr lang="en-US" dirty="0"/>
              <a:t>2. </a:t>
            </a:r>
            <a:r>
              <a:rPr lang="en-IN" b="1" dirty="0"/>
              <a:t>Actions</a:t>
            </a:r>
            <a:r>
              <a:rPr lang="en-IN" dirty="0"/>
              <a:t>: </a:t>
            </a:r>
            <a:r>
              <a:rPr lang="en-US" dirty="0"/>
              <a:t>At each step, you can perform </a:t>
            </a:r>
            <a:r>
              <a:rPr lang="en-US" b="1" dirty="0"/>
              <a:t>actions</a:t>
            </a:r>
            <a:r>
              <a:rPr lang="en-US" dirty="0"/>
              <a:t> that lead to new states. These actions are defined based on the problem domain and must satisfy certain </a:t>
            </a:r>
            <a:r>
              <a:rPr lang="en-US" b="1" dirty="0"/>
              <a:t>preconditions</a:t>
            </a:r>
            <a:r>
              <a:rPr lang="en-US" dirty="0"/>
              <a:t> to be executed. Each action transforms the current state S into a new state S′</a:t>
            </a:r>
          </a:p>
          <a:p>
            <a:r>
              <a:rPr lang="en-IN" b="1" dirty="0"/>
              <a:t>3. Progression</a:t>
            </a:r>
            <a:r>
              <a:rPr lang="en-IN" dirty="0"/>
              <a:t>: </a:t>
            </a:r>
            <a:r>
              <a:rPr lang="en-US" dirty="0"/>
              <a:t>The new state </a:t>
            </a:r>
            <a:r>
              <a:rPr lang="en-US" dirty="0" err="1"/>
              <a:t>S′resulting</a:t>
            </a:r>
            <a:r>
              <a:rPr lang="en-US" dirty="0"/>
              <a:t> from the action is referred to as a </a:t>
            </a:r>
            <a:r>
              <a:rPr lang="en-US" b="1" dirty="0"/>
              <a:t>progression</a:t>
            </a:r>
            <a:r>
              <a:rPr lang="en-US" dirty="0"/>
              <a:t>. This new state may introduce new terms (like newly achieved goals or conditions that are now true) based on the effects of the action.</a:t>
            </a:r>
            <a:endParaRPr lang="en-IN" dirty="0"/>
          </a:p>
        </p:txBody>
      </p:sp>
    </p:spTree>
    <p:extLst>
      <p:ext uri="{BB962C8B-B14F-4D97-AF65-F5344CB8AC3E}">
        <p14:creationId xmlns:p14="http://schemas.microsoft.com/office/powerpoint/2010/main" val="91447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55C9C-047A-643D-F2CB-5F74CB15E78A}"/>
              </a:ext>
            </a:extLst>
          </p:cNvPr>
          <p:cNvSpPr>
            <a:spLocks noGrp="1"/>
          </p:cNvSpPr>
          <p:nvPr>
            <p:ph idx="1"/>
          </p:nvPr>
        </p:nvSpPr>
        <p:spPr>
          <a:xfrm>
            <a:off x="838200" y="727788"/>
            <a:ext cx="10515600" cy="5449175"/>
          </a:xfrm>
        </p:spPr>
        <p:txBody>
          <a:bodyPr/>
          <a:lstStyle/>
          <a:p>
            <a:r>
              <a:rPr lang="en-IN" b="1" dirty="0"/>
              <a:t>4. State Space</a:t>
            </a:r>
            <a:r>
              <a:rPr lang="en-IN" dirty="0"/>
              <a:t>: </a:t>
            </a:r>
            <a:r>
              <a:rPr lang="en-US" dirty="0"/>
              <a:t>The collection of all possible states and the actions that can lead from one state to another forms a </a:t>
            </a:r>
            <a:r>
              <a:rPr lang="en-US" b="1" dirty="0"/>
              <a:t>state space</a:t>
            </a:r>
            <a:r>
              <a:rPr lang="en-US" dirty="0"/>
              <a:t>. FSSP explores this space by continuously applying actions to reach new states.</a:t>
            </a:r>
          </a:p>
          <a:p>
            <a:pPr marL="0" indent="0">
              <a:buNone/>
            </a:pPr>
            <a:endParaRPr lang="en-US" dirty="0"/>
          </a:p>
          <a:p>
            <a:r>
              <a:rPr lang="en-US" dirty="0"/>
              <a:t>5. </a:t>
            </a:r>
            <a:r>
              <a:rPr lang="en-IN" b="1" dirty="0"/>
              <a:t>Goal State</a:t>
            </a:r>
            <a:r>
              <a:rPr lang="en-IN" dirty="0"/>
              <a:t>:</a:t>
            </a:r>
            <a:r>
              <a:rPr lang="en-US" dirty="0"/>
              <a:t> The process continues, applying necessary actions to progress through the state space until the agent reaches a </a:t>
            </a:r>
            <a:r>
              <a:rPr lang="en-US" b="1" dirty="0"/>
              <a:t>goal state</a:t>
            </a:r>
            <a:r>
              <a:rPr lang="en-US" dirty="0"/>
              <a:t>. The goal state represents the desired configuration or outcome of the problem.</a:t>
            </a:r>
            <a:endParaRPr lang="en-IN" dirty="0"/>
          </a:p>
        </p:txBody>
      </p:sp>
    </p:spTree>
    <p:extLst>
      <p:ext uri="{BB962C8B-B14F-4D97-AF65-F5344CB8AC3E}">
        <p14:creationId xmlns:p14="http://schemas.microsoft.com/office/powerpoint/2010/main" val="3159706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21FC-FEC2-F716-4658-B89D89FC028E}"/>
              </a:ext>
            </a:extLst>
          </p:cNvPr>
          <p:cNvSpPr>
            <a:spLocks noGrp="1"/>
          </p:cNvSpPr>
          <p:nvPr>
            <p:ph type="title"/>
          </p:nvPr>
        </p:nvSpPr>
        <p:spPr/>
        <p:txBody>
          <a:bodyPr/>
          <a:lstStyle/>
          <a:p>
            <a:r>
              <a:rPr lang="en-US" b="1" dirty="0"/>
              <a:t>Forward State Space Planning (FSSP)</a:t>
            </a:r>
            <a:r>
              <a:rPr lang="en-US" dirty="0"/>
              <a:t> example using the air cargo transport problem:</a:t>
            </a:r>
            <a:endParaRPr lang="en-IN" dirty="0"/>
          </a:p>
        </p:txBody>
      </p:sp>
      <p:sp>
        <p:nvSpPr>
          <p:cNvPr id="3" name="Content Placeholder 2">
            <a:extLst>
              <a:ext uri="{FF2B5EF4-FFF2-40B4-BE49-F238E27FC236}">
                <a16:creationId xmlns:a16="http://schemas.microsoft.com/office/drawing/2014/main" id="{2330AB9F-CDDB-0AB8-E838-6858BD38082B}"/>
              </a:ext>
            </a:extLst>
          </p:cNvPr>
          <p:cNvSpPr>
            <a:spLocks noGrp="1"/>
          </p:cNvSpPr>
          <p:nvPr>
            <p:ph idx="1"/>
          </p:nvPr>
        </p:nvSpPr>
        <p:spPr/>
        <p:txBody>
          <a:bodyPr/>
          <a:lstStyle/>
          <a:p>
            <a:r>
              <a:rPr lang="en-US" b="1" dirty="0"/>
              <a:t>Problem Overview</a:t>
            </a:r>
          </a:p>
          <a:p>
            <a:pPr>
              <a:buFont typeface="Arial" panose="020B0604020202020204" pitchFamily="34" charset="0"/>
              <a:buChar char="•"/>
            </a:pPr>
            <a:r>
              <a:rPr lang="en-US" b="1" dirty="0"/>
              <a:t>Goal</a:t>
            </a:r>
            <a:r>
              <a:rPr lang="en-US" dirty="0"/>
              <a:t>: Move cargo from one airport to another.</a:t>
            </a:r>
          </a:p>
          <a:p>
            <a:pPr>
              <a:buFont typeface="Arial" panose="020B0604020202020204" pitchFamily="34" charset="0"/>
              <a:buChar char="•"/>
            </a:pPr>
            <a:r>
              <a:rPr lang="en-IN" b="1" dirty="0"/>
              <a:t>Initial Setup</a:t>
            </a:r>
            <a:r>
              <a:rPr lang="en-IN" dirty="0"/>
              <a:t>:</a:t>
            </a:r>
          </a:p>
          <a:p>
            <a:pPr marL="0" indent="0">
              <a:buNone/>
            </a:pPr>
            <a:r>
              <a:rPr lang="en-IN" b="1" dirty="0"/>
              <a:t>    Cargo</a:t>
            </a:r>
            <a:r>
              <a:rPr lang="en-IN" dirty="0"/>
              <a:t>:</a:t>
            </a:r>
          </a:p>
          <a:p>
            <a:pPr marL="742950" lvl="1" indent="-285750">
              <a:buFont typeface="Arial" panose="020B0604020202020204" pitchFamily="34" charset="0"/>
              <a:buChar char="•"/>
            </a:pPr>
            <a:r>
              <a:rPr lang="en-IN" dirty="0"/>
              <a:t>Cargo C1 is at </a:t>
            </a:r>
            <a:r>
              <a:rPr lang="en-IN" b="1" dirty="0"/>
              <a:t>Airport A1</a:t>
            </a:r>
          </a:p>
          <a:p>
            <a:pPr marL="742950" lvl="1" indent="-285750"/>
            <a:r>
              <a:rPr lang="en-IN" dirty="0"/>
              <a:t>Cargo C2 is at </a:t>
            </a:r>
            <a:r>
              <a:rPr lang="en-IN" b="1" dirty="0"/>
              <a:t>Airport A2</a:t>
            </a:r>
          </a:p>
          <a:p>
            <a:pPr marL="742950" lvl="1" indent="-285750"/>
            <a:r>
              <a:rPr lang="en-IN" b="1" dirty="0"/>
              <a:t>Planes</a:t>
            </a:r>
            <a:r>
              <a:rPr lang="en-IN" dirty="0"/>
              <a:t>:</a:t>
            </a:r>
          </a:p>
          <a:p>
            <a:pPr marL="742950" lvl="1" indent="-285750"/>
            <a:r>
              <a:rPr lang="en-IN" dirty="0"/>
              <a:t>Plane P1 is at </a:t>
            </a:r>
            <a:r>
              <a:rPr lang="en-IN" b="1" dirty="0"/>
              <a:t>Airport A1</a:t>
            </a:r>
          </a:p>
          <a:p>
            <a:pPr marL="742950" lvl="1" indent="-285750"/>
            <a:r>
              <a:rPr lang="en-IN" dirty="0"/>
              <a:t>Plane P2 is at </a:t>
            </a:r>
            <a:r>
              <a:rPr lang="en-IN" b="1" dirty="0"/>
              <a:t>Airport A2</a:t>
            </a:r>
          </a:p>
          <a:p>
            <a:pPr marL="742950" lvl="1" indent="-285750"/>
            <a:endParaRPr lang="en-IN" b="1" dirty="0"/>
          </a:p>
          <a:p>
            <a:pPr marL="742950" lvl="1" indent="-285750"/>
            <a:endParaRPr lang="en-IN" dirty="0"/>
          </a:p>
          <a:p>
            <a:pPr marL="742950" lvl="1" indent="-285750"/>
            <a:endParaRPr lang="en-IN" b="1" dirty="0"/>
          </a:p>
          <a:p>
            <a:pPr marL="742950" lvl="1" indent="-285750">
              <a:buFont typeface="Arial" panose="020B0604020202020204" pitchFamily="34" charset="0"/>
              <a:buChar char="•"/>
            </a:pPr>
            <a:endParaRPr lang="en-IN" b="1" dirty="0"/>
          </a:p>
          <a:p>
            <a:pPr marL="742950" lvl="1"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97790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52A5C-E217-90B7-3DE8-702EA7FD9D1A}"/>
              </a:ext>
            </a:extLst>
          </p:cNvPr>
          <p:cNvSpPr>
            <a:spLocks noGrp="1"/>
          </p:cNvSpPr>
          <p:nvPr>
            <p:ph idx="1"/>
          </p:nvPr>
        </p:nvSpPr>
        <p:spPr>
          <a:xfrm>
            <a:off x="838200" y="793102"/>
            <a:ext cx="10515600" cy="5383861"/>
          </a:xfrm>
        </p:spPr>
        <p:txBody>
          <a:bodyPr/>
          <a:lstStyle/>
          <a:p>
            <a:pPr marL="0" indent="0">
              <a:buNone/>
            </a:pPr>
            <a:r>
              <a:rPr lang="en-IN" b="1" dirty="0"/>
              <a:t>Initial State</a:t>
            </a:r>
            <a:r>
              <a:rPr lang="en-IN" dirty="0"/>
              <a:t>:</a:t>
            </a:r>
          </a:p>
          <a:p>
            <a:r>
              <a:rPr lang="en-US" dirty="0"/>
              <a:t>C1 is at A1</a:t>
            </a:r>
          </a:p>
          <a:p>
            <a:r>
              <a:rPr lang="en-US" dirty="0"/>
              <a:t>C2 is at A2</a:t>
            </a:r>
          </a:p>
          <a:p>
            <a:r>
              <a:rPr lang="en-US" dirty="0"/>
              <a:t>P1 is at A1</a:t>
            </a:r>
          </a:p>
          <a:p>
            <a:r>
              <a:rPr lang="en-US" dirty="0"/>
              <a:t>P2 is at A2</a:t>
            </a:r>
          </a:p>
          <a:p>
            <a:pPr marL="0" indent="0">
              <a:buNone/>
            </a:pPr>
            <a:r>
              <a:rPr lang="en-IN" b="1" dirty="0"/>
              <a:t>Goal State</a:t>
            </a:r>
            <a:r>
              <a:rPr lang="en-IN" dirty="0"/>
              <a:t>: </a:t>
            </a:r>
          </a:p>
          <a:p>
            <a:r>
              <a:rPr lang="en-US" dirty="0"/>
              <a:t>C1 should be at A3</a:t>
            </a:r>
          </a:p>
          <a:p>
            <a:r>
              <a:rPr lang="en-US" dirty="0"/>
              <a:t>C2 should be at A4</a:t>
            </a:r>
          </a:p>
          <a:p>
            <a:endParaRPr lang="en-IN" dirty="0"/>
          </a:p>
        </p:txBody>
      </p:sp>
    </p:spTree>
    <p:extLst>
      <p:ext uri="{BB962C8B-B14F-4D97-AF65-F5344CB8AC3E}">
        <p14:creationId xmlns:p14="http://schemas.microsoft.com/office/powerpoint/2010/main" val="304320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a:t>
            </a:r>
            <a:br>
              <a:rPr lang="en-US" b="1" dirty="0"/>
            </a:br>
            <a:endParaRPr lang="en-US" b="1" dirty="0"/>
          </a:p>
        </p:txBody>
      </p:sp>
      <p:sp>
        <p:nvSpPr>
          <p:cNvPr id="3" name="Content Placeholder 2"/>
          <p:cNvSpPr>
            <a:spLocks noGrp="1"/>
          </p:cNvSpPr>
          <p:nvPr>
            <p:ph idx="1"/>
          </p:nvPr>
        </p:nvSpPr>
        <p:spPr>
          <a:xfrm>
            <a:off x="71846" y="1027906"/>
            <a:ext cx="10515600" cy="4351338"/>
          </a:xfrm>
        </p:spPr>
        <p:txBody>
          <a:bodyPr>
            <a:normAutofit fontScale="92500"/>
          </a:bodyPr>
          <a:lstStyle/>
          <a:p>
            <a:pPr algn="just"/>
            <a:r>
              <a:rPr lang="en-US" dirty="0"/>
              <a:t>The task of coming up with a sequence of actions that will achieve a goal is called </a:t>
            </a:r>
            <a:r>
              <a:rPr lang="en-US" b="1" dirty="0"/>
              <a:t>planning.</a:t>
            </a:r>
            <a:endParaRPr lang="en-US" dirty="0"/>
          </a:p>
          <a:p>
            <a:pPr marL="0" indent="0" algn="just">
              <a:buNone/>
            </a:pPr>
            <a:r>
              <a:rPr lang="en-US" b="1" dirty="0"/>
              <a:t>Classical planning</a:t>
            </a:r>
            <a:r>
              <a:rPr lang="en-US" dirty="0"/>
              <a:t>:</a:t>
            </a:r>
            <a:endParaRPr lang="en-US" b="1" dirty="0"/>
          </a:p>
          <a:p>
            <a:pPr algn="just"/>
            <a:r>
              <a:rPr lang="en-US" dirty="0"/>
              <a:t>We consider only environments that are fully observable, deterministic, finite, static (change happens only when the agent acts), and discrete (in time, action, objects, and effects). These are called </a:t>
            </a:r>
            <a:r>
              <a:rPr lang="en-US" b="1" dirty="0"/>
              <a:t>classical planning </a:t>
            </a:r>
            <a:r>
              <a:rPr lang="en-US" dirty="0"/>
              <a:t>environments.</a:t>
            </a:r>
          </a:p>
          <a:p>
            <a:pPr marL="0" indent="0" algn="just">
              <a:buNone/>
            </a:pPr>
            <a:r>
              <a:rPr lang="en-US" b="1" dirty="0"/>
              <a:t>Non-classical planning:</a:t>
            </a:r>
          </a:p>
          <a:p>
            <a:pPr algn="just"/>
            <a:r>
              <a:rPr lang="en-US" dirty="0"/>
              <a:t>Non-classical planning is for partially observable or stochastic environments and involves a different set of algorithms and agent designs.</a:t>
            </a:r>
          </a:p>
          <a:p>
            <a:pPr marL="0" indent="0" algn="just">
              <a:buNone/>
            </a:pP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3925671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63AC7-9794-1B55-EB04-92A86FCFE4E1}"/>
              </a:ext>
            </a:extLst>
          </p:cNvPr>
          <p:cNvSpPr>
            <a:spLocks noGrp="1"/>
          </p:cNvSpPr>
          <p:nvPr>
            <p:ph idx="1"/>
          </p:nvPr>
        </p:nvSpPr>
        <p:spPr/>
        <p:txBody>
          <a:bodyPr/>
          <a:lstStyle/>
          <a:p>
            <a:r>
              <a:rPr lang="en-US" b="1" dirty="0"/>
              <a:t>Actions</a:t>
            </a:r>
          </a:p>
          <a:p>
            <a:pPr>
              <a:buFont typeface="+mj-lt"/>
              <a:buAutoNum type="arabicPeriod"/>
            </a:pPr>
            <a:r>
              <a:rPr lang="en-US" b="1" dirty="0"/>
              <a:t>Load(cargo, plane, airport)</a:t>
            </a:r>
            <a:r>
              <a:rPr lang="en-US" dirty="0"/>
              <a:t>: Load cargo onto a plane at an airport.</a:t>
            </a:r>
          </a:p>
          <a:p>
            <a:pPr>
              <a:buFont typeface="+mj-lt"/>
              <a:buAutoNum type="arabicPeriod"/>
            </a:pPr>
            <a:r>
              <a:rPr lang="en-US" b="1" dirty="0"/>
              <a:t>Fly(plane, from, to)</a:t>
            </a:r>
            <a:r>
              <a:rPr lang="en-US" dirty="0"/>
              <a:t>: Fly a plane from one airport to another.</a:t>
            </a:r>
          </a:p>
          <a:p>
            <a:pPr>
              <a:buFont typeface="+mj-lt"/>
              <a:buAutoNum type="arabicPeriod"/>
            </a:pPr>
            <a:r>
              <a:rPr lang="en-US" b="1" dirty="0"/>
              <a:t>Unload(cargo, plane, airport)</a:t>
            </a:r>
            <a:r>
              <a:rPr lang="en-US" dirty="0"/>
              <a:t>: Unload cargo from a plane at an airport.</a:t>
            </a:r>
          </a:p>
          <a:p>
            <a:pPr marL="0" indent="0">
              <a:buNone/>
            </a:pPr>
            <a:endParaRPr lang="en-IN" dirty="0"/>
          </a:p>
        </p:txBody>
      </p:sp>
    </p:spTree>
    <p:extLst>
      <p:ext uri="{BB962C8B-B14F-4D97-AF65-F5344CB8AC3E}">
        <p14:creationId xmlns:p14="http://schemas.microsoft.com/office/powerpoint/2010/main" val="2278936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00B5-B6CF-5781-86DB-FF258B28EB27}"/>
              </a:ext>
            </a:extLst>
          </p:cNvPr>
          <p:cNvSpPr>
            <a:spLocks noGrp="1"/>
          </p:cNvSpPr>
          <p:nvPr>
            <p:ph type="title"/>
          </p:nvPr>
        </p:nvSpPr>
        <p:spPr/>
        <p:txBody>
          <a:bodyPr/>
          <a:lstStyle/>
          <a:p>
            <a:r>
              <a:rPr lang="en-US" dirty="0"/>
              <a:t>Steps to Reach the Goal</a:t>
            </a:r>
            <a:endParaRPr lang="en-IN" dirty="0"/>
          </a:p>
        </p:txBody>
      </p:sp>
      <p:sp>
        <p:nvSpPr>
          <p:cNvPr id="3" name="Content Placeholder 2">
            <a:extLst>
              <a:ext uri="{FF2B5EF4-FFF2-40B4-BE49-F238E27FC236}">
                <a16:creationId xmlns:a16="http://schemas.microsoft.com/office/drawing/2014/main" id="{A1400B7A-E982-878E-1AEF-024704C7681F}"/>
              </a:ext>
            </a:extLst>
          </p:cNvPr>
          <p:cNvSpPr>
            <a:spLocks noGrp="1"/>
          </p:cNvSpPr>
          <p:nvPr>
            <p:ph idx="1"/>
          </p:nvPr>
        </p:nvSpPr>
        <p:spPr/>
        <p:txBody>
          <a:bodyPr/>
          <a:lstStyle/>
          <a:p>
            <a:pPr marL="0" indent="0">
              <a:buNone/>
            </a:pPr>
            <a:r>
              <a:rPr lang="en-US" b="1" dirty="0"/>
              <a:t>1. Load C1 onto P1 at A1</a:t>
            </a:r>
            <a:r>
              <a:rPr lang="en-US" dirty="0"/>
              <a:t>:</a:t>
            </a:r>
          </a:p>
          <a:p>
            <a:pPr marL="0" indent="0">
              <a:buNone/>
            </a:pPr>
            <a:r>
              <a:rPr lang="en-US" dirty="0"/>
              <a:t>Action: </a:t>
            </a:r>
            <a:r>
              <a:rPr lang="en-US" b="1" dirty="0"/>
              <a:t>Load(C1, P1, A1)</a:t>
            </a:r>
          </a:p>
          <a:p>
            <a:pPr marL="0" indent="0">
              <a:buNone/>
            </a:pPr>
            <a:r>
              <a:rPr lang="en-IN" dirty="0"/>
              <a:t>New State:</a:t>
            </a:r>
            <a:endParaRPr lang="en-US" b="1" dirty="0"/>
          </a:p>
          <a:p>
            <a:pPr>
              <a:buFont typeface="Arial" panose="020B0604020202020204" pitchFamily="34" charset="0"/>
              <a:buChar char="•"/>
            </a:pPr>
            <a:r>
              <a:rPr lang="en-US" b="1" dirty="0"/>
              <a:t> C1 is in P1</a:t>
            </a:r>
          </a:p>
          <a:p>
            <a:pPr>
              <a:buFont typeface="Arial" panose="020B0604020202020204" pitchFamily="34" charset="0"/>
              <a:buChar char="•"/>
            </a:pPr>
            <a:r>
              <a:rPr lang="en-US" dirty="0"/>
              <a:t>C2 is at A2</a:t>
            </a:r>
          </a:p>
          <a:p>
            <a:pPr>
              <a:buFont typeface="Arial" panose="020B0604020202020204" pitchFamily="34" charset="0"/>
              <a:buChar char="•"/>
            </a:pPr>
            <a:r>
              <a:rPr lang="en-US" b="1" dirty="0"/>
              <a:t>P1 is at A1</a:t>
            </a:r>
          </a:p>
          <a:p>
            <a:pPr>
              <a:buFont typeface="Arial" panose="020B0604020202020204" pitchFamily="34" charset="0"/>
              <a:buChar char="•"/>
            </a:pPr>
            <a:r>
              <a:rPr lang="en-US" dirty="0"/>
              <a:t>P2 is at A2</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33406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A9D74-4976-84DA-E965-814F15D3B584}"/>
              </a:ext>
            </a:extLst>
          </p:cNvPr>
          <p:cNvSpPr>
            <a:spLocks noGrp="1"/>
          </p:cNvSpPr>
          <p:nvPr>
            <p:ph idx="1"/>
          </p:nvPr>
        </p:nvSpPr>
        <p:spPr>
          <a:xfrm>
            <a:off x="838200" y="895739"/>
            <a:ext cx="10515600" cy="5281224"/>
          </a:xfrm>
        </p:spPr>
        <p:txBody>
          <a:bodyPr/>
          <a:lstStyle/>
          <a:p>
            <a:r>
              <a:rPr lang="en-US" dirty="0"/>
              <a:t>2. </a:t>
            </a:r>
            <a:r>
              <a:rPr lang="en-US" b="1" dirty="0"/>
              <a:t>Fly P1 from A1 to A3</a:t>
            </a:r>
            <a:r>
              <a:rPr lang="en-US" dirty="0"/>
              <a:t>:</a:t>
            </a:r>
          </a:p>
          <a:p>
            <a:pPr marL="0" indent="0">
              <a:buNone/>
            </a:pPr>
            <a:r>
              <a:rPr lang="en-US" dirty="0"/>
              <a:t>Action: </a:t>
            </a:r>
            <a:r>
              <a:rPr lang="en-US" b="1" dirty="0"/>
              <a:t>Fly(P1, A1, A3)</a:t>
            </a:r>
          </a:p>
          <a:p>
            <a:pPr marL="0" indent="0">
              <a:buNone/>
            </a:pPr>
            <a:r>
              <a:rPr lang="en-IN" dirty="0"/>
              <a:t>New State:</a:t>
            </a:r>
            <a:endParaRPr lang="en-US" b="1" dirty="0"/>
          </a:p>
          <a:p>
            <a:pPr marL="0" indent="0">
              <a:buNone/>
            </a:pPr>
            <a:r>
              <a:rPr lang="en-US" b="1" dirty="0"/>
              <a:t>C1 is in P1</a:t>
            </a:r>
          </a:p>
          <a:p>
            <a:pPr marL="0" indent="0">
              <a:buNone/>
            </a:pPr>
            <a:r>
              <a:rPr lang="en-US" dirty="0"/>
              <a:t>C2 is at A2</a:t>
            </a:r>
          </a:p>
          <a:p>
            <a:pPr marL="0" indent="0">
              <a:buNone/>
            </a:pPr>
            <a:r>
              <a:rPr lang="en-US" b="1" dirty="0"/>
              <a:t>P1 is at A3</a:t>
            </a:r>
          </a:p>
          <a:p>
            <a:pPr marL="0" indent="0">
              <a:buNone/>
            </a:pPr>
            <a:r>
              <a:rPr lang="en-US" dirty="0"/>
              <a:t>P2 is at A2</a:t>
            </a:r>
          </a:p>
          <a:p>
            <a:pPr marL="0" indent="0">
              <a:buNone/>
            </a:pPr>
            <a:endParaRPr lang="en-IN" dirty="0"/>
          </a:p>
        </p:txBody>
      </p:sp>
    </p:spTree>
    <p:extLst>
      <p:ext uri="{BB962C8B-B14F-4D97-AF65-F5344CB8AC3E}">
        <p14:creationId xmlns:p14="http://schemas.microsoft.com/office/powerpoint/2010/main" val="1146218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DD08B-277E-A17B-DF4C-78E8811A70A2}"/>
              </a:ext>
            </a:extLst>
          </p:cNvPr>
          <p:cNvSpPr>
            <a:spLocks noGrp="1"/>
          </p:cNvSpPr>
          <p:nvPr>
            <p:ph idx="1"/>
          </p:nvPr>
        </p:nvSpPr>
        <p:spPr>
          <a:xfrm>
            <a:off x="838200" y="914400"/>
            <a:ext cx="10515600" cy="5262563"/>
          </a:xfrm>
        </p:spPr>
        <p:txBody>
          <a:bodyPr/>
          <a:lstStyle/>
          <a:p>
            <a:r>
              <a:rPr lang="en-US" dirty="0"/>
              <a:t>3. </a:t>
            </a:r>
            <a:r>
              <a:rPr lang="en-US" b="1" dirty="0"/>
              <a:t>Unload C1 from P1 at A3</a:t>
            </a:r>
            <a:r>
              <a:rPr lang="en-US" dirty="0"/>
              <a:t>:</a:t>
            </a:r>
          </a:p>
          <a:p>
            <a:pPr marL="0" indent="0">
              <a:buNone/>
            </a:pPr>
            <a:r>
              <a:rPr lang="en-US" dirty="0"/>
              <a:t>Action: </a:t>
            </a:r>
            <a:r>
              <a:rPr lang="en-US" b="1" dirty="0"/>
              <a:t>Unload(C1, P1, A3)</a:t>
            </a:r>
          </a:p>
          <a:p>
            <a:pPr marL="0" indent="0">
              <a:buNone/>
            </a:pPr>
            <a:r>
              <a:rPr lang="en-IN" dirty="0"/>
              <a:t>New State:</a:t>
            </a:r>
            <a:endParaRPr lang="en-US" b="1" dirty="0"/>
          </a:p>
          <a:p>
            <a:pPr marL="0" indent="0">
              <a:buNone/>
            </a:pPr>
            <a:r>
              <a:rPr lang="en-US" b="1" dirty="0"/>
              <a:t>C1 is at A3</a:t>
            </a:r>
          </a:p>
          <a:p>
            <a:pPr marL="0" indent="0">
              <a:buNone/>
            </a:pPr>
            <a:r>
              <a:rPr lang="en-US" dirty="0"/>
              <a:t>C2 is at A2</a:t>
            </a:r>
          </a:p>
          <a:p>
            <a:pPr marL="0" indent="0">
              <a:buNone/>
            </a:pPr>
            <a:r>
              <a:rPr lang="en-US" b="1" dirty="0"/>
              <a:t>P1 is at A3</a:t>
            </a:r>
          </a:p>
          <a:p>
            <a:pPr marL="0" indent="0">
              <a:buNone/>
            </a:pPr>
            <a:r>
              <a:rPr lang="en-US" dirty="0"/>
              <a:t>P2 is at A2</a:t>
            </a:r>
          </a:p>
          <a:p>
            <a:pPr marL="0" indent="0">
              <a:buNone/>
            </a:pPr>
            <a:endParaRPr lang="en-IN" dirty="0"/>
          </a:p>
        </p:txBody>
      </p:sp>
    </p:spTree>
    <p:extLst>
      <p:ext uri="{BB962C8B-B14F-4D97-AF65-F5344CB8AC3E}">
        <p14:creationId xmlns:p14="http://schemas.microsoft.com/office/powerpoint/2010/main" val="1474954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55F66-F4C6-AE6A-DD25-E2DFAEA0A80E}"/>
              </a:ext>
            </a:extLst>
          </p:cNvPr>
          <p:cNvSpPr>
            <a:spLocks noGrp="1"/>
          </p:cNvSpPr>
          <p:nvPr>
            <p:ph idx="1"/>
          </p:nvPr>
        </p:nvSpPr>
        <p:spPr>
          <a:xfrm>
            <a:off x="838200" y="923731"/>
            <a:ext cx="10515600" cy="5253232"/>
          </a:xfrm>
        </p:spPr>
        <p:txBody>
          <a:bodyPr/>
          <a:lstStyle/>
          <a:p>
            <a:r>
              <a:rPr lang="en-US" dirty="0"/>
              <a:t>4. </a:t>
            </a:r>
            <a:r>
              <a:rPr lang="en-US" b="1" dirty="0"/>
              <a:t>Load C2 onto P2 at A2</a:t>
            </a:r>
            <a:r>
              <a:rPr lang="en-US" dirty="0"/>
              <a:t>:</a:t>
            </a:r>
          </a:p>
          <a:p>
            <a:pPr marL="0" indent="0">
              <a:buNone/>
            </a:pPr>
            <a:r>
              <a:rPr lang="en-US" dirty="0"/>
              <a:t>Action: </a:t>
            </a:r>
            <a:r>
              <a:rPr lang="en-US" b="1" dirty="0"/>
              <a:t>Load(C2, P2, A2)</a:t>
            </a:r>
          </a:p>
          <a:p>
            <a:pPr marL="0" indent="0">
              <a:buNone/>
            </a:pPr>
            <a:r>
              <a:rPr lang="en-IN" dirty="0"/>
              <a:t>New State:</a:t>
            </a:r>
            <a:endParaRPr lang="en-US" b="1" dirty="0"/>
          </a:p>
          <a:p>
            <a:pPr marL="0" indent="0">
              <a:buNone/>
            </a:pPr>
            <a:r>
              <a:rPr lang="en-US" dirty="0"/>
              <a:t>C1 is at A3</a:t>
            </a:r>
          </a:p>
          <a:p>
            <a:pPr marL="0" indent="0">
              <a:buNone/>
            </a:pPr>
            <a:r>
              <a:rPr lang="en-US" b="1" dirty="0"/>
              <a:t>C2 is in P2</a:t>
            </a:r>
          </a:p>
          <a:p>
            <a:pPr marL="0" indent="0">
              <a:buNone/>
            </a:pPr>
            <a:r>
              <a:rPr lang="en-US" dirty="0"/>
              <a:t>P1 is at A3</a:t>
            </a:r>
          </a:p>
          <a:p>
            <a:pPr marL="0" indent="0">
              <a:buNone/>
            </a:pPr>
            <a:r>
              <a:rPr lang="en-US" b="1" dirty="0"/>
              <a:t>P2 is at A2</a:t>
            </a:r>
          </a:p>
          <a:p>
            <a:pPr marL="0" indent="0">
              <a:buNone/>
            </a:pPr>
            <a:endParaRPr lang="en-IN" dirty="0"/>
          </a:p>
        </p:txBody>
      </p:sp>
    </p:spTree>
    <p:extLst>
      <p:ext uri="{BB962C8B-B14F-4D97-AF65-F5344CB8AC3E}">
        <p14:creationId xmlns:p14="http://schemas.microsoft.com/office/powerpoint/2010/main" val="720989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25362-EE2F-7683-44EE-26168080D96C}"/>
              </a:ext>
            </a:extLst>
          </p:cNvPr>
          <p:cNvSpPr>
            <a:spLocks noGrp="1"/>
          </p:cNvSpPr>
          <p:nvPr>
            <p:ph idx="1"/>
          </p:nvPr>
        </p:nvSpPr>
        <p:spPr>
          <a:xfrm>
            <a:off x="838200" y="942392"/>
            <a:ext cx="10515600" cy="5178587"/>
          </a:xfrm>
        </p:spPr>
        <p:txBody>
          <a:bodyPr/>
          <a:lstStyle/>
          <a:p>
            <a:r>
              <a:rPr lang="en-US" dirty="0"/>
              <a:t>5. </a:t>
            </a:r>
            <a:r>
              <a:rPr lang="en-US" b="1" dirty="0"/>
              <a:t>Fly P2 from A2 to A4</a:t>
            </a:r>
            <a:r>
              <a:rPr lang="en-US" dirty="0"/>
              <a:t>:</a:t>
            </a:r>
          </a:p>
          <a:p>
            <a:pPr marL="0" indent="0">
              <a:buNone/>
            </a:pPr>
            <a:r>
              <a:rPr lang="en-US" dirty="0"/>
              <a:t>Action: </a:t>
            </a:r>
            <a:r>
              <a:rPr lang="en-US" b="1" dirty="0"/>
              <a:t>Fly(P2, A2, A4)</a:t>
            </a:r>
          </a:p>
          <a:p>
            <a:pPr marL="0" indent="0">
              <a:buNone/>
            </a:pPr>
            <a:r>
              <a:rPr lang="en-IN" dirty="0"/>
              <a:t>New State:</a:t>
            </a:r>
            <a:endParaRPr lang="en-US" b="1" dirty="0"/>
          </a:p>
          <a:p>
            <a:pPr marL="0" indent="0">
              <a:buNone/>
            </a:pPr>
            <a:r>
              <a:rPr lang="en-US" dirty="0"/>
              <a:t>C1 is at A3</a:t>
            </a:r>
          </a:p>
          <a:p>
            <a:pPr marL="0" indent="0">
              <a:buNone/>
            </a:pPr>
            <a:r>
              <a:rPr lang="en-US" b="1" dirty="0"/>
              <a:t>C2 is in P2</a:t>
            </a:r>
          </a:p>
          <a:p>
            <a:pPr marL="0" indent="0">
              <a:buNone/>
            </a:pPr>
            <a:r>
              <a:rPr lang="en-US" dirty="0"/>
              <a:t>P1 is at A3</a:t>
            </a:r>
          </a:p>
          <a:p>
            <a:pPr marL="0" indent="0">
              <a:buNone/>
            </a:pPr>
            <a:r>
              <a:rPr lang="en-US" b="1" dirty="0"/>
              <a:t>P2 is at A4</a:t>
            </a:r>
          </a:p>
          <a:p>
            <a:pPr marL="0" indent="0">
              <a:buNone/>
            </a:pPr>
            <a:endParaRPr lang="en-IN" dirty="0"/>
          </a:p>
        </p:txBody>
      </p:sp>
    </p:spTree>
    <p:extLst>
      <p:ext uri="{BB962C8B-B14F-4D97-AF65-F5344CB8AC3E}">
        <p14:creationId xmlns:p14="http://schemas.microsoft.com/office/powerpoint/2010/main" val="2759590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62B2D-613B-2198-AB23-62D48A39926D}"/>
              </a:ext>
            </a:extLst>
          </p:cNvPr>
          <p:cNvSpPr>
            <a:spLocks noGrp="1"/>
          </p:cNvSpPr>
          <p:nvPr>
            <p:ph idx="1"/>
          </p:nvPr>
        </p:nvSpPr>
        <p:spPr>
          <a:xfrm>
            <a:off x="838200" y="1156996"/>
            <a:ext cx="10515600" cy="5019967"/>
          </a:xfrm>
        </p:spPr>
        <p:txBody>
          <a:bodyPr/>
          <a:lstStyle/>
          <a:p>
            <a:r>
              <a:rPr lang="en-US" b="1" dirty="0"/>
              <a:t>6. Unload C2 from P2 at A4</a:t>
            </a:r>
            <a:r>
              <a:rPr lang="en-US" dirty="0"/>
              <a:t>:</a:t>
            </a:r>
          </a:p>
          <a:p>
            <a:pPr marL="0" indent="0">
              <a:buNone/>
            </a:pPr>
            <a:r>
              <a:rPr lang="en-US" dirty="0"/>
              <a:t>Action: </a:t>
            </a:r>
            <a:r>
              <a:rPr lang="en-US" b="1" dirty="0"/>
              <a:t>Unload(C2, P2, A4)</a:t>
            </a:r>
            <a:endParaRPr lang="en-US" dirty="0"/>
          </a:p>
          <a:p>
            <a:pPr marL="0" indent="0">
              <a:buNone/>
            </a:pPr>
            <a:r>
              <a:rPr lang="en-US" dirty="0"/>
              <a:t>New State:</a:t>
            </a:r>
          </a:p>
          <a:p>
            <a:r>
              <a:rPr lang="en-US" dirty="0"/>
              <a:t>C1 is at A3</a:t>
            </a:r>
          </a:p>
          <a:p>
            <a:r>
              <a:rPr lang="en-US" b="1" dirty="0"/>
              <a:t>C2 is at A4</a:t>
            </a:r>
          </a:p>
          <a:p>
            <a:r>
              <a:rPr lang="en-US" dirty="0"/>
              <a:t>P1 is at A3</a:t>
            </a:r>
          </a:p>
          <a:p>
            <a:r>
              <a:rPr lang="en-US" b="1" dirty="0"/>
              <a:t>P2 is at A4</a:t>
            </a:r>
          </a:p>
          <a:p>
            <a:endParaRPr lang="en-IN" dirty="0"/>
          </a:p>
        </p:txBody>
      </p:sp>
    </p:spTree>
    <p:extLst>
      <p:ext uri="{BB962C8B-B14F-4D97-AF65-F5344CB8AC3E}">
        <p14:creationId xmlns:p14="http://schemas.microsoft.com/office/powerpoint/2010/main" val="2009114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DB2A4-D804-9640-E34F-8936704D3C95}"/>
              </a:ext>
            </a:extLst>
          </p:cNvPr>
          <p:cNvSpPr>
            <a:spLocks noGrp="1"/>
          </p:cNvSpPr>
          <p:nvPr>
            <p:ph idx="1"/>
          </p:nvPr>
        </p:nvSpPr>
        <p:spPr>
          <a:xfrm>
            <a:off x="838200" y="1138335"/>
            <a:ext cx="10515600" cy="5038628"/>
          </a:xfrm>
        </p:spPr>
        <p:txBody>
          <a:bodyPr/>
          <a:lstStyle/>
          <a:p>
            <a:r>
              <a:rPr lang="en-IN" b="1" dirty="0"/>
              <a:t>Result</a:t>
            </a:r>
          </a:p>
          <a:p>
            <a:pPr marL="0" indent="0">
              <a:buNone/>
            </a:pPr>
            <a:r>
              <a:rPr lang="en-IN" b="1" dirty="0"/>
              <a:t>Final State</a:t>
            </a:r>
            <a:endParaRPr lang="en-IN" dirty="0"/>
          </a:p>
          <a:p>
            <a:r>
              <a:rPr lang="en-IN" dirty="0"/>
              <a:t>Cargo C1 is At A3 (goal achieved)</a:t>
            </a:r>
          </a:p>
          <a:p>
            <a:r>
              <a:rPr lang="en-IN" dirty="0"/>
              <a:t>Cargo C2 is At A4 (goal achieved)</a:t>
            </a:r>
          </a:p>
          <a:p>
            <a:pPr marL="0" indent="0">
              <a:buNone/>
            </a:pPr>
            <a:r>
              <a:rPr lang="en-IN" dirty="0"/>
              <a:t> </a:t>
            </a:r>
            <a:r>
              <a:rPr lang="en-US" dirty="0"/>
              <a:t>In this simplified example, we started with cargo at two airports and successfully moved both cargos to their respective destinations using a series of loading, flying, and unloading actions. Each action brought us closer to the goal state.</a:t>
            </a:r>
            <a:endParaRPr lang="en-IN" dirty="0"/>
          </a:p>
        </p:txBody>
      </p:sp>
    </p:spTree>
    <p:extLst>
      <p:ext uri="{BB962C8B-B14F-4D97-AF65-F5344CB8AC3E}">
        <p14:creationId xmlns:p14="http://schemas.microsoft.com/office/powerpoint/2010/main" val="247163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C83D-6817-9C85-23CF-1A4A5F5D6FDE}"/>
              </a:ext>
            </a:extLst>
          </p:cNvPr>
          <p:cNvSpPr>
            <a:spLocks noGrp="1"/>
          </p:cNvSpPr>
          <p:nvPr>
            <p:ph type="title"/>
          </p:nvPr>
        </p:nvSpPr>
        <p:spPr/>
        <p:txBody>
          <a:bodyPr/>
          <a:lstStyle/>
          <a:p>
            <a:r>
              <a:rPr lang="en-US" b="1" dirty="0"/>
              <a:t>Backward State Space Planning (BSSP)</a:t>
            </a:r>
            <a:endParaRPr lang="en-IN" dirty="0"/>
          </a:p>
        </p:txBody>
      </p:sp>
      <p:sp>
        <p:nvSpPr>
          <p:cNvPr id="3" name="Content Placeholder 2">
            <a:extLst>
              <a:ext uri="{FF2B5EF4-FFF2-40B4-BE49-F238E27FC236}">
                <a16:creationId xmlns:a16="http://schemas.microsoft.com/office/drawing/2014/main" id="{FF4BD84D-BF9E-1283-AB5F-B59081C27FB5}"/>
              </a:ext>
            </a:extLst>
          </p:cNvPr>
          <p:cNvSpPr>
            <a:spLocks noGrp="1"/>
          </p:cNvSpPr>
          <p:nvPr>
            <p:ph idx="1"/>
          </p:nvPr>
        </p:nvSpPr>
        <p:spPr/>
        <p:txBody>
          <a:bodyPr/>
          <a:lstStyle/>
          <a:p>
            <a:r>
              <a:rPr lang="en-US" b="1" dirty="0"/>
              <a:t>Backward State Space Planning (BSSP)</a:t>
            </a:r>
            <a:r>
              <a:rPr lang="en-US" dirty="0"/>
              <a:t> is a method in artificial intelligence for solving planning problems by working backward from a goal state to the initial state. This approach contrasts with Forward State Space Planning (FSSP), which progresses from the initial state toward the goal. Here’s a breakdown of how BSSP works:</a:t>
            </a:r>
          </a:p>
          <a:p>
            <a:pPr marL="0" indent="0">
              <a:buNone/>
            </a:pPr>
            <a:r>
              <a:rPr lang="en-US" b="1" dirty="0"/>
              <a:t>1.Goal State</a:t>
            </a:r>
            <a:r>
              <a:rPr lang="en-US" dirty="0"/>
              <a:t>:</a:t>
            </a:r>
          </a:p>
          <a:p>
            <a:pPr>
              <a:buFont typeface="Arial" panose="020B0604020202020204" pitchFamily="34" charset="0"/>
              <a:buChar char="•"/>
            </a:pPr>
            <a:r>
              <a:rPr lang="en-US" dirty="0"/>
              <a:t>The planning process begins with a </a:t>
            </a:r>
            <a:r>
              <a:rPr lang="en-US" b="1" dirty="0"/>
              <a:t>goal state</a:t>
            </a:r>
            <a:r>
              <a:rPr lang="en-US" dirty="0"/>
              <a:t> that describes the desired outcome of the problem.</a:t>
            </a:r>
          </a:p>
          <a:p>
            <a:endParaRPr lang="en-IN" dirty="0"/>
          </a:p>
        </p:txBody>
      </p:sp>
    </p:spTree>
    <p:extLst>
      <p:ext uri="{BB962C8B-B14F-4D97-AF65-F5344CB8AC3E}">
        <p14:creationId xmlns:p14="http://schemas.microsoft.com/office/powerpoint/2010/main" val="2198209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112A2-75D5-31B2-5004-A47C8AC26F5C}"/>
              </a:ext>
            </a:extLst>
          </p:cNvPr>
          <p:cNvSpPr>
            <a:spLocks noGrp="1"/>
          </p:cNvSpPr>
          <p:nvPr>
            <p:ph idx="1"/>
          </p:nvPr>
        </p:nvSpPr>
        <p:spPr>
          <a:xfrm>
            <a:off x="838200" y="1166327"/>
            <a:ext cx="10515600" cy="5010636"/>
          </a:xfrm>
        </p:spPr>
        <p:txBody>
          <a:bodyPr/>
          <a:lstStyle/>
          <a:p>
            <a:r>
              <a:rPr lang="en-US" dirty="0"/>
              <a:t>2. </a:t>
            </a:r>
            <a:r>
              <a:rPr lang="en-US" b="1" dirty="0"/>
              <a:t>Actions:</a:t>
            </a:r>
            <a:r>
              <a:rPr lang="en-US" dirty="0"/>
              <a:t> Each action has a set of </a:t>
            </a:r>
            <a:r>
              <a:rPr lang="en-US" b="1" dirty="0"/>
              <a:t>preconditions</a:t>
            </a:r>
            <a:r>
              <a:rPr lang="en-US" dirty="0"/>
              <a:t> that must be satisfied for the action to be executed and an </a:t>
            </a:r>
            <a:r>
              <a:rPr lang="en-US" b="1" dirty="0"/>
              <a:t>effect</a:t>
            </a:r>
            <a:r>
              <a:rPr lang="en-US" dirty="0"/>
              <a:t> that describes how the state changes when the action is applied.</a:t>
            </a:r>
          </a:p>
          <a:p>
            <a:r>
              <a:rPr lang="en-US" dirty="0"/>
              <a:t>3. </a:t>
            </a:r>
            <a:r>
              <a:rPr lang="en-IN" b="1" dirty="0"/>
              <a:t>Working Backwards</a:t>
            </a:r>
            <a:r>
              <a:rPr lang="en-IN" dirty="0"/>
              <a:t>:</a:t>
            </a:r>
          </a:p>
          <a:p>
            <a:pPr marL="0" indent="0">
              <a:buNone/>
            </a:pPr>
            <a:r>
              <a:rPr lang="en-US" dirty="0"/>
              <a:t>Starting from the goal state, BSSP identifies the actions that can lead to this state. For each action, it checks the preconditions that must be met to achieve that action.</a:t>
            </a:r>
            <a:endParaRPr lang="en-IN" dirty="0"/>
          </a:p>
          <a:p>
            <a:pPr marL="0" indent="0">
              <a:buNone/>
            </a:pPr>
            <a:r>
              <a:rPr lang="en-US" dirty="0"/>
              <a:t>The process continues by recursively working backwards through the states until reaching the initial state.</a:t>
            </a:r>
            <a:endParaRPr lang="en-IN" dirty="0"/>
          </a:p>
        </p:txBody>
      </p:sp>
    </p:spTree>
    <p:extLst>
      <p:ext uri="{BB962C8B-B14F-4D97-AF65-F5344CB8AC3E}">
        <p14:creationId xmlns:p14="http://schemas.microsoft.com/office/powerpoint/2010/main" val="33837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 PROBLEM:</a:t>
            </a:r>
            <a:br>
              <a:rPr lang="en-US" b="1" dirty="0"/>
            </a:br>
            <a:endParaRPr lang="en-US" dirty="0"/>
          </a:p>
        </p:txBody>
      </p:sp>
      <p:sp>
        <p:nvSpPr>
          <p:cNvPr id="3" name="Content Placeholder 2"/>
          <p:cNvSpPr>
            <a:spLocks noGrp="1"/>
          </p:cNvSpPr>
          <p:nvPr>
            <p:ph idx="1"/>
          </p:nvPr>
        </p:nvSpPr>
        <p:spPr>
          <a:xfrm>
            <a:off x="167639" y="1207316"/>
            <a:ext cx="11763103" cy="5498283"/>
          </a:xfrm>
        </p:spPr>
        <p:txBody>
          <a:bodyPr>
            <a:normAutofit/>
          </a:bodyPr>
          <a:lstStyle/>
          <a:p>
            <a:pPr marL="0" lvl="0" indent="0" algn="just">
              <a:buNone/>
            </a:pPr>
            <a:r>
              <a:rPr lang="en-US" b="1" dirty="0"/>
              <a:t>1. Overwhelmed by irrelevant actions:</a:t>
            </a:r>
          </a:p>
          <a:p>
            <a:pPr algn="just"/>
            <a:r>
              <a:rPr lang="en-US" dirty="0"/>
              <a:t>Consider the task of buying a copy of AI book: A </a:t>
            </a:r>
            <a:r>
              <a:rPr lang="en-US" i="1" dirty="0"/>
              <a:t>Modern Approach </a:t>
            </a:r>
            <a:r>
              <a:rPr lang="en-US" dirty="0"/>
              <a:t>from an online bookseller. Suppose there is one buying action for each 10-digit ISBN number, for a total of 10 billion actions. </a:t>
            </a:r>
          </a:p>
          <a:p>
            <a:pPr algn="just"/>
            <a:r>
              <a:rPr lang="en-US" dirty="0"/>
              <a:t>The search algorithm would have to examine the outcome states of all 10 billion actions to find one that satisfies the goal, which is to own a copy of ISBN 0137903952. an explicit goal description such as, </a:t>
            </a:r>
            <a:r>
              <a:rPr lang="en-US" b="1" dirty="0"/>
              <a:t>Have(ISBN0137903952) </a:t>
            </a:r>
            <a:r>
              <a:rPr lang="en-US" dirty="0"/>
              <a:t>and generate the action </a:t>
            </a:r>
            <a:r>
              <a:rPr lang="en-US" b="1" dirty="0"/>
              <a:t>Buy(ISBN0137903952).</a:t>
            </a:r>
          </a:p>
          <a:p>
            <a:pPr marL="0" indent="0" algn="just">
              <a:buNone/>
            </a:pPr>
            <a:endParaRPr lang="en-US" b="1" dirty="0"/>
          </a:p>
          <a:p>
            <a:pPr marL="0" lvl="0" indent="0" algn="just">
              <a:buNone/>
            </a:pPr>
            <a:endParaRPr lang="en-US" dirty="0"/>
          </a:p>
          <a:p>
            <a:pPr algn="just"/>
            <a:endParaRPr lang="en-US" dirty="0"/>
          </a:p>
        </p:txBody>
      </p:sp>
    </p:spTree>
    <p:extLst>
      <p:ext uri="{BB962C8B-B14F-4D97-AF65-F5344CB8AC3E}">
        <p14:creationId xmlns:p14="http://schemas.microsoft.com/office/powerpoint/2010/main" val="1924006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3FF00-C91D-A1E4-23AF-999D810E9EEC}"/>
              </a:ext>
            </a:extLst>
          </p:cNvPr>
          <p:cNvSpPr>
            <a:spLocks noGrp="1"/>
          </p:cNvSpPr>
          <p:nvPr>
            <p:ph idx="1"/>
          </p:nvPr>
        </p:nvSpPr>
        <p:spPr>
          <a:xfrm>
            <a:off x="838200" y="933061"/>
            <a:ext cx="10515600" cy="5243902"/>
          </a:xfrm>
        </p:spPr>
        <p:txBody>
          <a:bodyPr/>
          <a:lstStyle/>
          <a:p>
            <a:r>
              <a:rPr lang="en-IN" b="1" dirty="0"/>
              <a:t>4. State Space</a:t>
            </a:r>
            <a:r>
              <a:rPr lang="en-IN" dirty="0"/>
              <a:t>: </a:t>
            </a:r>
            <a:r>
              <a:rPr lang="en-US" dirty="0"/>
              <a:t>The collection of all possible states and the actions leading from one state to another forms the </a:t>
            </a:r>
            <a:r>
              <a:rPr lang="en-US" b="1" dirty="0"/>
              <a:t>state space</a:t>
            </a:r>
            <a:r>
              <a:rPr lang="en-US" dirty="0"/>
              <a:t>. BSSP explores this space in reverse.</a:t>
            </a:r>
          </a:p>
          <a:p>
            <a:endParaRPr lang="en-IN" dirty="0"/>
          </a:p>
        </p:txBody>
      </p:sp>
    </p:spTree>
    <p:extLst>
      <p:ext uri="{BB962C8B-B14F-4D97-AF65-F5344CB8AC3E}">
        <p14:creationId xmlns:p14="http://schemas.microsoft.com/office/powerpoint/2010/main" val="14499174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BC84-8BCE-71D4-0476-88D82EF23018}"/>
              </a:ext>
            </a:extLst>
          </p:cNvPr>
          <p:cNvSpPr>
            <a:spLocks noGrp="1"/>
          </p:cNvSpPr>
          <p:nvPr>
            <p:ph type="title"/>
          </p:nvPr>
        </p:nvSpPr>
        <p:spPr/>
        <p:txBody>
          <a:bodyPr/>
          <a:lstStyle/>
          <a:p>
            <a:r>
              <a:rPr lang="en-IN" dirty="0"/>
              <a:t>Example of BSSP</a:t>
            </a:r>
          </a:p>
        </p:txBody>
      </p:sp>
      <p:sp>
        <p:nvSpPr>
          <p:cNvPr id="3" name="Content Placeholder 2">
            <a:extLst>
              <a:ext uri="{FF2B5EF4-FFF2-40B4-BE49-F238E27FC236}">
                <a16:creationId xmlns:a16="http://schemas.microsoft.com/office/drawing/2014/main" id="{A081B864-7838-1704-9B70-D6B84862AF09}"/>
              </a:ext>
            </a:extLst>
          </p:cNvPr>
          <p:cNvSpPr>
            <a:spLocks noGrp="1"/>
          </p:cNvSpPr>
          <p:nvPr>
            <p:ph idx="1"/>
          </p:nvPr>
        </p:nvSpPr>
        <p:spPr/>
        <p:txBody>
          <a:bodyPr/>
          <a:lstStyle/>
          <a:p>
            <a:r>
              <a:rPr lang="en-US" dirty="0"/>
              <a:t>Let’s illustrate BSSP with a simple example involving an air cargo transport problem, similar to the FSSP example but approached backward.</a:t>
            </a:r>
          </a:p>
          <a:p>
            <a:r>
              <a:rPr lang="en-IN" b="1" dirty="0"/>
              <a:t>Goal State:</a:t>
            </a:r>
          </a:p>
          <a:p>
            <a:pPr>
              <a:buFont typeface="Arial" panose="020B0604020202020204" pitchFamily="34" charset="0"/>
              <a:buChar char="•"/>
            </a:pPr>
            <a:r>
              <a:rPr lang="en-IN" dirty="0"/>
              <a:t>Cargo C1 is at </a:t>
            </a:r>
            <a:r>
              <a:rPr lang="en-IN" dirty="0" err="1"/>
              <a:t>Aiport</a:t>
            </a:r>
            <a:r>
              <a:rPr lang="en-IN" dirty="0"/>
              <a:t> A3</a:t>
            </a:r>
          </a:p>
          <a:p>
            <a:r>
              <a:rPr lang="en-IN" dirty="0"/>
              <a:t>Cargo C2 is at </a:t>
            </a:r>
            <a:r>
              <a:rPr lang="en-IN" dirty="0" err="1"/>
              <a:t>Aiport</a:t>
            </a:r>
            <a:r>
              <a:rPr lang="en-IN" dirty="0"/>
              <a:t> A4</a:t>
            </a:r>
          </a:p>
          <a:p>
            <a:endParaRPr lang="en-IN" dirty="0"/>
          </a:p>
        </p:txBody>
      </p:sp>
    </p:spTree>
    <p:extLst>
      <p:ext uri="{BB962C8B-B14F-4D97-AF65-F5344CB8AC3E}">
        <p14:creationId xmlns:p14="http://schemas.microsoft.com/office/powerpoint/2010/main" val="3477358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87B60-89BB-DCC7-E01D-95294B390813}"/>
              </a:ext>
            </a:extLst>
          </p:cNvPr>
          <p:cNvSpPr>
            <a:spLocks noGrp="1"/>
          </p:cNvSpPr>
          <p:nvPr>
            <p:ph idx="1"/>
          </p:nvPr>
        </p:nvSpPr>
        <p:spPr>
          <a:xfrm>
            <a:off x="838200" y="1343608"/>
            <a:ext cx="10515600" cy="4833355"/>
          </a:xfrm>
        </p:spPr>
        <p:txBody>
          <a:bodyPr/>
          <a:lstStyle/>
          <a:p>
            <a:r>
              <a:rPr lang="en-US" b="1" dirty="0"/>
              <a:t>Actions:</a:t>
            </a:r>
          </a:p>
          <a:p>
            <a:pPr>
              <a:buFont typeface="+mj-lt"/>
              <a:buAutoNum type="arabicPeriod"/>
            </a:pPr>
            <a:r>
              <a:rPr lang="en-US" b="1" dirty="0"/>
              <a:t>Unload(cargo, plane, airport)</a:t>
            </a:r>
            <a:r>
              <a:rPr lang="en-US" dirty="0"/>
              <a:t>: Unload cargo from a plane at an airport.</a:t>
            </a:r>
          </a:p>
          <a:p>
            <a:pPr>
              <a:buFont typeface="+mj-lt"/>
              <a:buAutoNum type="arabicPeriod"/>
            </a:pPr>
            <a:r>
              <a:rPr lang="en-US" b="1" dirty="0"/>
              <a:t>Fly(plane, from, to)</a:t>
            </a:r>
            <a:r>
              <a:rPr lang="en-US" dirty="0"/>
              <a:t>: Fly a plane from one airport to another.</a:t>
            </a:r>
          </a:p>
          <a:p>
            <a:pPr>
              <a:buFont typeface="+mj-lt"/>
              <a:buAutoNum type="arabicPeriod"/>
            </a:pPr>
            <a:r>
              <a:rPr lang="en-US" b="1" dirty="0"/>
              <a:t>Load(cargo, plane, airport)</a:t>
            </a:r>
            <a:r>
              <a:rPr lang="en-US" dirty="0"/>
              <a:t>: Load cargo onto a plane at an airport.</a:t>
            </a:r>
          </a:p>
          <a:p>
            <a:endParaRPr lang="en-IN" dirty="0"/>
          </a:p>
        </p:txBody>
      </p:sp>
    </p:spTree>
    <p:extLst>
      <p:ext uri="{BB962C8B-B14F-4D97-AF65-F5344CB8AC3E}">
        <p14:creationId xmlns:p14="http://schemas.microsoft.com/office/powerpoint/2010/main" val="4181817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3728-10BC-D213-4246-9B110624BE30}"/>
              </a:ext>
            </a:extLst>
          </p:cNvPr>
          <p:cNvSpPr>
            <a:spLocks noGrp="1"/>
          </p:cNvSpPr>
          <p:nvPr>
            <p:ph type="title"/>
          </p:nvPr>
        </p:nvSpPr>
        <p:spPr/>
        <p:txBody>
          <a:bodyPr/>
          <a:lstStyle/>
          <a:p>
            <a:r>
              <a:rPr lang="en-IN" dirty="0"/>
              <a:t>BSSP Steps</a:t>
            </a:r>
          </a:p>
        </p:txBody>
      </p:sp>
      <p:sp>
        <p:nvSpPr>
          <p:cNvPr id="3" name="Content Placeholder 2">
            <a:extLst>
              <a:ext uri="{FF2B5EF4-FFF2-40B4-BE49-F238E27FC236}">
                <a16:creationId xmlns:a16="http://schemas.microsoft.com/office/drawing/2014/main" id="{002B382E-3B01-506D-5B4A-6FA0210ACE1E}"/>
              </a:ext>
            </a:extLst>
          </p:cNvPr>
          <p:cNvSpPr>
            <a:spLocks noGrp="1"/>
          </p:cNvSpPr>
          <p:nvPr>
            <p:ph idx="1"/>
          </p:nvPr>
        </p:nvSpPr>
        <p:spPr>
          <a:xfrm>
            <a:off x="838200" y="1436914"/>
            <a:ext cx="10515600" cy="4740049"/>
          </a:xfrm>
        </p:spPr>
        <p:txBody>
          <a:bodyPr/>
          <a:lstStyle/>
          <a:p>
            <a:r>
              <a:rPr lang="en-US" dirty="0"/>
              <a:t>1. </a:t>
            </a:r>
            <a:r>
              <a:rPr lang="en-IN" b="1" dirty="0"/>
              <a:t>Identify Goal State</a:t>
            </a:r>
            <a:r>
              <a:rPr lang="en-IN" dirty="0"/>
              <a:t>:</a:t>
            </a:r>
          </a:p>
          <a:p>
            <a:pPr marL="0" indent="0">
              <a:buNone/>
            </a:pPr>
            <a:r>
              <a:rPr lang="en-IN" dirty="0"/>
              <a:t>Cargo C1 at </a:t>
            </a:r>
            <a:r>
              <a:rPr lang="en-IN" b="1" dirty="0"/>
              <a:t>A3</a:t>
            </a:r>
            <a:r>
              <a:rPr lang="en-IN" dirty="0"/>
              <a:t> and cargo C2 at </a:t>
            </a:r>
            <a:r>
              <a:rPr lang="en-IN" b="1" dirty="0"/>
              <a:t>A4.</a:t>
            </a:r>
          </a:p>
          <a:p>
            <a:pPr marL="0" indent="0">
              <a:buNone/>
            </a:pPr>
            <a:r>
              <a:rPr lang="en-IN" dirty="0"/>
              <a:t>2. </a:t>
            </a:r>
            <a:r>
              <a:rPr lang="en-US" b="1" dirty="0"/>
              <a:t>Find Actions Leading to the Goal</a:t>
            </a:r>
            <a:r>
              <a:rPr lang="en-US" dirty="0"/>
              <a:t>:</a:t>
            </a:r>
            <a:endParaRPr lang="en-IN" dirty="0"/>
          </a:p>
          <a:p>
            <a:pPr marL="0" indent="0">
              <a:buNone/>
            </a:pPr>
            <a:r>
              <a:rPr lang="en-US" b="1" dirty="0"/>
              <a:t>For Cargo C1</a:t>
            </a:r>
            <a:r>
              <a:rPr lang="en-US" dirty="0"/>
              <a:t>:  </a:t>
            </a:r>
          </a:p>
          <a:p>
            <a:pPr marL="0" indent="0">
              <a:buNone/>
            </a:pPr>
            <a:r>
              <a:rPr lang="en-US" dirty="0"/>
              <a:t>	Action: </a:t>
            </a:r>
            <a:r>
              <a:rPr lang="en-US" b="1" dirty="0"/>
              <a:t>Unload(C1, P1, A3)</a:t>
            </a:r>
          </a:p>
          <a:p>
            <a:pPr marL="0" indent="0">
              <a:buNone/>
            </a:pPr>
            <a:r>
              <a:rPr lang="en-US" b="1" dirty="0"/>
              <a:t>For Cargo C2</a:t>
            </a:r>
            <a:r>
              <a:rPr lang="en-US" dirty="0"/>
              <a:t>:</a:t>
            </a:r>
          </a:p>
          <a:p>
            <a:pPr marL="0" indent="0">
              <a:buNone/>
            </a:pPr>
            <a:r>
              <a:rPr lang="en-US" dirty="0"/>
              <a:t>	Action: </a:t>
            </a:r>
            <a:r>
              <a:rPr lang="en-US" b="1" dirty="0"/>
              <a:t>Unload(C2, P2, A4)</a:t>
            </a:r>
            <a:endParaRPr lang="en-US" dirty="0"/>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60949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FF1FB-0DB2-428A-AF97-30756EF00683}"/>
              </a:ext>
            </a:extLst>
          </p:cNvPr>
          <p:cNvSpPr>
            <a:spLocks noGrp="1"/>
          </p:cNvSpPr>
          <p:nvPr>
            <p:ph idx="1"/>
          </p:nvPr>
        </p:nvSpPr>
        <p:spPr>
          <a:xfrm>
            <a:off x="838200" y="923731"/>
            <a:ext cx="10515600" cy="5253232"/>
          </a:xfrm>
        </p:spPr>
        <p:txBody>
          <a:bodyPr/>
          <a:lstStyle/>
          <a:p>
            <a:r>
              <a:rPr lang="en-IN" b="1" dirty="0"/>
              <a:t>3. Check Preconditions</a:t>
            </a:r>
            <a:r>
              <a:rPr lang="en-IN" dirty="0"/>
              <a:t>:</a:t>
            </a:r>
          </a:p>
          <a:p>
            <a:r>
              <a:rPr lang="en-US" dirty="0"/>
              <a:t>For </a:t>
            </a:r>
            <a:r>
              <a:rPr lang="en-US" b="1" dirty="0"/>
              <a:t>Unload(C1, P1, A3)</a:t>
            </a:r>
            <a:r>
              <a:rPr lang="en-IN" b="1" dirty="0"/>
              <a:t>:</a:t>
            </a:r>
          </a:p>
          <a:p>
            <a:pPr marL="0" indent="0">
              <a:buNone/>
            </a:pPr>
            <a:r>
              <a:rPr lang="en-IN" b="1" dirty="0"/>
              <a:t>	</a:t>
            </a:r>
            <a:r>
              <a:rPr lang="en-IN" dirty="0"/>
              <a:t>Preconditions:</a:t>
            </a:r>
            <a:r>
              <a:rPr lang="en-IN" b="1" dirty="0"/>
              <a:t> In(C1,P1) </a:t>
            </a:r>
            <a:r>
              <a:rPr lang="en-IN" dirty="0"/>
              <a:t>(Cargo C1 must be in plane P1 and At(P1,A3) (Plane P1 must be at A3)</a:t>
            </a:r>
          </a:p>
          <a:p>
            <a:r>
              <a:rPr lang="en-US" dirty="0"/>
              <a:t>For </a:t>
            </a:r>
            <a:r>
              <a:rPr lang="en-US" b="1" dirty="0"/>
              <a:t>Unload(C2, P2, A4)</a:t>
            </a:r>
            <a:r>
              <a:rPr lang="en-IN" b="1" dirty="0"/>
              <a:t>:</a:t>
            </a:r>
          </a:p>
          <a:p>
            <a:pPr marL="0" indent="0">
              <a:buNone/>
            </a:pPr>
            <a:r>
              <a:rPr lang="en-IN" b="1" dirty="0"/>
              <a:t>	</a:t>
            </a:r>
            <a:r>
              <a:rPr lang="en-IN" dirty="0"/>
              <a:t>Preconditions:</a:t>
            </a:r>
            <a:r>
              <a:rPr lang="en-IN" b="1" dirty="0"/>
              <a:t> In(C2,P2) </a:t>
            </a:r>
            <a:r>
              <a:rPr lang="en-IN" dirty="0"/>
              <a:t>(Cargo C2 must be in plane P2 and At(P2,A4) (Plane P2 must be at A4)</a:t>
            </a:r>
          </a:p>
          <a:p>
            <a:pPr marL="0" indent="0">
              <a:buNone/>
            </a:pPr>
            <a:endParaRPr lang="en-IN" dirty="0"/>
          </a:p>
          <a:p>
            <a:endParaRPr lang="en-IN" dirty="0"/>
          </a:p>
        </p:txBody>
      </p:sp>
    </p:spTree>
    <p:extLst>
      <p:ext uri="{BB962C8B-B14F-4D97-AF65-F5344CB8AC3E}">
        <p14:creationId xmlns:p14="http://schemas.microsoft.com/office/powerpoint/2010/main" val="2846636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FC161-C280-60A9-9968-35AB5985D54B}"/>
              </a:ext>
            </a:extLst>
          </p:cNvPr>
          <p:cNvSpPr>
            <a:spLocks noGrp="1"/>
          </p:cNvSpPr>
          <p:nvPr>
            <p:ph idx="1"/>
          </p:nvPr>
        </p:nvSpPr>
        <p:spPr/>
        <p:txBody>
          <a:bodyPr/>
          <a:lstStyle/>
          <a:p>
            <a:r>
              <a:rPr lang="en-IN" b="1" dirty="0"/>
              <a:t>4. Find Previous States</a:t>
            </a:r>
            <a:r>
              <a:rPr lang="en-IN" dirty="0"/>
              <a:t>:</a:t>
            </a:r>
          </a:p>
          <a:p>
            <a:r>
              <a:rPr lang="en-US" dirty="0"/>
              <a:t>For </a:t>
            </a:r>
            <a:r>
              <a:rPr lang="en-US" b="1" dirty="0"/>
              <a:t>Action</a:t>
            </a:r>
            <a:r>
              <a:rPr lang="en-US" dirty="0"/>
              <a:t>: </a:t>
            </a:r>
            <a:r>
              <a:rPr lang="en-US" b="1" dirty="0"/>
              <a:t>Fly(P1, A1, A3)</a:t>
            </a:r>
            <a:r>
              <a:rPr lang="en-US" dirty="0"/>
              <a:t> (to satisfy</a:t>
            </a:r>
            <a:r>
              <a:rPr lang="en-IN" dirty="0"/>
              <a:t> At(P1,A3)):</a:t>
            </a:r>
          </a:p>
          <a:p>
            <a:pPr marL="0" indent="0">
              <a:buNone/>
            </a:pPr>
            <a:r>
              <a:rPr lang="en-IN" dirty="0"/>
              <a:t>	Preconditions: At(P1,A1) (Plane P1 must be at A1)</a:t>
            </a:r>
          </a:p>
          <a:p>
            <a:r>
              <a:rPr lang="en-US" dirty="0"/>
              <a:t>For </a:t>
            </a:r>
            <a:r>
              <a:rPr lang="en-US" b="1" dirty="0"/>
              <a:t>Action</a:t>
            </a:r>
            <a:r>
              <a:rPr lang="en-US" dirty="0"/>
              <a:t>: </a:t>
            </a:r>
            <a:r>
              <a:rPr lang="en-US" b="1" dirty="0"/>
              <a:t>Fly(P2, A2, A4)</a:t>
            </a:r>
            <a:r>
              <a:rPr lang="en-US" dirty="0"/>
              <a:t> (to satisfy</a:t>
            </a:r>
            <a:r>
              <a:rPr lang="en-IN" dirty="0"/>
              <a:t> At(P2,A4)):</a:t>
            </a:r>
          </a:p>
          <a:p>
            <a:pPr marL="0" indent="0">
              <a:buNone/>
            </a:pPr>
            <a:r>
              <a:rPr lang="en-IN" dirty="0"/>
              <a:t>	Preconditions: At(P2,A2) (Plane P2 must be at A2)</a:t>
            </a:r>
          </a:p>
          <a:p>
            <a:r>
              <a:rPr lang="en-IN" dirty="0"/>
              <a:t>5. </a:t>
            </a:r>
            <a:r>
              <a:rPr lang="en-US" b="1" dirty="0"/>
              <a:t>Continue Backward</a:t>
            </a:r>
            <a:r>
              <a:rPr lang="en-US" dirty="0"/>
              <a:t>:</a:t>
            </a:r>
          </a:p>
          <a:p>
            <a:pPr marL="0" indent="0">
              <a:buNone/>
            </a:pPr>
            <a:r>
              <a:rPr lang="en-US" dirty="0"/>
              <a:t>Repeat this process until reaching the initial state.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97123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B4121-52EE-4173-FB59-696307258EF2}"/>
              </a:ext>
            </a:extLst>
          </p:cNvPr>
          <p:cNvSpPr>
            <a:spLocks noGrp="1"/>
          </p:cNvSpPr>
          <p:nvPr>
            <p:ph idx="1"/>
          </p:nvPr>
        </p:nvSpPr>
        <p:spPr/>
        <p:txBody>
          <a:bodyPr/>
          <a:lstStyle/>
          <a:p>
            <a:r>
              <a:rPr lang="en-US" b="1" dirty="0"/>
              <a:t>BSSP</a:t>
            </a:r>
            <a:r>
              <a:rPr lang="en-US" dirty="0"/>
              <a:t> is useful for complex planning problems where directly reaching the goal state might be difficult.</a:t>
            </a:r>
          </a:p>
          <a:p>
            <a:pPr marL="0" indent="0">
              <a:buNone/>
            </a:pPr>
            <a:endParaRPr lang="en-US" dirty="0"/>
          </a:p>
          <a:p>
            <a:r>
              <a:rPr lang="en-US" dirty="0"/>
              <a:t>It allows for a structured way to identify the necessary actions and conditions needed to transition from the goal state back to the initial state.</a:t>
            </a:r>
            <a:endParaRPr lang="en-IN" dirty="0"/>
          </a:p>
        </p:txBody>
      </p:sp>
    </p:spTree>
    <p:extLst>
      <p:ext uri="{BB962C8B-B14F-4D97-AF65-F5344CB8AC3E}">
        <p14:creationId xmlns:p14="http://schemas.microsoft.com/office/powerpoint/2010/main" val="21050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5" y="-305435"/>
            <a:ext cx="10515600" cy="1325563"/>
          </a:xfrm>
        </p:spPr>
        <p:txBody>
          <a:bodyPr/>
          <a:lstStyle/>
          <a:p>
            <a:r>
              <a:rPr lang="en-US" dirty="0"/>
              <a:t>Backward State Space Planning (BSSP)</a:t>
            </a:r>
          </a:p>
        </p:txBody>
      </p:sp>
      <p:sp>
        <p:nvSpPr>
          <p:cNvPr id="3" name="Content Placeholder 2"/>
          <p:cNvSpPr>
            <a:spLocks noGrp="1"/>
          </p:cNvSpPr>
          <p:nvPr>
            <p:ph idx="1"/>
          </p:nvPr>
        </p:nvSpPr>
        <p:spPr>
          <a:xfrm>
            <a:off x="115387" y="719636"/>
            <a:ext cx="11780521" cy="2711541"/>
          </a:xfrm>
        </p:spPr>
        <p:txBody>
          <a:bodyPr/>
          <a:lstStyle/>
          <a:p>
            <a:pPr algn="just"/>
            <a:r>
              <a:rPr lang="en-US" dirty="0"/>
              <a:t>BSSP behaves similarly to backward state-space search. In this, we move from the target state g to the sub-goal g, tracing the previous action to achieve that goal.</a:t>
            </a:r>
          </a:p>
          <a:p>
            <a:pPr algn="just"/>
            <a:r>
              <a:rPr lang="en-US" dirty="0"/>
              <a:t>This process is called regression (going back to the previous goal or sub-goal). These sub-goals should also be checked for consistency. The action should be relevant in this case.</a:t>
            </a:r>
          </a:p>
        </p:txBody>
      </p:sp>
      <p:pic>
        <p:nvPicPr>
          <p:cNvPr id="5" name="Picture 4"/>
          <p:cNvPicPr>
            <a:picLocks noChangeAspect="1"/>
          </p:cNvPicPr>
          <p:nvPr/>
        </p:nvPicPr>
        <p:blipFill>
          <a:blip r:embed="rId2"/>
          <a:stretch>
            <a:fillRect/>
          </a:stretch>
        </p:blipFill>
        <p:spPr>
          <a:xfrm>
            <a:off x="830797" y="3335383"/>
            <a:ext cx="10664517" cy="3154736"/>
          </a:xfrm>
          <a:prstGeom prst="rect">
            <a:avLst/>
          </a:prstGeom>
        </p:spPr>
      </p:pic>
    </p:spTree>
    <p:extLst>
      <p:ext uri="{BB962C8B-B14F-4D97-AF65-F5344CB8AC3E}">
        <p14:creationId xmlns:p14="http://schemas.microsoft.com/office/powerpoint/2010/main" val="1279283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2209800" y="2286000"/>
            <a:ext cx="7772400" cy="1143000"/>
          </a:xfrm>
        </p:spPr>
        <p:txBody>
          <a:bodyPr anchor="ctr"/>
          <a:lstStyle/>
          <a:p>
            <a:r>
              <a:rPr lang="en-US" altLang="en-US" sz="4400"/>
              <a:t>Partial Order Planning</a:t>
            </a:r>
          </a:p>
        </p:txBody>
      </p:sp>
    </p:spTree>
    <p:extLst>
      <p:ext uri="{BB962C8B-B14F-4D97-AF65-F5344CB8AC3E}">
        <p14:creationId xmlns:p14="http://schemas.microsoft.com/office/powerpoint/2010/main" val="331134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b="1" dirty="0"/>
              <a:t>The Planning Problem</a:t>
            </a:r>
          </a:p>
        </p:txBody>
      </p:sp>
      <p:sp>
        <p:nvSpPr>
          <p:cNvPr id="2051" name="Text Box 3"/>
          <p:cNvSpPr txBox="1">
            <a:spLocks noChangeArrowheads="1"/>
          </p:cNvSpPr>
          <p:nvPr/>
        </p:nvSpPr>
        <p:spPr bwMode="auto">
          <a:xfrm>
            <a:off x="452844" y="1690688"/>
            <a:ext cx="1040674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Formally a planning algorithm has three inputs:</a:t>
            </a:r>
          </a:p>
          <a:p>
            <a:pPr>
              <a:spcBef>
                <a:spcPct val="50000"/>
              </a:spcBef>
              <a:buFontTx/>
              <a:buAutoNum type="arabicPeriod"/>
            </a:pPr>
            <a:r>
              <a:rPr lang="en-US" altLang="en-US" dirty="0"/>
              <a:t>A description of the </a:t>
            </a:r>
            <a:r>
              <a:rPr lang="en-US" altLang="en-US" b="1" dirty="0"/>
              <a:t>world</a:t>
            </a:r>
            <a:r>
              <a:rPr lang="en-US" altLang="en-US" dirty="0"/>
              <a:t> in some formal language,</a:t>
            </a:r>
          </a:p>
          <a:p>
            <a:pPr>
              <a:spcBef>
                <a:spcPct val="50000"/>
              </a:spcBef>
              <a:buFontTx/>
              <a:buAutoNum type="arabicPeriod"/>
            </a:pPr>
            <a:r>
              <a:rPr lang="en-US" altLang="en-US" dirty="0"/>
              <a:t>A description of the </a:t>
            </a:r>
            <a:r>
              <a:rPr lang="en-US" altLang="en-US" b="1" dirty="0"/>
              <a:t>agent’s goal </a:t>
            </a:r>
            <a:r>
              <a:rPr lang="en-US" altLang="en-US" dirty="0"/>
              <a:t>in some formal language, and</a:t>
            </a:r>
          </a:p>
          <a:p>
            <a:pPr>
              <a:spcBef>
                <a:spcPct val="50000"/>
              </a:spcBef>
              <a:buFontTx/>
              <a:buAutoNum type="arabicPeriod"/>
            </a:pPr>
            <a:r>
              <a:rPr lang="en-US" altLang="en-US" dirty="0"/>
              <a:t>A description of the </a:t>
            </a:r>
            <a:r>
              <a:rPr lang="en-US" altLang="en-US" b="1" dirty="0"/>
              <a:t>possible actions </a:t>
            </a:r>
            <a:r>
              <a:rPr lang="en-US" altLang="en-US" dirty="0"/>
              <a:t>that can be performed.</a:t>
            </a:r>
          </a:p>
          <a:p>
            <a:pPr>
              <a:spcBef>
                <a:spcPct val="50000"/>
              </a:spcBef>
            </a:pPr>
            <a:r>
              <a:rPr lang="en-US" altLang="en-US" dirty="0"/>
              <a:t>	The planner’s o/p is a sequence  of actions which when executed in any world satisfying the initial state description will achieve the goal.</a:t>
            </a:r>
          </a:p>
        </p:txBody>
      </p:sp>
    </p:spTree>
    <p:extLst>
      <p:ext uri="{BB962C8B-B14F-4D97-AF65-F5344CB8AC3E}">
        <p14:creationId xmlns:p14="http://schemas.microsoft.com/office/powerpoint/2010/main" val="11965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DF83035-15E7-5C97-5FE6-0317D5C5789F}"/>
              </a:ext>
            </a:extLst>
          </p:cNvPr>
          <p:cNvSpPr>
            <a:spLocks noGrp="1" noChangeArrowheads="1"/>
          </p:cNvSpPr>
          <p:nvPr>
            <p:ph idx="1"/>
          </p:nvPr>
        </p:nvSpPr>
        <p:spPr bwMode="auto">
          <a:xfrm>
            <a:off x="586274" y="406808"/>
            <a:ext cx="1109207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this scenario, we are dealing with a problem in goal-based agents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where the goal is to </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acquire a specific book identified by its ISBN,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say </a:t>
            </a:r>
            <a:r>
              <a:rPr kumimoji="0" lang="en-US" altLang="en-US" sz="2400" b="0" i="0" u="none" strike="noStrike" cap="none" normalizeH="0" baseline="0" dirty="0">
                <a:ln>
                  <a:noFill/>
                </a:ln>
                <a:solidFill>
                  <a:schemeClr val="tx1"/>
                </a:solidFill>
                <a:effectLst/>
                <a:latin typeface="Arial Unicode MS"/>
              </a:rPr>
              <a:t>0137903952</a:t>
            </a:r>
            <a:r>
              <a:rPr kumimoji="0" lang="en-US" altLang="en-US" sz="2400" b="0" i="0" u="none" strike="noStrike" cap="none" normalizeH="0" baseline="0" dirty="0">
                <a:ln>
                  <a:noFill/>
                </a:ln>
                <a:solidFill>
                  <a:schemeClr val="tx1"/>
                </a:solidFill>
                <a:effectLst/>
              </a:rPr>
              <a:t> (referring to "Artificial Intelligence: A Modern Approach").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The task is framed as a search problem where we need to generate an action sequence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that achieves the goal of owning a copy of the book.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Here is a breakdown of the situation: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Possible Actions</a:t>
            </a:r>
            <a:r>
              <a:rPr kumimoji="0" lang="en-US" altLang="en-US" sz="2400" b="0" i="0" u="none" strike="noStrike" cap="none" normalizeH="0" baseline="0" dirty="0">
                <a:ln>
                  <a:noFill/>
                </a:ln>
                <a:solidFill>
                  <a:schemeClr val="tx1"/>
                </a:solidFill>
                <a:effectLst/>
                <a:latin typeface="Arial" panose="020B0604020202020204" pitchFamily="34" charset="0"/>
              </a:rPr>
              <a:t>: There are 10 billion possible actions corresponding 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each unique 10-digit ISBN number. Each action represents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buying a book with a different ISBN.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So, buying </a:t>
            </a:r>
            <a:r>
              <a:rPr kumimoji="0" lang="en-US" altLang="en-US" sz="2400" b="0" i="0" u="none" strike="noStrike" cap="none" normalizeH="0" baseline="0" dirty="0">
                <a:ln>
                  <a:noFill/>
                </a:ln>
                <a:solidFill>
                  <a:schemeClr val="tx1"/>
                </a:solidFill>
                <a:effectLst/>
                <a:latin typeface="Arial Unicode MS"/>
              </a:rPr>
              <a:t>ISBN0137903952</a:t>
            </a:r>
            <a:r>
              <a:rPr kumimoji="0" lang="en-US" altLang="en-US" sz="2400" b="0" i="0" u="none" strike="noStrike" cap="none" normalizeH="0" baseline="0" dirty="0">
                <a:ln>
                  <a:noFill/>
                </a:ln>
                <a:solidFill>
                  <a:schemeClr val="tx1"/>
                </a:solidFill>
                <a:effectLst/>
              </a:rPr>
              <a:t> would be one of those actions.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658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5389" y="112079"/>
            <a:ext cx="10515600" cy="1325563"/>
          </a:xfrm>
        </p:spPr>
        <p:txBody>
          <a:bodyPr/>
          <a:lstStyle/>
          <a:p>
            <a:r>
              <a:rPr lang="en-US" altLang="en-US" dirty="0"/>
              <a:t>Representation for states and goals</a:t>
            </a:r>
          </a:p>
        </p:txBody>
      </p:sp>
      <p:sp>
        <p:nvSpPr>
          <p:cNvPr id="4100" name="Text Box 4"/>
          <p:cNvSpPr txBox="1">
            <a:spLocks noChangeArrowheads="1"/>
          </p:cNvSpPr>
          <p:nvPr/>
        </p:nvSpPr>
        <p:spPr bwMode="auto">
          <a:xfrm>
            <a:off x="568234" y="1437642"/>
            <a:ext cx="10604863"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In the STRIPS language, states are represented by conjunctions of function-free ground literals, that is, predicates applied to constant symbols, possibly negated. For example,</a:t>
            </a:r>
          </a:p>
          <a:p>
            <a:pPr>
              <a:spcBef>
                <a:spcPct val="50000"/>
              </a:spcBef>
            </a:pPr>
            <a:endParaRPr lang="en-US" altLang="en-US" sz="2400" b="1" dirty="0">
              <a:cs typeface="Times New Roman" panose="02020603050405020304" pitchFamily="18" charset="0"/>
            </a:endParaRPr>
          </a:p>
          <a:p>
            <a:pPr>
              <a:spcBef>
                <a:spcPct val="50000"/>
              </a:spcBef>
            </a:pPr>
            <a:endParaRPr lang="en-US" altLang="en-US" sz="2400" dirty="0">
              <a:cs typeface="Times New Roman" panose="02020603050405020304" pitchFamily="18" charset="0"/>
            </a:endParaRPr>
          </a:p>
          <a:p>
            <a:pPr>
              <a:spcBef>
                <a:spcPct val="50000"/>
              </a:spcBef>
            </a:pPr>
            <a:endParaRPr lang="en-US" altLang="en-US" sz="2000" dirty="0"/>
          </a:p>
        </p:txBody>
      </p:sp>
      <p:sp>
        <p:nvSpPr>
          <p:cNvPr id="4101" name="Text Box 5"/>
          <p:cNvSpPr txBox="1">
            <a:spLocks noChangeArrowheads="1"/>
          </p:cNvSpPr>
          <p:nvPr/>
        </p:nvSpPr>
        <p:spPr bwMode="auto">
          <a:xfrm>
            <a:off x="644434" y="2580642"/>
            <a:ext cx="85743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t>At(Home)</a:t>
            </a:r>
            <a:r>
              <a:rPr lang="en-US" altLang="en-US" sz="2400" b="1" dirty="0">
                <a:cs typeface="Courier New" panose="02070309020205020404" pitchFamily="49" charset="0"/>
              </a:rPr>
              <a:t>^ </a:t>
            </a:r>
            <a:r>
              <a:rPr lang="en-US" altLang="en-US" sz="2400" b="1" dirty="0">
                <a:cs typeface="Times New Roman" panose="02020603050405020304" pitchFamily="18" charset="0"/>
              </a:rPr>
              <a:t>¬ Have(Milk)^ ¬ Have(Bananas)^ ¬ Have(Drill)^….</a:t>
            </a:r>
          </a:p>
        </p:txBody>
      </p:sp>
      <p:sp>
        <p:nvSpPr>
          <p:cNvPr id="4102" name="Text Box 6"/>
          <p:cNvSpPr txBox="1">
            <a:spLocks noChangeArrowheads="1"/>
          </p:cNvSpPr>
          <p:nvPr/>
        </p:nvSpPr>
        <p:spPr bwMode="auto">
          <a:xfrm>
            <a:off x="780961" y="3079116"/>
            <a:ext cx="1998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000"/>
          </a:p>
        </p:txBody>
      </p:sp>
      <p:sp>
        <p:nvSpPr>
          <p:cNvPr id="4103" name="Text Box 7"/>
          <p:cNvSpPr txBox="1">
            <a:spLocks noChangeArrowheads="1"/>
          </p:cNvSpPr>
          <p:nvPr/>
        </p:nvSpPr>
        <p:spPr bwMode="auto">
          <a:xfrm>
            <a:off x="720635" y="3037842"/>
            <a:ext cx="79147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cs typeface="Times New Roman" panose="02020603050405020304" pitchFamily="18" charset="0"/>
              </a:rPr>
              <a:t>Goals are also described by conjunctions of literals. For example,</a:t>
            </a:r>
          </a:p>
        </p:txBody>
      </p:sp>
      <p:sp>
        <p:nvSpPr>
          <p:cNvPr id="4104" name="Text Box 8"/>
          <p:cNvSpPr txBox="1">
            <a:spLocks noChangeArrowheads="1"/>
          </p:cNvSpPr>
          <p:nvPr/>
        </p:nvSpPr>
        <p:spPr bwMode="auto">
          <a:xfrm>
            <a:off x="704761" y="3612516"/>
            <a:ext cx="1998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000"/>
          </a:p>
        </p:txBody>
      </p:sp>
      <p:sp>
        <p:nvSpPr>
          <p:cNvPr id="4105" name="Text Box 9"/>
          <p:cNvSpPr txBox="1">
            <a:spLocks noChangeArrowheads="1"/>
          </p:cNvSpPr>
          <p:nvPr/>
        </p:nvSpPr>
        <p:spPr bwMode="auto">
          <a:xfrm>
            <a:off x="720634" y="3802339"/>
            <a:ext cx="964142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t>At(Home)</a:t>
            </a:r>
            <a:r>
              <a:rPr lang="en-US" altLang="en-US" sz="2400" b="1" dirty="0">
                <a:cs typeface="Courier New" panose="02070309020205020404" pitchFamily="49" charset="0"/>
              </a:rPr>
              <a:t>^</a:t>
            </a:r>
            <a:r>
              <a:rPr lang="en-US" altLang="en-US" sz="2400" b="1" dirty="0">
                <a:cs typeface="Times New Roman" panose="02020603050405020304" pitchFamily="18" charset="0"/>
              </a:rPr>
              <a:t>Have(Milk)^ Have(Bananas)^ Have(Drill)</a:t>
            </a:r>
          </a:p>
          <a:p>
            <a:pPr>
              <a:spcBef>
                <a:spcPct val="50000"/>
              </a:spcBef>
            </a:pPr>
            <a:endParaRPr lang="en-US" altLang="en-US" sz="2000" dirty="0"/>
          </a:p>
        </p:txBody>
      </p:sp>
      <p:sp>
        <p:nvSpPr>
          <p:cNvPr id="4106" name="Text Box 10"/>
          <p:cNvSpPr txBox="1">
            <a:spLocks noChangeArrowheads="1"/>
          </p:cNvSpPr>
          <p:nvPr/>
        </p:nvSpPr>
        <p:spPr bwMode="auto">
          <a:xfrm>
            <a:off x="857161" y="4069716"/>
            <a:ext cx="1998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000"/>
          </a:p>
        </p:txBody>
      </p:sp>
      <p:sp>
        <p:nvSpPr>
          <p:cNvPr id="4107" name="Text Box 11"/>
          <p:cNvSpPr txBox="1">
            <a:spLocks noChangeArrowheads="1"/>
          </p:cNvSpPr>
          <p:nvPr/>
        </p:nvSpPr>
        <p:spPr bwMode="auto">
          <a:xfrm>
            <a:off x="720634" y="4150679"/>
            <a:ext cx="976391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cs typeface="Times New Roman" panose="02020603050405020304" pitchFamily="18" charset="0"/>
              </a:rPr>
              <a:t>Goals can also contain variables. For example, the goal of being at a store that sells milk would be represented as </a:t>
            </a:r>
          </a:p>
          <a:p>
            <a:pPr>
              <a:spcBef>
                <a:spcPct val="50000"/>
              </a:spcBef>
            </a:pPr>
            <a:endParaRPr lang="en-US" altLang="en-US" sz="2000" dirty="0"/>
          </a:p>
        </p:txBody>
      </p:sp>
    </p:spTree>
    <p:extLst>
      <p:ext uri="{BB962C8B-B14F-4D97-AF65-F5344CB8AC3E}">
        <p14:creationId xmlns:p14="http://schemas.microsoft.com/office/powerpoint/2010/main" val="3650618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nodePh="1">
                                  <p:stCondLst>
                                    <p:cond delay="0"/>
                                  </p:stCondLst>
                                  <p:endCondLst>
                                    <p:cond evt="begin" delay="0">
                                      <p:tn val="21"/>
                                    </p:cond>
                                  </p:endCondLst>
                                  <p:childTnLst>
                                    <p:set>
                                      <p:cBhvr>
                                        <p:cTn id="22" dur="1" fill="hold">
                                          <p:stCondLst>
                                            <p:cond delay="499"/>
                                          </p:stCondLst>
                                        </p:cTn>
                                        <p:tgtEl>
                                          <p:spTgt spid="41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nodePh="1">
                                  <p:stCondLst>
                                    <p:cond delay="0"/>
                                  </p:stCondLst>
                                  <p:endCondLst>
                                    <p:cond evt="begin" delay="0">
                                      <p:tn val="29"/>
                                    </p:cond>
                                  </p:endCondLst>
                                  <p:childTnLst>
                                    <p:set>
                                      <p:cBhvr>
                                        <p:cTn id="30" dur="1" fill="hold">
                                          <p:stCondLst>
                                            <p:cond delay="499"/>
                                          </p:stCondLst>
                                        </p:cTn>
                                        <p:tgtEl>
                                          <p:spTgt spid="41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nodePh="1">
                                  <p:stCondLst>
                                    <p:cond delay="0"/>
                                  </p:stCondLst>
                                  <p:endCondLst>
                                    <p:cond evt="begin" delay="0">
                                      <p:tn val="37"/>
                                    </p:cond>
                                  </p:endCondLst>
                                  <p:childTnLst>
                                    <p:set>
                                      <p:cBhvr>
                                        <p:cTn id="38" dur="1" fill="hold">
                                          <p:stCondLst>
                                            <p:cond delay="499"/>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100" grpId="0" autoUpdateAnimBg="0"/>
      <p:bldP spid="4101" grpId="0" autoUpdateAnimBg="0"/>
      <p:bldP spid="4102" grpId="0" autoUpdateAnimBg="0"/>
      <p:bldP spid="4103" grpId="0" autoUpdateAnimBg="0"/>
      <p:bldP spid="4104" grpId="0" autoUpdateAnimBg="0"/>
      <p:bldP spid="4105" grpId="0" autoUpdateAnimBg="0"/>
      <p:bldP spid="4106" grpId="0" autoUpdateAnimBg="0"/>
      <p:bldP spid="410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3766" y="-107452"/>
            <a:ext cx="10515600" cy="1325563"/>
          </a:xfrm>
        </p:spPr>
        <p:txBody>
          <a:bodyPr/>
          <a:lstStyle/>
          <a:p>
            <a:r>
              <a:rPr lang="en-US" altLang="en-US" b="1" dirty="0"/>
              <a:t>Representations for actions</a:t>
            </a:r>
          </a:p>
        </p:txBody>
      </p:sp>
      <p:sp>
        <p:nvSpPr>
          <p:cNvPr id="3075" name="Rectangle 3"/>
          <p:cNvSpPr>
            <a:spLocks noChangeArrowheads="1"/>
          </p:cNvSpPr>
          <p:nvPr/>
        </p:nvSpPr>
        <p:spPr bwMode="auto">
          <a:xfrm>
            <a:off x="2209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
        <p:nvSpPr>
          <p:cNvPr id="3076" name="Text Box 4"/>
          <p:cNvSpPr txBox="1">
            <a:spLocks noChangeArrowheads="1"/>
          </p:cNvSpPr>
          <p:nvPr/>
        </p:nvSpPr>
        <p:spPr bwMode="auto">
          <a:xfrm>
            <a:off x="313508" y="1286693"/>
            <a:ext cx="11295018"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Our STRIPS operators consist of three components:</a:t>
            </a:r>
          </a:p>
          <a:p>
            <a:pPr>
              <a:spcBef>
                <a:spcPct val="50000"/>
              </a:spcBef>
              <a:buFontTx/>
              <a:buChar char="•"/>
            </a:pPr>
            <a:r>
              <a:rPr lang="en-US" altLang="en-US" sz="2400" dirty="0"/>
              <a:t> the </a:t>
            </a:r>
            <a:r>
              <a:rPr lang="en-US" altLang="en-US" sz="2400" b="1" i="1" dirty="0"/>
              <a:t>action description</a:t>
            </a:r>
            <a:r>
              <a:rPr lang="en-US" altLang="en-US" sz="2400" dirty="0"/>
              <a:t> is what an agent actually returns to the environment in order to do something.</a:t>
            </a:r>
          </a:p>
          <a:p>
            <a:pPr>
              <a:spcBef>
                <a:spcPct val="50000"/>
              </a:spcBef>
              <a:buFontTx/>
              <a:buChar char="•"/>
            </a:pPr>
            <a:r>
              <a:rPr lang="en-US" altLang="en-US" sz="2400" dirty="0"/>
              <a:t> the </a:t>
            </a:r>
            <a:r>
              <a:rPr lang="en-US" altLang="en-US" sz="2400" b="1" i="1" dirty="0"/>
              <a:t>precondition</a:t>
            </a:r>
            <a:r>
              <a:rPr lang="en-US" altLang="en-US" sz="2400" dirty="0"/>
              <a:t> is a conjunction of atoms (positive literals) that says what must be true before the operator can be applied.</a:t>
            </a:r>
          </a:p>
          <a:p>
            <a:pPr>
              <a:spcBef>
                <a:spcPct val="50000"/>
              </a:spcBef>
              <a:buFontTx/>
              <a:buChar char="•"/>
            </a:pPr>
            <a:r>
              <a:rPr lang="en-US" altLang="en-US" sz="2400" dirty="0"/>
              <a:t> the </a:t>
            </a:r>
            <a:r>
              <a:rPr lang="en-US" altLang="en-US" sz="2400" b="1" i="1" dirty="0"/>
              <a:t>effect</a:t>
            </a:r>
            <a:r>
              <a:rPr lang="en-US" altLang="en-US" sz="2400" dirty="0"/>
              <a:t> of an operator is a conjunction of literals (positive or negative) that describes how the situation changes when the operator is applied.</a:t>
            </a:r>
          </a:p>
          <a:p>
            <a:pPr>
              <a:spcBef>
                <a:spcPct val="50000"/>
              </a:spcBef>
            </a:pPr>
            <a:r>
              <a:rPr lang="en-US" altLang="en-US" sz="2400" dirty="0"/>
              <a:t>Here’s an example for the operator for going from one place to another:</a:t>
            </a:r>
          </a:p>
          <a:p>
            <a:pPr>
              <a:spcBef>
                <a:spcPct val="50000"/>
              </a:spcBef>
            </a:pPr>
            <a:r>
              <a:rPr lang="en-US" altLang="en-US" sz="2400" b="1" dirty="0"/>
              <a:t>Op(</a:t>
            </a:r>
            <a:r>
              <a:rPr lang="en-US" altLang="en-US" sz="2400" b="1" dirty="0" err="1"/>
              <a:t>Action:Go</a:t>
            </a:r>
            <a:r>
              <a:rPr lang="en-US" altLang="en-US" sz="2400" b="1" dirty="0"/>
              <a:t>(there), </a:t>
            </a:r>
            <a:r>
              <a:rPr lang="en-US" altLang="en-US" sz="2400" b="1" dirty="0" err="1"/>
              <a:t>Precond:At</a:t>
            </a:r>
            <a:r>
              <a:rPr lang="en-US" altLang="en-US" sz="2400" b="1" dirty="0"/>
              <a:t>(here)^Path(here, there), </a:t>
            </a:r>
            <a:r>
              <a:rPr lang="en-US" altLang="en-US" sz="2400" b="1" dirty="0" err="1"/>
              <a:t>Effect:At</a:t>
            </a:r>
            <a:r>
              <a:rPr lang="en-US" altLang="en-US" sz="2400" b="1" dirty="0"/>
              <a:t>(there)^ </a:t>
            </a:r>
            <a:r>
              <a:rPr lang="en-US" altLang="en-US" sz="2400" b="1" dirty="0">
                <a:cs typeface="Times New Roman" panose="02020603050405020304" pitchFamily="18" charset="0"/>
              </a:rPr>
              <a:t>¬At(here))</a:t>
            </a:r>
            <a:r>
              <a:rPr lang="en-US" altLang="en-US" sz="2400" b="1" dirty="0"/>
              <a:t> </a:t>
            </a:r>
          </a:p>
        </p:txBody>
      </p:sp>
    </p:spTree>
    <p:extLst>
      <p:ext uri="{BB962C8B-B14F-4D97-AF65-F5344CB8AC3E}">
        <p14:creationId xmlns:p14="http://schemas.microsoft.com/office/powerpoint/2010/main" val="1829483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6349" y="0"/>
            <a:ext cx="10515600" cy="1325563"/>
          </a:xfrm>
        </p:spPr>
        <p:txBody>
          <a:bodyPr/>
          <a:lstStyle/>
          <a:p>
            <a:r>
              <a:rPr lang="en-US" altLang="en-US" b="1" dirty="0"/>
              <a:t>Search through World Space</a:t>
            </a:r>
          </a:p>
        </p:txBody>
      </p:sp>
      <p:sp>
        <p:nvSpPr>
          <p:cNvPr id="5123" name="Text Box 3"/>
          <p:cNvSpPr txBox="1">
            <a:spLocks noChangeArrowheads="1"/>
          </p:cNvSpPr>
          <p:nvPr/>
        </p:nvSpPr>
        <p:spPr bwMode="auto">
          <a:xfrm>
            <a:off x="311330" y="1214846"/>
            <a:ext cx="11279777"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sz="2800" dirty="0"/>
              <a:t>The simplest way to build a planner is to cast the planning problem as search through the space of world states. Each node in the graph denotes a state of the world, and arcs connect worlds that can be reached by executing a single action. We would call it a </a:t>
            </a:r>
            <a:r>
              <a:rPr lang="en-US" altLang="en-US" sz="2800" b="1" dirty="0"/>
              <a:t>situation space</a:t>
            </a:r>
            <a:r>
              <a:rPr lang="en-US" altLang="en-US" sz="2800" dirty="0"/>
              <a:t> planner because it searches through the space of possible situations.</a:t>
            </a:r>
          </a:p>
          <a:p>
            <a:pPr algn="just">
              <a:spcBef>
                <a:spcPct val="50000"/>
              </a:spcBef>
            </a:pPr>
            <a:r>
              <a:rPr lang="en-US" altLang="en-US" sz="2800" dirty="0"/>
              <a:t>There are two types of planners:</a:t>
            </a:r>
          </a:p>
          <a:p>
            <a:pPr algn="just">
              <a:spcBef>
                <a:spcPct val="50000"/>
              </a:spcBef>
            </a:pPr>
            <a:r>
              <a:rPr lang="en-US" altLang="en-US" sz="2800" b="1" dirty="0"/>
              <a:t>Progression Planner</a:t>
            </a:r>
            <a:r>
              <a:rPr lang="en-US" altLang="en-US" sz="2800" dirty="0"/>
              <a:t>: it searches forward from the initial situation to the goal situation. </a:t>
            </a:r>
          </a:p>
          <a:p>
            <a:pPr algn="just">
              <a:spcBef>
                <a:spcPct val="50000"/>
              </a:spcBef>
            </a:pPr>
            <a:r>
              <a:rPr lang="en-US" altLang="en-US" sz="2800" b="1" dirty="0"/>
              <a:t>Regression Planner</a:t>
            </a:r>
            <a:r>
              <a:rPr lang="en-US" altLang="en-US" sz="2800" dirty="0"/>
              <a:t>: it searches backward from the goal situation to the initial situation.</a:t>
            </a:r>
          </a:p>
        </p:txBody>
      </p:sp>
    </p:spTree>
    <p:extLst>
      <p:ext uri="{BB962C8B-B14F-4D97-AF65-F5344CB8AC3E}">
        <p14:creationId xmlns:p14="http://schemas.microsoft.com/office/powerpoint/2010/main" val="30233518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8193" y="133124"/>
            <a:ext cx="10515600" cy="1325563"/>
          </a:xfrm>
        </p:spPr>
        <p:txBody>
          <a:bodyPr/>
          <a:lstStyle/>
          <a:p>
            <a:r>
              <a:rPr lang="en-US" altLang="en-US" b="1" dirty="0"/>
              <a:t>Representation of Plans	</a:t>
            </a:r>
          </a:p>
        </p:txBody>
      </p:sp>
      <p:sp>
        <p:nvSpPr>
          <p:cNvPr id="7171" name="Text Box 3"/>
          <p:cNvSpPr txBox="1">
            <a:spLocks noChangeArrowheads="1"/>
          </p:cNvSpPr>
          <p:nvPr/>
        </p:nvSpPr>
        <p:spPr bwMode="auto">
          <a:xfrm>
            <a:off x="248193" y="1458687"/>
            <a:ext cx="11569337"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sz="2800" dirty="0"/>
              <a:t>Consider a simple problem:</a:t>
            </a:r>
          </a:p>
          <a:p>
            <a:pPr lvl="1" algn="just">
              <a:spcBef>
                <a:spcPct val="50000"/>
              </a:spcBef>
              <a:buFontTx/>
              <a:buChar char="•"/>
            </a:pPr>
            <a:r>
              <a:rPr lang="en-US" altLang="en-US" sz="2800" dirty="0"/>
              <a:t>Putting on a pair of shoes</a:t>
            </a:r>
          </a:p>
          <a:p>
            <a:pPr algn="just">
              <a:spcBef>
                <a:spcPct val="50000"/>
              </a:spcBef>
              <a:buFontTx/>
              <a:buChar char="•"/>
            </a:pPr>
            <a:r>
              <a:rPr lang="en-US" altLang="en-US" sz="2800" dirty="0"/>
              <a:t>Goal </a:t>
            </a:r>
            <a:r>
              <a:rPr lang="en-US" altLang="en-US" sz="2800" dirty="0">
                <a:sym typeface="Wingdings" panose="05000000000000000000" pitchFamily="2" charset="2"/>
              </a:rPr>
              <a:t></a:t>
            </a:r>
            <a:r>
              <a:rPr lang="en-US" altLang="en-US" sz="2800" dirty="0" err="1">
                <a:sym typeface="Wingdings" panose="05000000000000000000" pitchFamily="2" charset="2"/>
              </a:rPr>
              <a:t>RightShoeOn</a:t>
            </a:r>
            <a:r>
              <a:rPr lang="en-US" altLang="en-US" sz="2800" dirty="0">
                <a:sym typeface="Wingdings" panose="05000000000000000000" pitchFamily="2" charset="2"/>
              </a:rPr>
              <a:t> ^ </a:t>
            </a:r>
            <a:r>
              <a:rPr lang="en-US" altLang="en-US" sz="2800" dirty="0" err="1">
                <a:sym typeface="Wingdings" panose="05000000000000000000" pitchFamily="2" charset="2"/>
              </a:rPr>
              <a:t>LeftShoeOn</a:t>
            </a:r>
            <a:endParaRPr lang="en-US" altLang="en-US" sz="2800" dirty="0">
              <a:sym typeface="Wingdings" panose="05000000000000000000" pitchFamily="2" charset="2"/>
            </a:endParaRPr>
          </a:p>
          <a:p>
            <a:pPr algn="just">
              <a:spcBef>
                <a:spcPct val="50000"/>
              </a:spcBef>
              <a:buFontTx/>
              <a:buChar char="•"/>
            </a:pPr>
            <a:r>
              <a:rPr lang="en-US" altLang="en-US" sz="2800" dirty="0">
                <a:sym typeface="Wingdings" panose="05000000000000000000" pitchFamily="2" charset="2"/>
              </a:rPr>
              <a:t>Four operators:</a:t>
            </a:r>
          </a:p>
          <a:p>
            <a:pPr lvl="1" algn="just">
              <a:spcBef>
                <a:spcPct val="50000"/>
              </a:spcBef>
              <a:buFontTx/>
              <a:buChar char="•"/>
            </a:pPr>
            <a:r>
              <a:rPr lang="en-US" altLang="en-US" sz="2800" b="1" dirty="0"/>
              <a:t>Op(</a:t>
            </a:r>
            <a:r>
              <a:rPr lang="en-US" altLang="en-US" sz="2800" b="1" dirty="0" err="1"/>
              <a:t>Action:RightShoe,PreCond:RightSockOn,Effect:RightShoeON</a:t>
            </a:r>
            <a:r>
              <a:rPr lang="en-US" altLang="en-US" sz="2800" b="1" dirty="0"/>
              <a:t>)</a:t>
            </a:r>
          </a:p>
          <a:p>
            <a:pPr lvl="1" algn="just">
              <a:spcBef>
                <a:spcPct val="50000"/>
              </a:spcBef>
              <a:buFontTx/>
              <a:buChar char="•"/>
            </a:pPr>
            <a:r>
              <a:rPr lang="en-US" altLang="en-US" sz="2800" b="1" dirty="0"/>
              <a:t>Op(</a:t>
            </a:r>
            <a:r>
              <a:rPr lang="en-US" altLang="en-US" sz="2800" b="1" dirty="0" err="1"/>
              <a:t>Action:RightSock</a:t>
            </a:r>
            <a:r>
              <a:rPr lang="en-US" altLang="en-US" sz="2800" b="1" dirty="0"/>
              <a:t> , Effect: </a:t>
            </a:r>
            <a:r>
              <a:rPr lang="en-US" altLang="en-US" sz="2800" b="1" dirty="0" err="1"/>
              <a:t>RightSockOn</a:t>
            </a:r>
            <a:r>
              <a:rPr lang="en-US" altLang="en-US" sz="2800" b="1" dirty="0"/>
              <a:t>)</a:t>
            </a:r>
          </a:p>
          <a:p>
            <a:pPr lvl="1" algn="just">
              <a:spcBef>
                <a:spcPct val="50000"/>
              </a:spcBef>
              <a:buFontTx/>
              <a:buChar char="•"/>
            </a:pPr>
            <a:r>
              <a:rPr lang="en-US" altLang="en-US" sz="2800" b="1" dirty="0"/>
              <a:t>Op(</a:t>
            </a:r>
            <a:r>
              <a:rPr lang="en-US" altLang="en-US" sz="2800" b="1" dirty="0" err="1"/>
              <a:t>Action:LeftShoe</a:t>
            </a:r>
            <a:r>
              <a:rPr lang="en-US" altLang="en-US" sz="2800" b="1" dirty="0"/>
              <a:t>, </a:t>
            </a:r>
            <a:r>
              <a:rPr lang="en-US" altLang="en-US" sz="2800" b="1" dirty="0" err="1"/>
              <a:t>Precond:LeftSockOn</a:t>
            </a:r>
            <a:r>
              <a:rPr lang="en-US" altLang="en-US" sz="2800" b="1" dirty="0"/>
              <a:t>, </a:t>
            </a:r>
            <a:r>
              <a:rPr lang="en-US" altLang="en-US" sz="2800" b="1" dirty="0" err="1"/>
              <a:t>Effect:LeftShoeOn</a:t>
            </a:r>
            <a:r>
              <a:rPr lang="en-US" altLang="en-US" sz="2800" b="1" dirty="0"/>
              <a:t>)</a:t>
            </a:r>
          </a:p>
          <a:p>
            <a:pPr lvl="1" algn="just">
              <a:spcBef>
                <a:spcPct val="50000"/>
              </a:spcBef>
              <a:buFontTx/>
              <a:buChar char="•"/>
            </a:pPr>
            <a:r>
              <a:rPr lang="en-US" altLang="en-US" sz="2800" b="1" dirty="0"/>
              <a:t>Op(</a:t>
            </a:r>
            <a:r>
              <a:rPr lang="en-US" altLang="en-US" sz="2800" b="1" dirty="0" err="1"/>
              <a:t>Action:LeftSock,Effect:LeftSockOn</a:t>
            </a:r>
            <a:r>
              <a:rPr lang="en-US" altLang="en-US" sz="2800" b="1" dirty="0"/>
              <a:t>)</a:t>
            </a:r>
          </a:p>
        </p:txBody>
      </p:sp>
    </p:spTree>
    <p:extLst>
      <p:ext uri="{BB962C8B-B14F-4D97-AF65-F5344CB8AC3E}">
        <p14:creationId xmlns:p14="http://schemas.microsoft.com/office/powerpoint/2010/main" val="2736595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35429" y="914400"/>
            <a:ext cx="11112137"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t>Least Commitment</a:t>
            </a:r>
            <a:r>
              <a:rPr lang="en-US" altLang="en-US" dirty="0"/>
              <a:t> –</a:t>
            </a:r>
          </a:p>
          <a:p>
            <a:pPr>
              <a:spcBef>
                <a:spcPct val="50000"/>
              </a:spcBef>
            </a:pPr>
            <a:r>
              <a:rPr lang="en-US" altLang="en-US" dirty="0"/>
              <a:t>	One should make choices only about things that you currently care about  ,leaving the others to be worked out later.</a:t>
            </a:r>
          </a:p>
          <a:p>
            <a:pPr>
              <a:spcBef>
                <a:spcPct val="50000"/>
              </a:spcBef>
            </a:pPr>
            <a:r>
              <a:rPr lang="en-US" altLang="en-US" b="1" dirty="0"/>
              <a:t>Partial Order Planner</a:t>
            </a:r>
            <a:r>
              <a:rPr lang="en-US" altLang="en-US" dirty="0"/>
              <a:t> –</a:t>
            </a:r>
          </a:p>
          <a:p>
            <a:pPr>
              <a:spcBef>
                <a:spcPct val="50000"/>
              </a:spcBef>
            </a:pPr>
            <a:r>
              <a:rPr lang="en-US" altLang="en-US" dirty="0"/>
              <a:t>A planner that can represent plans in which some steps are ordered (before or after) w.r.t  each other and other steps are unordered.</a:t>
            </a:r>
          </a:p>
          <a:p>
            <a:pPr>
              <a:spcBef>
                <a:spcPct val="50000"/>
              </a:spcBef>
            </a:pPr>
            <a:r>
              <a:rPr lang="en-US" altLang="en-US" b="1" dirty="0"/>
              <a:t>Total Order Planner</a:t>
            </a:r>
            <a:r>
              <a:rPr lang="en-US" altLang="en-US" dirty="0"/>
              <a:t>—</a:t>
            </a:r>
          </a:p>
          <a:p>
            <a:pPr>
              <a:spcBef>
                <a:spcPct val="50000"/>
              </a:spcBef>
            </a:pPr>
            <a:r>
              <a:rPr lang="en-US" altLang="en-US" dirty="0"/>
              <a:t>Planner in which plans consist of a simple lists of steps</a:t>
            </a:r>
          </a:p>
          <a:p>
            <a:pPr>
              <a:spcBef>
                <a:spcPct val="50000"/>
              </a:spcBef>
            </a:pPr>
            <a:r>
              <a:rPr lang="en-US" altLang="en-US" b="1" dirty="0"/>
              <a:t>Linearization  of P</a:t>
            </a:r>
            <a:r>
              <a:rPr lang="en-US" altLang="en-US" dirty="0"/>
              <a:t>—</a:t>
            </a:r>
          </a:p>
          <a:p>
            <a:pPr>
              <a:spcBef>
                <a:spcPct val="50000"/>
              </a:spcBef>
            </a:pPr>
            <a:r>
              <a:rPr lang="en-US" altLang="en-US" dirty="0"/>
              <a:t>A totally ordered plan that is derived from a plan P by adding constraints </a:t>
            </a:r>
          </a:p>
          <a:p>
            <a:pPr>
              <a:spcBef>
                <a:spcPct val="50000"/>
              </a:spcBef>
              <a:buFontTx/>
              <a:buChar char="•"/>
            </a:pPr>
            <a:endParaRPr lang="en-US" altLang="en-US" sz="2800" dirty="0"/>
          </a:p>
        </p:txBody>
      </p:sp>
    </p:spTree>
    <p:extLst>
      <p:ext uri="{BB962C8B-B14F-4D97-AF65-F5344CB8AC3E}">
        <p14:creationId xmlns:p14="http://schemas.microsoft.com/office/powerpoint/2010/main" val="31735111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981200" y="22860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Left </a:t>
            </a:r>
          </a:p>
          <a:p>
            <a:pPr algn="ctr"/>
            <a:r>
              <a:rPr lang="en-US" altLang="en-US" sz="1600"/>
              <a:t>Sock</a:t>
            </a:r>
          </a:p>
        </p:txBody>
      </p:sp>
      <p:sp>
        <p:nvSpPr>
          <p:cNvPr id="18435" name="Rectangle 3"/>
          <p:cNvSpPr>
            <a:spLocks noChangeArrowheads="1"/>
          </p:cNvSpPr>
          <p:nvPr/>
        </p:nvSpPr>
        <p:spPr bwMode="auto">
          <a:xfrm>
            <a:off x="2971800" y="10668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Start</a:t>
            </a:r>
          </a:p>
        </p:txBody>
      </p:sp>
      <p:sp>
        <p:nvSpPr>
          <p:cNvPr id="18436" name="Rectangle 4"/>
          <p:cNvSpPr>
            <a:spLocks noChangeArrowheads="1"/>
          </p:cNvSpPr>
          <p:nvPr/>
        </p:nvSpPr>
        <p:spPr bwMode="auto">
          <a:xfrm>
            <a:off x="3200400" y="49530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a:p>
            <a:pPr algn="ctr"/>
            <a:r>
              <a:rPr lang="en-US" altLang="en-US" sz="2000" b="1"/>
              <a:t>Finish</a:t>
            </a:r>
          </a:p>
          <a:p>
            <a:pPr algn="ctr"/>
            <a:endParaRPr lang="en-US" altLang="en-US" sz="2000" b="1"/>
          </a:p>
        </p:txBody>
      </p:sp>
      <p:sp>
        <p:nvSpPr>
          <p:cNvPr id="18437" name="Rectangle 5"/>
          <p:cNvSpPr>
            <a:spLocks noChangeArrowheads="1"/>
          </p:cNvSpPr>
          <p:nvPr/>
        </p:nvSpPr>
        <p:spPr bwMode="auto">
          <a:xfrm>
            <a:off x="4267200" y="3581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Right </a:t>
            </a:r>
          </a:p>
          <a:p>
            <a:pPr algn="ctr"/>
            <a:r>
              <a:rPr lang="en-US" altLang="en-US" sz="1600"/>
              <a:t>Shoe</a:t>
            </a:r>
          </a:p>
        </p:txBody>
      </p:sp>
      <p:sp>
        <p:nvSpPr>
          <p:cNvPr id="18438" name="Rectangle 6"/>
          <p:cNvSpPr>
            <a:spLocks noChangeArrowheads="1"/>
          </p:cNvSpPr>
          <p:nvPr/>
        </p:nvSpPr>
        <p:spPr bwMode="auto">
          <a:xfrm>
            <a:off x="2057400" y="3581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Left </a:t>
            </a:r>
          </a:p>
          <a:p>
            <a:pPr algn="ctr"/>
            <a:r>
              <a:rPr lang="en-US" altLang="en-US" sz="1600"/>
              <a:t>Shoe</a:t>
            </a:r>
          </a:p>
        </p:txBody>
      </p:sp>
      <p:sp>
        <p:nvSpPr>
          <p:cNvPr id="18439" name="Rectangle 7"/>
          <p:cNvSpPr>
            <a:spLocks noChangeArrowheads="1"/>
          </p:cNvSpPr>
          <p:nvPr/>
        </p:nvSpPr>
        <p:spPr bwMode="auto">
          <a:xfrm>
            <a:off x="4191000" y="23622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Right </a:t>
            </a:r>
          </a:p>
          <a:p>
            <a:pPr algn="ctr"/>
            <a:r>
              <a:rPr lang="en-US" altLang="en-US" sz="1600"/>
              <a:t>Sock</a:t>
            </a:r>
          </a:p>
        </p:txBody>
      </p:sp>
      <p:sp>
        <p:nvSpPr>
          <p:cNvPr id="18440" name="Line 8"/>
          <p:cNvSpPr>
            <a:spLocks noChangeShapeType="1"/>
          </p:cNvSpPr>
          <p:nvPr/>
        </p:nvSpPr>
        <p:spPr bwMode="auto">
          <a:xfrm flipH="1">
            <a:off x="2286000" y="1676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41" name="Line 9"/>
          <p:cNvSpPr>
            <a:spLocks noChangeShapeType="1"/>
          </p:cNvSpPr>
          <p:nvPr/>
        </p:nvSpPr>
        <p:spPr bwMode="auto">
          <a:xfrm>
            <a:off x="3352800" y="1676400"/>
            <a:ext cx="1295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42" name="Line 10"/>
          <p:cNvSpPr>
            <a:spLocks noChangeShapeType="1"/>
          </p:cNvSpPr>
          <p:nvPr/>
        </p:nvSpPr>
        <p:spPr bwMode="auto">
          <a:xfrm>
            <a:off x="2362200" y="28956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43" name="Line 11"/>
          <p:cNvSpPr>
            <a:spLocks noChangeShapeType="1"/>
          </p:cNvSpPr>
          <p:nvPr/>
        </p:nvSpPr>
        <p:spPr bwMode="auto">
          <a:xfrm>
            <a:off x="4572000" y="2971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44" name="Line 12"/>
          <p:cNvSpPr>
            <a:spLocks noChangeShapeType="1"/>
          </p:cNvSpPr>
          <p:nvPr/>
        </p:nvSpPr>
        <p:spPr bwMode="auto">
          <a:xfrm>
            <a:off x="2362200" y="4191000"/>
            <a:ext cx="1066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45" name="Line 13"/>
          <p:cNvSpPr>
            <a:spLocks noChangeShapeType="1"/>
          </p:cNvSpPr>
          <p:nvPr/>
        </p:nvSpPr>
        <p:spPr bwMode="auto">
          <a:xfrm flipH="1">
            <a:off x="3581400" y="41910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46" name="Rectangle 14"/>
          <p:cNvSpPr>
            <a:spLocks noChangeArrowheads="1"/>
          </p:cNvSpPr>
          <p:nvPr/>
        </p:nvSpPr>
        <p:spPr bwMode="auto">
          <a:xfrm>
            <a:off x="5334000" y="1143000"/>
            <a:ext cx="762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Start</a:t>
            </a:r>
          </a:p>
        </p:txBody>
      </p:sp>
      <p:sp>
        <p:nvSpPr>
          <p:cNvPr id="18447" name="Rectangle 15"/>
          <p:cNvSpPr>
            <a:spLocks noChangeArrowheads="1"/>
          </p:cNvSpPr>
          <p:nvPr/>
        </p:nvSpPr>
        <p:spPr bwMode="auto">
          <a:xfrm>
            <a:off x="5410200" y="2057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 </a:t>
            </a:r>
          </a:p>
          <a:p>
            <a:pPr algn="ctr"/>
            <a:r>
              <a:rPr lang="en-US" altLang="en-US" sz="2000"/>
              <a:t>Sock</a:t>
            </a:r>
          </a:p>
        </p:txBody>
      </p:sp>
      <p:sp>
        <p:nvSpPr>
          <p:cNvPr id="18448" name="Rectangle 16"/>
          <p:cNvSpPr>
            <a:spLocks noChangeArrowheads="1"/>
          </p:cNvSpPr>
          <p:nvPr/>
        </p:nvSpPr>
        <p:spPr bwMode="auto">
          <a:xfrm>
            <a:off x="5410200" y="59436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Finish</a:t>
            </a:r>
          </a:p>
        </p:txBody>
      </p:sp>
      <p:sp>
        <p:nvSpPr>
          <p:cNvPr id="18449" name="Rectangle 17"/>
          <p:cNvSpPr>
            <a:spLocks noChangeArrowheads="1"/>
          </p:cNvSpPr>
          <p:nvPr/>
        </p:nvSpPr>
        <p:spPr bwMode="auto">
          <a:xfrm>
            <a:off x="5410200" y="48768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a:t>
            </a:r>
          </a:p>
          <a:p>
            <a:pPr algn="ctr"/>
            <a:r>
              <a:rPr lang="en-US" altLang="en-US" sz="2000"/>
              <a:t>Shoe</a:t>
            </a:r>
          </a:p>
        </p:txBody>
      </p:sp>
      <p:sp>
        <p:nvSpPr>
          <p:cNvPr id="18450" name="Rectangle 18"/>
          <p:cNvSpPr>
            <a:spLocks noChangeArrowheads="1"/>
          </p:cNvSpPr>
          <p:nvPr/>
        </p:nvSpPr>
        <p:spPr bwMode="auto">
          <a:xfrm>
            <a:off x="5410200" y="3962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a:t>
            </a:r>
          </a:p>
          <a:p>
            <a:pPr algn="ctr"/>
            <a:r>
              <a:rPr lang="en-US" altLang="en-US" sz="2000"/>
              <a:t>Shoe</a:t>
            </a:r>
          </a:p>
        </p:txBody>
      </p:sp>
      <p:sp>
        <p:nvSpPr>
          <p:cNvPr id="18451" name="Rectangle 19"/>
          <p:cNvSpPr>
            <a:spLocks noChangeArrowheads="1"/>
          </p:cNvSpPr>
          <p:nvPr/>
        </p:nvSpPr>
        <p:spPr bwMode="auto">
          <a:xfrm>
            <a:off x="5410200" y="30480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 </a:t>
            </a:r>
          </a:p>
          <a:p>
            <a:pPr algn="ctr"/>
            <a:r>
              <a:rPr lang="en-US" altLang="en-US" sz="2000"/>
              <a:t>Sock</a:t>
            </a:r>
          </a:p>
        </p:txBody>
      </p:sp>
      <p:sp>
        <p:nvSpPr>
          <p:cNvPr id="18452" name="Rectangle 20"/>
          <p:cNvSpPr>
            <a:spLocks noChangeArrowheads="1"/>
          </p:cNvSpPr>
          <p:nvPr/>
        </p:nvSpPr>
        <p:spPr bwMode="auto">
          <a:xfrm>
            <a:off x="6248400" y="1143000"/>
            <a:ext cx="762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Start</a:t>
            </a:r>
          </a:p>
        </p:txBody>
      </p:sp>
      <p:sp>
        <p:nvSpPr>
          <p:cNvPr id="18453" name="Rectangle 21"/>
          <p:cNvSpPr>
            <a:spLocks noChangeArrowheads="1"/>
          </p:cNvSpPr>
          <p:nvPr/>
        </p:nvSpPr>
        <p:spPr bwMode="auto">
          <a:xfrm>
            <a:off x="7086600" y="1143000"/>
            <a:ext cx="762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Start</a:t>
            </a:r>
          </a:p>
        </p:txBody>
      </p:sp>
      <p:sp>
        <p:nvSpPr>
          <p:cNvPr id="18454" name="Rectangle 22"/>
          <p:cNvSpPr>
            <a:spLocks noChangeArrowheads="1"/>
          </p:cNvSpPr>
          <p:nvPr/>
        </p:nvSpPr>
        <p:spPr bwMode="auto">
          <a:xfrm>
            <a:off x="8001000" y="1143000"/>
            <a:ext cx="762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Start</a:t>
            </a:r>
          </a:p>
        </p:txBody>
      </p:sp>
      <p:sp>
        <p:nvSpPr>
          <p:cNvPr id="18455" name="Rectangle 23"/>
          <p:cNvSpPr>
            <a:spLocks noChangeArrowheads="1"/>
          </p:cNvSpPr>
          <p:nvPr/>
        </p:nvSpPr>
        <p:spPr bwMode="auto">
          <a:xfrm>
            <a:off x="8839200" y="1143000"/>
            <a:ext cx="762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Start</a:t>
            </a:r>
          </a:p>
        </p:txBody>
      </p:sp>
      <p:sp>
        <p:nvSpPr>
          <p:cNvPr id="18456" name="Rectangle 24"/>
          <p:cNvSpPr>
            <a:spLocks noChangeArrowheads="1"/>
          </p:cNvSpPr>
          <p:nvPr/>
        </p:nvSpPr>
        <p:spPr bwMode="auto">
          <a:xfrm>
            <a:off x="9753600" y="1143000"/>
            <a:ext cx="762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Start</a:t>
            </a:r>
          </a:p>
        </p:txBody>
      </p:sp>
      <p:sp>
        <p:nvSpPr>
          <p:cNvPr id="18457" name="Rectangle 25"/>
          <p:cNvSpPr>
            <a:spLocks noChangeArrowheads="1"/>
          </p:cNvSpPr>
          <p:nvPr/>
        </p:nvSpPr>
        <p:spPr bwMode="auto">
          <a:xfrm>
            <a:off x="6324600" y="2057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 </a:t>
            </a:r>
          </a:p>
          <a:p>
            <a:pPr algn="ctr"/>
            <a:r>
              <a:rPr lang="en-US" altLang="en-US" sz="2000"/>
              <a:t>Sock</a:t>
            </a:r>
          </a:p>
        </p:txBody>
      </p:sp>
      <p:sp>
        <p:nvSpPr>
          <p:cNvPr id="18458" name="Rectangle 26"/>
          <p:cNvSpPr>
            <a:spLocks noChangeArrowheads="1"/>
          </p:cNvSpPr>
          <p:nvPr/>
        </p:nvSpPr>
        <p:spPr bwMode="auto">
          <a:xfrm>
            <a:off x="9906000" y="3962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 </a:t>
            </a:r>
          </a:p>
          <a:p>
            <a:pPr algn="ctr"/>
            <a:r>
              <a:rPr lang="en-US" altLang="en-US" sz="2000"/>
              <a:t>Sock</a:t>
            </a:r>
          </a:p>
        </p:txBody>
      </p:sp>
      <p:sp>
        <p:nvSpPr>
          <p:cNvPr id="18459" name="Rectangle 27"/>
          <p:cNvSpPr>
            <a:spLocks noChangeArrowheads="1"/>
          </p:cNvSpPr>
          <p:nvPr/>
        </p:nvSpPr>
        <p:spPr bwMode="auto">
          <a:xfrm>
            <a:off x="7239000" y="30480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 </a:t>
            </a:r>
          </a:p>
          <a:p>
            <a:pPr algn="ctr"/>
            <a:r>
              <a:rPr lang="en-US" altLang="en-US" sz="2000"/>
              <a:t>Sock</a:t>
            </a:r>
          </a:p>
        </p:txBody>
      </p:sp>
      <p:sp>
        <p:nvSpPr>
          <p:cNvPr id="18460" name="Rectangle 28"/>
          <p:cNvSpPr>
            <a:spLocks noChangeArrowheads="1"/>
          </p:cNvSpPr>
          <p:nvPr/>
        </p:nvSpPr>
        <p:spPr bwMode="auto">
          <a:xfrm>
            <a:off x="8077200" y="30480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 </a:t>
            </a:r>
          </a:p>
          <a:p>
            <a:pPr algn="ctr"/>
            <a:r>
              <a:rPr lang="en-US" altLang="en-US" sz="2000"/>
              <a:t>Sock</a:t>
            </a:r>
          </a:p>
        </p:txBody>
      </p:sp>
      <p:sp>
        <p:nvSpPr>
          <p:cNvPr id="18461" name="Rectangle 29"/>
          <p:cNvSpPr>
            <a:spLocks noChangeArrowheads="1"/>
          </p:cNvSpPr>
          <p:nvPr/>
        </p:nvSpPr>
        <p:spPr bwMode="auto">
          <a:xfrm>
            <a:off x="8915400" y="2057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 </a:t>
            </a:r>
          </a:p>
          <a:p>
            <a:pPr algn="ctr"/>
            <a:r>
              <a:rPr lang="en-US" altLang="en-US" sz="2000"/>
              <a:t>Sock</a:t>
            </a:r>
          </a:p>
        </p:txBody>
      </p:sp>
      <p:sp>
        <p:nvSpPr>
          <p:cNvPr id="18462" name="Rectangle 30"/>
          <p:cNvSpPr>
            <a:spLocks noChangeArrowheads="1"/>
          </p:cNvSpPr>
          <p:nvPr/>
        </p:nvSpPr>
        <p:spPr bwMode="auto">
          <a:xfrm>
            <a:off x="9067800" y="3962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 </a:t>
            </a:r>
          </a:p>
          <a:p>
            <a:pPr algn="ctr"/>
            <a:r>
              <a:rPr lang="en-US" altLang="en-US" sz="2000"/>
              <a:t>Sock</a:t>
            </a:r>
          </a:p>
        </p:txBody>
      </p:sp>
      <p:sp>
        <p:nvSpPr>
          <p:cNvPr id="18463" name="Rectangle 31"/>
          <p:cNvSpPr>
            <a:spLocks noChangeArrowheads="1"/>
          </p:cNvSpPr>
          <p:nvPr/>
        </p:nvSpPr>
        <p:spPr bwMode="auto">
          <a:xfrm>
            <a:off x="7162800" y="2057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 </a:t>
            </a:r>
          </a:p>
          <a:p>
            <a:pPr algn="ctr"/>
            <a:r>
              <a:rPr lang="en-US" altLang="en-US" sz="2000"/>
              <a:t>Sock</a:t>
            </a:r>
          </a:p>
        </p:txBody>
      </p:sp>
      <p:sp>
        <p:nvSpPr>
          <p:cNvPr id="18464" name="Rectangle 32"/>
          <p:cNvSpPr>
            <a:spLocks noChangeArrowheads="1"/>
          </p:cNvSpPr>
          <p:nvPr/>
        </p:nvSpPr>
        <p:spPr bwMode="auto">
          <a:xfrm>
            <a:off x="8077200" y="2057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 </a:t>
            </a:r>
          </a:p>
          <a:p>
            <a:pPr algn="ctr"/>
            <a:r>
              <a:rPr lang="en-US" altLang="en-US" sz="2000"/>
              <a:t>Sock</a:t>
            </a:r>
          </a:p>
        </p:txBody>
      </p:sp>
      <p:sp>
        <p:nvSpPr>
          <p:cNvPr id="18465" name="Rectangle 33"/>
          <p:cNvSpPr>
            <a:spLocks noChangeArrowheads="1"/>
          </p:cNvSpPr>
          <p:nvPr/>
        </p:nvSpPr>
        <p:spPr bwMode="auto">
          <a:xfrm>
            <a:off x="9753600" y="2057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 </a:t>
            </a:r>
          </a:p>
          <a:p>
            <a:pPr algn="ctr"/>
            <a:r>
              <a:rPr lang="en-US" altLang="en-US" sz="2000"/>
              <a:t>Sock</a:t>
            </a:r>
          </a:p>
        </p:txBody>
      </p:sp>
      <p:sp>
        <p:nvSpPr>
          <p:cNvPr id="18466" name="Rectangle 34"/>
          <p:cNvSpPr>
            <a:spLocks noChangeArrowheads="1"/>
          </p:cNvSpPr>
          <p:nvPr/>
        </p:nvSpPr>
        <p:spPr bwMode="auto">
          <a:xfrm>
            <a:off x="6400800" y="3962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 </a:t>
            </a:r>
          </a:p>
          <a:p>
            <a:pPr algn="ctr"/>
            <a:r>
              <a:rPr lang="en-US" altLang="en-US" sz="2000"/>
              <a:t>Sock</a:t>
            </a:r>
          </a:p>
        </p:txBody>
      </p:sp>
      <p:sp>
        <p:nvSpPr>
          <p:cNvPr id="18467" name="Rectangle 35"/>
          <p:cNvSpPr>
            <a:spLocks noChangeArrowheads="1"/>
          </p:cNvSpPr>
          <p:nvPr/>
        </p:nvSpPr>
        <p:spPr bwMode="auto">
          <a:xfrm>
            <a:off x="6248400" y="30480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 </a:t>
            </a:r>
          </a:p>
          <a:p>
            <a:pPr algn="ctr"/>
            <a:r>
              <a:rPr lang="en-US" altLang="en-US" sz="2000"/>
              <a:t>Sock</a:t>
            </a:r>
          </a:p>
        </p:txBody>
      </p:sp>
      <p:sp>
        <p:nvSpPr>
          <p:cNvPr id="18468" name="Rectangle 36"/>
          <p:cNvSpPr>
            <a:spLocks noChangeArrowheads="1"/>
          </p:cNvSpPr>
          <p:nvPr/>
        </p:nvSpPr>
        <p:spPr bwMode="auto">
          <a:xfrm>
            <a:off x="7239000" y="3962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a:t>
            </a:r>
          </a:p>
          <a:p>
            <a:pPr algn="ctr"/>
            <a:r>
              <a:rPr lang="en-US" altLang="en-US" sz="2000"/>
              <a:t>Shoe</a:t>
            </a:r>
          </a:p>
        </p:txBody>
      </p:sp>
      <p:sp>
        <p:nvSpPr>
          <p:cNvPr id="18469" name="Rectangle 37"/>
          <p:cNvSpPr>
            <a:spLocks noChangeArrowheads="1"/>
          </p:cNvSpPr>
          <p:nvPr/>
        </p:nvSpPr>
        <p:spPr bwMode="auto">
          <a:xfrm>
            <a:off x="8153400" y="48006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a:t>
            </a:r>
          </a:p>
          <a:p>
            <a:pPr algn="ctr"/>
            <a:r>
              <a:rPr lang="en-US" altLang="en-US" sz="2000"/>
              <a:t>Shoe</a:t>
            </a:r>
          </a:p>
        </p:txBody>
      </p:sp>
      <p:sp>
        <p:nvSpPr>
          <p:cNvPr id="18470" name="Rectangle 38"/>
          <p:cNvSpPr>
            <a:spLocks noChangeArrowheads="1"/>
          </p:cNvSpPr>
          <p:nvPr/>
        </p:nvSpPr>
        <p:spPr bwMode="auto">
          <a:xfrm>
            <a:off x="6477000" y="48768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a:t>
            </a:r>
          </a:p>
          <a:p>
            <a:pPr algn="ctr"/>
            <a:r>
              <a:rPr lang="en-US" altLang="en-US" sz="2000"/>
              <a:t>Shoe</a:t>
            </a:r>
          </a:p>
        </p:txBody>
      </p:sp>
      <p:sp>
        <p:nvSpPr>
          <p:cNvPr id="18471" name="Rectangle 39"/>
          <p:cNvSpPr>
            <a:spLocks noChangeArrowheads="1"/>
          </p:cNvSpPr>
          <p:nvPr/>
        </p:nvSpPr>
        <p:spPr bwMode="auto">
          <a:xfrm>
            <a:off x="9753600" y="48006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a:t>
            </a:r>
          </a:p>
          <a:p>
            <a:pPr algn="ctr"/>
            <a:r>
              <a:rPr lang="en-US" altLang="en-US" sz="2000"/>
              <a:t>Shoe</a:t>
            </a:r>
          </a:p>
        </p:txBody>
      </p:sp>
      <p:sp>
        <p:nvSpPr>
          <p:cNvPr id="18472" name="Rectangle 40"/>
          <p:cNvSpPr>
            <a:spLocks noChangeArrowheads="1"/>
          </p:cNvSpPr>
          <p:nvPr/>
        </p:nvSpPr>
        <p:spPr bwMode="auto">
          <a:xfrm>
            <a:off x="8991600" y="30480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Right</a:t>
            </a:r>
          </a:p>
          <a:p>
            <a:pPr algn="ctr"/>
            <a:r>
              <a:rPr lang="en-US" altLang="en-US" sz="2000"/>
              <a:t>Shoe</a:t>
            </a:r>
          </a:p>
        </p:txBody>
      </p:sp>
      <p:sp>
        <p:nvSpPr>
          <p:cNvPr id="18473" name="Rectangle 41"/>
          <p:cNvSpPr>
            <a:spLocks noChangeArrowheads="1"/>
          </p:cNvSpPr>
          <p:nvPr/>
        </p:nvSpPr>
        <p:spPr bwMode="auto">
          <a:xfrm>
            <a:off x="7315200" y="48768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a:t>
            </a:r>
          </a:p>
          <a:p>
            <a:pPr algn="ctr"/>
            <a:r>
              <a:rPr lang="en-US" altLang="en-US" sz="2000"/>
              <a:t>Shoe</a:t>
            </a:r>
          </a:p>
        </p:txBody>
      </p:sp>
      <p:sp>
        <p:nvSpPr>
          <p:cNvPr id="18474" name="Rectangle 42"/>
          <p:cNvSpPr>
            <a:spLocks noChangeArrowheads="1"/>
          </p:cNvSpPr>
          <p:nvPr/>
        </p:nvSpPr>
        <p:spPr bwMode="auto">
          <a:xfrm>
            <a:off x="8991600" y="48006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a:t>
            </a:r>
          </a:p>
          <a:p>
            <a:pPr algn="ctr"/>
            <a:r>
              <a:rPr lang="en-US" altLang="en-US" sz="2000"/>
              <a:t>Shoe</a:t>
            </a:r>
          </a:p>
        </p:txBody>
      </p:sp>
      <p:sp>
        <p:nvSpPr>
          <p:cNvPr id="18475" name="Rectangle 43"/>
          <p:cNvSpPr>
            <a:spLocks noChangeArrowheads="1"/>
          </p:cNvSpPr>
          <p:nvPr/>
        </p:nvSpPr>
        <p:spPr bwMode="auto">
          <a:xfrm>
            <a:off x="8077200" y="39624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a:t>
            </a:r>
          </a:p>
          <a:p>
            <a:pPr algn="ctr"/>
            <a:r>
              <a:rPr lang="en-US" altLang="en-US" sz="2000"/>
              <a:t>Shoe</a:t>
            </a:r>
          </a:p>
        </p:txBody>
      </p:sp>
      <p:sp>
        <p:nvSpPr>
          <p:cNvPr id="18476" name="Rectangle 44"/>
          <p:cNvSpPr>
            <a:spLocks noChangeArrowheads="1"/>
          </p:cNvSpPr>
          <p:nvPr/>
        </p:nvSpPr>
        <p:spPr bwMode="auto">
          <a:xfrm>
            <a:off x="9753600" y="30480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Left</a:t>
            </a:r>
          </a:p>
          <a:p>
            <a:pPr algn="ctr"/>
            <a:r>
              <a:rPr lang="en-US" altLang="en-US" sz="2000"/>
              <a:t>Shoe</a:t>
            </a:r>
          </a:p>
        </p:txBody>
      </p:sp>
      <p:sp>
        <p:nvSpPr>
          <p:cNvPr id="18477" name="Rectangle 45"/>
          <p:cNvSpPr>
            <a:spLocks noChangeArrowheads="1"/>
          </p:cNvSpPr>
          <p:nvPr/>
        </p:nvSpPr>
        <p:spPr bwMode="auto">
          <a:xfrm>
            <a:off x="6400800" y="59436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Finish</a:t>
            </a:r>
          </a:p>
        </p:txBody>
      </p:sp>
      <p:sp>
        <p:nvSpPr>
          <p:cNvPr id="18478" name="Rectangle 46"/>
          <p:cNvSpPr>
            <a:spLocks noChangeArrowheads="1"/>
          </p:cNvSpPr>
          <p:nvPr/>
        </p:nvSpPr>
        <p:spPr bwMode="auto">
          <a:xfrm>
            <a:off x="7315200" y="59436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Finish</a:t>
            </a:r>
          </a:p>
        </p:txBody>
      </p:sp>
      <p:sp>
        <p:nvSpPr>
          <p:cNvPr id="18479" name="Rectangle 47"/>
          <p:cNvSpPr>
            <a:spLocks noChangeArrowheads="1"/>
          </p:cNvSpPr>
          <p:nvPr/>
        </p:nvSpPr>
        <p:spPr bwMode="auto">
          <a:xfrm>
            <a:off x="8229600" y="59436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Finish</a:t>
            </a:r>
          </a:p>
        </p:txBody>
      </p:sp>
      <p:sp>
        <p:nvSpPr>
          <p:cNvPr id="18480" name="Rectangle 48"/>
          <p:cNvSpPr>
            <a:spLocks noChangeArrowheads="1"/>
          </p:cNvSpPr>
          <p:nvPr/>
        </p:nvSpPr>
        <p:spPr bwMode="auto">
          <a:xfrm>
            <a:off x="9067800" y="59436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Finish</a:t>
            </a:r>
          </a:p>
        </p:txBody>
      </p:sp>
      <p:sp>
        <p:nvSpPr>
          <p:cNvPr id="18481" name="Rectangle 49"/>
          <p:cNvSpPr>
            <a:spLocks noChangeArrowheads="1"/>
          </p:cNvSpPr>
          <p:nvPr/>
        </p:nvSpPr>
        <p:spPr bwMode="auto">
          <a:xfrm>
            <a:off x="9906000" y="5943600"/>
            <a:ext cx="762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Finish</a:t>
            </a:r>
          </a:p>
        </p:txBody>
      </p:sp>
      <p:sp>
        <p:nvSpPr>
          <p:cNvPr id="18482" name="Line 50"/>
          <p:cNvSpPr>
            <a:spLocks noChangeShapeType="1"/>
          </p:cNvSpPr>
          <p:nvPr/>
        </p:nvSpPr>
        <p:spPr bwMode="auto">
          <a:xfrm>
            <a:off x="5791200" y="1828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83" name="Line 51"/>
          <p:cNvSpPr>
            <a:spLocks noChangeShapeType="1"/>
          </p:cNvSpPr>
          <p:nvPr/>
        </p:nvSpPr>
        <p:spPr bwMode="auto">
          <a:xfrm>
            <a:off x="6705600" y="1828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84" name="Line 52"/>
          <p:cNvSpPr>
            <a:spLocks noChangeShapeType="1"/>
          </p:cNvSpPr>
          <p:nvPr/>
        </p:nvSpPr>
        <p:spPr bwMode="auto">
          <a:xfrm>
            <a:off x="7543800" y="1828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85" name="Line 53"/>
          <p:cNvSpPr>
            <a:spLocks noChangeShapeType="1"/>
          </p:cNvSpPr>
          <p:nvPr/>
        </p:nvSpPr>
        <p:spPr bwMode="auto">
          <a:xfrm>
            <a:off x="8382000" y="1828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86" name="Line 54"/>
          <p:cNvSpPr>
            <a:spLocks noChangeShapeType="1"/>
          </p:cNvSpPr>
          <p:nvPr/>
        </p:nvSpPr>
        <p:spPr bwMode="auto">
          <a:xfrm>
            <a:off x="9296400" y="1828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87" name="Line 55"/>
          <p:cNvSpPr>
            <a:spLocks noChangeShapeType="1"/>
          </p:cNvSpPr>
          <p:nvPr/>
        </p:nvSpPr>
        <p:spPr bwMode="auto">
          <a:xfrm>
            <a:off x="10134600" y="1828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88" name="Line 56"/>
          <p:cNvSpPr>
            <a:spLocks noChangeShapeType="1"/>
          </p:cNvSpPr>
          <p:nvPr/>
        </p:nvSpPr>
        <p:spPr bwMode="auto">
          <a:xfrm>
            <a:off x="57912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89" name="Line 57"/>
          <p:cNvSpPr>
            <a:spLocks noChangeShapeType="1"/>
          </p:cNvSpPr>
          <p:nvPr/>
        </p:nvSpPr>
        <p:spPr bwMode="auto">
          <a:xfrm>
            <a:off x="66294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0" name="Line 58"/>
          <p:cNvSpPr>
            <a:spLocks noChangeShapeType="1"/>
          </p:cNvSpPr>
          <p:nvPr/>
        </p:nvSpPr>
        <p:spPr bwMode="auto">
          <a:xfrm>
            <a:off x="75438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1" name="Line 59"/>
          <p:cNvSpPr>
            <a:spLocks noChangeShapeType="1"/>
          </p:cNvSpPr>
          <p:nvPr/>
        </p:nvSpPr>
        <p:spPr bwMode="auto">
          <a:xfrm>
            <a:off x="84582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2" name="Line 60"/>
          <p:cNvSpPr>
            <a:spLocks noChangeShapeType="1"/>
          </p:cNvSpPr>
          <p:nvPr/>
        </p:nvSpPr>
        <p:spPr bwMode="auto">
          <a:xfrm>
            <a:off x="93726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3" name="Line 61"/>
          <p:cNvSpPr>
            <a:spLocks noChangeShapeType="1"/>
          </p:cNvSpPr>
          <p:nvPr/>
        </p:nvSpPr>
        <p:spPr bwMode="auto">
          <a:xfrm>
            <a:off x="101346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4" name="Line 62"/>
          <p:cNvSpPr>
            <a:spLocks noChangeShapeType="1"/>
          </p:cNvSpPr>
          <p:nvPr/>
        </p:nvSpPr>
        <p:spPr bwMode="auto">
          <a:xfrm>
            <a:off x="5867400" y="3657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5" name="Line 63"/>
          <p:cNvSpPr>
            <a:spLocks noChangeShapeType="1"/>
          </p:cNvSpPr>
          <p:nvPr/>
        </p:nvSpPr>
        <p:spPr bwMode="auto">
          <a:xfrm>
            <a:off x="6705600" y="3657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6" name="Line 64"/>
          <p:cNvSpPr>
            <a:spLocks noChangeShapeType="1"/>
          </p:cNvSpPr>
          <p:nvPr/>
        </p:nvSpPr>
        <p:spPr bwMode="auto">
          <a:xfrm>
            <a:off x="7620000" y="3657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7" name="Line 65"/>
          <p:cNvSpPr>
            <a:spLocks noChangeShapeType="1"/>
          </p:cNvSpPr>
          <p:nvPr/>
        </p:nvSpPr>
        <p:spPr bwMode="auto">
          <a:xfrm>
            <a:off x="8458200" y="3657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8" name="Line 66"/>
          <p:cNvSpPr>
            <a:spLocks noChangeShapeType="1"/>
          </p:cNvSpPr>
          <p:nvPr/>
        </p:nvSpPr>
        <p:spPr bwMode="auto">
          <a:xfrm>
            <a:off x="9296400" y="3657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499" name="Line 67"/>
          <p:cNvSpPr>
            <a:spLocks noChangeShapeType="1"/>
          </p:cNvSpPr>
          <p:nvPr/>
        </p:nvSpPr>
        <p:spPr bwMode="auto">
          <a:xfrm>
            <a:off x="10210800" y="3657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0" name="Line 68"/>
          <p:cNvSpPr>
            <a:spLocks noChangeShapeType="1"/>
          </p:cNvSpPr>
          <p:nvPr/>
        </p:nvSpPr>
        <p:spPr bwMode="auto">
          <a:xfrm>
            <a:off x="5791200" y="4572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1" name="Line 69"/>
          <p:cNvSpPr>
            <a:spLocks noChangeShapeType="1"/>
          </p:cNvSpPr>
          <p:nvPr/>
        </p:nvSpPr>
        <p:spPr bwMode="auto">
          <a:xfrm>
            <a:off x="67818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2" name="Line 70"/>
          <p:cNvSpPr>
            <a:spLocks noChangeShapeType="1"/>
          </p:cNvSpPr>
          <p:nvPr/>
        </p:nvSpPr>
        <p:spPr bwMode="auto">
          <a:xfrm>
            <a:off x="7620000" y="4572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3" name="Line 71"/>
          <p:cNvSpPr>
            <a:spLocks noChangeShapeType="1"/>
          </p:cNvSpPr>
          <p:nvPr/>
        </p:nvSpPr>
        <p:spPr bwMode="auto">
          <a:xfrm>
            <a:off x="8458200" y="4572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4" name="Line 72"/>
          <p:cNvSpPr>
            <a:spLocks noChangeShapeType="1"/>
          </p:cNvSpPr>
          <p:nvPr/>
        </p:nvSpPr>
        <p:spPr bwMode="auto">
          <a:xfrm>
            <a:off x="9372600" y="4572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5" name="Line 73"/>
          <p:cNvSpPr>
            <a:spLocks noChangeShapeType="1"/>
          </p:cNvSpPr>
          <p:nvPr/>
        </p:nvSpPr>
        <p:spPr bwMode="auto">
          <a:xfrm>
            <a:off x="10287000" y="4572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6" name="Line 74"/>
          <p:cNvSpPr>
            <a:spLocks noChangeShapeType="1"/>
          </p:cNvSpPr>
          <p:nvPr/>
        </p:nvSpPr>
        <p:spPr bwMode="auto">
          <a:xfrm>
            <a:off x="5715000" y="5486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7" name="Line 75"/>
          <p:cNvSpPr>
            <a:spLocks noChangeShapeType="1"/>
          </p:cNvSpPr>
          <p:nvPr/>
        </p:nvSpPr>
        <p:spPr bwMode="auto">
          <a:xfrm>
            <a:off x="6781800" y="5486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8" name="Line 76"/>
          <p:cNvSpPr>
            <a:spLocks noChangeShapeType="1"/>
          </p:cNvSpPr>
          <p:nvPr/>
        </p:nvSpPr>
        <p:spPr bwMode="auto">
          <a:xfrm>
            <a:off x="7696200" y="5486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09" name="Line 77"/>
          <p:cNvSpPr>
            <a:spLocks noChangeShapeType="1"/>
          </p:cNvSpPr>
          <p:nvPr/>
        </p:nvSpPr>
        <p:spPr bwMode="auto">
          <a:xfrm>
            <a:off x="8534400" y="5410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10" name="Line 78"/>
          <p:cNvSpPr>
            <a:spLocks noChangeShapeType="1"/>
          </p:cNvSpPr>
          <p:nvPr/>
        </p:nvSpPr>
        <p:spPr bwMode="auto">
          <a:xfrm>
            <a:off x="9372600" y="5410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11" name="Line 79"/>
          <p:cNvSpPr>
            <a:spLocks noChangeShapeType="1"/>
          </p:cNvSpPr>
          <p:nvPr/>
        </p:nvSpPr>
        <p:spPr bwMode="auto">
          <a:xfrm>
            <a:off x="10134600" y="5410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8512" name="Text Box 80"/>
          <p:cNvSpPr txBox="1">
            <a:spLocks noChangeArrowheads="1"/>
          </p:cNvSpPr>
          <p:nvPr/>
        </p:nvSpPr>
        <p:spPr bwMode="auto">
          <a:xfrm>
            <a:off x="2514600" y="4572000"/>
            <a:ext cx="1371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Left Shoe on</a:t>
            </a:r>
          </a:p>
          <a:p>
            <a:pPr>
              <a:spcBef>
                <a:spcPct val="50000"/>
              </a:spcBef>
            </a:pPr>
            <a:endParaRPr lang="en-US" altLang="en-US" sz="1600"/>
          </a:p>
        </p:txBody>
      </p:sp>
      <p:sp>
        <p:nvSpPr>
          <p:cNvPr id="18513" name="Text Box 81"/>
          <p:cNvSpPr txBox="1">
            <a:spLocks noChangeArrowheads="1"/>
          </p:cNvSpPr>
          <p:nvPr/>
        </p:nvSpPr>
        <p:spPr bwMode="auto">
          <a:xfrm>
            <a:off x="3657600" y="4495800"/>
            <a:ext cx="1447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Right Shoe on</a:t>
            </a:r>
          </a:p>
        </p:txBody>
      </p:sp>
      <p:sp>
        <p:nvSpPr>
          <p:cNvPr id="18514" name="Text Box 82"/>
          <p:cNvSpPr txBox="1">
            <a:spLocks noChangeArrowheads="1"/>
          </p:cNvSpPr>
          <p:nvPr/>
        </p:nvSpPr>
        <p:spPr bwMode="auto">
          <a:xfrm>
            <a:off x="1752600" y="3276600"/>
            <a:ext cx="1676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Left Sock on</a:t>
            </a:r>
          </a:p>
        </p:txBody>
      </p:sp>
      <p:sp>
        <p:nvSpPr>
          <p:cNvPr id="18515" name="Text Box 83"/>
          <p:cNvSpPr txBox="1">
            <a:spLocks noChangeArrowheads="1"/>
          </p:cNvSpPr>
          <p:nvPr/>
        </p:nvSpPr>
        <p:spPr bwMode="auto">
          <a:xfrm>
            <a:off x="3733800" y="3276600"/>
            <a:ext cx="1600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Right Sock on</a:t>
            </a:r>
          </a:p>
        </p:txBody>
      </p:sp>
      <p:sp>
        <p:nvSpPr>
          <p:cNvPr id="18516" name="Text Box 84"/>
          <p:cNvSpPr txBox="1">
            <a:spLocks noChangeArrowheads="1"/>
          </p:cNvSpPr>
          <p:nvPr/>
        </p:nvSpPr>
        <p:spPr bwMode="auto">
          <a:xfrm>
            <a:off x="1828800" y="381001"/>
            <a:ext cx="373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Partial Order Plans:</a:t>
            </a:r>
          </a:p>
        </p:txBody>
      </p:sp>
      <p:sp>
        <p:nvSpPr>
          <p:cNvPr id="18517" name="Text Box 85"/>
          <p:cNvSpPr txBox="1">
            <a:spLocks noChangeArrowheads="1"/>
          </p:cNvSpPr>
          <p:nvPr/>
        </p:nvSpPr>
        <p:spPr bwMode="auto">
          <a:xfrm>
            <a:off x="5105400" y="304801"/>
            <a:ext cx="457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Total Order Plans:</a:t>
            </a:r>
          </a:p>
        </p:txBody>
      </p:sp>
    </p:spTree>
    <p:extLst>
      <p:ext uri="{BB962C8B-B14F-4D97-AF65-F5344CB8AC3E}">
        <p14:creationId xmlns:p14="http://schemas.microsoft.com/office/powerpoint/2010/main" val="17228308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10650" y="192558"/>
            <a:ext cx="1170688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just">
              <a:spcBef>
                <a:spcPct val="50000"/>
              </a:spcBef>
            </a:pPr>
            <a:endParaRPr lang="en-US" sz="2400" dirty="0"/>
          </a:p>
          <a:p>
            <a:pPr algn="just"/>
            <a:r>
              <a:rPr lang="en-US" sz="2400" b="1" i="1" dirty="0"/>
              <a:t>PARTIAL ORDER PLANNING ALGORITHM(POP ALGORITHM): 4 Components</a:t>
            </a:r>
            <a:endParaRPr lang="en-US" sz="2400" dirty="0"/>
          </a:p>
          <a:p>
            <a:pPr algn="just"/>
            <a:r>
              <a:rPr lang="en-US" sz="2400" dirty="0"/>
              <a:t>We will define the POP algorithm for partial-order planning. Each plan has the following four components, where the first two define the steps of the plan and the last two serve a bookkeeping function to determine how plans can be extended:</a:t>
            </a:r>
          </a:p>
          <a:p>
            <a:pPr lvl="0" algn="just">
              <a:spcBef>
                <a:spcPct val="50000"/>
              </a:spcBef>
            </a:pPr>
            <a:endParaRPr lang="en-US" sz="2400" dirty="0"/>
          </a:p>
          <a:p>
            <a:pPr lvl="0" algn="just">
              <a:spcBef>
                <a:spcPct val="50000"/>
              </a:spcBef>
            </a:pPr>
            <a:r>
              <a:rPr lang="en-US" sz="2400" dirty="0"/>
              <a:t>1.A set of </a:t>
            </a:r>
            <a:r>
              <a:rPr lang="en-US" sz="2400" b="1" dirty="0"/>
              <a:t>actions </a:t>
            </a:r>
            <a:r>
              <a:rPr lang="en-US" sz="2400" dirty="0"/>
              <a:t>that make up the steps of the plan. These are taken from the set of actions in the planning problem. </a:t>
            </a:r>
          </a:p>
          <a:p>
            <a:pPr lvl="0" algn="just">
              <a:spcBef>
                <a:spcPct val="50000"/>
              </a:spcBef>
            </a:pPr>
            <a:r>
              <a:rPr lang="en-US" sz="2400" dirty="0"/>
              <a:t>2.The "</a:t>
            </a:r>
            <a:r>
              <a:rPr lang="en-US" sz="2400" b="1" dirty="0"/>
              <a:t>empty</a:t>
            </a:r>
            <a:r>
              <a:rPr lang="en-US" sz="2400" dirty="0"/>
              <a:t>" plan contains just the Start and Finish actions. </a:t>
            </a:r>
          </a:p>
          <a:p>
            <a:pPr lvl="0" algn="just">
              <a:spcBef>
                <a:spcPct val="50000"/>
              </a:spcBef>
            </a:pPr>
            <a:r>
              <a:rPr lang="en-US" sz="2400" b="1" dirty="0"/>
              <a:t>3.Start</a:t>
            </a:r>
            <a:r>
              <a:rPr lang="en-US" sz="2400" dirty="0"/>
              <a:t> has no preconditions and has as its effect all the literals in the initial state of the planning problem. </a:t>
            </a:r>
          </a:p>
          <a:p>
            <a:pPr lvl="0" algn="just">
              <a:spcBef>
                <a:spcPct val="50000"/>
              </a:spcBef>
            </a:pPr>
            <a:r>
              <a:rPr lang="en-US" sz="2400" b="1" dirty="0"/>
              <a:t>4.Finish</a:t>
            </a:r>
            <a:r>
              <a:rPr lang="en-US" sz="2400" dirty="0"/>
              <a:t> has no effects and has as its preconditions the goal literals of the planning problem.</a:t>
            </a:r>
          </a:p>
          <a:p>
            <a:pPr algn="just">
              <a:spcBef>
                <a:spcPct val="50000"/>
              </a:spcBef>
            </a:pPr>
            <a:endParaRPr lang="en-US" altLang="en-US" sz="3200" dirty="0">
              <a:sym typeface="Wingdings" panose="05000000000000000000" pitchFamily="2" charset="2"/>
            </a:endParaRPr>
          </a:p>
        </p:txBody>
      </p:sp>
      <p:sp>
        <p:nvSpPr>
          <p:cNvPr id="7" name="Rectangle 10"/>
          <p:cNvSpPr>
            <a:spLocks noChangeArrowheads="1"/>
          </p:cNvSpPr>
          <p:nvPr/>
        </p:nvSpPr>
        <p:spPr bwMode="auto">
          <a:xfrm>
            <a:off x="2124823" y="292454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3200"/>
          </a:p>
        </p:txBody>
      </p:sp>
    </p:spTree>
    <p:extLst>
      <p:ext uri="{BB962C8B-B14F-4D97-AF65-F5344CB8AC3E}">
        <p14:creationId xmlns:p14="http://schemas.microsoft.com/office/powerpoint/2010/main" val="1965572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4104EA-9924-A56C-6A8E-F2404AF088E3}"/>
              </a:ext>
            </a:extLst>
          </p:cNvPr>
          <p:cNvSpPr txBox="1"/>
          <p:nvPr/>
        </p:nvSpPr>
        <p:spPr>
          <a:xfrm>
            <a:off x="1677178" y="628271"/>
            <a:ext cx="9874120" cy="4801314"/>
          </a:xfrm>
          <a:prstGeom prst="rect">
            <a:avLst/>
          </a:prstGeom>
          <a:noFill/>
        </p:spPr>
        <p:txBody>
          <a:bodyPr wrap="square">
            <a:spAutoFit/>
          </a:bodyPr>
          <a:lstStyle/>
          <a:p>
            <a:r>
              <a:rPr lang="en-US" b="1" dirty="0"/>
              <a:t>What are Ordering Constraints?</a:t>
            </a:r>
          </a:p>
          <a:p>
            <a:pPr>
              <a:buFont typeface="Arial" panose="020B0604020202020204" pitchFamily="34" charset="0"/>
              <a:buChar char="•"/>
            </a:pPr>
            <a:r>
              <a:rPr lang="en-US" b="1" dirty="0"/>
              <a:t>Definition</a:t>
            </a:r>
            <a:r>
              <a:rPr lang="en-US" dirty="0"/>
              <a:t>: Ordering constraints specify the required sequence of actions in a plan. They indicate which actions must occur before or after others to ensure that the plan is executed successfully. A-&gt;B</a:t>
            </a:r>
          </a:p>
          <a:p>
            <a:pPr>
              <a:buFont typeface="Arial" panose="020B0604020202020204" pitchFamily="34" charset="0"/>
              <a:buChar char="•"/>
            </a:pPr>
            <a:endParaRPr lang="en-US" dirty="0"/>
          </a:p>
          <a:p>
            <a:endParaRPr lang="en-US" dirty="0"/>
          </a:p>
          <a:p>
            <a:r>
              <a:rPr lang="en-US" b="1" dirty="0"/>
              <a:t>Types of Ordering Constraints</a:t>
            </a:r>
          </a:p>
          <a:p>
            <a:pPr>
              <a:buFont typeface="+mj-lt"/>
              <a:buAutoNum type="arabicPeriod"/>
            </a:pPr>
            <a:r>
              <a:rPr lang="en-US" b="1" dirty="0"/>
              <a:t>Before Constraints</a:t>
            </a:r>
            <a:r>
              <a:rPr lang="en-US" dirty="0"/>
              <a:t>:</a:t>
            </a:r>
          </a:p>
          <a:p>
            <a:pPr marL="742950" lvl="1" indent="-285750">
              <a:buFont typeface="+mj-lt"/>
              <a:buAutoNum type="arabicPeriod"/>
            </a:pPr>
            <a:r>
              <a:rPr lang="en-US" dirty="0"/>
              <a:t>This type of constraint specifies that one action must be completed before another can begin.</a:t>
            </a:r>
          </a:p>
          <a:p>
            <a:pPr marL="742950" lvl="1" indent="-285750">
              <a:buFont typeface="+mj-lt"/>
              <a:buAutoNum type="arabicPeriod"/>
            </a:pPr>
            <a:r>
              <a:rPr lang="en-US" dirty="0"/>
              <a:t>Example: In a cooking scenario, you must </a:t>
            </a:r>
            <a:r>
              <a:rPr lang="en-US" b="1" dirty="0"/>
              <a:t>Chop Vegetables</a:t>
            </a:r>
            <a:r>
              <a:rPr lang="en-US" dirty="0"/>
              <a:t> before you can </a:t>
            </a:r>
            <a:r>
              <a:rPr lang="en-US" b="1" dirty="0"/>
              <a:t>Cook Vegetables</a:t>
            </a:r>
            <a:r>
              <a:rPr lang="en-US" dirty="0"/>
              <a:t>. This would be represented as:</a:t>
            </a:r>
          </a:p>
          <a:p>
            <a:pPr marL="1143000" lvl="2" indent="-228600">
              <a:buFont typeface="+mj-lt"/>
              <a:buAutoNum type="arabicPeriod"/>
            </a:pPr>
            <a:r>
              <a:rPr lang="en-US" dirty="0"/>
              <a:t>S1→S2  (where S1​ is "Chop Vegetables" and S2​ is "Cook Vegetables").</a:t>
            </a:r>
          </a:p>
          <a:p>
            <a:pPr>
              <a:buFont typeface="+mj-lt"/>
              <a:buAutoNum type="arabicPeriod"/>
            </a:pPr>
            <a:r>
              <a:rPr lang="en-US" b="1" dirty="0"/>
              <a:t>After Constraints</a:t>
            </a:r>
            <a:r>
              <a:rPr lang="en-US" dirty="0"/>
              <a:t>:</a:t>
            </a:r>
          </a:p>
          <a:p>
            <a:pPr marL="742950" lvl="1" indent="-285750">
              <a:buFont typeface="+mj-lt"/>
              <a:buAutoNum type="arabicPeriod"/>
            </a:pPr>
            <a:r>
              <a:rPr lang="en-US" dirty="0"/>
              <a:t>This specifies that an action should occur only after another action has been completed.</a:t>
            </a:r>
          </a:p>
          <a:p>
            <a:pPr marL="742950" lvl="1" indent="-285750">
              <a:buFont typeface="+mj-lt"/>
              <a:buAutoNum type="arabicPeriod"/>
            </a:pPr>
            <a:r>
              <a:rPr lang="en-US" dirty="0"/>
              <a:t>Example: You can </a:t>
            </a:r>
            <a:r>
              <a:rPr lang="en-US" b="1" dirty="0"/>
              <a:t>Serve Meal</a:t>
            </a:r>
            <a:r>
              <a:rPr lang="en-US" dirty="0"/>
              <a:t> only after you have </a:t>
            </a:r>
            <a:r>
              <a:rPr lang="en-US" b="1" dirty="0"/>
              <a:t>Cooked Vegetables</a:t>
            </a:r>
            <a:r>
              <a:rPr lang="en-US" dirty="0"/>
              <a:t>. This would be represented as:</a:t>
            </a:r>
          </a:p>
          <a:p>
            <a:pPr marL="1143000" lvl="2" indent="-228600">
              <a:buFont typeface="+mj-lt"/>
              <a:buAutoNum type="arabicPeriod"/>
            </a:pPr>
            <a:r>
              <a:rPr lang="en-US" dirty="0"/>
              <a:t>S2→S3(where S3​ is "Serve Meal").</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1517307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D6909F-CC7F-3334-AAA7-FA511154D631}"/>
              </a:ext>
            </a:extLst>
          </p:cNvPr>
          <p:cNvSpPr txBox="1"/>
          <p:nvPr/>
        </p:nvSpPr>
        <p:spPr>
          <a:xfrm>
            <a:off x="1798476" y="314522"/>
            <a:ext cx="8082642" cy="6278642"/>
          </a:xfrm>
          <a:prstGeom prst="rect">
            <a:avLst/>
          </a:prstGeom>
          <a:noFill/>
        </p:spPr>
        <p:txBody>
          <a:bodyPr wrap="square">
            <a:spAutoFit/>
          </a:bodyPr>
          <a:lstStyle/>
          <a:p>
            <a:r>
              <a:rPr lang="en-IN" sz="2400" dirty="0"/>
              <a:t>Example-Scenario: Planning a Trip</a:t>
            </a:r>
          </a:p>
          <a:p>
            <a:endParaRPr lang="en-IN" sz="2400" dirty="0"/>
          </a:p>
          <a:p>
            <a:r>
              <a:rPr lang="en-US" sz="2400" b="1" dirty="0"/>
              <a:t>1. Actions</a:t>
            </a:r>
            <a:r>
              <a:rPr lang="en-US" sz="2400" dirty="0"/>
              <a:t>:</a:t>
            </a:r>
          </a:p>
          <a:p>
            <a:pPr>
              <a:buFont typeface="Arial" panose="020B0604020202020204" pitchFamily="34" charset="0"/>
              <a:buChar char="•"/>
            </a:pPr>
            <a:r>
              <a:rPr lang="en-US" sz="2400" dirty="0"/>
              <a:t>S1​: </a:t>
            </a:r>
            <a:r>
              <a:rPr lang="en-US" sz="2400" b="1" dirty="0"/>
              <a:t>Book Flights</a:t>
            </a:r>
            <a:endParaRPr lang="en-US" sz="2400" dirty="0"/>
          </a:p>
          <a:p>
            <a:pPr>
              <a:buFont typeface="Arial" panose="020B0604020202020204" pitchFamily="34" charset="0"/>
              <a:buChar char="•"/>
            </a:pPr>
            <a:r>
              <a:rPr lang="en-US" sz="2400" dirty="0"/>
              <a:t>S2​: </a:t>
            </a:r>
            <a:r>
              <a:rPr lang="en-US" sz="2400" b="1" dirty="0"/>
              <a:t>Pack Luggage</a:t>
            </a:r>
            <a:endParaRPr lang="en-US" sz="2400" dirty="0"/>
          </a:p>
          <a:p>
            <a:pPr>
              <a:buFont typeface="Arial" panose="020B0604020202020204" pitchFamily="34" charset="0"/>
              <a:buChar char="•"/>
            </a:pPr>
            <a:r>
              <a:rPr lang="en-US" sz="2400" dirty="0"/>
              <a:t>S3​: </a:t>
            </a:r>
            <a:r>
              <a:rPr lang="en-US" sz="2400" b="1" dirty="0"/>
              <a:t>Check-In for Flight</a:t>
            </a:r>
          </a:p>
          <a:p>
            <a:pPr>
              <a:buFont typeface="Arial" panose="020B0604020202020204" pitchFamily="34" charset="0"/>
              <a:buChar char="•"/>
            </a:pPr>
            <a:endParaRPr lang="en-US" sz="2400" b="1" dirty="0"/>
          </a:p>
          <a:p>
            <a:r>
              <a:rPr lang="en-US" sz="2400" b="1" dirty="0"/>
              <a:t>2. Ordering Constraints</a:t>
            </a:r>
            <a:r>
              <a:rPr lang="en-US" sz="2400" dirty="0"/>
              <a:t>:</a:t>
            </a:r>
          </a:p>
          <a:p>
            <a:endParaRPr lang="en-US" sz="2400" dirty="0"/>
          </a:p>
          <a:p>
            <a:r>
              <a:rPr lang="en-US" sz="2400" b="1" dirty="0"/>
              <a:t>Before Constraints</a:t>
            </a:r>
            <a:r>
              <a:rPr lang="en-US" sz="2400" dirty="0"/>
              <a:t>:</a:t>
            </a:r>
          </a:p>
          <a:p>
            <a:pPr marL="742950" lvl="1" indent="-285750">
              <a:buFont typeface="Arial" panose="020B0604020202020204" pitchFamily="34" charset="0"/>
              <a:buChar char="•"/>
            </a:pPr>
            <a:r>
              <a:rPr lang="en-US" sz="2400" dirty="0"/>
              <a:t>S1→ S3​: You must book flights before you can check in.</a:t>
            </a:r>
          </a:p>
          <a:p>
            <a:endParaRPr lang="en-US" sz="2400" dirty="0"/>
          </a:p>
          <a:p>
            <a:r>
              <a:rPr lang="en-US" sz="2400" b="1" dirty="0"/>
              <a:t>After Constraints</a:t>
            </a:r>
            <a:r>
              <a:rPr lang="en-US" sz="2400" dirty="0"/>
              <a:t>:</a:t>
            </a:r>
          </a:p>
          <a:p>
            <a:r>
              <a:rPr lang="en-US" sz="2400" dirty="0"/>
              <a:t> 	S2→S1​: Packing luggage typically happens after flights have been booked (although it can be flexible based on individual preferences).</a:t>
            </a:r>
          </a:p>
          <a:p>
            <a:endParaRPr lang="en-IN" dirty="0"/>
          </a:p>
        </p:txBody>
      </p:sp>
    </p:spTree>
    <p:extLst>
      <p:ext uri="{BB962C8B-B14F-4D97-AF65-F5344CB8AC3E}">
        <p14:creationId xmlns:p14="http://schemas.microsoft.com/office/powerpoint/2010/main" val="3122127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10650" y="192558"/>
            <a:ext cx="107986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Arial" panose="020B0604020202020204" pitchFamily="34" charset="0"/>
              <a:buChar char="•"/>
            </a:pPr>
            <a:r>
              <a:rPr lang="en-US" altLang="en-US" sz="2400" b="1" dirty="0"/>
              <a:t>Causal Links—</a:t>
            </a:r>
          </a:p>
          <a:p>
            <a:pPr>
              <a:spcBef>
                <a:spcPct val="50000"/>
              </a:spcBef>
            </a:pPr>
            <a:r>
              <a:rPr lang="en-US" altLang="en-US" sz="2400" dirty="0"/>
              <a:t> A Causal Links is written as S</a:t>
            </a:r>
            <a:r>
              <a:rPr lang="en-US" altLang="en-US" sz="2400" baseline="-25000" dirty="0"/>
              <a:t>i</a:t>
            </a:r>
            <a:r>
              <a:rPr lang="en-US" altLang="en-US" sz="2400" dirty="0"/>
              <a:t>    </a:t>
            </a:r>
            <a:r>
              <a:rPr lang="en-US" altLang="en-US" sz="2400" baseline="30000" dirty="0"/>
              <a:t>c</a:t>
            </a:r>
            <a:r>
              <a:rPr lang="en-US" altLang="en-US" sz="2400" dirty="0">
                <a:sym typeface="Wingdings" panose="05000000000000000000" pitchFamily="2" charset="2"/>
              </a:rPr>
              <a:t> </a:t>
            </a:r>
            <a:r>
              <a:rPr lang="en-US" altLang="en-US" sz="2400" dirty="0" err="1">
                <a:sym typeface="Wingdings" panose="05000000000000000000" pitchFamily="2" charset="2"/>
              </a:rPr>
              <a:t>S</a:t>
            </a:r>
            <a:r>
              <a:rPr lang="en-US" altLang="en-US" sz="2400" baseline="-25000" dirty="0" err="1">
                <a:sym typeface="Wingdings" panose="05000000000000000000" pitchFamily="2" charset="2"/>
              </a:rPr>
              <a:t>j</a:t>
            </a:r>
            <a:r>
              <a:rPr lang="en-US" altLang="en-US" sz="2400" dirty="0">
                <a:sym typeface="Wingdings" panose="05000000000000000000" pitchFamily="2" charset="2"/>
              </a:rPr>
              <a:t> and read as “ S</a:t>
            </a:r>
            <a:r>
              <a:rPr lang="en-US" altLang="en-US" sz="2400" baseline="-25000" dirty="0">
                <a:sym typeface="Wingdings" panose="05000000000000000000" pitchFamily="2" charset="2"/>
              </a:rPr>
              <a:t>i</a:t>
            </a:r>
            <a:r>
              <a:rPr lang="en-US" altLang="en-US" sz="2400" dirty="0">
                <a:sym typeface="Wingdings" panose="05000000000000000000" pitchFamily="2" charset="2"/>
              </a:rPr>
              <a:t> achieves c for </a:t>
            </a:r>
            <a:r>
              <a:rPr lang="en-US" altLang="en-US" sz="2400" dirty="0" err="1">
                <a:sym typeface="Wingdings" panose="05000000000000000000" pitchFamily="2" charset="2"/>
              </a:rPr>
              <a:t>S</a:t>
            </a:r>
            <a:r>
              <a:rPr lang="en-US" altLang="en-US" sz="2400" baseline="-25000" dirty="0" err="1">
                <a:sym typeface="Wingdings" panose="05000000000000000000" pitchFamily="2" charset="2"/>
              </a:rPr>
              <a:t>j</a:t>
            </a:r>
            <a:r>
              <a:rPr lang="en-US" altLang="en-US" sz="2400" dirty="0">
                <a:sym typeface="Wingdings" panose="05000000000000000000" pitchFamily="2" charset="2"/>
              </a:rPr>
              <a:t> “.Causal Links serve to record the purpose of steps in the </a:t>
            </a:r>
            <a:r>
              <a:rPr lang="en-US" altLang="en-US" sz="2400" dirty="0" err="1">
                <a:sym typeface="Wingdings" panose="05000000000000000000" pitchFamily="2" charset="2"/>
              </a:rPr>
              <a:t>plan:here</a:t>
            </a:r>
            <a:r>
              <a:rPr lang="en-US" altLang="en-US" sz="2400" dirty="0">
                <a:sym typeface="Wingdings" panose="05000000000000000000" pitchFamily="2" charset="2"/>
              </a:rPr>
              <a:t> a purpose of S</a:t>
            </a:r>
            <a:r>
              <a:rPr lang="en-US" altLang="en-US" sz="2400" baseline="-25000" dirty="0">
                <a:sym typeface="Wingdings" panose="05000000000000000000" pitchFamily="2" charset="2"/>
              </a:rPr>
              <a:t>i </a:t>
            </a:r>
            <a:r>
              <a:rPr lang="en-US" altLang="en-US" sz="2400" dirty="0">
                <a:sym typeface="Wingdings" panose="05000000000000000000" pitchFamily="2" charset="2"/>
              </a:rPr>
              <a:t>is to achieve the precondition c of </a:t>
            </a:r>
            <a:r>
              <a:rPr lang="en-US" altLang="en-US" sz="2400" dirty="0" err="1">
                <a:sym typeface="Wingdings" panose="05000000000000000000" pitchFamily="2" charset="2"/>
              </a:rPr>
              <a:t>S</a:t>
            </a:r>
            <a:r>
              <a:rPr lang="en-US" altLang="en-US" sz="2400" baseline="-25000" dirty="0" err="1">
                <a:sym typeface="Wingdings" panose="05000000000000000000" pitchFamily="2" charset="2"/>
              </a:rPr>
              <a:t>j</a:t>
            </a:r>
            <a:r>
              <a:rPr lang="en-US" altLang="en-US" sz="2400" dirty="0">
                <a:sym typeface="Wingdings" panose="05000000000000000000" pitchFamily="2" charset="2"/>
              </a:rPr>
              <a:t> </a:t>
            </a:r>
          </a:p>
          <a:p>
            <a:pPr algn="just">
              <a:spcBef>
                <a:spcPct val="50000"/>
              </a:spcBef>
            </a:pPr>
            <a:endParaRPr lang="en-US" altLang="en-US" sz="2400" dirty="0">
              <a:sym typeface="Wingdings" panose="05000000000000000000" pitchFamily="2" charset="2"/>
            </a:endParaRPr>
          </a:p>
        </p:txBody>
      </p:sp>
      <p:pic>
        <p:nvPicPr>
          <p:cNvPr id="10247" name="image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9985" y="2136153"/>
            <a:ext cx="266700" cy="182563"/>
          </a:xfrm>
          <a:prstGeom prst="rect">
            <a:avLst/>
          </a:prstGeom>
          <a:noFill/>
          <a:extLst>
            <a:ext uri="{909E8E84-426E-40DD-AFC4-6F175D3DCCD1}">
              <a14:hiddenFill xmlns:a14="http://schemas.microsoft.com/office/drawing/2010/main">
                <a:solidFill>
                  <a:srgbClr val="FFFFFF"/>
                </a:solidFill>
              </a14:hiddenFill>
            </a:ext>
          </a:extLst>
        </p:spPr>
      </p:pic>
      <p:pic>
        <p:nvPicPr>
          <p:cNvPr id="10246" name="image2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413" y="3773166"/>
            <a:ext cx="3478305" cy="3767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p:cNvSpPr>
            <a:spLocks noChangeArrowheads="1"/>
          </p:cNvSpPr>
          <p:nvPr/>
        </p:nvSpPr>
        <p:spPr bwMode="auto">
          <a:xfrm>
            <a:off x="1255246" y="2683370"/>
            <a:ext cx="8064854" cy="108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596712" rIns="380880" bIns="17774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causal link between two actions </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and </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plan is written as A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262219" y="1927596"/>
            <a:ext cx="11221569"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lvl="0" algn="just"/>
            <a:r>
              <a:rPr lang="en-US" dirty="0"/>
              <a:t>A set of </a:t>
            </a:r>
            <a:r>
              <a:rPr lang="en-US" b="1" dirty="0"/>
              <a:t>causal links. </a:t>
            </a:r>
            <a:r>
              <a:rPr lang="en-US" dirty="0"/>
              <a:t>A causal link between two actions A and B in the plan is written as A     B</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and is read as </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a:t>
            </a: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achieves </a:t>
            </a:r>
            <a:r>
              <a:rPr kumimoji="0" lang="en-US" altLang="en-US"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 </a:t>
            </a: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 </a:t>
            </a:r>
          </a:p>
          <a:p>
            <a:pPr lvl="0" algn="just"/>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 example, the causal link asserts that </a:t>
            </a:r>
            <a:r>
              <a:rPr kumimoji="0" lang="en-US" altLang="en-US" b="0"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RightSockOn</a:t>
            </a:r>
            <a:r>
              <a:rPr kumimoji="0" lang="en-US" altLang="en-US"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is an effect of  the </a:t>
            </a:r>
            <a:r>
              <a:rPr kumimoji="0" lang="en-US" altLang="en-US" b="0"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RightSock</a:t>
            </a:r>
            <a:r>
              <a:rPr kumimoji="0" lang="en-US" altLang="en-US"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action and </a:t>
            </a:r>
            <a:r>
              <a:rPr kumimoji="0" lang="en-US" altLang="en-US"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a precondition of </a:t>
            </a:r>
            <a:r>
              <a:rPr kumimoji="0" lang="en-US" altLang="en-US" b="0" i="1" u="sng"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RightShoe</a:t>
            </a:r>
            <a:r>
              <a:rPr kumimoji="0" lang="en-US" altLang="en-US" b="0" i="1"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br>
              <a:rPr kumimoji="0" lang="en-US" altLang="en-US" sz="14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100" b="0" i="0" u="sng"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71500" algn="l"/>
              </a:tabLst>
            </a:pPr>
            <a:endParaRPr kumimoji="0" lang="en-US" altLang="en-US" sz="3200" b="0" i="0" u="sng" strike="noStrike" cap="none" normalizeH="0" baseline="0" dirty="0">
              <a:ln>
                <a:noFill/>
              </a:ln>
              <a:solidFill>
                <a:schemeClr val="tx1"/>
              </a:solidFill>
              <a:effectLst/>
              <a:latin typeface="Arial" panose="020B0604020202020204" pitchFamily="34" charset="0"/>
            </a:endParaRPr>
          </a:p>
        </p:txBody>
      </p:sp>
      <p:sp>
        <p:nvSpPr>
          <p:cNvPr id="7" name="Rectangle 10"/>
          <p:cNvSpPr>
            <a:spLocks noChangeArrowheads="1"/>
          </p:cNvSpPr>
          <p:nvPr/>
        </p:nvSpPr>
        <p:spPr bwMode="auto">
          <a:xfrm>
            <a:off x="2124823" y="292454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3200"/>
          </a:p>
        </p:txBody>
      </p:sp>
      <p:sp>
        <p:nvSpPr>
          <p:cNvPr id="2" name="Rectangle 1"/>
          <p:cNvSpPr/>
          <p:nvPr/>
        </p:nvSpPr>
        <p:spPr>
          <a:xfrm>
            <a:off x="110649" y="4374419"/>
            <a:ext cx="11463041" cy="1200329"/>
          </a:xfrm>
          <a:prstGeom prst="rect">
            <a:avLst/>
          </a:prstGeom>
        </p:spPr>
        <p:txBody>
          <a:bodyPr wrap="square">
            <a:spAutoFit/>
          </a:bodyPr>
          <a:lstStyle/>
          <a:p>
            <a:pPr marR="346075" indent="-342900" algn="just">
              <a:spcBef>
                <a:spcPct val="50000"/>
              </a:spcBef>
              <a:buFont typeface="Arial" panose="020B0604020202020204" pitchFamily="34" charset="0"/>
              <a:buChar char="•"/>
              <a:tabLst>
                <a:tab pos="572135" algn="l"/>
                <a:tab pos="5196840" algn="l"/>
              </a:tabLst>
            </a:pPr>
            <a:r>
              <a:rPr lang="en-US" sz="2400" dirty="0"/>
              <a:t>A set of open preconditions. A precondition is open if it is not achieved by some action in the plan. Planners will work to reduce the set of open preconditions to the empty set, without introducing a contradiction.</a:t>
            </a:r>
          </a:p>
        </p:txBody>
      </p:sp>
    </p:spTree>
    <p:extLst>
      <p:ext uri="{BB962C8B-B14F-4D97-AF65-F5344CB8AC3E}">
        <p14:creationId xmlns:p14="http://schemas.microsoft.com/office/powerpoint/2010/main" val="25985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9F2890-9462-ED29-8B04-4439DC3D44AC}"/>
              </a:ext>
            </a:extLst>
          </p:cNvPr>
          <p:cNvSpPr>
            <a:spLocks noGrp="1" noChangeArrowheads="1"/>
          </p:cNvSpPr>
          <p:nvPr>
            <p:ph idx="1"/>
          </p:nvPr>
        </p:nvSpPr>
        <p:spPr bwMode="auto">
          <a:xfrm>
            <a:off x="870834" y="-1074546"/>
            <a:ext cx="11107913"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sz="3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sz="3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1" i="0" u="none" strike="noStrike" cap="none" normalizeH="0" baseline="0" dirty="0">
                <a:ln>
                  <a:noFill/>
                </a:ln>
                <a:solidFill>
                  <a:schemeClr val="tx1"/>
                </a:solidFill>
                <a:effectLst/>
                <a:latin typeface="Arial" panose="020B0604020202020204" pitchFamily="34" charset="0"/>
              </a:rPr>
              <a:t>Search Space</a:t>
            </a:r>
            <a:r>
              <a:rPr kumimoji="0" lang="en-US" altLang="en-US" sz="3200" b="0" i="0" u="none" strike="noStrike" cap="none" normalizeH="0" baseline="0" dirty="0">
                <a:ln>
                  <a:noFill/>
                </a:ln>
                <a:solidFill>
                  <a:schemeClr val="tx1"/>
                </a:solidFill>
                <a:effectLst/>
                <a:latin typeface="Arial" panose="020B0604020202020204" pitchFamily="34" charset="0"/>
              </a:rPr>
              <a:t>: The search space here is the set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of all possible </a:t>
            </a:r>
            <a:r>
              <a:rPr kumimoji="0" lang="en-US" altLang="en-US" sz="3200" b="0" i="0" u="none" strike="noStrike" cap="none" normalizeH="0" baseline="0" dirty="0" err="1">
                <a:ln>
                  <a:noFill/>
                </a:ln>
                <a:solidFill>
                  <a:schemeClr val="tx1"/>
                </a:solidFill>
                <a:effectLst/>
                <a:latin typeface="Arial" panose="020B0604020202020204" pitchFamily="34" charset="0"/>
              </a:rPr>
              <a:t>actions,which</a:t>
            </a:r>
            <a:r>
              <a:rPr kumimoji="0" lang="en-US" altLang="en-US" sz="3200" b="0" i="0" u="none" strike="noStrike" cap="none" normalizeH="0" baseline="0" dirty="0">
                <a:ln>
                  <a:noFill/>
                </a:ln>
                <a:solidFill>
                  <a:schemeClr val="tx1"/>
                </a:solidFill>
                <a:effectLst/>
                <a:latin typeface="Arial" panose="020B0604020202020204" pitchFamily="34" charset="0"/>
              </a:rPr>
              <a:t> is a huge space containing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10 billion actions.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200" b="1" i="0" u="none" strike="noStrike" cap="none" normalizeH="0" baseline="0" dirty="0">
                <a:ln>
                  <a:noFill/>
                </a:ln>
                <a:solidFill>
                  <a:schemeClr val="tx1"/>
                </a:solidFill>
                <a:effectLst/>
                <a:latin typeface="Arial" panose="020B0604020202020204" pitchFamily="34" charset="0"/>
              </a:rPr>
              <a:t>Goal Description</a:t>
            </a:r>
            <a:r>
              <a:rPr kumimoji="0" lang="en-US" altLang="en-US" sz="3200" b="0" i="0" u="none" strike="noStrike" cap="none" normalizeH="0" baseline="0" dirty="0">
                <a:ln>
                  <a:noFill/>
                </a:ln>
                <a:solidFill>
                  <a:schemeClr val="tx1"/>
                </a:solidFill>
                <a:effectLst/>
                <a:latin typeface="Arial" panose="020B0604020202020204" pitchFamily="34" charset="0"/>
              </a:rPr>
              <a:t>: The goal can be explicitly defined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as having the book with the desired ISBN,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i.e., </a:t>
            </a:r>
            <a:r>
              <a:rPr kumimoji="0" lang="en-US" altLang="en-US" sz="3200" b="0" i="0" u="none" strike="noStrike" cap="none" normalizeH="0" baseline="0" dirty="0">
                <a:ln>
                  <a:noFill/>
                </a:ln>
                <a:solidFill>
                  <a:schemeClr val="tx1"/>
                </a:solidFill>
                <a:effectLst/>
                <a:latin typeface="Arial Unicode MS"/>
              </a:rPr>
              <a:t>Have(ISBN0137903952)</a:t>
            </a:r>
            <a:r>
              <a:rPr kumimoji="0" lang="en-US" altLang="en-US" sz="3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rPr>
              <a:t>The agent needs to find the action that will lead to this goal state.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21626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C9531-527A-8AAB-3F46-DE9CA0BD0390}"/>
              </a:ext>
            </a:extLst>
          </p:cNvPr>
          <p:cNvSpPr txBox="1"/>
          <p:nvPr/>
        </p:nvSpPr>
        <p:spPr>
          <a:xfrm>
            <a:off x="1929104" y="721577"/>
            <a:ext cx="7756071" cy="4370427"/>
          </a:xfrm>
          <a:prstGeom prst="rect">
            <a:avLst/>
          </a:prstGeom>
          <a:noFill/>
        </p:spPr>
        <p:txBody>
          <a:bodyPr wrap="square">
            <a:spAutoFit/>
          </a:bodyPr>
          <a:lstStyle/>
          <a:p>
            <a:r>
              <a:rPr lang="en-US" sz="2000" b="1" dirty="0"/>
              <a:t>Causal Links</a:t>
            </a:r>
            <a:r>
              <a:rPr lang="en-US" sz="2000" dirty="0"/>
              <a:t> are an important concept in planning within artificial intelligence. They help to establish the relationship between different actions (or steps) in a plan by </a:t>
            </a:r>
            <a:r>
              <a:rPr lang="en-US" sz="2000" b="1" dirty="0"/>
              <a:t>showing how one action contributes to achieving the goals of another action</a:t>
            </a:r>
            <a:r>
              <a:rPr lang="en-US" sz="2000" dirty="0"/>
              <a:t>. Here's a simplified explanation:</a:t>
            </a:r>
          </a:p>
          <a:p>
            <a:endParaRPr lang="en-US" sz="2000" dirty="0"/>
          </a:p>
          <a:p>
            <a:endParaRPr lang="en-US" sz="2000" dirty="0"/>
          </a:p>
          <a:p>
            <a:r>
              <a:rPr lang="en-US" sz="2000" b="1" dirty="0"/>
              <a:t>What are Causal Links?</a:t>
            </a:r>
          </a:p>
          <a:p>
            <a:pPr>
              <a:buFont typeface="Arial" panose="020B0604020202020204" pitchFamily="34" charset="0"/>
              <a:buChar char="•"/>
            </a:pPr>
            <a:r>
              <a:rPr lang="en-US" sz="2000" b="1" dirty="0"/>
              <a:t>Definition</a:t>
            </a:r>
            <a:r>
              <a:rPr lang="en-US" sz="2000" dirty="0"/>
              <a:t>: A causal link is represented as Si </a:t>
            </a:r>
            <a:r>
              <a:rPr lang="en-US" sz="2000" dirty="0" err="1"/>
              <a:t>c→Sj</a:t>
            </a:r>
            <a:r>
              <a:rPr lang="en-US" sz="2000" dirty="0"/>
              <a:t> is read as "Action Si​ achieves condition c for Action </a:t>
            </a:r>
            <a:r>
              <a:rPr lang="en-US" sz="2000" dirty="0" err="1"/>
              <a:t>Sj</a:t>
            </a:r>
            <a:r>
              <a:rPr lang="en-US" sz="2000" dirty="0"/>
              <a:t>​.“</a:t>
            </a:r>
          </a:p>
          <a:p>
            <a:endParaRPr lang="en-US" sz="2000" dirty="0"/>
          </a:p>
          <a:p>
            <a:pPr>
              <a:buFont typeface="Arial" panose="020B0604020202020204" pitchFamily="34" charset="0"/>
              <a:buChar char="•"/>
            </a:pPr>
            <a:r>
              <a:rPr lang="en-US" sz="2000" b="1" dirty="0"/>
              <a:t>Purpose</a:t>
            </a:r>
            <a:r>
              <a:rPr lang="en-US" sz="2000" dirty="0"/>
              <a:t>: Causal links help record the purpose of specific actions in a plan. They indicate how one action helps fulfill a requirement (or precondition) for another action to be executed successfully.</a:t>
            </a:r>
          </a:p>
          <a:p>
            <a:endParaRPr lang="en-IN" dirty="0"/>
          </a:p>
        </p:txBody>
      </p:sp>
    </p:spTree>
    <p:extLst>
      <p:ext uri="{BB962C8B-B14F-4D97-AF65-F5344CB8AC3E}">
        <p14:creationId xmlns:p14="http://schemas.microsoft.com/office/powerpoint/2010/main" val="24461672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7BDA4-7ED5-A16A-06CF-28159FEA07ED}"/>
              </a:ext>
            </a:extLst>
          </p:cNvPr>
          <p:cNvSpPr txBox="1"/>
          <p:nvPr/>
        </p:nvSpPr>
        <p:spPr>
          <a:xfrm>
            <a:off x="2031741" y="604086"/>
            <a:ext cx="8931728" cy="4524315"/>
          </a:xfrm>
          <a:prstGeom prst="rect">
            <a:avLst/>
          </a:prstGeom>
          <a:noFill/>
        </p:spPr>
        <p:txBody>
          <a:bodyPr wrap="square">
            <a:spAutoFit/>
          </a:bodyPr>
          <a:lstStyle/>
          <a:p>
            <a:r>
              <a:rPr lang="en-US" sz="2400" b="1" dirty="0"/>
              <a:t>Components of Causal Links</a:t>
            </a:r>
          </a:p>
          <a:p>
            <a:pPr>
              <a:buFont typeface="+mj-lt"/>
              <a:buAutoNum type="arabicPeriod"/>
            </a:pPr>
            <a:r>
              <a:rPr lang="en-US" sz="2400" b="1" dirty="0"/>
              <a:t>Action Si​</a:t>
            </a:r>
            <a:r>
              <a:rPr lang="en-US" sz="2400" dirty="0"/>
              <a:t>:</a:t>
            </a:r>
          </a:p>
          <a:p>
            <a:pPr lvl="1"/>
            <a:r>
              <a:rPr lang="en-US" sz="2400" dirty="0"/>
              <a:t>This is the action that you perform first. It is designed to achieve a certain condition (or precondition) needed by another action.</a:t>
            </a:r>
          </a:p>
          <a:p>
            <a:pPr>
              <a:buFont typeface="+mj-lt"/>
              <a:buAutoNum type="arabicPeriod"/>
            </a:pPr>
            <a:r>
              <a:rPr lang="en-US" sz="2400" b="1" dirty="0"/>
              <a:t>Condition c</a:t>
            </a:r>
            <a:r>
              <a:rPr lang="en-US" sz="2400" dirty="0"/>
              <a:t>:</a:t>
            </a:r>
          </a:p>
          <a:p>
            <a:pPr lvl="1"/>
            <a:r>
              <a:rPr lang="en-US" sz="2400" dirty="0"/>
              <a:t>This represents the precondition or requirement that must be satisfied for another action to proceed. It is the goal or outcome that the first action needs to achieve.</a:t>
            </a:r>
          </a:p>
          <a:p>
            <a:pPr>
              <a:buFont typeface="+mj-lt"/>
              <a:buAutoNum type="arabicPeriod"/>
            </a:pPr>
            <a:r>
              <a:rPr lang="en-US" sz="2400" b="1" dirty="0"/>
              <a:t>Action </a:t>
            </a:r>
            <a:r>
              <a:rPr lang="en-US" sz="2400" b="1" dirty="0" err="1"/>
              <a:t>Sj</a:t>
            </a:r>
            <a:r>
              <a:rPr lang="en-US" sz="2400" b="1" dirty="0"/>
              <a:t>​</a:t>
            </a:r>
            <a:r>
              <a:rPr lang="en-US" sz="2400" dirty="0"/>
              <a:t>:</a:t>
            </a:r>
          </a:p>
          <a:p>
            <a:pPr lvl="1"/>
            <a:r>
              <a:rPr lang="en-US" sz="2400" dirty="0"/>
              <a:t>This is the subsequent action that relies on the successful completion of the first action Si​. It cannot be executed until condition ccc is achieved</a:t>
            </a:r>
          </a:p>
        </p:txBody>
      </p:sp>
    </p:spTree>
    <p:extLst>
      <p:ext uri="{BB962C8B-B14F-4D97-AF65-F5344CB8AC3E}">
        <p14:creationId xmlns:p14="http://schemas.microsoft.com/office/powerpoint/2010/main" val="5566050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B0C102-C919-64B6-2E17-056E0CAFE4DD}"/>
              </a:ext>
            </a:extLst>
          </p:cNvPr>
          <p:cNvSpPr txBox="1"/>
          <p:nvPr/>
        </p:nvSpPr>
        <p:spPr>
          <a:xfrm>
            <a:off x="1565211" y="853665"/>
            <a:ext cx="8717124" cy="4247317"/>
          </a:xfrm>
          <a:prstGeom prst="rect">
            <a:avLst/>
          </a:prstGeom>
          <a:noFill/>
        </p:spPr>
        <p:txBody>
          <a:bodyPr wrap="square">
            <a:spAutoFit/>
          </a:bodyPr>
          <a:lstStyle/>
          <a:p>
            <a:r>
              <a:rPr lang="en-US" b="1" dirty="0"/>
              <a:t>How Causal Links Work</a:t>
            </a:r>
          </a:p>
          <a:p>
            <a:pPr>
              <a:buFont typeface="Arial" panose="020B0604020202020204" pitchFamily="34" charset="0"/>
              <a:buChar char="•"/>
            </a:pPr>
            <a:r>
              <a:rPr lang="en-US" dirty="0"/>
              <a:t>When you plan a series of actions, you may have different actions that depend on the completion of previous ones.</a:t>
            </a:r>
          </a:p>
          <a:p>
            <a:pPr>
              <a:buFont typeface="Arial" panose="020B0604020202020204" pitchFamily="34" charset="0"/>
              <a:buChar char="•"/>
            </a:pPr>
            <a:r>
              <a:rPr lang="en-US" dirty="0"/>
              <a:t>By establishing causal links, you can clarify which actions are necessary to support others. This helps ensure that the overall plan is coherent and that all prerequisites are met.</a:t>
            </a:r>
          </a:p>
          <a:p>
            <a:pPr>
              <a:buFont typeface="Arial" panose="020B0604020202020204" pitchFamily="34" charset="0"/>
              <a:buChar char="•"/>
            </a:pPr>
            <a:endParaRPr lang="en-US" dirty="0"/>
          </a:p>
          <a:p>
            <a:endParaRPr lang="en-US" dirty="0"/>
          </a:p>
          <a:p>
            <a:r>
              <a:rPr lang="en-IN" b="1" dirty="0"/>
              <a:t>Example</a:t>
            </a:r>
          </a:p>
          <a:p>
            <a:r>
              <a:rPr lang="en-IN" dirty="0"/>
              <a:t>Let’s illustrate causal links with a simple example:</a:t>
            </a:r>
          </a:p>
          <a:p>
            <a:r>
              <a:rPr lang="en-IN" b="1" dirty="0"/>
              <a:t>Scenario: Preparing a Meal</a:t>
            </a:r>
          </a:p>
          <a:p>
            <a:pPr>
              <a:buFont typeface="+mj-lt"/>
              <a:buAutoNum type="arabicPeriod"/>
            </a:pPr>
            <a:r>
              <a:rPr lang="en-IN" b="1" dirty="0"/>
              <a:t>Actions</a:t>
            </a:r>
            <a:r>
              <a:rPr lang="en-IN" dirty="0"/>
              <a:t>:</a:t>
            </a:r>
          </a:p>
          <a:p>
            <a:pPr marL="742950" lvl="1" indent="-285750">
              <a:buFont typeface="+mj-lt"/>
              <a:buAutoNum type="arabicPeriod"/>
            </a:pPr>
            <a:r>
              <a:rPr lang="en-IN" dirty="0"/>
              <a:t>S1​: </a:t>
            </a:r>
            <a:r>
              <a:rPr lang="en-IN" b="1" dirty="0"/>
              <a:t>Chop Vegetables</a:t>
            </a:r>
            <a:endParaRPr lang="en-IN" dirty="0"/>
          </a:p>
          <a:p>
            <a:pPr marL="742950" lvl="1" indent="-285750">
              <a:buFont typeface="+mj-lt"/>
              <a:buAutoNum type="arabicPeriod"/>
            </a:pPr>
            <a:r>
              <a:rPr lang="en-IN" dirty="0"/>
              <a:t>S2​: </a:t>
            </a:r>
            <a:r>
              <a:rPr lang="en-IN" b="1" dirty="0"/>
              <a:t>Cook Vegetables</a:t>
            </a:r>
            <a:endParaRPr lang="en-IN" dirty="0"/>
          </a:p>
          <a:p>
            <a:pPr marL="742950" lvl="1" indent="-285750">
              <a:buFont typeface="+mj-lt"/>
              <a:buAutoNum type="arabicPeriod"/>
            </a:pPr>
            <a:r>
              <a:rPr lang="en-IN" dirty="0"/>
              <a:t>S3​: </a:t>
            </a:r>
            <a:r>
              <a:rPr lang="en-IN" b="1" dirty="0"/>
              <a:t>Serve Meal</a:t>
            </a:r>
            <a:endParaRPr lang="en-IN"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409331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9C9E84-984C-523F-3CC5-A891FE670CBB}"/>
              </a:ext>
            </a:extLst>
          </p:cNvPr>
          <p:cNvSpPr txBox="1"/>
          <p:nvPr/>
        </p:nvSpPr>
        <p:spPr>
          <a:xfrm>
            <a:off x="1705170" y="859819"/>
            <a:ext cx="6097554" cy="3693319"/>
          </a:xfrm>
          <a:prstGeom prst="rect">
            <a:avLst/>
          </a:prstGeom>
          <a:noFill/>
        </p:spPr>
        <p:txBody>
          <a:bodyPr wrap="square">
            <a:spAutoFit/>
          </a:bodyPr>
          <a:lstStyle/>
          <a:p>
            <a:r>
              <a:rPr lang="en-IN" b="1" dirty="0"/>
              <a:t>2. Causal Links</a:t>
            </a:r>
            <a:r>
              <a:rPr lang="en-IN" dirty="0"/>
              <a:t>:</a:t>
            </a:r>
          </a:p>
          <a:p>
            <a:pPr marL="742950" lvl="1" indent="-285750">
              <a:buFont typeface="+mj-lt"/>
              <a:buAutoNum type="arabicPeriod"/>
            </a:pPr>
            <a:r>
              <a:rPr lang="en-IN" dirty="0"/>
              <a:t>The causal link  S1 (Chop Vegetables)→(Chopped Vegetables) →S2 (Cook Vegetables)</a:t>
            </a:r>
          </a:p>
          <a:p>
            <a:pPr lvl="1"/>
            <a:r>
              <a:rPr lang="en-IN" dirty="0"/>
              <a:t>               indicates that chopping the vegetables achieves the condition needed for cooking them.</a:t>
            </a:r>
          </a:p>
          <a:p>
            <a:pPr marL="742950" lvl="1" indent="-285750">
              <a:buFont typeface="+mj-lt"/>
              <a:buAutoNum type="arabicPeriod"/>
            </a:pPr>
            <a:endParaRPr lang="en-IN" dirty="0"/>
          </a:p>
          <a:p>
            <a:pPr marL="742950" lvl="1" indent="-285750">
              <a:buFont typeface="+mj-lt"/>
              <a:buAutoNum type="arabicPeriod"/>
            </a:pPr>
            <a:endParaRPr lang="en-IN" dirty="0"/>
          </a:p>
          <a:p>
            <a:pPr lvl="1"/>
            <a:r>
              <a:rPr lang="en-IN" dirty="0"/>
              <a:t>2. After cooking, you might have another causal link S2 (Cook Vegetables)→(Cooked Vegetables) →S3 (Serve Meal)   </a:t>
            </a:r>
          </a:p>
          <a:p>
            <a:pPr lvl="1"/>
            <a:r>
              <a:rPr lang="en-IN" dirty="0"/>
              <a:t>         showing that cooking the vegetables achieves the condition needed to serve the meal.</a:t>
            </a:r>
          </a:p>
        </p:txBody>
      </p:sp>
    </p:spTree>
    <p:extLst>
      <p:ext uri="{BB962C8B-B14F-4D97-AF65-F5344CB8AC3E}">
        <p14:creationId xmlns:p14="http://schemas.microsoft.com/office/powerpoint/2010/main" val="2604107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ChangeArrowheads="1"/>
          </p:cNvSpPr>
          <p:nvPr/>
        </p:nvSpPr>
        <p:spPr bwMode="auto">
          <a:xfrm>
            <a:off x="2124823" y="292454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3200"/>
          </a:p>
        </p:txBody>
      </p:sp>
      <p:sp>
        <p:nvSpPr>
          <p:cNvPr id="3" name="Rectangle 2"/>
          <p:cNvSpPr>
            <a:spLocks noChangeArrowheads="1"/>
          </p:cNvSpPr>
          <p:nvPr/>
        </p:nvSpPr>
        <p:spPr bwMode="auto">
          <a:xfrm>
            <a:off x="667498" y="23187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6625" name="image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01801"/>
            <a:ext cx="7097486" cy="19151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14010" y="150714"/>
            <a:ext cx="672331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 example, the final plan has the following components: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945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334000" y="228600"/>
            <a:ext cx="1219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Start</a:t>
            </a:r>
          </a:p>
        </p:txBody>
      </p:sp>
      <p:sp>
        <p:nvSpPr>
          <p:cNvPr id="19459" name="Rectangle 3"/>
          <p:cNvSpPr>
            <a:spLocks noChangeArrowheads="1"/>
          </p:cNvSpPr>
          <p:nvPr/>
        </p:nvSpPr>
        <p:spPr bwMode="auto">
          <a:xfrm>
            <a:off x="7239000" y="1600200"/>
            <a:ext cx="1828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Buy(bananas)</a:t>
            </a:r>
          </a:p>
        </p:txBody>
      </p:sp>
      <p:sp>
        <p:nvSpPr>
          <p:cNvPr id="19460" name="Rectangle 4"/>
          <p:cNvSpPr>
            <a:spLocks noChangeArrowheads="1"/>
          </p:cNvSpPr>
          <p:nvPr/>
        </p:nvSpPr>
        <p:spPr bwMode="auto">
          <a:xfrm>
            <a:off x="5486400" y="2819400"/>
            <a:ext cx="1066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Finish</a:t>
            </a:r>
          </a:p>
        </p:txBody>
      </p:sp>
      <p:sp>
        <p:nvSpPr>
          <p:cNvPr id="19461" name="Rectangle 5"/>
          <p:cNvSpPr>
            <a:spLocks noChangeArrowheads="1"/>
          </p:cNvSpPr>
          <p:nvPr/>
        </p:nvSpPr>
        <p:spPr bwMode="auto">
          <a:xfrm>
            <a:off x="5029200" y="1600200"/>
            <a:ext cx="1600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Buy(Milk)</a:t>
            </a:r>
          </a:p>
        </p:txBody>
      </p:sp>
      <p:sp>
        <p:nvSpPr>
          <p:cNvPr id="19462" name="Rectangle 6"/>
          <p:cNvSpPr>
            <a:spLocks noChangeArrowheads="1"/>
          </p:cNvSpPr>
          <p:nvPr/>
        </p:nvSpPr>
        <p:spPr bwMode="auto">
          <a:xfrm>
            <a:off x="2971800" y="1600200"/>
            <a:ext cx="1600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Buy(Drill)</a:t>
            </a:r>
          </a:p>
        </p:txBody>
      </p:sp>
      <p:sp>
        <p:nvSpPr>
          <p:cNvPr id="19463" name="Line 7"/>
          <p:cNvSpPr>
            <a:spLocks noChangeShapeType="1"/>
          </p:cNvSpPr>
          <p:nvPr/>
        </p:nvSpPr>
        <p:spPr bwMode="auto">
          <a:xfrm flipH="1">
            <a:off x="3581400" y="533400"/>
            <a:ext cx="17526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6553200" y="457200"/>
            <a:ext cx="1600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5943600" y="7620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Text Box 10"/>
          <p:cNvSpPr txBox="1">
            <a:spLocks noChangeArrowheads="1"/>
          </p:cNvSpPr>
          <p:nvPr/>
        </p:nvSpPr>
        <p:spPr bwMode="auto">
          <a:xfrm>
            <a:off x="2667000" y="12954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At(s),Sells(s,Drill)</a:t>
            </a:r>
          </a:p>
        </p:txBody>
      </p:sp>
      <p:sp>
        <p:nvSpPr>
          <p:cNvPr id="19467" name="Text Box 11"/>
          <p:cNvSpPr txBox="1">
            <a:spLocks noChangeArrowheads="1"/>
          </p:cNvSpPr>
          <p:nvPr/>
        </p:nvSpPr>
        <p:spPr bwMode="auto">
          <a:xfrm>
            <a:off x="4876800" y="12192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At(s),Sells(s,Milk)</a:t>
            </a:r>
          </a:p>
        </p:txBody>
      </p:sp>
      <p:sp>
        <p:nvSpPr>
          <p:cNvPr id="19468" name="Text Box 12"/>
          <p:cNvSpPr txBox="1">
            <a:spLocks noChangeArrowheads="1"/>
          </p:cNvSpPr>
          <p:nvPr/>
        </p:nvSpPr>
        <p:spPr bwMode="auto">
          <a:xfrm>
            <a:off x="7239000" y="1219200"/>
            <a:ext cx="320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At(s),Sells(s,Bananas)</a:t>
            </a:r>
          </a:p>
        </p:txBody>
      </p:sp>
      <p:sp>
        <p:nvSpPr>
          <p:cNvPr id="19469" name="Text Box 13"/>
          <p:cNvSpPr txBox="1">
            <a:spLocks noChangeArrowheads="1"/>
          </p:cNvSpPr>
          <p:nvPr/>
        </p:nvSpPr>
        <p:spPr bwMode="auto">
          <a:xfrm>
            <a:off x="3657600" y="2438400"/>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Have(Drill),Have(Milk),Have(Bananas),At(Home)</a:t>
            </a:r>
          </a:p>
        </p:txBody>
      </p:sp>
      <p:sp>
        <p:nvSpPr>
          <p:cNvPr id="19470" name="Line 14"/>
          <p:cNvSpPr>
            <a:spLocks noChangeShapeType="1"/>
          </p:cNvSpPr>
          <p:nvPr/>
        </p:nvSpPr>
        <p:spPr bwMode="auto">
          <a:xfrm>
            <a:off x="3657600" y="2209800"/>
            <a:ext cx="190500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Line 15"/>
          <p:cNvSpPr>
            <a:spLocks noChangeShapeType="1"/>
          </p:cNvSpPr>
          <p:nvPr/>
        </p:nvSpPr>
        <p:spPr bwMode="auto">
          <a:xfrm>
            <a:off x="5867400" y="2209800"/>
            <a:ext cx="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6"/>
          <p:cNvSpPr>
            <a:spLocks noChangeShapeType="1"/>
          </p:cNvSpPr>
          <p:nvPr/>
        </p:nvSpPr>
        <p:spPr bwMode="auto">
          <a:xfrm flipH="1">
            <a:off x="6400800" y="2209800"/>
            <a:ext cx="160020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Rectangle 17"/>
          <p:cNvSpPr>
            <a:spLocks noChangeArrowheads="1"/>
          </p:cNvSpPr>
          <p:nvPr/>
        </p:nvSpPr>
        <p:spPr bwMode="auto">
          <a:xfrm>
            <a:off x="5257800" y="3886200"/>
            <a:ext cx="1219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Start</a:t>
            </a:r>
          </a:p>
        </p:txBody>
      </p:sp>
      <p:sp>
        <p:nvSpPr>
          <p:cNvPr id="19474" name="Rectangle 18"/>
          <p:cNvSpPr>
            <a:spLocks noChangeArrowheads="1"/>
          </p:cNvSpPr>
          <p:nvPr/>
        </p:nvSpPr>
        <p:spPr bwMode="auto">
          <a:xfrm>
            <a:off x="7162800" y="5257800"/>
            <a:ext cx="1828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Buy(bananas)</a:t>
            </a:r>
          </a:p>
        </p:txBody>
      </p:sp>
      <p:sp>
        <p:nvSpPr>
          <p:cNvPr id="19475" name="Rectangle 19"/>
          <p:cNvSpPr>
            <a:spLocks noChangeArrowheads="1"/>
          </p:cNvSpPr>
          <p:nvPr/>
        </p:nvSpPr>
        <p:spPr bwMode="auto">
          <a:xfrm>
            <a:off x="5410200" y="6477000"/>
            <a:ext cx="1066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Finish</a:t>
            </a:r>
          </a:p>
        </p:txBody>
      </p:sp>
      <p:sp>
        <p:nvSpPr>
          <p:cNvPr id="19476" name="Rectangle 20"/>
          <p:cNvSpPr>
            <a:spLocks noChangeArrowheads="1"/>
          </p:cNvSpPr>
          <p:nvPr/>
        </p:nvSpPr>
        <p:spPr bwMode="auto">
          <a:xfrm>
            <a:off x="4953000" y="5257800"/>
            <a:ext cx="1600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Buy(Milk)</a:t>
            </a:r>
          </a:p>
        </p:txBody>
      </p:sp>
      <p:sp>
        <p:nvSpPr>
          <p:cNvPr id="19477" name="Rectangle 21"/>
          <p:cNvSpPr>
            <a:spLocks noChangeArrowheads="1"/>
          </p:cNvSpPr>
          <p:nvPr/>
        </p:nvSpPr>
        <p:spPr bwMode="auto">
          <a:xfrm>
            <a:off x="2895600" y="5257800"/>
            <a:ext cx="1600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Buy(Drill)</a:t>
            </a:r>
          </a:p>
        </p:txBody>
      </p:sp>
      <p:sp>
        <p:nvSpPr>
          <p:cNvPr id="19478" name="Line 22"/>
          <p:cNvSpPr>
            <a:spLocks noChangeShapeType="1"/>
          </p:cNvSpPr>
          <p:nvPr/>
        </p:nvSpPr>
        <p:spPr bwMode="auto">
          <a:xfrm flipH="1">
            <a:off x="3505200" y="4191000"/>
            <a:ext cx="1752600" cy="1066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Line 23"/>
          <p:cNvSpPr>
            <a:spLocks noChangeShapeType="1"/>
          </p:cNvSpPr>
          <p:nvPr/>
        </p:nvSpPr>
        <p:spPr bwMode="auto">
          <a:xfrm>
            <a:off x="6477000" y="4114800"/>
            <a:ext cx="1600200" cy="1143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0" name="Line 24"/>
          <p:cNvSpPr>
            <a:spLocks noChangeShapeType="1"/>
          </p:cNvSpPr>
          <p:nvPr/>
        </p:nvSpPr>
        <p:spPr bwMode="auto">
          <a:xfrm>
            <a:off x="5867400" y="4419600"/>
            <a:ext cx="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1" name="Text Box 25"/>
          <p:cNvSpPr txBox="1">
            <a:spLocks noChangeArrowheads="1"/>
          </p:cNvSpPr>
          <p:nvPr/>
        </p:nvSpPr>
        <p:spPr bwMode="auto">
          <a:xfrm>
            <a:off x="2590800" y="4953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At(HWS),Sells(HWS,Drill)</a:t>
            </a:r>
          </a:p>
        </p:txBody>
      </p:sp>
      <p:sp>
        <p:nvSpPr>
          <p:cNvPr id="19482" name="Text Box 26"/>
          <p:cNvSpPr txBox="1">
            <a:spLocks noChangeArrowheads="1"/>
          </p:cNvSpPr>
          <p:nvPr/>
        </p:nvSpPr>
        <p:spPr bwMode="auto">
          <a:xfrm>
            <a:off x="4800600" y="48768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At(SM),Sells(SM,Milk)</a:t>
            </a:r>
          </a:p>
        </p:txBody>
      </p:sp>
      <p:sp>
        <p:nvSpPr>
          <p:cNvPr id="19483" name="Text Box 27"/>
          <p:cNvSpPr txBox="1">
            <a:spLocks noChangeArrowheads="1"/>
          </p:cNvSpPr>
          <p:nvPr/>
        </p:nvSpPr>
        <p:spPr bwMode="auto">
          <a:xfrm>
            <a:off x="7162800" y="4876800"/>
            <a:ext cx="320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At(SM),Sells(SM,Bananas)</a:t>
            </a:r>
          </a:p>
        </p:txBody>
      </p:sp>
      <p:sp>
        <p:nvSpPr>
          <p:cNvPr id="19484" name="Text Box 28"/>
          <p:cNvSpPr txBox="1">
            <a:spLocks noChangeArrowheads="1"/>
          </p:cNvSpPr>
          <p:nvPr/>
        </p:nvSpPr>
        <p:spPr bwMode="auto">
          <a:xfrm>
            <a:off x="3581400" y="6096000"/>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Have(Drill),Have(Milk),Have(Bananas),At(Home)</a:t>
            </a:r>
          </a:p>
        </p:txBody>
      </p:sp>
      <p:sp>
        <p:nvSpPr>
          <p:cNvPr id="19485" name="Line 29"/>
          <p:cNvSpPr>
            <a:spLocks noChangeShapeType="1"/>
          </p:cNvSpPr>
          <p:nvPr/>
        </p:nvSpPr>
        <p:spPr bwMode="auto">
          <a:xfrm>
            <a:off x="3581400" y="5867400"/>
            <a:ext cx="190500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6" name="Line 30"/>
          <p:cNvSpPr>
            <a:spLocks noChangeShapeType="1"/>
          </p:cNvSpPr>
          <p:nvPr/>
        </p:nvSpPr>
        <p:spPr bwMode="auto">
          <a:xfrm>
            <a:off x="5791200" y="5867400"/>
            <a:ext cx="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7" name="Line 31"/>
          <p:cNvSpPr>
            <a:spLocks noChangeShapeType="1"/>
          </p:cNvSpPr>
          <p:nvPr/>
        </p:nvSpPr>
        <p:spPr bwMode="auto">
          <a:xfrm flipH="1">
            <a:off x="6324600" y="5867400"/>
            <a:ext cx="1600200" cy="609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748065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257800" y="685800"/>
            <a:ext cx="1219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Start</a:t>
            </a:r>
          </a:p>
        </p:txBody>
      </p:sp>
      <p:sp>
        <p:nvSpPr>
          <p:cNvPr id="21507" name="Rectangle 3"/>
          <p:cNvSpPr>
            <a:spLocks noChangeArrowheads="1"/>
          </p:cNvSpPr>
          <p:nvPr/>
        </p:nvSpPr>
        <p:spPr bwMode="auto">
          <a:xfrm>
            <a:off x="7315200" y="3124200"/>
            <a:ext cx="1828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Buy(bananas)</a:t>
            </a:r>
          </a:p>
        </p:txBody>
      </p:sp>
      <p:sp>
        <p:nvSpPr>
          <p:cNvPr id="21508" name="Rectangle 4"/>
          <p:cNvSpPr>
            <a:spLocks noChangeArrowheads="1"/>
          </p:cNvSpPr>
          <p:nvPr/>
        </p:nvSpPr>
        <p:spPr bwMode="auto">
          <a:xfrm>
            <a:off x="5562600" y="4800600"/>
            <a:ext cx="1066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Finish</a:t>
            </a:r>
          </a:p>
        </p:txBody>
      </p:sp>
      <p:sp>
        <p:nvSpPr>
          <p:cNvPr id="21509" name="Rectangle 5"/>
          <p:cNvSpPr>
            <a:spLocks noChangeArrowheads="1"/>
          </p:cNvSpPr>
          <p:nvPr/>
        </p:nvSpPr>
        <p:spPr bwMode="auto">
          <a:xfrm>
            <a:off x="5334000" y="3124200"/>
            <a:ext cx="1600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Buy(Milk)</a:t>
            </a:r>
          </a:p>
        </p:txBody>
      </p:sp>
      <p:sp>
        <p:nvSpPr>
          <p:cNvPr id="21510" name="Rectangle 6"/>
          <p:cNvSpPr>
            <a:spLocks noChangeArrowheads="1"/>
          </p:cNvSpPr>
          <p:nvPr/>
        </p:nvSpPr>
        <p:spPr bwMode="auto">
          <a:xfrm>
            <a:off x="3429000" y="3124200"/>
            <a:ext cx="1600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Buy(Drill)</a:t>
            </a:r>
          </a:p>
        </p:txBody>
      </p:sp>
      <p:sp>
        <p:nvSpPr>
          <p:cNvPr id="21511" name="Line 7"/>
          <p:cNvSpPr>
            <a:spLocks noChangeShapeType="1"/>
          </p:cNvSpPr>
          <p:nvPr/>
        </p:nvSpPr>
        <p:spPr bwMode="auto">
          <a:xfrm flipH="1">
            <a:off x="3505200" y="990600"/>
            <a:ext cx="1752600" cy="1066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6477000" y="838200"/>
            <a:ext cx="1600200" cy="1143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Text Box 9"/>
          <p:cNvSpPr txBox="1">
            <a:spLocks noChangeArrowheads="1"/>
          </p:cNvSpPr>
          <p:nvPr/>
        </p:nvSpPr>
        <p:spPr bwMode="auto">
          <a:xfrm>
            <a:off x="4038600" y="4267200"/>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Have(Drill),Have(Milk),Have(Bananas),At(Home)</a:t>
            </a:r>
          </a:p>
        </p:txBody>
      </p:sp>
      <p:sp>
        <p:nvSpPr>
          <p:cNvPr id="21514" name="Rectangle 10"/>
          <p:cNvSpPr>
            <a:spLocks noChangeArrowheads="1"/>
          </p:cNvSpPr>
          <p:nvPr/>
        </p:nvSpPr>
        <p:spPr bwMode="auto">
          <a:xfrm>
            <a:off x="2743200" y="2057400"/>
            <a:ext cx="1600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Go(HWS)</a:t>
            </a:r>
          </a:p>
        </p:txBody>
      </p:sp>
      <p:sp>
        <p:nvSpPr>
          <p:cNvPr id="21515" name="Rectangle 11"/>
          <p:cNvSpPr>
            <a:spLocks noChangeArrowheads="1"/>
          </p:cNvSpPr>
          <p:nvPr/>
        </p:nvSpPr>
        <p:spPr bwMode="auto">
          <a:xfrm>
            <a:off x="7620000" y="2057400"/>
            <a:ext cx="1600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Go(SM)</a:t>
            </a:r>
          </a:p>
        </p:txBody>
      </p:sp>
      <p:sp>
        <p:nvSpPr>
          <p:cNvPr id="21516" name="Text Box 12"/>
          <p:cNvSpPr txBox="1">
            <a:spLocks noChangeArrowheads="1"/>
          </p:cNvSpPr>
          <p:nvPr/>
        </p:nvSpPr>
        <p:spPr bwMode="auto">
          <a:xfrm>
            <a:off x="2895600" y="28194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At(HWS),Sells(HWS,Drill)</a:t>
            </a:r>
          </a:p>
        </p:txBody>
      </p:sp>
      <p:sp>
        <p:nvSpPr>
          <p:cNvPr id="21517" name="Text Box 13"/>
          <p:cNvSpPr txBox="1">
            <a:spLocks noChangeArrowheads="1"/>
          </p:cNvSpPr>
          <p:nvPr/>
        </p:nvSpPr>
        <p:spPr bwMode="auto">
          <a:xfrm>
            <a:off x="5257800" y="27432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At(SM),Sells(SM,Milk)</a:t>
            </a:r>
          </a:p>
        </p:txBody>
      </p:sp>
      <p:sp>
        <p:nvSpPr>
          <p:cNvPr id="21518" name="Text Box 14"/>
          <p:cNvSpPr txBox="1">
            <a:spLocks noChangeArrowheads="1"/>
          </p:cNvSpPr>
          <p:nvPr/>
        </p:nvSpPr>
        <p:spPr bwMode="auto">
          <a:xfrm>
            <a:off x="7239000" y="2819400"/>
            <a:ext cx="320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At(SM),Sells(SM,Bananas)</a:t>
            </a:r>
          </a:p>
        </p:txBody>
      </p:sp>
      <p:sp>
        <p:nvSpPr>
          <p:cNvPr id="21519" name="Text Box 15"/>
          <p:cNvSpPr txBox="1">
            <a:spLocks noChangeArrowheads="1"/>
          </p:cNvSpPr>
          <p:nvPr/>
        </p:nvSpPr>
        <p:spPr bwMode="auto">
          <a:xfrm>
            <a:off x="3276600" y="16764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At(Home)</a:t>
            </a:r>
          </a:p>
        </p:txBody>
      </p:sp>
      <p:sp>
        <p:nvSpPr>
          <p:cNvPr id="21520" name="Text Box 16"/>
          <p:cNvSpPr txBox="1">
            <a:spLocks noChangeArrowheads="1"/>
          </p:cNvSpPr>
          <p:nvPr/>
        </p:nvSpPr>
        <p:spPr bwMode="auto">
          <a:xfrm>
            <a:off x="7467600" y="1600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At(Home)</a:t>
            </a:r>
          </a:p>
        </p:txBody>
      </p:sp>
      <p:sp>
        <p:nvSpPr>
          <p:cNvPr id="21521" name="Line 17"/>
          <p:cNvSpPr>
            <a:spLocks noChangeShapeType="1"/>
          </p:cNvSpPr>
          <p:nvPr/>
        </p:nvSpPr>
        <p:spPr bwMode="auto">
          <a:xfrm>
            <a:off x="5867400" y="1219200"/>
            <a:ext cx="0" cy="1905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18"/>
          <p:cNvSpPr>
            <a:spLocks noChangeShapeType="1"/>
          </p:cNvSpPr>
          <p:nvPr/>
        </p:nvSpPr>
        <p:spPr bwMode="auto">
          <a:xfrm flipH="1">
            <a:off x="4267200" y="1219200"/>
            <a:ext cx="1219200" cy="1905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3" name="Line 19"/>
          <p:cNvSpPr>
            <a:spLocks noChangeShapeType="1"/>
          </p:cNvSpPr>
          <p:nvPr/>
        </p:nvSpPr>
        <p:spPr bwMode="auto">
          <a:xfrm>
            <a:off x="6248400" y="1219200"/>
            <a:ext cx="1676400" cy="1905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Line 20"/>
          <p:cNvSpPr>
            <a:spLocks noChangeShapeType="1"/>
          </p:cNvSpPr>
          <p:nvPr/>
        </p:nvSpPr>
        <p:spPr bwMode="auto">
          <a:xfrm flipH="1">
            <a:off x="6172200" y="2209800"/>
            <a:ext cx="1447800" cy="914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5" name="Line 21"/>
          <p:cNvSpPr>
            <a:spLocks noChangeShapeType="1"/>
          </p:cNvSpPr>
          <p:nvPr/>
        </p:nvSpPr>
        <p:spPr bwMode="auto">
          <a:xfrm flipH="1">
            <a:off x="7467600" y="2362200"/>
            <a:ext cx="152400" cy="762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6" name="Line 22"/>
          <p:cNvSpPr>
            <a:spLocks noChangeShapeType="1"/>
          </p:cNvSpPr>
          <p:nvPr/>
        </p:nvSpPr>
        <p:spPr bwMode="auto">
          <a:xfrm>
            <a:off x="4191000" y="3733800"/>
            <a:ext cx="1600200" cy="1066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Line 23"/>
          <p:cNvSpPr>
            <a:spLocks noChangeShapeType="1"/>
          </p:cNvSpPr>
          <p:nvPr/>
        </p:nvSpPr>
        <p:spPr bwMode="auto">
          <a:xfrm>
            <a:off x="6019800" y="3733800"/>
            <a:ext cx="0" cy="1066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Line 24"/>
          <p:cNvSpPr>
            <a:spLocks noChangeShapeType="1"/>
          </p:cNvSpPr>
          <p:nvPr/>
        </p:nvSpPr>
        <p:spPr bwMode="auto">
          <a:xfrm flipH="1">
            <a:off x="6400800" y="3733800"/>
            <a:ext cx="1828800" cy="1066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020961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486400" y="1066800"/>
            <a:ext cx="1219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Start</a:t>
            </a:r>
          </a:p>
        </p:txBody>
      </p:sp>
      <p:sp>
        <p:nvSpPr>
          <p:cNvPr id="20483" name="Rectangle 3"/>
          <p:cNvSpPr>
            <a:spLocks noChangeArrowheads="1"/>
          </p:cNvSpPr>
          <p:nvPr/>
        </p:nvSpPr>
        <p:spPr bwMode="auto">
          <a:xfrm>
            <a:off x="7543800" y="3505200"/>
            <a:ext cx="1828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Buy(bananas)</a:t>
            </a:r>
          </a:p>
        </p:txBody>
      </p:sp>
      <p:sp>
        <p:nvSpPr>
          <p:cNvPr id="20484" name="Rectangle 4"/>
          <p:cNvSpPr>
            <a:spLocks noChangeArrowheads="1"/>
          </p:cNvSpPr>
          <p:nvPr/>
        </p:nvSpPr>
        <p:spPr bwMode="auto">
          <a:xfrm>
            <a:off x="5791200" y="5181600"/>
            <a:ext cx="1066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Finish</a:t>
            </a:r>
          </a:p>
        </p:txBody>
      </p:sp>
      <p:sp>
        <p:nvSpPr>
          <p:cNvPr id="20485" name="Rectangle 5"/>
          <p:cNvSpPr>
            <a:spLocks noChangeArrowheads="1"/>
          </p:cNvSpPr>
          <p:nvPr/>
        </p:nvSpPr>
        <p:spPr bwMode="auto">
          <a:xfrm>
            <a:off x="5562600" y="3505200"/>
            <a:ext cx="1600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Buy(Milk)</a:t>
            </a:r>
          </a:p>
        </p:txBody>
      </p:sp>
      <p:sp>
        <p:nvSpPr>
          <p:cNvPr id="20486" name="Rectangle 6"/>
          <p:cNvSpPr>
            <a:spLocks noChangeArrowheads="1"/>
          </p:cNvSpPr>
          <p:nvPr/>
        </p:nvSpPr>
        <p:spPr bwMode="auto">
          <a:xfrm>
            <a:off x="3657600" y="3505200"/>
            <a:ext cx="1600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Buy(Drill)</a:t>
            </a:r>
          </a:p>
        </p:txBody>
      </p:sp>
      <p:sp>
        <p:nvSpPr>
          <p:cNvPr id="20487" name="Line 7"/>
          <p:cNvSpPr>
            <a:spLocks noChangeShapeType="1"/>
          </p:cNvSpPr>
          <p:nvPr/>
        </p:nvSpPr>
        <p:spPr bwMode="auto">
          <a:xfrm flipH="1">
            <a:off x="3733800" y="1371600"/>
            <a:ext cx="17526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8"/>
          <p:cNvSpPr>
            <a:spLocks noChangeShapeType="1"/>
          </p:cNvSpPr>
          <p:nvPr/>
        </p:nvSpPr>
        <p:spPr bwMode="auto">
          <a:xfrm>
            <a:off x="6705600" y="1219200"/>
            <a:ext cx="1600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Text Box 9"/>
          <p:cNvSpPr txBox="1">
            <a:spLocks noChangeArrowheads="1"/>
          </p:cNvSpPr>
          <p:nvPr/>
        </p:nvSpPr>
        <p:spPr bwMode="auto">
          <a:xfrm>
            <a:off x="4267200" y="4648200"/>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Have(Drill),Have(Milk),Have(Bananas),At(Home)</a:t>
            </a:r>
          </a:p>
        </p:txBody>
      </p:sp>
      <p:sp>
        <p:nvSpPr>
          <p:cNvPr id="20490" name="Rectangle 10"/>
          <p:cNvSpPr>
            <a:spLocks noChangeArrowheads="1"/>
          </p:cNvSpPr>
          <p:nvPr/>
        </p:nvSpPr>
        <p:spPr bwMode="auto">
          <a:xfrm>
            <a:off x="2971800" y="2438400"/>
            <a:ext cx="1600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Go(HWS)</a:t>
            </a:r>
          </a:p>
        </p:txBody>
      </p:sp>
      <p:sp>
        <p:nvSpPr>
          <p:cNvPr id="20491" name="Rectangle 11"/>
          <p:cNvSpPr>
            <a:spLocks noChangeArrowheads="1"/>
          </p:cNvSpPr>
          <p:nvPr/>
        </p:nvSpPr>
        <p:spPr bwMode="auto">
          <a:xfrm>
            <a:off x="7848600" y="2438400"/>
            <a:ext cx="1600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Go(SM)</a:t>
            </a:r>
          </a:p>
        </p:txBody>
      </p:sp>
      <p:sp>
        <p:nvSpPr>
          <p:cNvPr id="20492" name="Text Box 12"/>
          <p:cNvSpPr txBox="1">
            <a:spLocks noChangeArrowheads="1"/>
          </p:cNvSpPr>
          <p:nvPr/>
        </p:nvSpPr>
        <p:spPr bwMode="auto">
          <a:xfrm>
            <a:off x="3124200" y="32004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At(HWS),Sells(HWS,Drill)</a:t>
            </a:r>
          </a:p>
        </p:txBody>
      </p:sp>
      <p:sp>
        <p:nvSpPr>
          <p:cNvPr id="20493" name="Text Box 13"/>
          <p:cNvSpPr txBox="1">
            <a:spLocks noChangeArrowheads="1"/>
          </p:cNvSpPr>
          <p:nvPr/>
        </p:nvSpPr>
        <p:spPr bwMode="auto">
          <a:xfrm>
            <a:off x="5486400" y="31242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At(SM),Sells(SM,Milk)</a:t>
            </a:r>
          </a:p>
        </p:txBody>
      </p:sp>
      <p:sp>
        <p:nvSpPr>
          <p:cNvPr id="20494" name="Text Box 14"/>
          <p:cNvSpPr txBox="1">
            <a:spLocks noChangeArrowheads="1"/>
          </p:cNvSpPr>
          <p:nvPr/>
        </p:nvSpPr>
        <p:spPr bwMode="auto">
          <a:xfrm>
            <a:off x="7467600" y="3200400"/>
            <a:ext cx="320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At(SM),Sells(SM,Bananas)</a:t>
            </a:r>
          </a:p>
        </p:txBody>
      </p:sp>
      <p:sp>
        <p:nvSpPr>
          <p:cNvPr id="20495" name="Text Box 15"/>
          <p:cNvSpPr txBox="1">
            <a:spLocks noChangeArrowheads="1"/>
          </p:cNvSpPr>
          <p:nvPr/>
        </p:nvSpPr>
        <p:spPr bwMode="auto">
          <a:xfrm>
            <a:off x="3505200" y="20574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At(x)</a:t>
            </a:r>
          </a:p>
        </p:txBody>
      </p:sp>
      <p:sp>
        <p:nvSpPr>
          <p:cNvPr id="20496" name="Text Box 16"/>
          <p:cNvSpPr txBox="1">
            <a:spLocks noChangeArrowheads="1"/>
          </p:cNvSpPr>
          <p:nvPr/>
        </p:nvSpPr>
        <p:spPr bwMode="auto">
          <a:xfrm>
            <a:off x="7696200" y="1981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At(x)</a:t>
            </a:r>
          </a:p>
        </p:txBody>
      </p:sp>
      <p:sp>
        <p:nvSpPr>
          <p:cNvPr id="20497" name="Line 17"/>
          <p:cNvSpPr>
            <a:spLocks noChangeShapeType="1"/>
          </p:cNvSpPr>
          <p:nvPr/>
        </p:nvSpPr>
        <p:spPr bwMode="auto">
          <a:xfrm>
            <a:off x="6096000" y="1600200"/>
            <a:ext cx="0" cy="1905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8" name="Line 18"/>
          <p:cNvSpPr>
            <a:spLocks noChangeShapeType="1"/>
          </p:cNvSpPr>
          <p:nvPr/>
        </p:nvSpPr>
        <p:spPr bwMode="auto">
          <a:xfrm flipH="1">
            <a:off x="4495800" y="1600200"/>
            <a:ext cx="1219200" cy="1905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9" name="Line 19"/>
          <p:cNvSpPr>
            <a:spLocks noChangeShapeType="1"/>
          </p:cNvSpPr>
          <p:nvPr/>
        </p:nvSpPr>
        <p:spPr bwMode="auto">
          <a:xfrm>
            <a:off x="6477000" y="1600200"/>
            <a:ext cx="1676400" cy="1905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0" name="Line 20"/>
          <p:cNvSpPr>
            <a:spLocks noChangeShapeType="1"/>
          </p:cNvSpPr>
          <p:nvPr/>
        </p:nvSpPr>
        <p:spPr bwMode="auto">
          <a:xfrm flipH="1">
            <a:off x="6400800" y="2590800"/>
            <a:ext cx="1447800" cy="914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1" name="Line 21"/>
          <p:cNvSpPr>
            <a:spLocks noChangeShapeType="1"/>
          </p:cNvSpPr>
          <p:nvPr/>
        </p:nvSpPr>
        <p:spPr bwMode="auto">
          <a:xfrm flipH="1">
            <a:off x="7696200" y="2743200"/>
            <a:ext cx="152400" cy="762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2" name="Line 22"/>
          <p:cNvSpPr>
            <a:spLocks noChangeShapeType="1"/>
          </p:cNvSpPr>
          <p:nvPr/>
        </p:nvSpPr>
        <p:spPr bwMode="auto">
          <a:xfrm>
            <a:off x="4419600" y="4114800"/>
            <a:ext cx="1600200" cy="1066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23"/>
          <p:cNvSpPr>
            <a:spLocks noChangeShapeType="1"/>
          </p:cNvSpPr>
          <p:nvPr/>
        </p:nvSpPr>
        <p:spPr bwMode="auto">
          <a:xfrm>
            <a:off x="6248400" y="4114800"/>
            <a:ext cx="0" cy="1066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24"/>
          <p:cNvSpPr>
            <a:spLocks noChangeShapeType="1"/>
          </p:cNvSpPr>
          <p:nvPr/>
        </p:nvSpPr>
        <p:spPr bwMode="auto">
          <a:xfrm flipH="1">
            <a:off x="6629400" y="4114800"/>
            <a:ext cx="1828800" cy="1066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67030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65A2CCC-18DE-9465-6FBC-A26DC7D8031C}"/>
              </a:ext>
            </a:extLst>
          </p:cNvPr>
          <p:cNvSpPr>
            <a:spLocks noGrp="1" noChangeArrowheads="1"/>
          </p:cNvSpPr>
          <p:nvPr>
            <p:ph idx="1"/>
          </p:nvPr>
        </p:nvSpPr>
        <p:spPr bwMode="auto">
          <a:xfrm>
            <a:off x="273996" y="-1032447"/>
            <a:ext cx="11840549"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2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2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2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Search Algorithm</a:t>
            </a:r>
            <a:r>
              <a:rPr kumimoji="0" lang="en-US" altLang="en-US" sz="2400" b="0" i="0" u="none" strike="noStrike" cap="none" normalizeH="0" baseline="0" dirty="0">
                <a:ln>
                  <a:noFill/>
                </a:ln>
                <a:solidFill>
                  <a:schemeClr val="tx1"/>
                </a:solidFill>
                <a:effectLst/>
                <a:latin typeface="Arial" panose="020B0604020202020204" pitchFamily="34" charset="0"/>
              </a:rPr>
              <a:t>: If the agent uses a brute force search algorithm to find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the goal action, it might need to evaluate up to 10 billion actions.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In an efficient search strategy, we would look for actions that directly satisfy the goal,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which in this case is </a:t>
            </a:r>
            <a:r>
              <a:rPr kumimoji="0" lang="en-US" altLang="en-US" sz="2400" b="0" i="0" u="none" strike="noStrike" cap="none" normalizeH="0" baseline="0" dirty="0">
                <a:ln>
                  <a:noFill/>
                </a:ln>
                <a:solidFill>
                  <a:schemeClr val="tx1"/>
                </a:solidFill>
                <a:effectLst/>
                <a:latin typeface="Arial Unicode MS"/>
              </a:rPr>
              <a:t>Buy(ISBN0137903952)</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this context, the agent's task is essentially to match the desired ISBN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with the available options. Ideally, a well-optimized search algorithm wouldn't need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go through all 10 billion options but instead would use heuristics or direct matching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(for instance, filtering for the correct ISBN) to significantly narrow down the search.</a:t>
            </a:r>
          </a:p>
        </p:txBody>
      </p:sp>
    </p:spTree>
    <p:extLst>
      <p:ext uri="{BB962C8B-B14F-4D97-AF65-F5344CB8AC3E}">
        <p14:creationId xmlns:p14="http://schemas.microsoft.com/office/powerpoint/2010/main" val="165673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59" y="284207"/>
            <a:ext cx="11432177" cy="6194969"/>
          </a:xfrm>
        </p:spPr>
        <p:txBody>
          <a:bodyPr>
            <a:normAutofit/>
          </a:bodyPr>
          <a:lstStyle/>
          <a:p>
            <a:pPr marL="0" lvl="0" indent="0" algn="just">
              <a:buNone/>
            </a:pPr>
            <a:r>
              <a:rPr lang="en-US" b="1" dirty="0"/>
              <a:t>2. Finding a good heuristic function:</a:t>
            </a:r>
          </a:p>
          <a:p>
            <a:pPr algn="just"/>
            <a:r>
              <a:rPr lang="en-US" dirty="0"/>
              <a:t> Suppose the agent's goal is to buy four different books online. Then there will be 1040 plans of just four steps, so searching without an accurate heuristic is difficult. It requires a human to supply a heuristic function for each new problem. For the book-buying problem, the goal would be Have(A) ∧ Have (B) ∧ Have(C) ∧  Have(D) , and a state containing Have (A) ∧ Have(C) would have cost 2. Thus, the agent automatically gets the right heuristic for this problem.</a:t>
            </a:r>
          </a:p>
          <a:p>
            <a:pPr marL="0" indent="0" algn="just">
              <a:buNone/>
            </a:pPr>
            <a:endParaRPr lang="en-US" dirty="0"/>
          </a:p>
          <a:p>
            <a:pPr marL="0" lvl="0" indent="0" algn="just">
              <a:buNone/>
            </a:pPr>
            <a:endParaRPr lang="en-US" dirty="0"/>
          </a:p>
        </p:txBody>
      </p:sp>
    </p:spTree>
    <p:extLst>
      <p:ext uri="{BB962C8B-B14F-4D97-AF65-F5344CB8AC3E}">
        <p14:creationId xmlns:p14="http://schemas.microsoft.com/office/powerpoint/2010/main" val="114559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5935</Words>
  <Application>Microsoft Office PowerPoint</Application>
  <PresentationFormat>Widescreen</PresentationFormat>
  <Paragraphs>560</Paragraphs>
  <Slides>77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Arial Unicode MS</vt:lpstr>
      <vt:lpstr>Calibri</vt:lpstr>
      <vt:lpstr>Calibri Light</vt:lpstr>
      <vt:lpstr>Courier New</vt:lpstr>
      <vt:lpstr>Helvetica Neue</vt:lpstr>
      <vt:lpstr>Times New Roman</vt:lpstr>
      <vt:lpstr>Wingdings</vt:lpstr>
      <vt:lpstr>Office Theme</vt:lpstr>
      <vt:lpstr>CSD 3102 ARTIFICIAL INTELLIGENCE TECHNIQUES MODULE IV</vt:lpstr>
      <vt:lpstr>PowerPoint Presentation</vt:lpstr>
      <vt:lpstr>What is a Plan?</vt:lpstr>
      <vt:lpstr>PLANNING: </vt:lpstr>
      <vt:lpstr>PLANNING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LANGUAGE OF PLANNING PROBLEMS:</vt:lpstr>
      <vt:lpstr>THE LANGUAGE OF PLANNING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The spare tire problem </vt:lpstr>
      <vt:lpstr>Example: The spare tire problem </vt:lpstr>
      <vt:lpstr>Building Block world problem </vt:lpstr>
      <vt:lpstr>COMPONENTS OF A PLANNING SYSTEM:</vt:lpstr>
      <vt:lpstr>PLANNING WITH STATE SPACE SEARCH: Planning Algorithm</vt:lpstr>
      <vt:lpstr> Forward State Space Planning (FSSP)</vt:lpstr>
      <vt:lpstr>PowerPoint Presentation</vt:lpstr>
      <vt:lpstr>PowerPoint Presentation</vt:lpstr>
      <vt:lpstr>Forward State Space Planning (FSSP) example using the air cargo transport problem:</vt:lpstr>
      <vt:lpstr>PowerPoint Presentation</vt:lpstr>
      <vt:lpstr>PowerPoint Presentation</vt:lpstr>
      <vt:lpstr>Steps to Reach the Goal</vt:lpstr>
      <vt:lpstr>PowerPoint Presentation</vt:lpstr>
      <vt:lpstr>PowerPoint Presentation</vt:lpstr>
      <vt:lpstr>PowerPoint Presentation</vt:lpstr>
      <vt:lpstr>PowerPoint Presentation</vt:lpstr>
      <vt:lpstr>PowerPoint Presentation</vt:lpstr>
      <vt:lpstr>PowerPoint Presentation</vt:lpstr>
      <vt:lpstr>Backward State Space Planning (BSSP)</vt:lpstr>
      <vt:lpstr>PowerPoint Presentation</vt:lpstr>
      <vt:lpstr>PowerPoint Presentation</vt:lpstr>
      <vt:lpstr>Example of BSSP</vt:lpstr>
      <vt:lpstr>PowerPoint Presentation</vt:lpstr>
      <vt:lpstr>BSSP Steps</vt:lpstr>
      <vt:lpstr>PowerPoint Presentation</vt:lpstr>
      <vt:lpstr>PowerPoint Presentation</vt:lpstr>
      <vt:lpstr>PowerPoint Presentation</vt:lpstr>
      <vt:lpstr>Backward State Space Planning (BSSP)</vt:lpstr>
      <vt:lpstr>Partial Order Planning</vt:lpstr>
      <vt:lpstr>The Planning Problem</vt:lpstr>
      <vt:lpstr>Representation for states and goals</vt:lpstr>
      <vt:lpstr>Representations for actions</vt:lpstr>
      <vt:lpstr>Search through World Space</vt:lpstr>
      <vt:lpstr>Representation of Plans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 3102 ARTIFICIAL INTELLIGENCE TECHNIQUES MODULE IV</dc:title>
  <dc:creator>win10</dc:creator>
  <cp:lastModifiedBy>Faheem Nikhat</cp:lastModifiedBy>
  <cp:revision>17</cp:revision>
  <dcterms:created xsi:type="dcterms:W3CDTF">2023-09-26T12:32:52Z</dcterms:created>
  <dcterms:modified xsi:type="dcterms:W3CDTF">2024-10-18T15:33:24Z</dcterms:modified>
</cp:coreProperties>
</file>