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57" r:id="rId4"/>
    <p:sldId id="258" r:id="rId5"/>
    <p:sldId id="259" r:id="rId6"/>
    <p:sldId id="260" r:id="rId7"/>
    <p:sldId id="290" r:id="rId8"/>
    <p:sldId id="291" r:id="rId9"/>
    <p:sldId id="2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75081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120323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61787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56157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1CF999-AC3A-4768-9CB2-3F7EBA0A8E6A}"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4089606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180967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1CF999-AC3A-4768-9CB2-3F7EBA0A8E6A}"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681990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1CF999-AC3A-4768-9CB2-3F7EBA0A8E6A}"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217922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1CF999-AC3A-4768-9CB2-3F7EBA0A8E6A}"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800160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400995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1CF999-AC3A-4768-9CB2-3F7EBA0A8E6A}"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DD10-1947-42EA-BE28-662B2D1C2779}" type="slidenum">
              <a:rPr lang="en-US" smtClean="0"/>
              <a:t>‹#›</a:t>
            </a:fld>
            <a:endParaRPr lang="en-US"/>
          </a:p>
        </p:txBody>
      </p:sp>
    </p:spTree>
    <p:extLst>
      <p:ext uri="{BB962C8B-B14F-4D97-AF65-F5344CB8AC3E}">
        <p14:creationId xmlns:p14="http://schemas.microsoft.com/office/powerpoint/2010/main" val="179390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CF999-AC3A-4768-9CB2-3F7EBA0A8E6A}" type="datetimeFigureOut">
              <a:rPr lang="en-US" smtClean="0"/>
              <a:t>10/18/2024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9DD10-1947-42EA-BE28-662B2D1C2779}" type="slidenum">
              <a:rPr lang="en-US" smtClean="0"/>
              <a:t>‹#›</a:t>
            </a:fld>
            <a:endParaRPr lang="en-US"/>
          </a:p>
        </p:txBody>
      </p:sp>
    </p:spTree>
    <p:extLst>
      <p:ext uri="{BB962C8B-B14F-4D97-AF65-F5344CB8AC3E}">
        <p14:creationId xmlns:p14="http://schemas.microsoft.com/office/powerpoint/2010/main" val="3047987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b="1" dirty="0"/>
              <a:t>CSD 3102 ARTIFICIAL INTELLIGENCE TECHNIQUES</a:t>
            </a:r>
            <a:br>
              <a:rPr lang="en-US" sz="3600" b="1" dirty="0"/>
            </a:br>
            <a:r>
              <a:rPr lang="en-US" sz="3600" b="1" dirty="0"/>
              <a:t>MODULE IV</a:t>
            </a:r>
          </a:p>
        </p:txBody>
      </p:sp>
      <p:sp>
        <p:nvSpPr>
          <p:cNvPr id="3" name="Subtitle 2"/>
          <p:cNvSpPr>
            <a:spLocks noGrp="1"/>
          </p:cNvSpPr>
          <p:nvPr>
            <p:ph type="subTitle" idx="1"/>
          </p:nvPr>
        </p:nvSpPr>
        <p:spPr>
          <a:xfrm>
            <a:off x="1523999" y="3602038"/>
            <a:ext cx="9560011" cy="1655762"/>
          </a:xfrm>
        </p:spPr>
        <p:txBody>
          <a:bodyPr>
            <a:normAutofit/>
          </a:bodyPr>
          <a:lstStyle/>
          <a:p>
            <a:r>
              <a:rPr lang="en-US" sz="3200" b="1" dirty="0"/>
              <a:t>PLANNING</a:t>
            </a:r>
          </a:p>
          <a:p>
            <a:pPr>
              <a:lnSpc>
                <a:spcPct val="170000"/>
              </a:lnSpc>
            </a:pPr>
            <a:r>
              <a:rPr lang="en-US" sz="3200" b="1" dirty="0"/>
              <a:t>Topic: </a:t>
            </a:r>
            <a:r>
              <a:rPr lang="en-US" b="1" dirty="0">
                <a:solidFill>
                  <a:srgbClr val="FF0000"/>
                </a:solidFill>
                <a:latin typeface="Helvetica Neue"/>
              </a:rPr>
              <a:t>Goal Stack Planning</a:t>
            </a:r>
            <a:endParaRPr lang="en-US" dirty="0"/>
          </a:p>
        </p:txBody>
      </p:sp>
      <p:pic>
        <p:nvPicPr>
          <p:cNvPr id="4" name="Picture 2" descr="Crescent Logo">
            <a:extLst>
              <a:ext uri="{FF2B5EF4-FFF2-40B4-BE49-F238E27FC236}">
                <a16:creationId xmlns:a16="http://schemas.microsoft.com/office/drawing/2014/main" id="{14C2CFAE-2E64-4168-8EFF-BF3B8EC39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
            <a:ext cx="31543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982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69145584"/>
              </p:ext>
            </p:extLst>
          </p:nvPr>
        </p:nvGraphicFramePr>
        <p:xfrm>
          <a:off x="1421500" y="1830705"/>
          <a:ext cx="9971430" cy="3108960"/>
        </p:xfrm>
        <a:graphic>
          <a:graphicData uri="http://schemas.openxmlformats.org/drawingml/2006/table">
            <a:tbl>
              <a:tblPr/>
              <a:tblGrid>
                <a:gridCol w="2280965">
                  <a:extLst>
                    <a:ext uri="{9D8B030D-6E8A-4147-A177-3AD203B41FA5}">
                      <a16:colId xmlns:a16="http://schemas.microsoft.com/office/drawing/2014/main" val="20000"/>
                    </a:ext>
                  </a:extLst>
                </a:gridCol>
                <a:gridCol w="4923988">
                  <a:extLst>
                    <a:ext uri="{9D8B030D-6E8A-4147-A177-3AD203B41FA5}">
                      <a16:colId xmlns:a16="http://schemas.microsoft.com/office/drawing/2014/main" val="20001"/>
                    </a:ext>
                  </a:extLst>
                </a:gridCol>
                <a:gridCol w="796528">
                  <a:extLst>
                    <a:ext uri="{9D8B030D-6E8A-4147-A177-3AD203B41FA5}">
                      <a16:colId xmlns:a16="http://schemas.microsoft.com/office/drawing/2014/main" val="20002"/>
                    </a:ext>
                  </a:extLst>
                </a:gridCol>
                <a:gridCol w="829466">
                  <a:extLst>
                    <a:ext uri="{9D8B030D-6E8A-4147-A177-3AD203B41FA5}">
                      <a16:colId xmlns:a16="http://schemas.microsoft.com/office/drawing/2014/main" val="20003"/>
                    </a:ext>
                  </a:extLst>
                </a:gridCol>
                <a:gridCol w="543087">
                  <a:extLst>
                    <a:ext uri="{9D8B030D-6E8A-4147-A177-3AD203B41FA5}">
                      <a16:colId xmlns:a16="http://schemas.microsoft.com/office/drawing/2014/main" val="20004"/>
                    </a:ext>
                  </a:extLst>
                </a:gridCol>
                <a:gridCol w="597396">
                  <a:extLst>
                    <a:ext uri="{9D8B030D-6E8A-4147-A177-3AD203B41FA5}">
                      <a16:colId xmlns:a16="http://schemas.microsoft.com/office/drawing/2014/main" val="20005"/>
                    </a:ext>
                  </a:extLst>
                </a:gridCol>
              </a:tblGrid>
              <a:tr h="220517">
                <a:tc>
                  <a:txBody>
                    <a:bodyPr/>
                    <a:lstStyle/>
                    <a:p>
                      <a:pPr marL="127000" algn="just" rtl="0" fontAlgn="t">
                        <a:spcBef>
                          <a:spcPts val="1055"/>
                        </a:spcBef>
                        <a:spcAft>
                          <a:spcPts val="0"/>
                        </a:spcAft>
                      </a:pPr>
                      <a:r>
                        <a:rPr lang="en-IN" sz="2000" b="1" i="0" u="none" strike="noStrike" dirty="0">
                          <a:solidFill>
                            <a:srgbClr val="000000"/>
                          </a:solidFill>
                          <a:effectLst/>
                          <a:latin typeface="Arial"/>
                        </a:rPr>
                        <a:t>MODULE IV</a:t>
                      </a:r>
                      <a:endParaRPr lang="en-IN" sz="3600" dirty="0">
                        <a:effectLst/>
                      </a:endParaRPr>
                    </a:p>
                  </a:txBody>
                  <a:tcPr>
                    <a:lnL>
                      <a:noFill/>
                    </a:lnL>
                    <a:lnR>
                      <a:noFill/>
                    </a:lnR>
                    <a:lnT>
                      <a:noFill/>
                    </a:lnT>
                    <a:lnB>
                      <a:noFill/>
                    </a:lnB>
                  </a:tcPr>
                </a:tc>
                <a:tc>
                  <a:txBody>
                    <a:bodyPr/>
                    <a:lstStyle/>
                    <a:p>
                      <a:pPr marL="255905" algn="just" rtl="0" fontAlgn="t">
                        <a:spcBef>
                          <a:spcPts val="1055"/>
                        </a:spcBef>
                        <a:spcAft>
                          <a:spcPts val="0"/>
                        </a:spcAft>
                      </a:pPr>
                      <a:r>
                        <a:rPr lang="en-IN" sz="2000" b="1" i="0" u="none" strike="noStrike" dirty="0">
                          <a:solidFill>
                            <a:srgbClr val="000000"/>
                          </a:solidFill>
                          <a:effectLst/>
                          <a:latin typeface="Arial"/>
                        </a:rPr>
                        <a:t>PLANNING</a:t>
                      </a:r>
                      <a:endParaRPr lang="en-IN" sz="3600" dirty="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algn="just" fontAlgn="t"/>
                      <a:br>
                        <a:rPr lang="en-IN" sz="3600">
                          <a:effectLst/>
                        </a:rPr>
                      </a:br>
                      <a:endParaRPr lang="en-IN" sz="3600">
                        <a:effectLst/>
                      </a:endParaRPr>
                    </a:p>
                  </a:txBody>
                  <a:tcPr>
                    <a:lnL>
                      <a:noFill/>
                    </a:lnL>
                    <a:lnR>
                      <a:noFill/>
                    </a:lnR>
                    <a:lnT>
                      <a:noFill/>
                    </a:lnT>
                    <a:lnB>
                      <a:noFill/>
                    </a:lnB>
                  </a:tcPr>
                </a:tc>
                <a:tc>
                  <a:txBody>
                    <a:bodyPr/>
                    <a:lstStyle/>
                    <a:p>
                      <a:pPr marL="101600" algn="just" rtl="0" fontAlgn="t">
                        <a:spcBef>
                          <a:spcPts val="1055"/>
                        </a:spcBef>
                        <a:spcAft>
                          <a:spcPts val="0"/>
                        </a:spcAft>
                      </a:pPr>
                      <a:r>
                        <a:rPr lang="en-IN" sz="2000" b="1" i="0" u="none" strike="noStrike" dirty="0">
                          <a:solidFill>
                            <a:srgbClr val="000000"/>
                          </a:solidFill>
                          <a:effectLst/>
                          <a:latin typeface="Arial"/>
                        </a:rPr>
                        <a:t>9</a:t>
                      </a:r>
                      <a:endParaRPr lang="en-IN" sz="3600" dirty="0">
                        <a:effectLst/>
                      </a:endParaRPr>
                    </a:p>
                  </a:txBody>
                  <a:tcPr>
                    <a:lnL>
                      <a:noFill/>
                    </a:lnL>
                    <a:lnR>
                      <a:noFill/>
                    </a:lnR>
                    <a:lnT>
                      <a:noFill/>
                    </a:lnT>
                    <a:lnB>
                      <a:noFill/>
                    </a:lnB>
                  </a:tcPr>
                </a:tc>
                <a:extLst>
                  <a:ext uri="{0D108BD9-81ED-4DB2-BD59-A6C34878D82A}">
                    <a16:rowId xmlns:a16="http://schemas.microsoft.com/office/drawing/2014/main" val="10000"/>
                  </a:ext>
                </a:extLst>
              </a:tr>
              <a:tr h="1271905">
                <a:tc gridSpan="6">
                  <a:txBody>
                    <a:bodyPr/>
                    <a:lstStyle/>
                    <a:p>
                      <a:pPr marL="127000" marR="133350" algn="just" rtl="0" fontAlgn="t">
                        <a:spcBef>
                          <a:spcPts val="225"/>
                        </a:spcBef>
                        <a:spcAft>
                          <a:spcPts val="0"/>
                        </a:spcAft>
                      </a:pPr>
                      <a:r>
                        <a:rPr lang="en-US" sz="2000" b="0" i="0" u="none" strike="noStrike" kern="1200" dirty="0">
                          <a:solidFill>
                            <a:srgbClr val="000000"/>
                          </a:solidFill>
                          <a:effectLst/>
                          <a:latin typeface="Helvetica Neue"/>
                          <a:ea typeface="+mn-ea"/>
                          <a:cs typeface="+mn-cs"/>
                        </a:rPr>
                        <a:t>Planning Problem – Simple Planning agent –Blocks world - </a:t>
                      </a:r>
                      <a:r>
                        <a:rPr lang="en-US" sz="2000" b="1" i="0" u="none" strike="noStrike" kern="1200" dirty="0">
                          <a:solidFill>
                            <a:srgbClr val="FF0000"/>
                          </a:solidFill>
                          <a:effectLst/>
                          <a:latin typeface="Helvetica Neue"/>
                          <a:ea typeface="+mn-ea"/>
                          <a:cs typeface="+mn-cs"/>
                        </a:rPr>
                        <a:t>Goal Stack Planning</a:t>
                      </a:r>
                      <a:r>
                        <a:rPr lang="en-US" sz="2000" b="0" i="0" u="none" strike="noStrike" kern="1200" dirty="0">
                          <a:solidFill>
                            <a:srgbClr val="000000"/>
                          </a:solidFill>
                          <a:effectLst/>
                          <a:latin typeface="Helvetica Neue"/>
                          <a:ea typeface="+mn-ea"/>
                          <a:cs typeface="+mn-cs"/>
                        </a:rPr>
                        <a:t>-Means Ends Analysis- Planning as a </a:t>
                      </a:r>
                      <a:r>
                        <a:rPr lang="en-US" sz="2000" b="0" i="0" u="none" strike="noStrike" kern="1200" dirty="0" err="1">
                          <a:solidFill>
                            <a:srgbClr val="000000"/>
                          </a:solidFill>
                          <a:effectLst/>
                          <a:latin typeface="Helvetica Neue"/>
                          <a:ea typeface="+mn-ea"/>
                          <a:cs typeface="+mn-cs"/>
                        </a:rPr>
                        <a:t>Statespace</a:t>
                      </a:r>
                      <a:r>
                        <a:rPr lang="en-US" sz="2000" b="0" i="0" u="none" strike="noStrike" kern="1200" dirty="0">
                          <a:solidFill>
                            <a:srgbClr val="000000"/>
                          </a:solidFill>
                          <a:effectLst/>
                          <a:latin typeface="Helvetica Neue"/>
                          <a:ea typeface="+mn-ea"/>
                          <a:cs typeface="+mn-cs"/>
                        </a:rPr>
                        <a:t> Search - Partial Order Planning-Planning Graphs-Hierarchical Planning - Non- linear Planning -Conditional Planning-Reactive Planning - Knowledge based Planning-Using Temporal Logic – Execution Monitoring and Re-planning- Continuous Planning-Multi-agent Planning-Job shop Scheduling Problem.</a:t>
                      </a:r>
                    </a:p>
                  </a:txBody>
                  <a:tcPr>
                    <a:lnL>
                      <a:noFill/>
                    </a:lnL>
                    <a:lnR>
                      <a:noFill/>
                    </a:lnR>
                    <a:lnT>
                      <a:noFill/>
                    </a:lnT>
                    <a:lnB>
                      <a:noFill/>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3473450" y="26876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7172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732" y="0"/>
            <a:ext cx="10515600" cy="1325563"/>
          </a:xfrm>
        </p:spPr>
        <p:txBody>
          <a:bodyPr/>
          <a:lstStyle/>
          <a:p>
            <a:r>
              <a:rPr lang="en-US" b="1" dirty="0"/>
              <a:t>Goal Stack Planning</a:t>
            </a:r>
          </a:p>
        </p:txBody>
      </p:sp>
      <p:sp>
        <p:nvSpPr>
          <p:cNvPr id="3" name="Content Placeholder 2"/>
          <p:cNvSpPr>
            <a:spLocks noGrp="1"/>
          </p:cNvSpPr>
          <p:nvPr>
            <p:ph idx="1"/>
          </p:nvPr>
        </p:nvSpPr>
        <p:spPr>
          <a:xfrm>
            <a:off x="185057" y="946059"/>
            <a:ext cx="11553862" cy="1692638"/>
          </a:xfrm>
        </p:spPr>
        <p:txBody>
          <a:bodyPr>
            <a:noAutofit/>
          </a:bodyPr>
          <a:lstStyle/>
          <a:p>
            <a:pPr algn="just"/>
            <a:r>
              <a:rPr lang="en-US" dirty="0"/>
              <a:t>Goal Stack Planning is one of the earliest methods in artificial intelligence in which we work</a:t>
            </a:r>
            <a:r>
              <a:rPr lang="en-US" b="1" dirty="0"/>
              <a:t> backwards from the goal state to the initial state.</a:t>
            </a:r>
            <a:endParaRPr lang="en-US" dirty="0"/>
          </a:p>
          <a:p>
            <a:pPr algn="just"/>
            <a:r>
              <a:rPr lang="en-US" dirty="0"/>
              <a:t>We start at the goal state and we try fulfilling the preconditions required to achieve the initial state. </a:t>
            </a:r>
          </a:p>
          <a:p>
            <a:pPr algn="just"/>
            <a:r>
              <a:rPr lang="en-US" dirty="0"/>
              <a:t>These preconditions in turn have their own set of preconditions, which are required to be satisfied first. </a:t>
            </a:r>
          </a:p>
          <a:p>
            <a:pPr algn="just"/>
            <a:r>
              <a:rPr lang="en-US" dirty="0"/>
              <a:t>We keep solving these “goals” and “sub-goals” until we finally arrive at the Initial State. </a:t>
            </a:r>
          </a:p>
          <a:p>
            <a:pPr algn="just"/>
            <a:r>
              <a:rPr lang="en-US" b="1" dirty="0"/>
              <a:t>We make use of a stack to hold these goals that need to be fulfilled as well the actions that we need to perform for the same</a:t>
            </a:r>
            <a:r>
              <a:rPr lang="en-US" dirty="0"/>
              <a:t>.</a:t>
            </a:r>
          </a:p>
          <a:p>
            <a:pPr algn="just"/>
            <a:r>
              <a:rPr lang="en-US" dirty="0"/>
              <a:t>At the end of this algorithm we are left with an empty stack and a set of actions which helps us navigate from the Initial State to the Goal State.</a:t>
            </a:r>
          </a:p>
        </p:txBody>
      </p:sp>
    </p:spTree>
    <p:extLst>
      <p:ext uri="{BB962C8B-B14F-4D97-AF65-F5344CB8AC3E}">
        <p14:creationId xmlns:p14="http://schemas.microsoft.com/office/powerpoint/2010/main" val="66902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294973" cy="1325563"/>
          </a:xfrm>
        </p:spPr>
        <p:txBody>
          <a:bodyPr>
            <a:normAutofit/>
          </a:bodyPr>
          <a:lstStyle/>
          <a:p>
            <a:r>
              <a:rPr lang="en-US" sz="3800" b="1" dirty="0"/>
              <a:t>Representing the configurations as a list of “predicates”</a:t>
            </a:r>
          </a:p>
        </p:txBody>
      </p:sp>
      <p:sp>
        <p:nvSpPr>
          <p:cNvPr id="3" name="Content Placeholder 2"/>
          <p:cNvSpPr>
            <a:spLocks noGrp="1"/>
          </p:cNvSpPr>
          <p:nvPr>
            <p:ph idx="1"/>
          </p:nvPr>
        </p:nvSpPr>
        <p:spPr>
          <a:xfrm>
            <a:off x="71846" y="1027906"/>
            <a:ext cx="10515600" cy="4351338"/>
          </a:xfrm>
        </p:spPr>
        <p:txBody>
          <a:bodyPr>
            <a:normAutofit/>
          </a:bodyPr>
          <a:lstStyle/>
          <a:p>
            <a:r>
              <a:rPr lang="en-US" dirty="0"/>
              <a:t>Predicates can be thought of as a statement which helps us convey the information about a configuration in Blocks World.</a:t>
            </a:r>
          </a:p>
          <a:p>
            <a:r>
              <a:rPr lang="en-US" dirty="0"/>
              <a:t>Given below are the list of predicates as well as their intended meaning</a:t>
            </a:r>
          </a:p>
          <a:p>
            <a:pPr lvl="0"/>
            <a:r>
              <a:rPr lang="en-US" dirty="0"/>
              <a:t>ON(A,B) : Block A is on B</a:t>
            </a:r>
          </a:p>
          <a:p>
            <a:pPr lvl="0"/>
            <a:r>
              <a:rPr lang="en-US" dirty="0"/>
              <a:t>ONTABLE(A) : A is on table</a:t>
            </a:r>
          </a:p>
          <a:p>
            <a:pPr lvl="0"/>
            <a:r>
              <a:rPr lang="en-US" dirty="0"/>
              <a:t>CLEAR(A) : Nothing is on top of A</a:t>
            </a:r>
          </a:p>
          <a:p>
            <a:pPr lvl="0"/>
            <a:r>
              <a:rPr lang="en-US" dirty="0"/>
              <a:t>HOLDING(A) : Arm is holding A.</a:t>
            </a:r>
          </a:p>
          <a:p>
            <a:pPr lvl="0"/>
            <a:r>
              <a:rPr lang="en-US" dirty="0"/>
              <a:t>ARMEMPTY : Arm is holding nothing</a:t>
            </a:r>
          </a:p>
        </p:txBody>
      </p:sp>
    </p:spTree>
    <p:extLst>
      <p:ext uri="{BB962C8B-B14F-4D97-AF65-F5344CB8AC3E}">
        <p14:creationId xmlns:p14="http://schemas.microsoft.com/office/powerpoint/2010/main" val="392567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 Stack Planning- BLOCK WORLD PROBLEM:</a:t>
            </a:r>
            <a:br>
              <a:rPr lang="en-US" b="1" dirty="0"/>
            </a:br>
            <a:endParaRPr lang="en-US" dirty="0"/>
          </a:p>
        </p:txBody>
      </p:sp>
      <p:sp>
        <p:nvSpPr>
          <p:cNvPr id="3" name="Content Placeholder 2"/>
          <p:cNvSpPr>
            <a:spLocks noGrp="1"/>
          </p:cNvSpPr>
          <p:nvPr>
            <p:ph idx="1"/>
          </p:nvPr>
        </p:nvSpPr>
        <p:spPr>
          <a:xfrm>
            <a:off x="167639" y="1207317"/>
            <a:ext cx="11763103" cy="880975"/>
          </a:xfrm>
        </p:spPr>
        <p:txBody>
          <a:bodyPr>
            <a:normAutofit/>
          </a:bodyPr>
          <a:lstStyle/>
          <a:p>
            <a:r>
              <a:rPr lang="en-US" dirty="0"/>
              <a:t>Using these predicates, we represent the Initial State and the Goal State in our example like this:</a:t>
            </a:r>
          </a:p>
        </p:txBody>
      </p:sp>
      <p:pic>
        <p:nvPicPr>
          <p:cNvPr id="1026" name="Picture 2" descr="C:\Users\HP\AppData\Local\Temp\ksohtml9792\wp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599" y="3400468"/>
            <a:ext cx="5652358" cy="34575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0724" y="2228505"/>
            <a:ext cx="5181601" cy="1200329"/>
          </a:xfrm>
          <a:prstGeom prst="rect">
            <a:avLst/>
          </a:prstGeom>
        </p:spPr>
        <p:txBody>
          <a:bodyPr wrap="square">
            <a:spAutoFit/>
          </a:bodyPr>
          <a:lstStyle/>
          <a:p>
            <a:r>
              <a:rPr lang="en-US" sz="2400" b="1" dirty="0"/>
              <a:t>Initial State </a:t>
            </a:r>
            <a:r>
              <a:rPr lang="en-US" sz="2400" dirty="0"/>
              <a:t>— ON(B,A) ∧ ONTABLE(A) ∧ ONTABLE(C) ∧ ONTABLE(D) ∧ CLEAR(B) ∧ CLEAR(C) ∧ CLEAR(D) ∧ ARMEMPTY</a:t>
            </a:r>
          </a:p>
        </p:txBody>
      </p:sp>
      <p:sp>
        <p:nvSpPr>
          <p:cNvPr id="5" name="Rectangle 4"/>
          <p:cNvSpPr/>
          <p:nvPr/>
        </p:nvSpPr>
        <p:spPr>
          <a:xfrm>
            <a:off x="6446108" y="2228505"/>
            <a:ext cx="5317524" cy="1200329"/>
          </a:xfrm>
          <a:prstGeom prst="rect">
            <a:avLst/>
          </a:prstGeom>
        </p:spPr>
        <p:txBody>
          <a:bodyPr wrap="square">
            <a:spAutoFit/>
          </a:bodyPr>
          <a:lstStyle/>
          <a:p>
            <a:r>
              <a:rPr lang="en-US" sz="2400" b="1" dirty="0"/>
              <a:t>Goal State</a:t>
            </a:r>
            <a:r>
              <a:rPr lang="en-US" sz="2400" dirty="0"/>
              <a:t> — ON(C,A) ∧ ON(B,D) ∧ ONTABLE(A) ∧ ONTABLE(D) ∧ CLEAR(B) ∧ CLEAR(C) ∧ ARMEMPTY</a:t>
            </a:r>
          </a:p>
        </p:txBody>
      </p:sp>
      <p:pic>
        <p:nvPicPr>
          <p:cNvPr id="1028" name="Picture 4" descr="C:\Users\HP\AppData\Local\Temp\ksohtml9792\wp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560" y="3428833"/>
            <a:ext cx="5899493" cy="325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00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497" y="0"/>
            <a:ext cx="12105503" cy="6194969"/>
          </a:xfrm>
        </p:spPr>
        <p:txBody>
          <a:bodyPr>
            <a:noAutofit/>
          </a:bodyPr>
          <a:lstStyle/>
          <a:p>
            <a:pPr marL="0" indent="0" algn="just">
              <a:buNone/>
            </a:pPr>
            <a:r>
              <a:rPr lang="en-US" sz="3200" b="1" dirty="0"/>
              <a:t>“Operations” performed by the robot arm</a:t>
            </a:r>
            <a:endParaRPr lang="en-US" sz="3200" dirty="0"/>
          </a:p>
          <a:p>
            <a:pPr marL="0" indent="0" algn="just">
              <a:buNone/>
            </a:pPr>
            <a:r>
              <a:rPr lang="en-US" sz="3200" dirty="0"/>
              <a:t>The Robot Arm can perform 4 operations:</a:t>
            </a:r>
          </a:p>
          <a:p>
            <a:pPr lvl="1" algn="just"/>
            <a:r>
              <a:rPr lang="en-US" sz="3200" dirty="0"/>
              <a:t>STACK(X,Y) : Stacking Block X on Block Y</a:t>
            </a:r>
          </a:p>
          <a:p>
            <a:pPr lvl="1" algn="just"/>
            <a:r>
              <a:rPr lang="en-US" sz="3200" dirty="0"/>
              <a:t>UNSTACK(X,Y) : Picking up Block X which is on top of Block Y</a:t>
            </a:r>
          </a:p>
          <a:p>
            <a:pPr lvl="1" algn="just"/>
            <a:r>
              <a:rPr lang="en-US" sz="3200" dirty="0"/>
              <a:t>PICKUP(X) : Picking up Block X which is on top of the table</a:t>
            </a:r>
          </a:p>
          <a:p>
            <a:pPr lvl="1" algn="just"/>
            <a:r>
              <a:rPr lang="en-US" sz="3200" dirty="0"/>
              <a:t>PUTDOWN(X) : Put Block X on the table</a:t>
            </a:r>
          </a:p>
          <a:p>
            <a:pPr algn="just"/>
            <a:r>
              <a:rPr lang="en-US" sz="3200" dirty="0"/>
              <a:t>All the four operations have certain preconditions which need to be satisfied to perform the same. These preconditions are represented in the form of predicates.</a:t>
            </a:r>
          </a:p>
          <a:p>
            <a:pPr algn="just"/>
            <a:r>
              <a:rPr lang="en-US" sz="3200" dirty="0"/>
              <a:t>The effect of these operations is represented using two lists </a:t>
            </a:r>
            <a:r>
              <a:rPr lang="en-US" sz="3200" b="1" dirty="0"/>
              <a:t>ADD </a:t>
            </a:r>
            <a:r>
              <a:rPr lang="en-US" sz="3200" dirty="0"/>
              <a:t>and </a:t>
            </a:r>
            <a:r>
              <a:rPr lang="en-US" sz="3200" b="1" dirty="0"/>
              <a:t>DELETE</a:t>
            </a:r>
            <a:r>
              <a:rPr lang="en-US" sz="3200" dirty="0"/>
              <a:t>. DELETE List contains the predicates which will cease to be true once the operation is performed. ADD List on the other hand contains the predicates which will become true once the operation is performed.</a:t>
            </a:r>
          </a:p>
          <a:p>
            <a:pPr marL="0" lvl="0" indent="0" algn="just">
              <a:buNone/>
            </a:pPr>
            <a:endParaRPr lang="en-US" sz="3200" dirty="0"/>
          </a:p>
        </p:txBody>
      </p:sp>
    </p:spTree>
    <p:extLst>
      <p:ext uri="{BB962C8B-B14F-4D97-AF65-F5344CB8AC3E}">
        <p14:creationId xmlns:p14="http://schemas.microsoft.com/office/powerpoint/2010/main" val="1145590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9559" y="284207"/>
            <a:ext cx="11432177" cy="6194969"/>
          </a:xfrm>
        </p:spPr>
        <p:txBody>
          <a:bodyPr>
            <a:normAutofit/>
          </a:bodyPr>
          <a:lstStyle/>
          <a:p>
            <a:r>
              <a:rPr lang="en-US" dirty="0"/>
              <a:t>The Precondition, Add and Delete List for each operation is rather intuitive and have been listed below.</a:t>
            </a:r>
          </a:p>
        </p:txBody>
      </p:sp>
      <p:pic>
        <p:nvPicPr>
          <p:cNvPr id="2050" name="Picture 2" descr="C:\Users\HP\AppData\Local\Temp\ksohtml9792\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829" y="1381896"/>
            <a:ext cx="9943328" cy="499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63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211" y="577593"/>
            <a:ext cx="12080789" cy="4351338"/>
          </a:xfrm>
        </p:spPr>
        <p:txBody>
          <a:bodyPr>
            <a:noAutofit/>
          </a:bodyPr>
          <a:lstStyle/>
          <a:p>
            <a:pPr algn="just"/>
            <a:r>
              <a:rPr lang="en-US" dirty="0"/>
              <a:t>For example, to perform the </a:t>
            </a:r>
            <a:r>
              <a:rPr lang="en-US" b="1" dirty="0"/>
              <a:t>STACK(X,Y) </a:t>
            </a:r>
            <a:r>
              <a:rPr lang="en-US" dirty="0"/>
              <a:t>operation i.e. to Stack Block X on top of Block Y, No other block should be on top of Y </a:t>
            </a:r>
            <a:r>
              <a:rPr lang="en-US" b="1" dirty="0"/>
              <a:t>(CLEAR(Y))</a:t>
            </a:r>
            <a:r>
              <a:rPr lang="en-US" dirty="0"/>
              <a:t> and the Robot Arm should be holding the Block X (</a:t>
            </a:r>
            <a:r>
              <a:rPr lang="en-US" b="1" dirty="0"/>
              <a:t>HOLDING(X)</a:t>
            </a:r>
            <a:r>
              <a:rPr lang="en-US" dirty="0"/>
              <a:t>).</a:t>
            </a:r>
          </a:p>
          <a:p>
            <a:pPr marL="0" indent="0" algn="just">
              <a:buNone/>
            </a:pPr>
            <a:endParaRPr lang="en-US" dirty="0"/>
          </a:p>
          <a:p>
            <a:pPr algn="just"/>
            <a:r>
              <a:rPr lang="en-US" dirty="0"/>
              <a:t>Once the operation is performed, these predicates will cease to be true, thus they are included in </a:t>
            </a:r>
            <a:r>
              <a:rPr lang="en-US" b="1" dirty="0"/>
              <a:t>DELETE List</a:t>
            </a:r>
            <a:r>
              <a:rPr lang="en-US" dirty="0"/>
              <a:t> as well. (Note : It is not necessary for the Precondition and DELETE List to be the exact same).</a:t>
            </a:r>
          </a:p>
          <a:p>
            <a:pPr marL="0" indent="0" algn="just">
              <a:buNone/>
            </a:pPr>
            <a:endParaRPr lang="en-US" dirty="0"/>
          </a:p>
          <a:p>
            <a:pPr algn="just"/>
            <a:r>
              <a:rPr lang="en-US" dirty="0"/>
              <a:t>On the other hand, once the operation is performed, The robot arm will be free (</a:t>
            </a:r>
            <a:r>
              <a:rPr lang="en-US" b="1" dirty="0"/>
              <a:t>ARMEMPTY</a:t>
            </a:r>
            <a:r>
              <a:rPr lang="en-US" dirty="0"/>
              <a:t>) and the block X will be on top of Y (</a:t>
            </a:r>
            <a:r>
              <a:rPr lang="en-US" b="1" dirty="0"/>
              <a:t>ON(X,Y)</a:t>
            </a:r>
            <a:r>
              <a:rPr lang="en-US" dirty="0"/>
              <a:t>).</a:t>
            </a:r>
          </a:p>
          <a:p>
            <a:pPr marL="0" indent="0" algn="just">
              <a:buNone/>
            </a:pPr>
            <a:endParaRPr lang="en-US" dirty="0"/>
          </a:p>
          <a:p>
            <a:pPr algn="just"/>
            <a:r>
              <a:rPr lang="en-US" dirty="0"/>
              <a:t>The other 3 Operators follow similar logic, and this part is the cornerstone of Goal Stack Planning.</a:t>
            </a:r>
          </a:p>
          <a:p>
            <a:pPr algn="just"/>
            <a:endParaRPr lang="en-IN" dirty="0"/>
          </a:p>
        </p:txBody>
      </p:sp>
    </p:spTree>
    <p:extLst>
      <p:ext uri="{BB962C8B-B14F-4D97-AF65-F5344CB8AC3E}">
        <p14:creationId xmlns:p14="http://schemas.microsoft.com/office/powerpoint/2010/main" val="1145183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Solution is</a:t>
            </a:r>
            <a:br>
              <a:rPr lang="en-IN" dirty="0"/>
            </a:br>
            <a:endParaRPr lang="en-IN" dirty="0"/>
          </a:p>
        </p:txBody>
      </p:sp>
      <p:pic>
        <p:nvPicPr>
          <p:cNvPr id="3074" name="Picture 2" descr="C:\Users\HP\AppData\Local\Temp\ksohtml9792\wp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718" y="1406524"/>
            <a:ext cx="10224358" cy="5253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347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745</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CSD 3102 ARTIFICIAL INTELLIGENCE TECHNIQUES MODULE IV</vt:lpstr>
      <vt:lpstr>PowerPoint Presentation</vt:lpstr>
      <vt:lpstr>Goal Stack Planning</vt:lpstr>
      <vt:lpstr>Representing the configurations as a list of “predicates”</vt:lpstr>
      <vt:lpstr>Goal Stack Planning- BLOCK WORLD PROBLEM: </vt:lpstr>
      <vt:lpstr>PowerPoint Presentation</vt:lpstr>
      <vt:lpstr>PowerPoint Presentation</vt:lpstr>
      <vt:lpstr>PowerPoint Presentation</vt:lpstr>
      <vt:lpstr>Solution is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 3102 ARTIFICIAL INTELLIGENCE TECHNIQUES MODULE IV</dc:title>
  <dc:creator>win10</dc:creator>
  <cp:lastModifiedBy>Faheem Nikhat</cp:lastModifiedBy>
  <cp:revision>16</cp:revision>
  <dcterms:created xsi:type="dcterms:W3CDTF">2023-09-26T12:32:52Z</dcterms:created>
  <dcterms:modified xsi:type="dcterms:W3CDTF">2024-10-18T15:34:00Z</dcterms:modified>
</cp:coreProperties>
</file>