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57" r:id="rId4"/>
    <p:sldId id="258" r:id="rId5"/>
    <p:sldId id="259" r:id="rId6"/>
    <p:sldId id="260" r:id="rId7"/>
    <p:sldId id="295" r:id="rId8"/>
    <p:sldId id="296" r:id="rId9"/>
    <p:sldId id="297" r:id="rId10"/>
    <p:sldId id="298" r:id="rId11"/>
    <p:sldId id="299" r:id="rId12"/>
    <p:sldId id="290" r:id="rId13"/>
    <p:sldId id="291" r:id="rId14"/>
    <p:sldId id="292" r:id="rId15"/>
    <p:sldId id="293" r:id="rId16"/>
    <p:sldId id="294" r:id="rId17"/>
    <p:sldId id="300" r:id="rId18"/>
    <p:sldId id="301"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275081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120323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61787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256157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408960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1CF999-AC3A-4768-9CB2-3F7EBA0A8E6A}"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18096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CF999-AC3A-4768-9CB2-3F7EBA0A8E6A}"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68199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1CF999-AC3A-4768-9CB2-3F7EBA0A8E6A}"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217922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CF999-AC3A-4768-9CB2-3F7EBA0A8E6A}"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80016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1CF999-AC3A-4768-9CB2-3F7EBA0A8E6A}"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400995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1CF999-AC3A-4768-9CB2-3F7EBA0A8E6A}"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79390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CF999-AC3A-4768-9CB2-3F7EBA0A8E6A}" type="datetimeFigureOut">
              <a:rPr lang="en-US" smtClean="0"/>
              <a:t>10/18/2024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9DD10-1947-42EA-BE28-662B2D1C2779}" type="slidenum">
              <a:rPr lang="en-US" smtClean="0"/>
              <a:t>‹#›</a:t>
            </a:fld>
            <a:endParaRPr lang="en-US"/>
          </a:p>
        </p:txBody>
      </p:sp>
    </p:spTree>
    <p:extLst>
      <p:ext uri="{BB962C8B-B14F-4D97-AF65-F5344CB8AC3E}">
        <p14:creationId xmlns:p14="http://schemas.microsoft.com/office/powerpoint/2010/main" val="3047987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dirty="0"/>
              <a:t>CSD 3102 ARTIFICIAL INTELLIGENCE TECHNIQUES</a:t>
            </a:r>
            <a:br>
              <a:rPr lang="en-US" sz="3600" b="1" dirty="0"/>
            </a:br>
            <a:r>
              <a:rPr lang="en-US" sz="3600" b="1" dirty="0"/>
              <a:t>MODULE IV</a:t>
            </a:r>
          </a:p>
        </p:txBody>
      </p:sp>
      <p:sp>
        <p:nvSpPr>
          <p:cNvPr id="3" name="Subtitle 2"/>
          <p:cNvSpPr>
            <a:spLocks noGrp="1"/>
          </p:cNvSpPr>
          <p:nvPr>
            <p:ph type="subTitle" idx="1"/>
          </p:nvPr>
        </p:nvSpPr>
        <p:spPr>
          <a:xfrm>
            <a:off x="1523999" y="3602038"/>
            <a:ext cx="9560011" cy="1655762"/>
          </a:xfrm>
        </p:spPr>
        <p:txBody>
          <a:bodyPr>
            <a:normAutofit/>
          </a:bodyPr>
          <a:lstStyle/>
          <a:p>
            <a:r>
              <a:rPr lang="en-US" sz="3200" b="1" dirty="0"/>
              <a:t>PLANNING</a:t>
            </a:r>
          </a:p>
          <a:p>
            <a:pPr>
              <a:lnSpc>
                <a:spcPct val="170000"/>
              </a:lnSpc>
            </a:pPr>
            <a:r>
              <a:rPr lang="en-US" sz="3200" b="1" dirty="0"/>
              <a:t>Topic: </a:t>
            </a:r>
            <a:r>
              <a:rPr lang="en-US" b="1" dirty="0">
                <a:solidFill>
                  <a:srgbClr val="FF0000"/>
                </a:solidFill>
                <a:latin typeface="Helvetica Neue"/>
              </a:rPr>
              <a:t>Means Ends Analysis</a:t>
            </a:r>
            <a:endParaRPr lang="en-US" b="1" dirty="0">
              <a:solidFill>
                <a:srgbClr val="FF0000"/>
              </a:solidFill>
            </a:endParaRPr>
          </a:p>
        </p:txBody>
      </p:sp>
      <p:pic>
        <p:nvPicPr>
          <p:cNvPr id="4" name="Picture 2" descr="Crescent Logo">
            <a:extLst>
              <a:ext uri="{FF2B5EF4-FFF2-40B4-BE49-F238E27FC236}">
                <a16:creationId xmlns:a16="http://schemas.microsoft.com/office/drawing/2014/main" id="{CD65275E-4F11-BFA8-3013-2C8A979CB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
            <a:ext cx="315436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821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8A28B-D6C1-0915-CAC1-77845187A201}"/>
              </a:ext>
            </a:extLst>
          </p:cNvPr>
          <p:cNvSpPr>
            <a:spLocks noGrp="1"/>
          </p:cNvSpPr>
          <p:nvPr>
            <p:ph idx="1"/>
          </p:nvPr>
        </p:nvSpPr>
        <p:spPr/>
        <p:txBody>
          <a:bodyPr/>
          <a:lstStyle/>
          <a:p>
            <a:r>
              <a:rPr lang="en-US" dirty="0"/>
              <a:t>1. </a:t>
            </a:r>
            <a:r>
              <a:rPr lang="en-US" b="1" dirty="0"/>
              <a:t>First </a:t>
            </a:r>
            <a:r>
              <a:rPr lang="en-US" b="1" dirty="0" err="1"/>
              <a:t>Part</a:t>
            </a:r>
            <a:r>
              <a:rPr lang="en-US" dirty="0" err="1"/>
              <a:t>:Call</a:t>
            </a:r>
            <a:r>
              <a:rPr lang="en-US" dirty="0"/>
              <a:t> MEA(CURRENT,O−START  )    to find a way to transition from the </a:t>
            </a:r>
            <a:r>
              <a:rPr lang="en-US" b="1" dirty="0"/>
              <a:t>CURRENT</a:t>
            </a:r>
            <a:r>
              <a:rPr lang="en-US" dirty="0"/>
              <a:t> state to the </a:t>
            </a:r>
            <a:r>
              <a:rPr lang="en-US" b="1" dirty="0"/>
              <a:t>O-Start</a:t>
            </a:r>
            <a:r>
              <a:rPr lang="en-US" dirty="0"/>
              <a:t> state. This handles the first part of the difference.</a:t>
            </a:r>
          </a:p>
          <a:p>
            <a:r>
              <a:rPr lang="en-US" b="1" dirty="0"/>
              <a:t>2. Last </a:t>
            </a:r>
            <a:r>
              <a:rPr lang="en-US" b="1" dirty="0" err="1"/>
              <a:t>Part</a:t>
            </a:r>
            <a:r>
              <a:rPr lang="en-US" dirty="0" err="1"/>
              <a:t>:Call</a:t>
            </a:r>
            <a:r>
              <a:rPr lang="en-US" dirty="0"/>
              <a:t> MEA(O−RESULT,GOAL)    to find a way to transition from the </a:t>
            </a:r>
            <a:r>
              <a:rPr lang="en-US" b="1" dirty="0"/>
              <a:t>O-Result</a:t>
            </a:r>
            <a:r>
              <a:rPr lang="en-US" dirty="0"/>
              <a:t> state to the </a:t>
            </a:r>
            <a:r>
              <a:rPr lang="en-US" b="1" dirty="0"/>
              <a:t>GOAL</a:t>
            </a:r>
            <a:r>
              <a:rPr lang="en-US" dirty="0"/>
              <a:t> state. This handles the second part of the difference.</a:t>
            </a:r>
          </a:p>
          <a:p>
            <a:endParaRPr lang="en-IN" dirty="0"/>
          </a:p>
        </p:txBody>
      </p:sp>
    </p:spTree>
    <p:extLst>
      <p:ext uri="{BB962C8B-B14F-4D97-AF65-F5344CB8AC3E}">
        <p14:creationId xmlns:p14="http://schemas.microsoft.com/office/powerpoint/2010/main" val="199034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EAE6-E26C-FB46-782A-2AB179C36F75}"/>
              </a:ext>
            </a:extLst>
          </p:cNvPr>
          <p:cNvSpPr>
            <a:spLocks noGrp="1"/>
          </p:cNvSpPr>
          <p:nvPr>
            <p:ph type="title"/>
          </p:nvPr>
        </p:nvSpPr>
        <p:spPr>
          <a:xfrm>
            <a:off x="838200" y="365125"/>
            <a:ext cx="10515600" cy="634327"/>
          </a:xfrm>
        </p:spPr>
        <p:txBody>
          <a:bodyPr>
            <a:normAutofit fontScale="90000"/>
          </a:bodyPr>
          <a:lstStyle/>
          <a:p>
            <a:r>
              <a:rPr lang="en-IN" dirty="0"/>
              <a:t>Combining Results</a:t>
            </a:r>
          </a:p>
        </p:txBody>
      </p:sp>
      <p:sp>
        <p:nvSpPr>
          <p:cNvPr id="4" name="Rectangle 1">
            <a:extLst>
              <a:ext uri="{FF2B5EF4-FFF2-40B4-BE49-F238E27FC236}">
                <a16:creationId xmlns:a16="http://schemas.microsoft.com/office/drawing/2014/main" id="{95B70BF4-BF4D-4699-31D0-BA570DE7DBCA}"/>
              </a:ext>
            </a:extLst>
          </p:cNvPr>
          <p:cNvSpPr>
            <a:spLocks noGrp="1" noChangeArrowheads="1"/>
          </p:cNvSpPr>
          <p:nvPr>
            <p:ph idx="1"/>
          </p:nvPr>
        </p:nvSpPr>
        <p:spPr bwMode="auto">
          <a:xfrm>
            <a:off x="892629" y="999452"/>
            <a:ext cx="9429184"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Condition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If both recursive calls are successful, it indicates that the action has successfully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reduced the difference: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transition from </a:t>
            </a:r>
            <a:r>
              <a:rPr kumimoji="0" lang="en-US" altLang="en-US" sz="2000" b="1" i="0" u="none" strike="noStrike" cap="none" normalizeH="0" baseline="0" dirty="0">
                <a:ln>
                  <a:noFill/>
                </a:ln>
                <a:solidFill>
                  <a:schemeClr val="tx1"/>
                </a:solidFill>
                <a:effectLst/>
                <a:latin typeface="Arial" panose="020B0604020202020204" pitchFamily="34" charset="0"/>
              </a:rPr>
              <a:t>CURRENT</a:t>
            </a:r>
            <a:r>
              <a:rPr kumimoji="0" lang="en-US" altLang="en-US" sz="2000" b="0" i="0" u="none" strike="noStrike" cap="none" normalizeH="0" baseline="0" dirty="0">
                <a:ln>
                  <a:noFill/>
                </a:ln>
                <a:solidFill>
                  <a:schemeClr val="tx1"/>
                </a:solidFill>
                <a:effectLst/>
                <a:latin typeface="Arial" panose="020B0604020202020204" pitchFamily="34" charset="0"/>
              </a:rPr>
              <a:t> to </a:t>
            </a:r>
            <a:r>
              <a:rPr kumimoji="0" lang="en-US" altLang="en-US" sz="2000" b="1" i="0" u="none" strike="noStrike" cap="none" normalizeH="0" baseline="0" dirty="0">
                <a:ln>
                  <a:noFill/>
                </a:ln>
                <a:solidFill>
                  <a:schemeClr val="tx1"/>
                </a:solidFill>
                <a:effectLst/>
                <a:latin typeface="Arial" panose="020B0604020202020204" pitchFamily="34" charset="0"/>
              </a:rPr>
              <a:t>O-Start</a:t>
            </a:r>
            <a:r>
              <a:rPr kumimoji="0" lang="en-US" altLang="en-US" sz="2000" b="0" i="0" u="none" strike="noStrike" cap="none" normalizeH="0" baseline="0" dirty="0">
                <a:ln>
                  <a:noFill/>
                </a:ln>
                <a:solidFill>
                  <a:schemeClr val="tx1"/>
                </a:solidFill>
                <a:effectLst/>
                <a:latin typeface="Arial" panose="020B0604020202020204" pitchFamily="34" charset="0"/>
              </a:rPr>
              <a:t> was successful.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transition from </a:t>
            </a:r>
            <a:r>
              <a:rPr kumimoji="0" lang="en-US" altLang="en-US" sz="2000" b="1" i="0" u="none" strike="noStrike" cap="none" normalizeH="0" baseline="0" dirty="0">
                <a:ln>
                  <a:noFill/>
                </a:ln>
                <a:solidFill>
                  <a:schemeClr val="tx1"/>
                </a:solidFill>
                <a:effectLst/>
                <a:latin typeface="Arial" panose="020B0604020202020204" pitchFamily="34" charset="0"/>
              </a:rPr>
              <a:t>O-Result</a:t>
            </a:r>
            <a:r>
              <a:rPr kumimoji="0" lang="en-US" altLang="en-US" sz="2000" b="0" i="0" u="none" strike="noStrike" cap="none" normalizeH="0" baseline="0" dirty="0">
                <a:ln>
                  <a:noFill/>
                </a:ln>
                <a:solidFill>
                  <a:schemeClr val="tx1"/>
                </a:solidFill>
                <a:effectLst/>
                <a:latin typeface="Arial" panose="020B0604020202020204" pitchFamily="34" charset="0"/>
              </a:rPr>
              <a:t> to </a:t>
            </a:r>
            <a:r>
              <a:rPr kumimoji="0" lang="en-US" altLang="en-US" sz="2000" b="1" i="0" u="none" strike="noStrike" cap="none" normalizeH="0" baseline="0" dirty="0">
                <a:ln>
                  <a:noFill/>
                </a:ln>
                <a:solidFill>
                  <a:schemeClr val="tx1"/>
                </a:solidFill>
                <a:effectLst/>
                <a:latin typeface="Arial" panose="020B0604020202020204" pitchFamily="34" charset="0"/>
              </a:rPr>
              <a:t>GOAL</a:t>
            </a:r>
            <a:r>
              <a:rPr kumimoji="0" lang="en-US" altLang="en-US" sz="2000" b="0" i="0" u="none" strike="noStrike" cap="none" normalizeH="0" baseline="0" dirty="0">
                <a:ln>
                  <a:noFill/>
                </a:ln>
                <a:solidFill>
                  <a:schemeClr val="tx1"/>
                </a:solidFill>
                <a:effectLst/>
                <a:latin typeface="Arial" panose="020B0604020202020204" pitchFamily="34" charset="0"/>
              </a:rPr>
              <a:t> was also successful.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Action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Signal </a:t>
            </a:r>
            <a:r>
              <a:rPr kumimoji="0" lang="en-US" altLang="en-US" sz="2000" b="1" i="0" u="none" strike="noStrike" cap="none" normalizeH="0" baseline="0" dirty="0">
                <a:ln>
                  <a:noFill/>
                </a:ln>
                <a:solidFill>
                  <a:schemeClr val="tx1"/>
                </a:solidFill>
                <a:effectLst/>
                <a:latin typeface="Arial" panose="020B0604020202020204" pitchFamily="34" charset="0"/>
              </a:rPr>
              <a:t>Success</a:t>
            </a:r>
            <a:r>
              <a:rPr kumimoji="0" lang="en-US" altLang="en-US" sz="2000" b="0" i="0" u="none" strike="noStrike" cap="none" normalizeH="0" baseline="0" dirty="0">
                <a:ln>
                  <a:noFill/>
                </a:ln>
                <a:solidFill>
                  <a:schemeClr val="tx1"/>
                </a:solidFill>
                <a:effectLst/>
                <a:latin typeface="Arial" panose="020B0604020202020204" pitchFamily="34" charset="0"/>
              </a:rPr>
              <a:t> and return the result, which is a combination of:</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FIRST-PART</a:t>
            </a:r>
            <a:r>
              <a:rPr kumimoji="0" lang="en-US" altLang="en-US" sz="2000" b="0" i="0" u="none" strike="noStrike" cap="none" normalizeH="0" baseline="0" dirty="0">
                <a:ln>
                  <a:noFill/>
                </a:ln>
                <a:solidFill>
                  <a:schemeClr val="tx1"/>
                </a:solidFill>
                <a:effectLst/>
                <a:latin typeface="Arial" panose="020B0604020202020204" pitchFamily="34" charset="0"/>
              </a:rPr>
              <a:t>: The result from the first MEA call.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Operator O</a:t>
            </a:r>
            <a:r>
              <a:rPr kumimoji="0" lang="en-US" altLang="en-US" sz="2000" b="0" i="0" u="none" strike="noStrike" cap="none" normalizeH="0" baseline="0" dirty="0">
                <a:ln>
                  <a:noFill/>
                </a:ln>
                <a:solidFill>
                  <a:schemeClr val="tx1"/>
                </a:solidFill>
                <a:effectLst/>
                <a:latin typeface="Arial" panose="020B0604020202020204" pitchFamily="34" charset="0"/>
              </a:rPr>
              <a:t>: The action applied.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LAST-PART</a:t>
            </a:r>
            <a:r>
              <a:rPr kumimoji="0" lang="en-US" altLang="en-US" sz="2000" b="0" i="0" u="none" strike="noStrike" cap="none" normalizeH="0" baseline="0" dirty="0">
                <a:ln>
                  <a:noFill/>
                </a:ln>
                <a:solidFill>
                  <a:schemeClr val="tx1"/>
                </a:solidFill>
                <a:effectLst/>
                <a:latin typeface="Arial" panose="020B0604020202020204" pitchFamily="34" charset="0"/>
              </a:rPr>
              <a:t>: The result from the last MEA call.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777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59" y="284208"/>
            <a:ext cx="11432177" cy="2075934"/>
          </a:xfrm>
        </p:spPr>
        <p:txBody>
          <a:bodyPr>
            <a:normAutofit/>
          </a:bodyPr>
          <a:lstStyle/>
          <a:p>
            <a:r>
              <a:rPr lang="en-US" b="1" dirty="0"/>
              <a:t>Example of Mean-Ends Analysis:</a:t>
            </a:r>
          </a:p>
          <a:p>
            <a:pPr marL="0" indent="0">
              <a:buNone/>
            </a:pPr>
            <a:r>
              <a:rPr lang="en-US" dirty="0"/>
              <a:t>Let's look at an example where we know the starting state and the desired state. In this issue, we must detect differences between the beginning state and the goal state and apply operators to obtain the goal state.</a:t>
            </a:r>
            <a:endParaRPr lang="en-IN" dirty="0"/>
          </a:p>
          <a:p>
            <a:endParaRPr lang="en-IN" dirty="0"/>
          </a:p>
        </p:txBody>
      </p:sp>
      <p:pic>
        <p:nvPicPr>
          <p:cNvPr id="4" name="Picture 3"/>
          <p:cNvPicPr/>
          <p:nvPr/>
        </p:nvPicPr>
        <p:blipFill>
          <a:blip r:embed="rId2"/>
          <a:srcRect/>
          <a:stretch>
            <a:fillRect/>
          </a:stretch>
        </p:blipFill>
        <p:spPr bwMode="auto">
          <a:xfrm>
            <a:off x="2125362" y="2624137"/>
            <a:ext cx="5875638" cy="2627485"/>
          </a:xfrm>
          <a:prstGeom prst="rect">
            <a:avLst/>
          </a:prstGeom>
          <a:noFill/>
          <a:ln w="9525">
            <a:noFill/>
            <a:miter lim="800000"/>
            <a:headEnd/>
            <a:tailEnd/>
          </a:ln>
        </p:spPr>
      </p:pic>
    </p:spTree>
    <p:extLst>
      <p:ext uri="{BB962C8B-B14F-4D97-AF65-F5344CB8AC3E}">
        <p14:creationId xmlns:p14="http://schemas.microsoft.com/office/powerpoint/2010/main" val="274363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211" y="441666"/>
            <a:ext cx="12080789" cy="4351338"/>
          </a:xfrm>
        </p:spPr>
        <p:txBody>
          <a:bodyPr>
            <a:noAutofit/>
          </a:bodyPr>
          <a:lstStyle/>
          <a:p>
            <a:pPr marL="0" indent="0">
              <a:buNone/>
            </a:pPr>
            <a:r>
              <a:rPr lang="en-US" dirty="0"/>
              <a:t>Solution:</a:t>
            </a:r>
            <a:endParaRPr lang="en-IN" dirty="0"/>
          </a:p>
          <a:p>
            <a:r>
              <a:rPr lang="en-US" dirty="0"/>
              <a:t>To solve the problem, we will first identify the differences between starting and goal states, then construct a new state and apply the operators to each difference. For this problem, we have the following operators:</a:t>
            </a:r>
            <a:endParaRPr lang="en-IN" dirty="0"/>
          </a:p>
          <a:p>
            <a:pPr lvl="1"/>
            <a:r>
              <a:rPr lang="en-US" sz="2800" dirty="0"/>
              <a:t>Move</a:t>
            </a:r>
            <a:endParaRPr lang="en-IN" sz="2800" dirty="0"/>
          </a:p>
          <a:p>
            <a:pPr lvl="1"/>
            <a:r>
              <a:rPr lang="en-US" sz="2800" dirty="0"/>
              <a:t>Delete</a:t>
            </a:r>
            <a:endParaRPr lang="en-IN" sz="2800" dirty="0"/>
          </a:p>
          <a:p>
            <a:pPr lvl="1"/>
            <a:r>
              <a:rPr lang="en-US" sz="2800" dirty="0"/>
              <a:t>Expand</a:t>
            </a:r>
            <a:endParaRPr lang="en-IN" sz="2800" dirty="0"/>
          </a:p>
          <a:p>
            <a:pPr marL="0" indent="0">
              <a:buNone/>
            </a:pPr>
            <a:r>
              <a:rPr lang="en-US" b="1" dirty="0"/>
              <a:t>1. Evaluating the initial state:</a:t>
            </a:r>
            <a:r>
              <a:rPr lang="en-US" dirty="0"/>
              <a:t> In the first step, we'll evaluate the initial state and compare it to the Goal state to see what the differences Evaluating the initial state: In the first step, we'll evaluate the initial state and compare it to the Goal state to see what the differences are.</a:t>
            </a:r>
            <a:endParaRPr lang="en-IN" dirty="0"/>
          </a:p>
        </p:txBody>
      </p:sp>
      <p:pic>
        <p:nvPicPr>
          <p:cNvPr id="4" name="Picture 3"/>
          <p:cNvPicPr/>
          <p:nvPr/>
        </p:nvPicPr>
        <p:blipFill>
          <a:blip r:embed="rId2"/>
          <a:srcRect/>
          <a:stretch>
            <a:fillRect/>
          </a:stretch>
        </p:blipFill>
        <p:spPr bwMode="auto">
          <a:xfrm>
            <a:off x="6347382" y="4721181"/>
            <a:ext cx="3068467" cy="2037965"/>
          </a:xfrm>
          <a:prstGeom prst="rect">
            <a:avLst/>
          </a:prstGeom>
          <a:noFill/>
          <a:ln w="9525">
            <a:noFill/>
            <a:miter lim="800000"/>
            <a:headEnd/>
            <a:tailEnd/>
          </a:ln>
        </p:spPr>
      </p:pic>
    </p:spTree>
    <p:extLst>
      <p:ext uri="{BB962C8B-B14F-4D97-AF65-F5344CB8AC3E}">
        <p14:creationId xmlns:p14="http://schemas.microsoft.com/office/powerpoint/2010/main" val="114518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212" y="441666"/>
            <a:ext cx="6487296" cy="2153253"/>
          </a:xfrm>
        </p:spPr>
        <p:txBody>
          <a:bodyPr>
            <a:noAutofit/>
          </a:bodyPr>
          <a:lstStyle/>
          <a:p>
            <a:pPr marL="0" indent="0" algn="just">
              <a:buNone/>
            </a:pPr>
            <a:r>
              <a:rPr lang="en-US" b="1" dirty="0"/>
              <a:t>2. Applying the Delete operator: </a:t>
            </a:r>
            <a:r>
              <a:rPr lang="en-US" dirty="0"/>
              <a:t>As you can see, the first difference is that there's no dot symbol in the Goal state, whereas there is in the initial state, so we'll use the Delete operator to remove it.</a:t>
            </a:r>
            <a:endParaRPr lang="en-IN" dirty="0"/>
          </a:p>
        </p:txBody>
      </p:sp>
      <p:pic>
        <p:nvPicPr>
          <p:cNvPr id="5" name="Picture 4"/>
          <p:cNvPicPr/>
          <p:nvPr/>
        </p:nvPicPr>
        <p:blipFill>
          <a:blip r:embed="rId2"/>
          <a:srcRect/>
          <a:stretch>
            <a:fillRect/>
          </a:stretch>
        </p:blipFill>
        <p:spPr bwMode="auto">
          <a:xfrm>
            <a:off x="7452086" y="400950"/>
            <a:ext cx="4365411" cy="2416390"/>
          </a:xfrm>
          <a:prstGeom prst="rect">
            <a:avLst/>
          </a:prstGeom>
          <a:noFill/>
          <a:ln w="9525">
            <a:noFill/>
            <a:miter lim="800000"/>
            <a:headEnd/>
            <a:tailEnd/>
          </a:ln>
        </p:spPr>
      </p:pic>
      <p:sp>
        <p:nvSpPr>
          <p:cNvPr id="2" name="Rectangle 1"/>
          <p:cNvSpPr/>
          <p:nvPr/>
        </p:nvSpPr>
        <p:spPr>
          <a:xfrm>
            <a:off x="5605849" y="2826258"/>
            <a:ext cx="6441989" cy="3108543"/>
          </a:xfrm>
          <a:prstGeom prst="rect">
            <a:avLst/>
          </a:prstGeom>
        </p:spPr>
        <p:txBody>
          <a:bodyPr wrap="square">
            <a:spAutoFit/>
          </a:bodyPr>
          <a:lstStyle/>
          <a:p>
            <a:pPr algn="just"/>
            <a:r>
              <a:rPr lang="en-US" sz="2800" b="1" dirty="0"/>
              <a:t>3. Applying the Move Operator: </a:t>
            </a:r>
            <a:r>
              <a:rPr lang="en-US" sz="2800" dirty="0"/>
              <a:t>After using the Delete operator, a new state appears, which we will compare to the objective state again. After comparing these states, we notice that the square is outside the circle, so we'll use the Move Operator to fix it.</a:t>
            </a:r>
            <a:endParaRPr lang="en-IN" sz="2800" dirty="0"/>
          </a:p>
        </p:txBody>
      </p:sp>
      <p:pic>
        <p:nvPicPr>
          <p:cNvPr id="6" name="Picture 5"/>
          <p:cNvPicPr/>
          <p:nvPr/>
        </p:nvPicPr>
        <p:blipFill>
          <a:blip r:embed="rId3"/>
          <a:srcRect/>
          <a:stretch>
            <a:fillRect/>
          </a:stretch>
        </p:blipFill>
        <p:spPr bwMode="auto">
          <a:xfrm>
            <a:off x="0" y="3066149"/>
            <a:ext cx="5449330" cy="2868652"/>
          </a:xfrm>
          <a:prstGeom prst="rect">
            <a:avLst/>
          </a:prstGeom>
          <a:noFill/>
          <a:ln w="9525">
            <a:noFill/>
            <a:miter lim="800000"/>
            <a:headEnd/>
            <a:tailEnd/>
          </a:ln>
        </p:spPr>
      </p:pic>
    </p:spTree>
    <p:extLst>
      <p:ext uri="{BB962C8B-B14F-4D97-AF65-F5344CB8AC3E}">
        <p14:creationId xmlns:p14="http://schemas.microsoft.com/office/powerpoint/2010/main" val="60851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995" y="550576"/>
            <a:ext cx="11541211" cy="2153253"/>
          </a:xfrm>
        </p:spPr>
        <p:txBody>
          <a:bodyPr>
            <a:noAutofit/>
          </a:bodyPr>
          <a:lstStyle/>
          <a:p>
            <a:pPr marL="0" indent="0" algn="just">
              <a:buNone/>
            </a:pPr>
            <a:r>
              <a:rPr lang="en-US" b="1" dirty="0"/>
              <a:t>4. Applying the Expand Operator: </a:t>
            </a:r>
            <a:r>
              <a:rPr lang="en-US" dirty="0"/>
              <a:t>In the third phase, a new state is created, and we will compare it to the desired state. There is still one difference between the states, which is the size of the square, so we will use the Expand operator to construct the desired state.</a:t>
            </a:r>
            <a:endParaRPr lang="en-IN" dirty="0"/>
          </a:p>
        </p:txBody>
      </p:sp>
      <p:pic>
        <p:nvPicPr>
          <p:cNvPr id="7" name="Picture 6"/>
          <p:cNvPicPr/>
          <p:nvPr/>
        </p:nvPicPr>
        <p:blipFill>
          <a:blip r:embed="rId2"/>
          <a:srcRect/>
          <a:stretch>
            <a:fillRect/>
          </a:stretch>
        </p:blipFill>
        <p:spPr bwMode="auto">
          <a:xfrm>
            <a:off x="1927654" y="3086888"/>
            <a:ext cx="8785654" cy="2337727"/>
          </a:xfrm>
          <a:prstGeom prst="rect">
            <a:avLst/>
          </a:prstGeom>
          <a:noFill/>
          <a:ln w="9525">
            <a:noFill/>
            <a:miter lim="800000"/>
            <a:headEnd/>
            <a:tailEnd/>
          </a:ln>
        </p:spPr>
      </p:pic>
    </p:spTree>
    <p:extLst>
      <p:ext uri="{BB962C8B-B14F-4D97-AF65-F5344CB8AC3E}">
        <p14:creationId xmlns:p14="http://schemas.microsoft.com/office/powerpoint/2010/main" val="121285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3EA3-E755-F6F8-3058-839FC7ACD92C}"/>
              </a:ext>
            </a:extLst>
          </p:cNvPr>
          <p:cNvSpPr>
            <a:spLocks noGrp="1"/>
          </p:cNvSpPr>
          <p:nvPr>
            <p:ph type="title"/>
          </p:nvPr>
        </p:nvSpPr>
        <p:spPr/>
        <p:txBody>
          <a:bodyPr/>
          <a:lstStyle/>
          <a:p>
            <a:r>
              <a:rPr lang="en-US" dirty="0"/>
              <a:t>Example 2:</a:t>
            </a:r>
            <a:endParaRPr lang="en-IN" dirty="0"/>
          </a:p>
        </p:txBody>
      </p:sp>
      <p:sp>
        <p:nvSpPr>
          <p:cNvPr id="3" name="Content Placeholder 2">
            <a:extLst>
              <a:ext uri="{FF2B5EF4-FFF2-40B4-BE49-F238E27FC236}">
                <a16:creationId xmlns:a16="http://schemas.microsoft.com/office/drawing/2014/main" id="{4B354FE2-8F1B-B7A9-103F-CC47A35A9BEB}"/>
              </a:ext>
            </a:extLst>
          </p:cNvPr>
          <p:cNvSpPr>
            <a:spLocks noGrp="1"/>
          </p:cNvSpPr>
          <p:nvPr>
            <p:ph idx="1"/>
          </p:nvPr>
        </p:nvSpPr>
        <p:spPr/>
        <p:txBody>
          <a:bodyPr/>
          <a:lstStyle/>
          <a:p>
            <a:r>
              <a:rPr lang="en-US" dirty="0"/>
              <a:t>Let's illustrate this with a simple example involving getting a glass of water.</a:t>
            </a:r>
          </a:p>
          <a:p>
            <a:pPr>
              <a:buFont typeface="+mj-lt"/>
              <a:buAutoNum type="arabicPeriod"/>
            </a:pPr>
            <a:r>
              <a:rPr lang="en-US" b="1" dirty="0"/>
              <a:t>CURRENT</a:t>
            </a:r>
            <a:r>
              <a:rPr lang="en-US" dirty="0"/>
              <a:t>: You are in the living room without water.</a:t>
            </a:r>
          </a:p>
          <a:p>
            <a:pPr>
              <a:buFont typeface="+mj-lt"/>
              <a:buAutoNum type="arabicPeriod"/>
            </a:pPr>
            <a:r>
              <a:rPr lang="en-US" b="1" dirty="0"/>
              <a:t>GOAL</a:t>
            </a:r>
            <a:r>
              <a:rPr lang="en-US" dirty="0"/>
              <a:t>: You have a glass of water.</a:t>
            </a:r>
          </a:p>
          <a:p>
            <a:endParaRPr lang="en-IN" dirty="0"/>
          </a:p>
        </p:txBody>
      </p:sp>
    </p:spTree>
    <p:extLst>
      <p:ext uri="{BB962C8B-B14F-4D97-AF65-F5344CB8AC3E}">
        <p14:creationId xmlns:p14="http://schemas.microsoft.com/office/powerpoint/2010/main" val="3538503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0D608-755C-D090-F49A-5BE041ED4A64}"/>
              </a:ext>
            </a:extLst>
          </p:cNvPr>
          <p:cNvSpPr>
            <a:spLocks noGrp="1"/>
          </p:cNvSpPr>
          <p:nvPr>
            <p:ph idx="1"/>
          </p:nvPr>
        </p:nvSpPr>
        <p:spPr>
          <a:xfrm>
            <a:off x="838200" y="662473"/>
            <a:ext cx="10515600" cy="5514490"/>
          </a:xfrm>
        </p:spPr>
        <p:txBody>
          <a:bodyPr/>
          <a:lstStyle/>
          <a:p>
            <a:r>
              <a:rPr lang="en-US" b="1" dirty="0"/>
              <a:t>Step 1: </a:t>
            </a:r>
            <a:r>
              <a:rPr lang="en-US" dirty="0"/>
              <a:t>Compare CURRENT and GOAL</a:t>
            </a:r>
          </a:p>
          <a:p>
            <a:pPr>
              <a:buFont typeface="Arial" panose="020B0604020202020204" pitchFamily="34" charset="0"/>
              <a:buChar char="•"/>
            </a:pPr>
            <a:r>
              <a:rPr lang="en-US" dirty="0"/>
              <a:t>Comparison:</a:t>
            </a:r>
          </a:p>
          <a:p>
            <a:pPr marL="742950" lvl="1" indent="-285750">
              <a:buFont typeface="Arial" panose="020B0604020202020204" pitchFamily="34" charset="0"/>
              <a:buChar char="•"/>
            </a:pPr>
            <a:r>
              <a:rPr lang="en-US" dirty="0"/>
              <a:t>Discrepancy found (you do not have water).</a:t>
            </a:r>
          </a:p>
          <a:p>
            <a:r>
              <a:rPr lang="en-US" b="1" dirty="0"/>
              <a:t>Step 2: </a:t>
            </a:r>
            <a:r>
              <a:rPr lang="en-US" dirty="0"/>
              <a:t>Identify and Address Differences</a:t>
            </a:r>
          </a:p>
          <a:p>
            <a:pPr>
              <a:buFont typeface="Arial" panose="020B0604020202020204" pitchFamily="34" charset="0"/>
              <a:buChar char="•"/>
            </a:pPr>
            <a:r>
              <a:rPr lang="en-US" dirty="0"/>
              <a:t>Significant Difference: You need to get water.</a:t>
            </a:r>
          </a:p>
          <a:p>
            <a:pPr marL="0" indent="0">
              <a:buNone/>
            </a:pPr>
            <a:r>
              <a:rPr lang="en-US" dirty="0"/>
              <a:t>Choose Operator O: "Go to the kitchen."</a:t>
            </a:r>
          </a:p>
          <a:p>
            <a:pPr>
              <a:buFont typeface="Arial" panose="020B0604020202020204" pitchFamily="34" charset="0"/>
              <a:buChar char="•"/>
            </a:pPr>
            <a:r>
              <a:rPr lang="en-US" dirty="0"/>
              <a:t>O-Start: You are in the living room (which requires an action to reach the kitchen).</a:t>
            </a:r>
          </a:p>
          <a:p>
            <a:pPr>
              <a:buFont typeface="Arial" panose="020B0604020202020204" pitchFamily="34" charset="0"/>
              <a:buChar char="•"/>
            </a:pPr>
            <a:r>
              <a:rPr lang="en-US" dirty="0"/>
              <a:t>O-Result: You are in the kitchen (where the water is).</a:t>
            </a:r>
          </a:p>
          <a:p>
            <a:endParaRPr lang="en-IN" dirty="0"/>
          </a:p>
        </p:txBody>
      </p:sp>
    </p:spTree>
    <p:extLst>
      <p:ext uri="{BB962C8B-B14F-4D97-AF65-F5344CB8AC3E}">
        <p14:creationId xmlns:p14="http://schemas.microsoft.com/office/powerpoint/2010/main" val="427132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4DF41F-849D-744A-1383-4A08CFAA121E}"/>
              </a:ext>
            </a:extLst>
          </p:cNvPr>
          <p:cNvSpPr>
            <a:spLocks noGrp="1"/>
          </p:cNvSpPr>
          <p:nvPr>
            <p:ph idx="1"/>
          </p:nvPr>
        </p:nvSpPr>
        <p:spPr>
          <a:xfrm>
            <a:off x="838200" y="942392"/>
            <a:ext cx="10515600" cy="5234571"/>
          </a:xfrm>
        </p:spPr>
        <p:txBody>
          <a:bodyPr/>
          <a:lstStyle/>
          <a:p>
            <a:pPr marL="0" indent="0">
              <a:buNone/>
            </a:pPr>
            <a:r>
              <a:rPr lang="en-US" b="1" dirty="0"/>
              <a:t>Apply MEA Recursively</a:t>
            </a:r>
          </a:p>
          <a:p>
            <a:pPr>
              <a:buFont typeface="Arial" panose="020B0604020202020204" pitchFamily="34" charset="0"/>
              <a:buChar char="•"/>
            </a:pPr>
            <a:r>
              <a:rPr lang="en-US" b="1" dirty="0"/>
              <a:t>First Part</a:t>
            </a:r>
            <a:r>
              <a:rPr lang="en-US" dirty="0"/>
              <a:t>:</a:t>
            </a:r>
          </a:p>
          <a:p>
            <a:pPr marL="742950" lvl="1" indent="-285750">
              <a:buFont typeface="Arial" panose="020B0604020202020204" pitchFamily="34" charset="0"/>
              <a:buChar char="•"/>
            </a:pPr>
            <a:r>
              <a:rPr lang="en-US" dirty="0"/>
              <a:t>MEA(CURRENT,O−START)- Moving from the living room to the kitchen.</a:t>
            </a:r>
          </a:p>
          <a:p>
            <a:pPr>
              <a:buFont typeface="Arial" panose="020B0604020202020204" pitchFamily="34" charset="0"/>
              <a:buChar char="•"/>
            </a:pPr>
            <a:r>
              <a:rPr lang="en-US" b="1" dirty="0"/>
              <a:t>Last Part</a:t>
            </a:r>
            <a:r>
              <a:rPr lang="en-US" dirty="0"/>
              <a:t>:</a:t>
            </a:r>
          </a:p>
          <a:p>
            <a:pPr marL="742950" lvl="1" indent="-285750">
              <a:buFont typeface="Arial" panose="020B0604020202020204" pitchFamily="34" charset="0"/>
              <a:buChar char="•"/>
            </a:pPr>
            <a:r>
              <a:rPr lang="en-US" dirty="0"/>
              <a:t>MEA(O−RESULT,GOAL)   - Once in the kitchen, fill the glass with water.</a:t>
            </a:r>
          </a:p>
          <a:p>
            <a:endParaRPr lang="en-IN" dirty="0"/>
          </a:p>
        </p:txBody>
      </p:sp>
    </p:spTree>
    <p:extLst>
      <p:ext uri="{BB962C8B-B14F-4D97-AF65-F5344CB8AC3E}">
        <p14:creationId xmlns:p14="http://schemas.microsoft.com/office/powerpoint/2010/main" val="1792108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16B97-23F6-1F6C-4019-B112FDD8C99E}"/>
              </a:ext>
            </a:extLst>
          </p:cNvPr>
          <p:cNvSpPr>
            <a:spLocks noGrp="1"/>
          </p:cNvSpPr>
          <p:nvPr>
            <p:ph idx="1"/>
          </p:nvPr>
        </p:nvSpPr>
        <p:spPr>
          <a:xfrm>
            <a:off x="838200" y="895739"/>
            <a:ext cx="10515600" cy="5281224"/>
          </a:xfrm>
        </p:spPr>
        <p:txBody>
          <a:bodyPr/>
          <a:lstStyle/>
          <a:p>
            <a:r>
              <a:rPr lang="en-US" b="1" dirty="0"/>
              <a:t>Combining Results</a:t>
            </a:r>
          </a:p>
          <a:p>
            <a:pPr>
              <a:buFont typeface="Arial" panose="020B0604020202020204" pitchFamily="34" charset="0"/>
              <a:buChar char="•"/>
            </a:pPr>
            <a:r>
              <a:rPr lang="en-US" dirty="0"/>
              <a:t>If both actions are successful (you reach the kitchen and fill the glass):</a:t>
            </a:r>
          </a:p>
          <a:p>
            <a:pPr marL="742950" lvl="1" indent="-285750">
              <a:buFont typeface="Arial" panose="020B0604020202020204" pitchFamily="34" charset="0"/>
              <a:buChar char="•"/>
            </a:pPr>
            <a:r>
              <a:rPr lang="en-US" dirty="0"/>
              <a:t>Signal </a:t>
            </a:r>
            <a:r>
              <a:rPr lang="en-US" b="1" dirty="0"/>
              <a:t>Success</a:t>
            </a:r>
            <a:r>
              <a:rPr lang="en-US" dirty="0"/>
              <a:t> and return the sequence:</a:t>
            </a:r>
          </a:p>
          <a:p>
            <a:pPr marL="1143000" lvl="2" indent="-228600">
              <a:buFont typeface="Arial" panose="020B0604020202020204" pitchFamily="34" charset="0"/>
              <a:buChar char="•"/>
            </a:pPr>
            <a:r>
              <a:rPr lang="en-US" b="1" dirty="0"/>
              <a:t>Move to Kitchen</a:t>
            </a:r>
            <a:endParaRPr lang="en-US" dirty="0"/>
          </a:p>
          <a:p>
            <a:pPr marL="1143000" lvl="2" indent="-228600">
              <a:buFont typeface="Arial" panose="020B0604020202020204" pitchFamily="34" charset="0"/>
              <a:buChar char="•"/>
            </a:pPr>
            <a:r>
              <a:rPr lang="en-US" b="1" dirty="0"/>
              <a:t>Fill Glass with Water</a:t>
            </a:r>
          </a:p>
          <a:p>
            <a:pPr marL="1143000" lvl="2" indent="-228600">
              <a:buFont typeface="Arial" panose="020B0604020202020204" pitchFamily="34" charset="0"/>
              <a:buChar char="•"/>
            </a:pPr>
            <a:endParaRPr lang="en-US" b="1" dirty="0"/>
          </a:p>
          <a:p>
            <a:pPr marL="914400" lvl="2" indent="0">
              <a:buNone/>
            </a:pPr>
            <a:endParaRPr lang="en-US" b="1" dirty="0"/>
          </a:p>
          <a:p>
            <a:pPr marL="914400" lvl="2" indent="0">
              <a:buNone/>
            </a:pPr>
            <a:r>
              <a:rPr lang="en-US" dirty="0"/>
              <a:t>This structured approach to Means-Ends Analysis effectively addresses complex problems by breaking them down into manageable parts. By comparing the current state with the goal, identifying significant differences, and recursively applying actions to bridge those gaps, MEA provides a clear pathway to reach the desired outcomes in various scenarios.</a:t>
            </a:r>
          </a:p>
          <a:p>
            <a:pPr marL="0" indent="0">
              <a:buNone/>
            </a:pPr>
            <a:endParaRPr lang="en-IN" dirty="0"/>
          </a:p>
        </p:txBody>
      </p:sp>
    </p:spTree>
    <p:extLst>
      <p:ext uri="{BB962C8B-B14F-4D97-AF65-F5344CB8AC3E}">
        <p14:creationId xmlns:p14="http://schemas.microsoft.com/office/powerpoint/2010/main" val="69294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6786806"/>
              </p:ext>
            </p:extLst>
          </p:nvPr>
        </p:nvGraphicFramePr>
        <p:xfrm>
          <a:off x="1421500" y="1830705"/>
          <a:ext cx="9971430" cy="3108960"/>
        </p:xfrm>
        <a:graphic>
          <a:graphicData uri="http://schemas.openxmlformats.org/drawingml/2006/table">
            <a:tbl>
              <a:tblPr/>
              <a:tblGrid>
                <a:gridCol w="2280965">
                  <a:extLst>
                    <a:ext uri="{9D8B030D-6E8A-4147-A177-3AD203B41FA5}">
                      <a16:colId xmlns:a16="http://schemas.microsoft.com/office/drawing/2014/main" val="20000"/>
                    </a:ext>
                  </a:extLst>
                </a:gridCol>
                <a:gridCol w="4923988">
                  <a:extLst>
                    <a:ext uri="{9D8B030D-6E8A-4147-A177-3AD203B41FA5}">
                      <a16:colId xmlns:a16="http://schemas.microsoft.com/office/drawing/2014/main" val="20001"/>
                    </a:ext>
                  </a:extLst>
                </a:gridCol>
                <a:gridCol w="796528">
                  <a:extLst>
                    <a:ext uri="{9D8B030D-6E8A-4147-A177-3AD203B41FA5}">
                      <a16:colId xmlns:a16="http://schemas.microsoft.com/office/drawing/2014/main" val="20002"/>
                    </a:ext>
                  </a:extLst>
                </a:gridCol>
                <a:gridCol w="829466">
                  <a:extLst>
                    <a:ext uri="{9D8B030D-6E8A-4147-A177-3AD203B41FA5}">
                      <a16:colId xmlns:a16="http://schemas.microsoft.com/office/drawing/2014/main" val="20003"/>
                    </a:ext>
                  </a:extLst>
                </a:gridCol>
                <a:gridCol w="543087">
                  <a:extLst>
                    <a:ext uri="{9D8B030D-6E8A-4147-A177-3AD203B41FA5}">
                      <a16:colId xmlns:a16="http://schemas.microsoft.com/office/drawing/2014/main" val="20004"/>
                    </a:ext>
                  </a:extLst>
                </a:gridCol>
                <a:gridCol w="597396">
                  <a:extLst>
                    <a:ext uri="{9D8B030D-6E8A-4147-A177-3AD203B41FA5}">
                      <a16:colId xmlns:a16="http://schemas.microsoft.com/office/drawing/2014/main" val="20005"/>
                    </a:ext>
                  </a:extLst>
                </a:gridCol>
              </a:tblGrid>
              <a:tr h="220517">
                <a:tc>
                  <a:txBody>
                    <a:bodyPr/>
                    <a:lstStyle/>
                    <a:p>
                      <a:pPr marL="127000" algn="just" rtl="0" fontAlgn="t">
                        <a:spcBef>
                          <a:spcPts val="1055"/>
                        </a:spcBef>
                        <a:spcAft>
                          <a:spcPts val="0"/>
                        </a:spcAft>
                      </a:pPr>
                      <a:r>
                        <a:rPr lang="en-IN" sz="2000" b="1" i="0" u="none" strike="noStrike" dirty="0">
                          <a:solidFill>
                            <a:srgbClr val="000000"/>
                          </a:solidFill>
                          <a:effectLst/>
                          <a:latin typeface="Arial"/>
                        </a:rPr>
                        <a:t>MODULE IV</a:t>
                      </a:r>
                      <a:endParaRPr lang="en-IN" sz="3600" dirty="0">
                        <a:effectLst/>
                      </a:endParaRPr>
                    </a:p>
                  </a:txBody>
                  <a:tcPr>
                    <a:lnL>
                      <a:noFill/>
                    </a:lnL>
                    <a:lnR>
                      <a:noFill/>
                    </a:lnR>
                    <a:lnT>
                      <a:noFill/>
                    </a:lnT>
                    <a:lnB>
                      <a:noFill/>
                    </a:lnB>
                  </a:tcPr>
                </a:tc>
                <a:tc>
                  <a:txBody>
                    <a:bodyPr/>
                    <a:lstStyle/>
                    <a:p>
                      <a:pPr marL="255905" algn="just" rtl="0" fontAlgn="t">
                        <a:spcBef>
                          <a:spcPts val="1055"/>
                        </a:spcBef>
                        <a:spcAft>
                          <a:spcPts val="0"/>
                        </a:spcAft>
                      </a:pPr>
                      <a:r>
                        <a:rPr lang="en-IN" sz="2000" b="1" i="0" u="none" strike="noStrike" dirty="0">
                          <a:solidFill>
                            <a:srgbClr val="000000"/>
                          </a:solidFill>
                          <a:effectLst/>
                          <a:latin typeface="Arial"/>
                        </a:rPr>
                        <a:t>PLANNING</a:t>
                      </a:r>
                      <a:endParaRPr lang="en-IN" sz="3600" dirty="0">
                        <a:effectLst/>
                      </a:endParaRPr>
                    </a:p>
                  </a:txBody>
                  <a:tcPr>
                    <a:lnL>
                      <a:noFill/>
                    </a:lnL>
                    <a:lnR>
                      <a:noFill/>
                    </a:lnR>
                    <a:lnT>
                      <a:noFill/>
                    </a:lnT>
                    <a:lnB>
                      <a:noFill/>
                    </a:lnB>
                  </a:tcPr>
                </a:tc>
                <a:tc>
                  <a:txBody>
                    <a:bodyPr/>
                    <a:lstStyle/>
                    <a:p>
                      <a:pPr algn="just" fontAlgn="t"/>
                      <a:br>
                        <a:rPr lang="en-IN" sz="3600">
                          <a:effectLst/>
                        </a:rPr>
                      </a:br>
                      <a:endParaRPr lang="en-IN" sz="3600">
                        <a:effectLst/>
                      </a:endParaRPr>
                    </a:p>
                  </a:txBody>
                  <a:tcPr>
                    <a:lnL>
                      <a:noFill/>
                    </a:lnL>
                    <a:lnR>
                      <a:noFill/>
                    </a:lnR>
                    <a:lnT>
                      <a:noFill/>
                    </a:lnT>
                    <a:lnB>
                      <a:noFill/>
                    </a:lnB>
                  </a:tcPr>
                </a:tc>
                <a:tc>
                  <a:txBody>
                    <a:bodyPr/>
                    <a:lstStyle/>
                    <a:p>
                      <a:pPr algn="just" fontAlgn="t"/>
                      <a:br>
                        <a:rPr lang="en-IN" sz="3600">
                          <a:effectLst/>
                        </a:rPr>
                      </a:br>
                      <a:endParaRPr lang="en-IN" sz="3600">
                        <a:effectLst/>
                      </a:endParaRPr>
                    </a:p>
                  </a:txBody>
                  <a:tcPr>
                    <a:lnL>
                      <a:noFill/>
                    </a:lnL>
                    <a:lnR>
                      <a:noFill/>
                    </a:lnR>
                    <a:lnT>
                      <a:noFill/>
                    </a:lnT>
                    <a:lnB>
                      <a:noFill/>
                    </a:lnB>
                  </a:tcPr>
                </a:tc>
                <a:tc>
                  <a:txBody>
                    <a:bodyPr/>
                    <a:lstStyle/>
                    <a:p>
                      <a:pPr algn="just" fontAlgn="t"/>
                      <a:br>
                        <a:rPr lang="en-IN" sz="3600">
                          <a:effectLst/>
                        </a:rPr>
                      </a:br>
                      <a:endParaRPr lang="en-IN" sz="3600">
                        <a:effectLst/>
                      </a:endParaRPr>
                    </a:p>
                  </a:txBody>
                  <a:tcPr>
                    <a:lnL>
                      <a:noFill/>
                    </a:lnL>
                    <a:lnR>
                      <a:noFill/>
                    </a:lnR>
                    <a:lnT>
                      <a:noFill/>
                    </a:lnT>
                    <a:lnB>
                      <a:noFill/>
                    </a:lnB>
                  </a:tcPr>
                </a:tc>
                <a:tc>
                  <a:txBody>
                    <a:bodyPr/>
                    <a:lstStyle/>
                    <a:p>
                      <a:pPr marL="101600" algn="just" rtl="0" fontAlgn="t">
                        <a:spcBef>
                          <a:spcPts val="1055"/>
                        </a:spcBef>
                        <a:spcAft>
                          <a:spcPts val="0"/>
                        </a:spcAft>
                      </a:pPr>
                      <a:r>
                        <a:rPr lang="en-IN" sz="2000" b="1" i="0" u="none" strike="noStrike" dirty="0">
                          <a:solidFill>
                            <a:srgbClr val="000000"/>
                          </a:solidFill>
                          <a:effectLst/>
                          <a:latin typeface="Arial"/>
                        </a:rPr>
                        <a:t>9</a:t>
                      </a:r>
                      <a:endParaRPr lang="en-IN" sz="3600" dirty="0">
                        <a:effectLst/>
                      </a:endParaRPr>
                    </a:p>
                  </a:txBody>
                  <a:tcPr>
                    <a:lnL>
                      <a:noFill/>
                    </a:lnL>
                    <a:lnR>
                      <a:noFill/>
                    </a:lnR>
                    <a:lnT>
                      <a:noFill/>
                    </a:lnT>
                    <a:lnB>
                      <a:noFill/>
                    </a:lnB>
                  </a:tcPr>
                </a:tc>
                <a:extLst>
                  <a:ext uri="{0D108BD9-81ED-4DB2-BD59-A6C34878D82A}">
                    <a16:rowId xmlns:a16="http://schemas.microsoft.com/office/drawing/2014/main" val="10000"/>
                  </a:ext>
                </a:extLst>
              </a:tr>
              <a:tr h="1271905">
                <a:tc gridSpan="6">
                  <a:txBody>
                    <a:bodyPr/>
                    <a:lstStyle/>
                    <a:p>
                      <a:pPr marL="127000" marR="133350" algn="just" rtl="0" fontAlgn="t">
                        <a:spcBef>
                          <a:spcPts val="225"/>
                        </a:spcBef>
                        <a:spcAft>
                          <a:spcPts val="0"/>
                        </a:spcAft>
                      </a:pPr>
                      <a:r>
                        <a:rPr lang="en-US" sz="2000" b="0" i="0" u="none" strike="noStrike" kern="1200" dirty="0">
                          <a:solidFill>
                            <a:srgbClr val="000000"/>
                          </a:solidFill>
                          <a:effectLst/>
                          <a:latin typeface="Helvetica Neue"/>
                          <a:ea typeface="+mn-ea"/>
                          <a:cs typeface="+mn-cs"/>
                        </a:rPr>
                        <a:t>Planning Problem – Simple Planning agent –Blocks world - Goal Stack Planning- </a:t>
                      </a:r>
                      <a:r>
                        <a:rPr lang="en-US" sz="2000" b="1" i="0" u="none" strike="noStrike" kern="1200" dirty="0">
                          <a:solidFill>
                            <a:srgbClr val="FF0000"/>
                          </a:solidFill>
                          <a:effectLst/>
                          <a:latin typeface="Helvetica Neue"/>
                          <a:ea typeface="+mn-ea"/>
                          <a:cs typeface="+mn-cs"/>
                        </a:rPr>
                        <a:t>Means Ends Analysis-</a:t>
                      </a:r>
                      <a:r>
                        <a:rPr lang="en-US" sz="2000" b="0" i="0" u="none" strike="noStrike" kern="1200" dirty="0">
                          <a:solidFill>
                            <a:srgbClr val="000000"/>
                          </a:solidFill>
                          <a:effectLst/>
                          <a:latin typeface="Helvetica Neue"/>
                          <a:ea typeface="+mn-ea"/>
                          <a:cs typeface="+mn-cs"/>
                        </a:rPr>
                        <a:t> Planning as a </a:t>
                      </a:r>
                      <a:r>
                        <a:rPr lang="en-US" sz="2000" b="0" i="0" u="none" strike="noStrike" kern="1200" dirty="0" err="1">
                          <a:solidFill>
                            <a:srgbClr val="000000"/>
                          </a:solidFill>
                          <a:effectLst/>
                          <a:latin typeface="Helvetica Neue"/>
                          <a:ea typeface="+mn-ea"/>
                          <a:cs typeface="+mn-cs"/>
                        </a:rPr>
                        <a:t>Statespace</a:t>
                      </a:r>
                      <a:r>
                        <a:rPr lang="en-US" sz="2000" b="0" i="0" u="none" strike="noStrike" kern="1200" dirty="0">
                          <a:solidFill>
                            <a:srgbClr val="000000"/>
                          </a:solidFill>
                          <a:effectLst/>
                          <a:latin typeface="Helvetica Neue"/>
                          <a:ea typeface="+mn-ea"/>
                          <a:cs typeface="+mn-cs"/>
                        </a:rPr>
                        <a:t> Search - Partial Order Planning-Planning Graphs-Hierarchical Planning - Non- linear Planning -Conditional Planning-Reactive Planning - Knowledge based Planning-Using Temporal Logic – Execution Monitoring and Re-planning- Continuous Planning-Multi-agent Planning-Job shop Scheduling Problem.</a:t>
                      </a:r>
                    </a:p>
                  </a:txBody>
                  <a:tcP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3473450" y="2687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7172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83" y="-197708"/>
            <a:ext cx="10515600" cy="1325563"/>
          </a:xfrm>
        </p:spPr>
        <p:txBody>
          <a:bodyPr/>
          <a:lstStyle/>
          <a:p>
            <a:r>
              <a:rPr lang="en-US" b="1" dirty="0">
                <a:solidFill>
                  <a:srgbClr val="000000"/>
                </a:solidFill>
                <a:latin typeface="Helvetica Neue"/>
              </a:rPr>
              <a:t>Means Ends Analysis</a:t>
            </a:r>
            <a:endParaRPr lang="en-US" b="1" dirty="0"/>
          </a:p>
        </p:txBody>
      </p:sp>
      <p:sp>
        <p:nvSpPr>
          <p:cNvPr id="3" name="Content Placeholder 2"/>
          <p:cNvSpPr>
            <a:spLocks noGrp="1"/>
          </p:cNvSpPr>
          <p:nvPr>
            <p:ph idx="1"/>
          </p:nvPr>
        </p:nvSpPr>
        <p:spPr>
          <a:xfrm>
            <a:off x="98560" y="735994"/>
            <a:ext cx="12093440" cy="1692638"/>
          </a:xfrm>
        </p:spPr>
        <p:txBody>
          <a:bodyPr>
            <a:noAutofit/>
          </a:bodyPr>
          <a:lstStyle/>
          <a:p>
            <a:pPr lvl="0" algn="just"/>
            <a:r>
              <a:rPr lang="en-US" dirty="0"/>
              <a:t>The planning strategies can reason either in forward or backward, but a mixture of the two directions is appropriate for solving a complex and large problem. </a:t>
            </a:r>
            <a:endParaRPr lang="en-IN" dirty="0"/>
          </a:p>
          <a:p>
            <a:pPr lvl="0" algn="just"/>
            <a:r>
              <a:rPr lang="en-US" dirty="0"/>
              <a:t>Such a mixed strategy, make it possible that first to solve the major part of a problem and then go back and solve the small problems arise during combining the big parts of the problem. </a:t>
            </a:r>
            <a:endParaRPr lang="en-IN" dirty="0"/>
          </a:p>
          <a:p>
            <a:pPr lvl="0" algn="just"/>
            <a:r>
              <a:rPr lang="en-US" dirty="0"/>
              <a:t>Such a technique is called Means-Ends Analysis. Means-Ends Analysis is problem-solving techniques used in Artificial intelligence for limiting search in AI programs. </a:t>
            </a:r>
            <a:endParaRPr lang="en-IN" dirty="0"/>
          </a:p>
          <a:p>
            <a:pPr lvl="0" algn="just"/>
            <a:r>
              <a:rPr lang="en-US" b="1" dirty="0"/>
              <a:t>It is a mixture of Backward and forward search technique. The MEA technique was first introduced in 1961 by Allen Newell, and Herbert A. Simon in their problem solving computer program, which was named as General Problem Solver (GPS). </a:t>
            </a:r>
            <a:endParaRPr lang="en-IN" b="1" dirty="0"/>
          </a:p>
          <a:p>
            <a:pPr lvl="0" algn="just"/>
            <a:r>
              <a:rPr lang="en-US" b="1" dirty="0"/>
              <a:t>The MEA analysis process centered on the evaluation of the difference between the current state and goal state. </a:t>
            </a:r>
            <a:endParaRPr lang="en-IN" b="1" dirty="0"/>
          </a:p>
        </p:txBody>
      </p:sp>
    </p:spTree>
    <p:extLst>
      <p:ext uri="{BB962C8B-B14F-4D97-AF65-F5344CB8AC3E}">
        <p14:creationId xmlns:p14="http://schemas.microsoft.com/office/powerpoint/2010/main" val="66902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294973" cy="1325563"/>
          </a:xfrm>
        </p:spPr>
        <p:txBody>
          <a:bodyPr>
            <a:normAutofit/>
          </a:bodyPr>
          <a:lstStyle/>
          <a:p>
            <a:r>
              <a:rPr lang="en-US" sz="4000" b="1" dirty="0"/>
              <a:t>How means-ends analysis Works ?</a:t>
            </a:r>
            <a:endParaRPr lang="en-IN" sz="4000" b="1" dirty="0"/>
          </a:p>
        </p:txBody>
      </p:sp>
      <p:sp>
        <p:nvSpPr>
          <p:cNvPr id="3" name="Content Placeholder 2"/>
          <p:cNvSpPr>
            <a:spLocks noGrp="1"/>
          </p:cNvSpPr>
          <p:nvPr>
            <p:ph idx="1"/>
          </p:nvPr>
        </p:nvSpPr>
        <p:spPr>
          <a:xfrm>
            <a:off x="71845" y="1027906"/>
            <a:ext cx="11741213" cy="4351338"/>
          </a:xfrm>
        </p:spPr>
        <p:txBody>
          <a:bodyPr>
            <a:noAutofit/>
          </a:bodyPr>
          <a:lstStyle/>
          <a:p>
            <a:pPr lvl="0"/>
            <a:r>
              <a:rPr lang="en-US" sz="3600" dirty="0"/>
              <a:t>The means-ends analysis process can be applied recursively for a problem. It is a strategy to control search in problem-solving. </a:t>
            </a:r>
            <a:endParaRPr lang="en-IN" dirty="0"/>
          </a:p>
          <a:p>
            <a:pPr lvl="0"/>
            <a:r>
              <a:rPr lang="en-US" sz="3600" dirty="0"/>
              <a:t>Following are the main steps which describes the working of MEA technique for solving a problem. </a:t>
            </a:r>
            <a:endParaRPr lang="en-IN" dirty="0"/>
          </a:p>
          <a:p>
            <a:pPr lvl="1"/>
            <a:r>
              <a:rPr lang="en-US" sz="3200" dirty="0"/>
              <a:t>First, evaluate the difference between Initial State and final State. </a:t>
            </a:r>
            <a:endParaRPr lang="en-IN" dirty="0"/>
          </a:p>
          <a:p>
            <a:pPr lvl="1"/>
            <a:r>
              <a:rPr lang="en-US" sz="3200" dirty="0"/>
              <a:t>Select the various operators which can be applied for each difference. </a:t>
            </a:r>
            <a:endParaRPr lang="en-IN" dirty="0"/>
          </a:p>
          <a:p>
            <a:pPr lvl="1"/>
            <a:r>
              <a:rPr lang="en-US" sz="3200" dirty="0"/>
              <a:t>Apply the operator at each difference, which reduces the difference between the current state and goal state. </a:t>
            </a:r>
            <a:endParaRPr lang="en-IN" dirty="0"/>
          </a:p>
        </p:txBody>
      </p:sp>
    </p:spTree>
    <p:extLst>
      <p:ext uri="{BB962C8B-B14F-4D97-AF65-F5344CB8AC3E}">
        <p14:creationId xmlns:p14="http://schemas.microsoft.com/office/powerpoint/2010/main" val="392567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599" y="0"/>
            <a:ext cx="10515600" cy="1325563"/>
          </a:xfrm>
        </p:spPr>
        <p:txBody>
          <a:bodyPr/>
          <a:lstStyle/>
          <a:p>
            <a:r>
              <a:rPr lang="en-US" b="1" dirty="0"/>
              <a:t>Operator </a:t>
            </a:r>
            <a:r>
              <a:rPr lang="en-US" b="1" dirty="0" err="1"/>
              <a:t>Subgoaling</a:t>
            </a:r>
            <a:endParaRPr lang="en-IN" dirty="0"/>
          </a:p>
        </p:txBody>
      </p:sp>
      <p:sp>
        <p:nvSpPr>
          <p:cNvPr id="3" name="Content Placeholder 2"/>
          <p:cNvSpPr>
            <a:spLocks noGrp="1"/>
          </p:cNvSpPr>
          <p:nvPr>
            <p:ph idx="1"/>
          </p:nvPr>
        </p:nvSpPr>
        <p:spPr>
          <a:xfrm>
            <a:off x="167639" y="1207317"/>
            <a:ext cx="11763103" cy="5008132"/>
          </a:xfrm>
        </p:spPr>
        <p:txBody>
          <a:bodyPr>
            <a:normAutofit/>
          </a:bodyPr>
          <a:lstStyle/>
          <a:p>
            <a:pPr lvl="0"/>
            <a:r>
              <a:rPr lang="en-US" dirty="0"/>
              <a:t>In the MEA process, we detect the differences between the current state and goal state. </a:t>
            </a:r>
            <a:endParaRPr lang="en-IN" dirty="0"/>
          </a:p>
          <a:p>
            <a:pPr lvl="0"/>
            <a:r>
              <a:rPr lang="en-US" dirty="0"/>
              <a:t>Once these differences occur, then we can apply an operator to reduce the differences. But sometimes it is possible that an operator cannot be applied to the current state. </a:t>
            </a:r>
            <a:endParaRPr lang="en-IN" dirty="0"/>
          </a:p>
          <a:p>
            <a:r>
              <a:rPr lang="en-US" dirty="0"/>
              <a:t>So we create the sub problem of the current state, in which operator can be applied, such type of backward chaining in which operators are selected, and then sub goals are set up to establish the preconditions of the operator is called Operator </a:t>
            </a:r>
            <a:r>
              <a:rPr lang="en-US" dirty="0" err="1"/>
              <a:t>Subgoaling</a:t>
            </a:r>
            <a:r>
              <a:rPr lang="en-US" dirty="0"/>
              <a:t>.</a:t>
            </a:r>
          </a:p>
        </p:txBody>
      </p:sp>
    </p:spTree>
    <p:extLst>
      <p:ext uri="{BB962C8B-B14F-4D97-AF65-F5344CB8AC3E}">
        <p14:creationId xmlns:p14="http://schemas.microsoft.com/office/powerpoint/2010/main" val="192400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97" y="0"/>
            <a:ext cx="12105503" cy="6194969"/>
          </a:xfrm>
        </p:spPr>
        <p:txBody>
          <a:bodyPr>
            <a:noAutofit/>
          </a:bodyPr>
          <a:lstStyle/>
          <a:p>
            <a:pPr marL="0" indent="0">
              <a:buNone/>
            </a:pPr>
            <a:r>
              <a:rPr lang="en-US" sz="2500" b="1" dirty="0"/>
              <a:t>Algorithm for Means-Ends Analysis:</a:t>
            </a:r>
            <a:endParaRPr lang="en-IN" sz="2500" dirty="0"/>
          </a:p>
          <a:p>
            <a:pPr marL="0" indent="0">
              <a:buNone/>
            </a:pPr>
            <a:r>
              <a:rPr lang="en-US" sz="2500" dirty="0"/>
              <a:t>Let's take Current state as CURRENT and Goal State as GOAL, then the steps for the MEA algorithm are following.</a:t>
            </a:r>
            <a:endParaRPr lang="en-IN" sz="2500" dirty="0"/>
          </a:p>
          <a:p>
            <a:pPr marL="0" indent="0">
              <a:buNone/>
            </a:pPr>
            <a:r>
              <a:rPr lang="en-US" sz="2500" b="1" dirty="0"/>
              <a:t>Step 1:</a:t>
            </a:r>
            <a:r>
              <a:rPr lang="en-US" sz="2500" dirty="0"/>
              <a:t> Compare CURRENT and GOAL, and if there are no discrepancies, return Success and Exit.</a:t>
            </a:r>
            <a:endParaRPr lang="en-IN" sz="2500" dirty="0"/>
          </a:p>
          <a:p>
            <a:pPr marL="0" indent="0">
              <a:buNone/>
            </a:pPr>
            <a:r>
              <a:rPr lang="en-US" sz="2500" b="1" dirty="0"/>
              <a:t>Step 2: </a:t>
            </a:r>
            <a:r>
              <a:rPr lang="en-US" sz="2500" dirty="0"/>
              <a:t>If not, choose the most significant difference and lessen it by following the steps below until success or failure is achieved.</a:t>
            </a:r>
            <a:endParaRPr lang="en-IN" sz="2500" dirty="0"/>
          </a:p>
          <a:p>
            <a:pPr lvl="0"/>
            <a:r>
              <a:rPr lang="en-US" sz="2500" dirty="0"/>
              <a:t>Choose a new operator O that applies to the current difference, and if no such operator exists, signal failure.</a:t>
            </a:r>
            <a:endParaRPr lang="en-IN" sz="2500" dirty="0"/>
          </a:p>
          <a:p>
            <a:pPr lvl="0"/>
            <a:r>
              <a:rPr lang="en-US" sz="2500" dirty="0"/>
              <a:t>Try to apply operator O to CURRENT. Make description of two states.</a:t>
            </a:r>
            <a:endParaRPr lang="en-IN" sz="2500" dirty="0"/>
          </a:p>
          <a:p>
            <a:pPr lvl="1"/>
            <a:r>
              <a:rPr lang="en-US" sz="2500" dirty="0"/>
              <a:t>O-Start, a state in which O?s preconditions are satisfied.</a:t>
            </a:r>
            <a:endParaRPr lang="en-IN" sz="2500" dirty="0"/>
          </a:p>
          <a:p>
            <a:pPr lvl="1"/>
            <a:r>
              <a:rPr lang="en-US" sz="2500" dirty="0"/>
              <a:t>O-Result, the state that would result if O were applied In O-start.</a:t>
            </a:r>
            <a:endParaRPr lang="en-IN" sz="2500" dirty="0"/>
          </a:p>
          <a:p>
            <a:pPr lvl="0"/>
            <a:r>
              <a:rPr lang="en-US" sz="2500" dirty="0"/>
              <a:t>If</a:t>
            </a:r>
            <a:br>
              <a:rPr lang="en-US" sz="2500" dirty="0"/>
            </a:br>
            <a:r>
              <a:rPr lang="en-US" sz="2500" dirty="0"/>
              <a:t>(First-Part &lt;------ MEA (CURRENT, O-START)</a:t>
            </a:r>
            <a:br>
              <a:rPr lang="en-US" sz="2500" dirty="0"/>
            </a:br>
            <a:r>
              <a:rPr lang="en-US" sz="2500" dirty="0"/>
              <a:t>And</a:t>
            </a:r>
            <a:br>
              <a:rPr lang="en-US" sz="2500" dirty="0"/>
            </a:br>
            <a:r>
              <a:rPr lang="en-US" sz="2500" dirty="0"/>
              <a:t>(LAST-Part &lt;----- MEA (O-Result, GOAL), are successful, then signal Success and return the result of combination of FIRST-PART, O, and LAST-PART.</a:t>
            </a:r>
            <a:endParaRPr lang="en-IN" sz="2500" dirty="0"/>
          </a:p>
          <a:p>
            <a:pPr marL="0" lvl="0" indent="0" algn="just">
              <a:buNone/>
            </a:pPr>
            <a:endParaRPr lang="en-US" sz="2500" dirty="0"/>
          </a:p>
        </p:txBody>
      </p:sp>
    </p:spTree>
    <p:extLst>
      <p:ext uri="{BB962C8B-B14F-4D97-AF65-F5344CB8AC3E}">
        <p14:creationId xmlns:p14="http://schemas.microsoft.com/office/powerpoint/2010/main" val="114559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0A7F-7449-4311-BFA4-9735C06E39E1}"/>
              </a:ext>
            </a:extLst>
          </p:cNvPr>
          <p:cNvSpPr>
            <a:spLocks noGrp="1"/>
          </p:cNvSpPr>
          <p:nvPr>
            <p:ph type="title"/>
          </p:nvPr>
        </p:nvSpPr>
        <p:spPr/>
        <p:txBody>
          <a:bodyPr/>
          <a:lstStyle/>
          <a:p>
            <a:r>
              <a:rPr lang="en-US" dirty="0"/>
              <a:t>Step-by-Step Explanation of Means-Ends Analysis</a:t>
            </a:r>
            <a:endParaRPr lang="en-IN" dirty="0"/>
          </a:p>
        </p:txBody>
      </p:sp>
      <p:sp>
        <p:nvSpPr>
          <p:cNvPr id="3" name="Content Placeholder 2">
            <a:extLst>
              <a:ext uri="{FF2B5EF4-FFF2-40B4-BE49-F238E27FC236}">
                <a16:creationId xmlns:a16="http://schemas.microsoft.com/office/drawing/2014/main" id="{5F8733F4-D57B-78CC-8DCD-EA09F669B40F}"/>
              </a:ext>
            </a:extLst>
          </p:cNvPr>
          <p:cNvSpPr>
            <a:spLocks noGrp="1"/>
          </p:cNvSpPr>
          <p:nvPr>
            <p:ph idx="1"/>
          </p:nvPr>
        </p:nvSpPr>
        <p:spPr/>
        <p:txBody>
          <a:bodyPr/>
          <a:lstStyle/>
          <a:p>
            <a:pPr marL="0" indent="0">
              <a:buNone/>
            </a:pPr>
            <a:r>
              <a:rPr lang="en-US" b="1" dirty="0"/>
              <a:t>Step 1:</a:t>
            </a:r>
            <a:r>
              <a:rPr lang="en-US" dirty="0"/>
              <a:t> Compare Current and Goal</a:t>
            </a:r>
          </a:p>
          <a:p>
            <a:pPr marL="0" indent="0">
              <a:buNone/>
            </a:pPr>
            <a:r>
              <a:rPr lang="en-US" b="1" dirty="0"/>
              <a:t>Action</a:t>
            </a:r>
            <a:r>
              <a:rPr lang="en-US" dirty="0"/>
              <a:t>: Begin by comparing the </a:t>
            </a:r>
            <a:r>
              <a:rPr lang="en-US" b="1" dirty="0"/>
              <a:t>CURRENT</a:t>
            </a:r>
            <a:r>
              <a:rPr lang="en-US" dirty="0"/>
              <a:t> state with the </a:t>
            </a:r>
            <a:r>
              <a:rPr lang="en-US" b="1" dirty="0"/>
              <a:t>GOAL</a:t>
            </a:r>
            <a:r>
              <a:rPr lang="en-US" dirty="0"/>
              <a:t> state.</a:t>
            </a:r>
          </a:p>
          <a:p>
            <a:pPr marL="0" indent="0">
              <a:buNone/>
            </a:pPr>
            <a:r>
              <a:rPr lang="en-US" b="1" dirty="0"/>
              <a:t>Outcome</a:t>
            </a:r>
            <a:r>
              <a:rPr lang="en-US" dirty="0"/>
              <a:t>: 1. If they are identical (no discrepancies), return </a:t>
            </a:r>
            <a:r>
              <a:rPr lang="en-US" b="1" dirty="0"/>
              <a:t>Success</a:t>
            </a:r>
            <a:r>
              <a:rPr lang="en-US" dirty="0"/>
              <a:t> and exit the process.</a:t>
            </a:r>
          </a:p>
          <a:p>
            <a:pPr marL="0" indent="0">
              <a:buNone/>
            </a:pPr>
            <a:r>
              <a:rPr lang="en-US" dirty="0"/>
              <a:t>   2.If there are discrepancies (differences between the two states), proceed to the next step.</a:t>
            </a:r>
          </a:p>
          <a:p>
            <a:pPr marL="0" indent="0">
              <a:buNone/>
            </a:pPr>
            <a:endParaRPr lang="en-IN" dirty="0"/>
          </a:p>
        </p:txBody>
      </p:sp>
    </p:spTree>
    <p:extLst>
      <p:ext uri="{BB962C8B-B14F-4D97-AF65-F5344CB8AC3E}">
        <p14:creationId xmlns:p14="http://schemas.microsoft.com/office/powerpoint/2010/main" val="213407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45143-02FD-44A4-7569-1D748B0EAD87}"/>
              </a:ext>
            </a:extLst>
          </p:cNvPr>
          <p:cNvSpPr>
            <a:spLocks noGrp="1"/>
          </p:cNvSpPr>
          <p:nvPr>
            <p:ph idx="1"/>
          </p:nvPr>
        </p:nvSpPr>
        <p:spPr>
          <a:xfrm>
            <a:off x="838200" y="1138335"/>
            <a:ext cx="10515600" cy="5038628"/>
          </a:xfrm>
        </p:spPr>
        <p:txBody>
          <a:bodyPr/>
          <a:lstStyle/>
          <a:p>
            <a:pPr marL="0" indent="0">
              <a:buNone/>
            </a:pPr>
            <a:r>
              <a:rPr lang="en-US" b="1" dirty="0"/>
              <a:t>Step 2</a:t>
            </a:r>
            <a:r>
              <a:rPr lang="en-US" dirty="0"/>
              <a:t>: Identify and Address Significant Differences</a:t>
            </a:r>
          </a:p>
          <a:p>
            <a:pPr marL="0" indent="0">
              <a:buNone/>
            </a:pPr>
            <a:r>
              <a:rPr lang="en-US" b="1" dirty="0"/>
              <a:t>Action</a:t>
            </a:r>
            <a:r>
              <a:rPr lang="en-US" dirty="0"/>
              <a:t>: Identify the most significant difference between the CURRENT state and the GOAL state.</a:t>
            </a:r>
          </a:p>
          <a:p>
            <a:pPr marL="0" indent="0">
              <a:buNone/>
            </a:pPr>
            <a:r>
              <a:rPr lang="en-US" b="1" dirty="0"/>
              <a:t>Process</a:t>
            </a:r>
            <a:r>
              <a:rPr lang="en-US" dirty="0"/>
              <a:t>:</a:t>
            </a:r>
          </a:p>
          <a:p>
            <a:pPr marL="0" indent="0">
              <a:buNone/>
            </a:pPr>
            <a:r>
              <a:rPr lang="en-US" dirty="0"/>
              <a:t>1. Choose a </a:t>
            </a:r>
            <a:r>
              <a:rPr lang="en-US" b="1" dirty="0"/>
              <a:t>new operator</a:t>
            </a:r>
            <a:r>
              <a:rPr lang="en-US" dirty="0"/>
              <a:t> (action) O that can help address this difference.</a:t>
            </a:r>
          </a:p>
          <a:p>
            <a:pPr marL="0" indent="0">
              <a:buNone/>
            </a:pPr>
            <a:r>
              <a:rPr lang="en-US" dirty="0"/>
              <a:t>2. If no applicable operator exists, signal </a:t>
            </a:r>
            <a:r>
              <a:rPr lang="en-US" b="1" dirty="0"/>
              <a:t>failure</a:t>
            </a:r>
            <a:r>
              <a:rPr lang="en-US" dirty="0"/>
              <a:t> and exit.</a:t>
            </a:r>
          </a:p>
          <a:p>
            <a:pPr marL="0" indent="0">
              <a:buNone/>
            </a:pPr>
            <a:r>
              <a:rPr lang="en-IN" dirty="0"/>
              <a:t>Apply Operator O</a:t>
            </a:r>
            <a:endParaRPr lang="en-US" dirty="0"/>
          </a:p>
          <a:p>
            <a:pPr marL="0" indent="0">
              <a:buNone/>
            </a:pPr>
            <a:endParaRPr lang="en-IN" dirty="0"/>
          </a:p>
        </p:txBody>
      </p:sp>
    </p:spTree>
    <p:extLst>
      <p:ext uri="{BB962C8B-B14F-4D97-AF65-F5344CB8AC3E}">
        <p14:creationId xmlns:p14="http://schemas.microsoft.com/office/powerpoint/2010/main" val="213672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C9975-10DB-AE0E-E6D9-139B98558CE7}"/>
              </a:ext>
            </a:extLst>
          </p:cNvPr>
          <p:cNvSpPr>
            <a:spLocks noGrp="1"/>
          </p:cNvSpPr>
          <p:nvPr>
            <p:ph idx="1"/>
          </p:nvPr>
        </p:nvSpPr>
        <p:spPr/>
        <p:txBody>
          <a:bodyPr/>
          <a:lstStyle/>
          <a:p>
            <a:pPr marL="0" indent="0">
              <a:buNone/>
            </a:pPr>
            <a:r>
              <a:rPr lang="en-IN" b="1" dirty="0"/>
              <a:t>Apply Operator O: </a:t>
            </a:r>
          </a:p>
          <a:p>
            <a:pPr>
              <a:buFont typeface="Arial" panose="020B0604020202020204" pitchFamily="34" charset="0"/>
              <a:buChar char="•"/>
            </a:pPr>
            <a:r>
              <a:rPr lang="en-US" dirty="0"/>
              <a:t>Description of Two States: O-Start: This is the state where the preconditions for applying operator O are satisfied.</a:t>
            </a:r>
          </a:p>
          <a:p>
            <a:pPr>
              <a:buFont typeface="Arial" panose="020B0604020202020204" pitchFamily="34" charset="0"/>
              <a:buChar char="•"/>
            </a:pPr>
            <a:r>
              <a:rPr lang="en-US" dirty="0"/>
              <a:t>O-Result: This is the state that would result after applying operator O to O-Start.</a:t>
            </a:r>
          </a:p>
          <a:p>
            <a:pPr marL="0" indent="0">
              <a:buNone/>
            </a:pPr>
            <a:endParaRPr lang="en-US" dirty="0"/>
          </a:p>
          <a:p>
            <a:pPr marL="0" indent="0">
              <a:buNone/>
            </a:pPr>
            <a:r>
              <a:rPr lang="en-US" b="1" dirty="0"/>
              <a:t>Recursive Calls with MEA:</a:t>
            </a:r>
          </a:p>
          <a:p>
            <a:pPr marL="0" indent="0">
              <a:buNone/>
            </a:pPr>
            <a:r>
              <a:rPr lang="en-US" dirty="0"/>
              <a:t>Now, we perform two recursive calls to the MEA function:</a:t>
            </a:r>
          </a:p>
          <a:p>
            <a:pPr>
              <a:buFont typeface="Arial" panose="020B0604020202020204" pitchFamily="34" charset="0"/>
              <a:buChar char="•"/>
            </a:pPr>
            <a:endParaRPr lang="en-US" dirty="0"/>
          </a:p>
          <a:p>
            <a:endParaRPr lang="en-US" dirty="0"/>
          </a:p>
          <a:p>
            <a:endParaRPr lang="en-IN" dirty="0"/>
          </a:p>
        </p:txBody>
      </p:sp>
    </p:spTree>
    <p:extLst>
      <p:ext uri="{BB962C8B-B14F-4D97-AF65-F5344CB8AC3E}">
        <p14:creationId xmlns:p14="http://schemas.microsoft.com/office/powerpoint/2010/main" val="2248915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1482</Words>
  <Application>Microsoft Office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 Neue</vt:lpstr>
      <vt:lpstr>Office Theme</vt:lpstr>
      <vt:lpstr>CSD 3102 ARTIFICIAL INTELLIGENCE TECHNIQUES MODULE IV</vt:lpstr>
      <vt:lpstr>PowerPoint Presentation</vt:lpstr>
      <vt:lpstr>Means Ends Analysis</vt:lpstr>
      <vt:lpstr>How means-ends analysis Works ?</vt:lpstr>
      <vt:lpstr>Operator Subgoaling</vt:lpstr>
      <vt:lpstr>PowerPoint Presentation</vt:lpstr>
      <vt:lpstr>Step-by-Step Explanation of Means-Ends Analysis</vt:lpstr>
      <vt:lpstr>PowerPoint Presentation</vt:lpstr>
      <vt:lpstr>PowerPoint Presentation</vt:lpstr>
      <vt:lpstr>PowerPoint Presentation</vt:lpstr>
      <vt:lpstr>Combining Results</vt:lpstr>
      <vt:lpstr>PowerPoint Presentation</vt:lpstr>
      <vt:lpstr>PowerPoint Presentation</vt:lpstr>
      <vt:lpstr>PowerPoint Presentation</vt:lpstr>
      <vt:lpstr>PowerPoint Presentation</vt:lpstr>
      <vt:lpstr>Example 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 3102 ARTIFICIAL INTELLIGENCE TECHNIQUES MODULE IV</dc:title>
  <dc:creator>win10</dc:creator>
  <cp:lastModifiedBy>Faheem Nikhat</cp:lastModifiedBy>
  <cp:revision>22</cp:revision>
  <dcterms:created xsi:type="dcterms:W3CDTF">2023-09-26T12:32:52Z</dcterms:created>
  <dcterms:modified xsi:type="dcterms:W3CDTF">2024-10-18T15:34:17Z</dcterms:modified>
</cp:coreProperties>
</file>