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7" r:id="rId12"/>
    <p:sldId id="266"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46474E-56A6-467F-93B4-1A0FFB49B15E}" type="datetimeFigureOut">
              <a:rPr lang="en-IN" smtClean="0"/>
              <a:t>18-10-2024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32084A8-2890-4B9B-831B-CAF423BFB735}" type="slidenum">
              <a:rPr lang="en-IN" smtClean="0"/>
              <a:t>‹#›</a:t>
            </a:fld>
            <a:endParaRPr lang="en-IN"/>
          </a:p>
        </p:txBody>
      </p:sp>
    </p:spTree>
    <p:extLst>
      <p:ext uri="{BB962C8B-B14F-4D97-AF65-F5344CB8AC3E}">
        <p14:creationId xmlns:p14="http://schemas.microsoft.com/office/powerpoint/2010/main" val="1702122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32084A8-2890-4B9B-831B-CAF423BFB735}" type="slidenum">
              <a:rPr lang="en-IN" smtClean="0"/>
              <a:t>6</a:t>
            </a:fld>
            <a:endParaRPr lang="en-IN"/>
          </a:p>
        </p:txBody>
      </p:sp>
    </p:spTree>
    <p:extLst>
      <p:ext uri="{BB962C8B-B14F-4D97-AF65-F5344CB8AC3E}">
        <p14:creationId xmlns:p14="http://schemas.microsoft.com/office/powerpoint/2010/main" val="3520480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65F85-FB0E-F8F3-8BA4-D85E23F11E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612B308-D312-47F5-ECC6-CB7E647228F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42AD12E-1003-43C0-9D78-93C5D08B7BAA}"/>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7BC4666E-EA54-EB65-C8DB-5C9C2A02335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2E45D5A-30C7-CC82-3BB4-41A36CCB3C79}"/>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37082093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D861-7EFA-B848-A8FA-2BBC2C86818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DC63621-EDB1-4C71-86DC-59DAA56659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1ED17B9-52AA-3839-FCB1-0F4F16981F57}"/>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A5950F0B-A276-0610-866B-4E373E1AD9F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2394A2-4B69-4D89-29BB-4D765951DE9E}"/>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12560442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5CC37B-A5DC-CFEA-E804-ECBB18C2EA1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241B19E-6555-4A24-8819-AE48463304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B0D648-9AFC-7A2E-0AD5-5B27C7441258}"/>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5EB4EA83-C963-6B30-106B-C13627945E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924D70-1B24-5815-A7C6-CC76F1F01E06}"/>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151826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10667-2989-9A69-F1E1-AD7DC0D690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761852C-93A4-F645-9B08-CA0447CDC5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A3A408-7EB7-C59A-58A9-2EDAAC281996}"/>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2084FA5D-1B9E-8395-7DAA-ED16D5874D4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487E3D-1865-3F4E-1AD2-612C730EA407}"/>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3329517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7F99D-6C24-3979-E127-756347FCBB2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6B553BF-8FEA-9BF9-0C32-2756EC918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B46D1-D997-A222-A044-A7F5A34DECD9}"/>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37B61F4E-F00E-23BB-B241-E242D73AAD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0B4DB7-90A4-3FF4-B1D7-B2BE28509A14}"/>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17412125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5484F-3EBE-D9C7-60F9-12C19C898D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9C1C24-EACB-9C5C-BBE9-FB195A9DED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B01016B-60ED-8D18-1980-6F66522E2BF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4BED8B0-4238-35EF-E561-AE96C94FDA67}"/>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6" name="Footer Placeholder 5">
            <a:extLst>
              <a:ext uri="{FF2B5EF4-FFF2-40B4-BE49-F238E27FC236}">
                <a16:creationId xmlns:a16="http://schemas.microsoft.com/office/drawing/2014/main" id="{1DD67DAB-EC8A-2BDF-2101-84B792E85A3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A510D77-42C0-CB13-511F-A5BF524BEA10}"/>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2862268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EBED26-E2DE-3C87-A679-D0D5A198CC0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FF706C4-E760-CA72-517C-B3792C7DAD5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CF22E28-342A-B757-5A29-E825F2C9A94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5E42310-8D4C-E173-96F2-31C20FE51F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E8C2C4-4F7A-7016-65F3-0967087481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876FA4B-2F2E-164D-5111-746320B29E50}"/>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8" name="Footer Placeholder 7">
            <a:extLst>
              <a:ext uri="{FF2B5EF4-FFF2-40B4-BE49-F238E27FC236}">
                <a16:creationId xmlns:a16="http://schemas.microsoft.com/office/drawing/2014/main" id="{448D2669-5D00-56C2-24CE-E9C7F9DE392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49E7D06-A112-B444-E788-F6426EB47E58}"/>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21370991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B11A8-8E96-F6A9-7636-3F9777CD7D2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C1D9018-E6E5-3D0D-E3D2-3A490ABF6ECD}"/>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4" name="Footer Placeholder 3">
            <a:extLst>
              <a:ext uri="{FF2B5EF4-FFF2-40B4-BE49-F238E27FC236}">
                <a16:creationId xmlns:a16="http://schemas.microsoft.com/office/drawing/2014/main" id="{485E88DF-EC66-78C6-BF64-BA85838D884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C3CB9C8-061B-BCA8-20D7-043D7C24124E}"/>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3662411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F46943D-A5AF-706A-312C-0D046851AF67}"/>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3" name="Footer Placeholder 2">
            <a:extLst>
              <a:ext uri="{FF2B5EF4-FFF2-40B4-BE49-F238E27FC236}">
                <a16:creationId xmlns:a16="http://schemas.microsoft.com/office/drawing/2014/main" id="{A0D2AD21-1631-0F50-0E28-53415445C81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B3C6346-8161-644C-E790-EB5086577A6B}"/>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3740859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19E2F-2FB1-ED8C-7941-B8E638B1C3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7DD0CB8-89A5-370C-7418-772519DF5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4C5C76C-B52D-63C3-833A-892C6026A1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230B4E-633C-5EBC-128A-B4587D0BD960}"/>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6" name="Footer Placeholder 5">
            <a:extLst>
              <a:ext uri="{FF2B5EF4-FFF2-40B4-BE49-F238E27FC236}">
                <a16:creationId xmlns:a16="http://schemas.microsoft.com/office/drawing/2014/main" id="{E1901339-C21F-397C-C7BB-A0376DB7D01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B04B28-6FB1-E04A-C569-BAA6BC212C61}"/>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8403210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A27D8-CAC0-25C4-220D-970AF2934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D20872-3604-3CE3-FE4D-B953AF0DA3A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938A64-6FF0-C359-4C62-81B23F3590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10289B-2CB9-A427-0513-ECF9D6240AE4}"/>
              </a:ext>
            </a:extLst>
          </p:cNvPr>
          <p:cNvSpPr>
            <a:spLocks noGrp="1"/>
          </p:cNvSpPr>
          <p:nvPr>
            <p:ph type="dt" sz="half" idx="10"/>
          </p:nvPr>
        </p:nvSpPr>
        <p:spPr/>
        <p:txBody>
          <a:bodyPr/>
          <a:lstStyle/>
          <a:p>
            <a:fld id="{974B7B87-5175-41B8-8ABB-BE12C72096A6}" type="datetimeFigureOut">
              <a:rPr lang="en-IN" smtClean="0"/>
              <a:t>18-10-2024</a:t>
            </a:fld>
            <a:endParaRPr lang="en-IN"/>
          </a:p>
        </p:txBody>
      </p:sp>
      <p:sp>
        <p:nvSpPr>
          <p:cNvPr id="6" name="Footer Placeholder 5">
            <a:extLst>
              <a:ext uri="{FF2B5EF4-FFF2-40B4-BE49-F238E27FC236}">
                <a16:creationId xmlns:a16="http://schemas.microsoft.com/office/drawing/2014/main" id="{FBD92461-8310-FC2F-A20C-7ED59B3677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266A12-983B-90E5-2324-C34131361F65}"/>
              </a:ext>
            </a:extLst>
          </p:cNvPr>
          <p:cNvSpPr>
            <a:spLocks noGrp="1"/>
          </p:cNvSpPr>
          <p:nvPr>
            <p:ph type="sldNum" sz="quarter" idx="12"/>
          </p:nvPr>
        </p:nvSpPr>
        <p:spPr/>
        <p:txBody>
          <a:bodyPr/>
          <a:lstStyle/>
          <a:p>
            <a:fld id="{284A2AB0-B709-48E9-A1AC-ABF4CCFD9629}" type="slidenum">
              <a:rPr lang="en-IN" smtClean="0"/>
              <a:t>‹#›</a:t>
            </a:fld>
            <a:endParaRPr lang="en-IN"/>
          </a:p>
        </p:txBody>
      </p:sp>
    </p:spTree>
    <p:extLst>
      <p:ext uri="{BB962C8B-B14F-4D97-AF65-F5344CB8AC3E}">
        <p14:creationId xmlns:p14="http://schemas.microsoft.com/office/powerpoint/2010/main" val="8796793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94328D-59CA-ADBB-B7C9-FB5F59A11B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F6AE337-B94A-3391-DC73-75706B214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01F7709-8013-F520-E03F-F1EED3E49C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4B7B87-5175-41B8-8ABB-BE12C72096A6}" type="datetimeFigureOut">
              <a:rPr lang="en-IN" smtClean="0"/>
              <a:t>18-10-2024</a:t>
            </a:fld>
            <a:endParaRPr lang="en-IN"/>
          </a:p>
        </p:txBody>
      </p:sp>
      <p:sp>
        <p:nvSpPr>
          <p:cNvPr id="5" name="Footer Placeholder 4">
            <a:extLst>
              <a:ext uri="{FF2B5EF4-FFF2-40B4-BE49-F238E27FC236}">
                <a16:creationId xmlns:a16="http://schemas.microsoft.com/office/drawing/2014/main" id="{B842112A-6FAE-6440-5FB1-BB847E891B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264751F-E2E8-5984-A1E6-BF2C283D7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84A2AB0-B709-48E9-A1AC-ABF4CCFD9629}" type="slidenum">
              <a:rPr lang="en-IN" smtClean="0"/>
              <a:t>‹#›</a:t>
            </a:fld>
            <a:endParaRPr lang="en-IN"/>
          </a:p>
        </p:txBody>
      </p:sp>
    </p:spTree>
    <p:extLst>
      <p:ext uri="{BB962C8B-B14F-4D97-AF65-F5344CB8AC3E}">
        <p14:creationId xmlns:p14="http://schemas.microsoft.com/office/powerpoint/2010/main" val="12879728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94A58-CCEE-E3CB-6D09-B7CF6324DF90}"/>
              </a:ext>
            </a:extLst>
          </p:cNvPr>
          <p:cNvSpPr>
            <a:spLocks noGrp="1"/>
          </p:cNvSpPr>
          <p:nvPr>
            <p:ph type="ctrTitle"/>
          </p:nvPr>
        </p:nvSpPr>
        <p:spPr/>
        <p:txBody>
          <a:bodyPr/>
          <a:lstStyle/>
          <a:p>
            <a:r>
              <a:rPr kumimoji="0" lang="en-US" altLang="en-US" sz="6000" b="1" i="0" u="none" strike="noStrike" cap="none" normalizeH="0" baseline="0" dirty="0">
                <a:ln>
                  <a:noFill/>
                </a:ln>
                <a:solidFill>
                  <a:srgbClr val="FF0000"/>
                </a:solidFill>
                <a:effectLst/>
                <a:latin typeface="Helvetica Neue"/>
                <a:cs typeface="Arial" panose="020B0604020202020204" pitchFamily="34" charset="0"/>
              </a:rPr>
              <a:t>Hierarchical Planning</a:t>
            </a:r>
            <a:endParaRPr lang="en-IN" dirty="0"/>
          </a:p>
        </p:txBody>
      </p:sp>
      <p:sp>
        <p:nvSpPr>
          <p:cNvPr id="3" name="Subtitle 2">
            <a:extLst>
              <a:ext uri="{FF2B5EF4-FFF2-40B4-BE49-F238E27FC236}">
                <a16:creationId xmlns:a16="http://schemas.microsoft.com/office/drawing/2014/main" id="{B9E48BEA-390D-54ED-A5E7-5295B2F86B78}"/>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31422443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D3CF5A-F796-4AA0-9605-4E45AF0DCBC0}"/>
              </a:ext>
            </a:extLst>
          </p:cNvPr>
          <p:cNvSpPr>
            <a:spLocks noGrp="1"/>
          </p:cNvSpPr>
          <p:nvPr>
            <p:ph idx="1"/>
          </p:nvPr>
        </p:nvSpPr>
        <p:spPr>
          <a:xfrm>
            <a:off x="838200" y="655983"/>
            <a:ext cx="10515600" cy="5520980"/>
          </a:xfrm>
        </p:spPr>
        <p:txBody>
          <a:bodyPr>
            <a:normAutofit fontScale="92500" lnSpcReduction="10000"/>
          </a:bodyPr>
          <a:lstStyle/>
          <a:p>
            <a:pPr marL="0" indent="0">
              <a:buNone/>
            </a:pPr>
            <a:r>
              <a:rPr lang="en-US" b="1" dirty="0"/>
              <a:t>Decompose:</a:t>
            </a:r>
            <a:r>
              <a:rPr lang="en-US" dirty="0"/>
              <a:t> Book flights: </a:t>
            </a:r>
          </a:p>
          <a:p>
            <a:pPr marL="742950" lvl="1" indent="-285750">
              <a:buFont typeface="Arial" panose="020B0604020202020204" pitchFamily="34" charset="0"/>
              <a:buChar char="•"/>
            </a:pPr>
            <a:r>
              <a:rPr lang="en-US" dirty="0"/>
              <a:t>Choose a flight.</a:t>
            </a:r>
          </a:p>
          <a:p>
            <a:pPr marL="742950" lvl="1" indent="-285750">
              <a:buFont typeface="Arial" panose="020B0604020202020204" pitchFamily="34" charset="0"/>
              <a:buChar char="•"/>
            </a:pPr>
            <a:r>
              <a:rPr lang="en-US" dirty="0"/>
              <a:t>Purchase tickets.</a:t>
            </a:r>
          </a:p>
          <a:p>
            <a:pPr>
              <a:buFont typeface="Arial" panose="020B0604020202020204" pitchFamily="34" charset="0"/>
              <a:buChar char="•"/>
            </a:pPr>
            <a:r>
              <a:rPr lang="en-US" dirty="0"/>
              <a:t>...</a:t>
            </a:r>
          </a:p>
          <a:p>
            <a:pPr marL="0" indent="0">
              <a:buNone/>
            </a:pPr>
            <a:r>
              <a:rPr lang="en-US" b="1" dirty="0"/>
              <a:t>Partial-order planning:</a:t>
            </a:r>
            <a:r>
              <a:rPr lang="en-US" dirty="0"/>
              <a:t> </a:t>
            </a:r>
          </a:p>
          <a:p>
            <a:pPr marL="0" indent="0">
              <a:buNone/>
            </a:pPr>
            <a:r>
              <a:rPr lang="en-US" dirty="0"/>
              <a:t>	-Decide the order of activities (e.g., visit the Eiffel Tower before or after going to the Louvre).</a:t>
            </a:r>
          </a:p>
          <a:p>
            <a:pPr marL="0" indent="0">
              <a:buNone/>
            </a:pPr>
            <a:r>
              <a:rPr lang="en-US" dirty="0"/>
              <a:t>	-Ensure that our plans satisfy constraints (e.g., duration of stay, availability of flights).</a:t>
            </a:r>
          </a:p>
          <a:p>
            <a:pPr marL="0" indent="0">
              <a:buNone/>
            </a:pPr>
            <a:r>
              <a:rPr lang="en-US" b="1" dirty="0"/>
              <a:t>Refine:</a:t>
            </a:r>
            <a:r>
              <a:rPr lang="en-US" dirty="0"/>
              <a:t> </a:t>
            </a:r>
          </a:p>
          <a:p>
            <a:pPr marL="0" indent="0">
              <a:buNone/>
            </a:pPr>
            <a:r>
              <a:rPr lang="en-US" dirty="0"/>
              <a:t>	-Add more details to our plan (e.g., specific attractions, restaurants).</a:t>
            </a:r>
          </a:p>
          <a:p>
            <a:pPr marL="0" indent="0">
              <a:buNone/>
            </a:pPr>
            <a:r>
              <a:rPr lang="en-US" dirty="0"/>
              <a:t>	-Resolve conflicts (e.g., if two activities are scheduled at the same time).</a:t>
            </a:r>
          </a:p>
          <a:p>
            <a:endParaRPr lang="en-IN" dirty="0"/>
          </a:p>
        </p:txBody>
      </p:sp>
    </p:spTree>
    <p:extLst>
      <p:ext uri="{BB962C8B-B14F-4D97-AF65-F5344CB8AC3E}">
        <p14:creationId xmlns:p14="http://schemas.microsoft.com/office/powerpoint/2010/main" val="2451756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49C3F3-13F8-CCCF-3867-1CA2A32A7B9E}"/>
              </a:ext>
            </a:extLst>
          </p:cNvPr>
          <p:cNvSpPr>
            <a:spLocks noGrp="1"/>
          </p:cNvSpPr>
          <p:nvPr>
            <p:ph idx="1"/>
          </p:nvPr>
        </p:nvSpPr>
        <p:spPr>
          <a:xfrm>
            <a:off x="838200" y="506896"/>
            <a:ext cx="10515600" cy="5670067"/>
          </a:xfrm>
        </p:spPr>
        <p:txBody>
          <a:bodyPr/>
          <a:lstStyle/>
          <a:p>
            <a:pPr algn="ctr"/>
            <a:endParaRPr lang="en-IN" dirty="0"/>
          </a:p>
          <a:p>
            <a:pPr algn="ctr"/>
            <a:endParaRPr lang="en-IN" dirty="0"/>
          </a:p>
          <a:p>
            <a:pPr algn="ctr"/>
            <a:endParaRPr lang="en-IN" dirty="0"/>
          </a:p>
          <a:p>
            <a:pPr algn="ctr"/>
            <a:endParaRPr lang="en-IN" dirty="0"/>
          </a:p>
          <a:p>
            <a:pPr algn="ctr"/>
            <a:r>
              <a:rPr lang="en-IN" sz="4000" dirty="0"/>
              <a:t>Example 2</a:t>
            </a:r>
          </a:p>
        </p:txBody>
      </p:sp>
    </p:spTree>
    <p:extLst>
      <p:ext uri="{BB962C8B-B14F-4D97-AF65-F5344CB8AC3E}">
        <p14:creationId xmlns:p14="http://schemas.microsoft.com/office/powerpoint/2010/main" val="40089217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BD996-0F32-C3FA-4C19-6088BE728347}"/>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CAB08AB-30DE-F936-40A1-CDDFE8A5DC80}"/>
              </a:ext>
            </a:extLst>
          </p:cNvPr>
          <p:cNvSpPr>
            <a:spLocks noGrp="1"/>
          </p:cNvSpPr>
          <p:nvPr>
            <p:ph idx="1"/>
          </p:nvPr>
        </p:nvSpPr>
        <p:spPr/>
        <p:txBody>
          <a:bodyPr/>
          <a:lstStyle/>
          <a:p>
            <a:endParaRPr lang="en-IN"/>
          </a:p>
        </p:txBody>
      </p:sp>
      <p:pic>
        <p:nvPicPr>
          <p:cNvPr id="4" name="image43.jpeg">
            <a:extLst>
              <a:ext uri="{FF2B5EF4-FFF2-40B4-BE49-F238E27FC236}">
                <a16:creationId xmlns:a16="http://schemas.microsoft.com/office/drawing/2014/main" id="{7933ABC5-40B3-A314-DB92-D7EB61043ED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0"/>
            <a:ext cx="11287539" cy="662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5351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44.jpeg">
            <a:extLst>
              <a:ext uri="{FF2B5EF4-FFF2-40B4-BE49-F238E27FC236}">
                <a16:creationId xmlns:a16="http://schemas.microsoft.com/office/drawing/2014/main" id="{7C233133-D728-3A54-CDA5-AD8F6708127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4826" y="685800"/>
            <a:ext cx="10714383" cy="5491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37291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3573FA-5F34-7C14-AF92-C6AF5F25820E}"/>
              </a:ext>
            </a:extLst>
          </p:cNvPr>
          <p:cNvSpPr>
            <a:spLocks noGrp="1"/>
          </p:cNvSpPr>
          <p:nvPr>
            <p:ph idx="1"/>
          </p:nvPr>
        </p:nvSpPr>
        <p:spPr/>
        <p:txBody>
          <a:bodyPr/>
          <a:lstStyle/>
          <a:p>
            <a:pPr marL="0" indent="0" algn="ctr">
              <a:buNone/>
            </a:pPr>
            <a:endParaRPr lang="en-IN" altLang="en-US" b="1" dirty="0"/>
          </a:p>
          <a:p>
            <a:pPr marL="0" indent="0" algn="ctr">
              <a:buNone/>
            </a:pPr>
            <a:endParaRPr lang="en-IN" altLang="en-US" b="1" dirty="0"/>
          </a:p>
          <a:p>
            <a:pPr marL="0" indent="0" algn="ctr">
              <a:buNone/>
            </a:pPr>
            <a:endParaRPr lang="en-IN" altLang="en-US" b="1" dirty="0"/>
          </a:p>
          <a:p>
            <a:pPr marL="0" indent="0" algn="ctr">
              <a:buNone/>
            </a:pPr>
            <a:r>
              <a:rPr lang="en-IN" altLang="en-US" sz="6600" b="1" dirty="0">
                <a:solidFill>
                  <a:srgbClr val="FF0000"/>
                </a:solidFill>
              </a:rPr>
              <a:t>Non-Linear Planning in AI</a:t>
            </a:r>
            <a:endParaRPr lang="en-IN" sz="6600" dirty="0">
              <a:solidFill>
                <a:srgbClr val="FF0000"/>
              </a:solidFill>
            </a:endParaRPr>
          </a:p>
        </p:txBody>
      </p:sp>
    </p:spTree>
    <p:extLst>
      <p:ext uri="{BB962C8B-B14F-4D97-AF65-F5344CB8AC3E}">
        <p14:creationId xmlns:p14="http://schemas.microsoft.com/office/powerpoint/2010/main" val="1962908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734DFC-763F-656B-138D-2255684DA2A6}"/>
              </a:ext>
            </a:extLst>
          </p:cNvPr>
          <p:cNvSpPr>
            <a:spLocks noGrp="1"/>
          </p:cNvSpPr>
          <p:nvPr>
            <p:ph idx="1"/>
          </p:nvPr>
        </p:nvSpPr>
        <p:spPr/>
        <p:txBody>
          <a:bodyPr/>
          <a:lstStyle/>
          <a:p>
            <a:r>
              <a:rPr lang="en-US" b="1" dirty="0"/>
              <a:t>Non-linear planning</a:t>
            </a:r>
            <a:r>
              <a:rPr lang="en-US" dirty="0"/>
              <a:t> is a type of artificial intelligence planning that allows for flexibility in the order of actions and the interleaving of different planning steps. This approach is particularly useful for complex problems where the exact sequence of steps is not predetermined.</a:t>
            </a:r>
            <a:endParaRPr lang="en-IN" dirty="0"/>
          </a:p>
        </p:txBody>
      </p:sp>
    </p:spTree>
    <p:extLst>
      <p:ext uri="{BB962C8B-B14F-4D97-AF65-F5344CB8AC3E}">
        <p14:creationId xmlns:p14="http://schemas.microsoft.com/office/powerpoint/2010/main" val="1490178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BB8F6-3C0F-6BBB-F632-C77CA67AA2E3}"/>
              </a:ext>
            </a:extLst>
          </p:cNvPr>
          <p:cNvSpPr>
            <a:spLocks noGrp="1"/>
          </p:cNvSpPr>
          <p:nvPr>
            <p:ph type="title"/>
          </p:nvPr>
        </p:nvSpPr>
        <p:spPr/>
        <p:txBody>
          <a:bodyPr/>
          <a:lstStyle/>
          <a:p>
            <a:r>
              <a:rPr lang="en-US" dirty="0"/>
              <a:t>Key Characteristics of Non-Linear Planning:</a:t>
            </a:r>
            <a:endParaRPr lang="en-IN" dirty="0"/>
          </a:p>
        </p:txBody>
      </p:sp>
      <p:sp>
        <p:nvSpPr>
          <p:cNvPr id="4" name="Rectangle 1">
            <a:extLst>
              <a:ext uri="{FF2B5EF4-FFF2-40B4-BE49-F238E27FC236}">
                <a16:creationId xmlns:a16="http://schemas.microsoft.com/office/drawing/2014/main" id="{62F5CAC7-A40C-6A69-3BDE-E60A9ECD20AA}"/>
              </a:ext>
            </a:extLst>
          </p:cNvPr>
          <p:cNvSpPr>
            <a:spLocks noGrp="1" noChangeArrowheads="1"/>
          </p:cNvSpPr>
          <p:nvPr>
            <p:ph idx="1"/>
          </p:nvPr>
        </p:nvSpPr>
        <p:spPr bwMode="auto">
          <a:xfrm>
            <a:off x="792512" y="1382286"/>
            <a:ext cx="11392862"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sz="2000" b="1" i="0" u="none" strike="noStrike" cap="none" normalizeH="0" baseline="0" dirty="0">
                <a:ln>
                  <a:noFill/>
                </a:ln>
                <a:solidFill>
                  <a:schemeClr val="tx1"/>
                </a:solidFill>
                <a:effectLst/>
                <a:latin typeface="Arial" panose="020B0604020202020204" pitchFamily="34" charset="0"/>
              </a:rPr>
              <a:t>Partial Ordering:</a:t>
            </a:r>
            <a:r>
              <a:rPr kumimoji="0" lang="en-US" altLang="en-US" sz="2000" b="0" i="0" u="none" strike="noStrike" cap="none" normalizeH="0" baseline="0" dirty="0">
                <a:ln>
                  <a:noFill/>
                </a:ln>
                <a:solidFill>
                  <a:schemeClr val="tx1"/>
                </a:solidFill>
                <a:effectLst/>
                <a:latin typeface="Arial" panose="020B0604020202020204" pitchFamily="34" charset="0"/>
              </a:rPr>
              <a:t> The order of some actions is not specified, allowing for greater flexibility</a:t>
            </a:r>
          </a:p>
          <a:p>
            <a:pPr marL="0"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Arial" panose="020B0604020202020204" pitchFamily="34" charset="0"/>
              </a:rPr>
              <a:t>and adaptability.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Interleaving:</a:t>
            </a:r>
            <a:r>
              <a:rPr kumimoji="0" lang="en-US" altLang="en-US" sz="2000" b="0" i="0" u="none" strike="noStrike" cap="none" normalizeH="0" baseline="0" dirty="0">
                <a:ln>
                  <a:noFill/>
                </a:ln>
                <a:solidFill>
                  <a:schemeClr val="tx1"/>
                </a:solidFill>
                <a:effectLst/>
                <a:latin typeface="Arial" panose="020B0604020202020204" pitchFamily="34" charset="0"/>
              </a:rPr>
              <a:t> Different planning steps can be interleaved,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enabling simultaneous exploration of multiple possibilities.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Constraint Satisfaction:</a:t>
            </a:r>
            <a:r>
              <a:rPr kumimoji="0" lang="en-US" altLang="en-US" sz="2000" b="0" i="0" u="none" strike="noStrike" cap="none" normalizeH="0" baseline="0" dirty="0">
                <a:ln>
                  <a:noFill/>
                </a:ln>
                <a:solidFill>
                  <a:schemeClr val="tx1"/>
                </a:solidFill>
                <a:effectLst/>
                <a:latin typeface="Arial" panose="020B0604020202020204" pitchFamily="34" charset="0"/>
              </a:rPr>
              <a:t> Non-linear planners must ensure that the planned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actions satisfy various constraints, such as resource limitations, preconditions, and postconditions. </a:t>
            </a:r>
          </a:p>
        </p:txBody>
      </p:sp>
    </p:spTree>
    <p:extLst>
      <p:ext uri="{BB962C8B-B14F-4D97-AF65-F5344CB8AC3E}">
        <p14:creationId xmlns:p14="http://schemas.microsoft.com/office/powerpoint/2010/main" val="3327250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78FE9-2745-B2B7-7366-5B921D33CB47}"/>
              </a:ext>
            </a:extLst>
          </p:cNvPr>
          <p:cNvSpPr>
            <a:spLocks noGrp="1"/>
          </p:cNvSpPr>
          <p:nvPr>
            <p:ph type="title"/>
          </p:nvPr>
        </p:nvSpPr>
        <p:spPr/>
        <p:txBody>
          <a:bodyPr/>
          <a:lstStyle/>
          <a:p>
            <a:r>
              <a:rPr lang="en-US" dirty="0"/>
              <a:t>Common Approaches to Non-Linear Planning:</a:t>
            </a:r>
            <a:endParaRPr lang="en-IN" dirty="0"/>
          </a:p>
        </p:txBody>
      </p:sp>
      <p:sp>
        <p:nvSpPr>
          <p:cNvPr id="3" name="Content Placeholder 2">
            <a:extLst>
              <a:ext uri="{FF2B5EF4-FFF2-40B4-BE49-F238E27FC236}">
                <a16:creationId xmlns:a16="http://schemas.microsoft.com/office/drawing/2014/main" id="{9C639712-B606-0482-2BDF-875AB53B9E4B}"/>
              </a:ext>
            </a:extLst>
          </p:cNvPr>
          <p:cNvSpPr>
            <a:spLocks noGrp="1"/>
          </p:cNvSpPr>
          <p:nvPr>
            <p:ph idx="1"/>
          </p:nvPr>
        </p:nvSpPr>
        <p:spPr>
          <a:xfrm>
            <a:off x="838200" y="1540565"/>
            <a:ext cx="10515600" cy="4636398"/>
          </a:xfrm>
        </p:spPr>
        <p:txBody>
          <a:bodyPr>
            <a:normAutofit fontScale="92500" lnSpcReduction="10000"/>
          </a:bodyPr>
          <a:lstStyle/>
          <a:p>
            <a:pPr marL="0" indent="0">
              <a:buNone/>
            </a:pPr>
            <a:r>
              <a:rPr lang="en-US" b="1" dirty="0"/>
              <a:t>1. Partial-Order Planning (POP):</a:t>
            </a:r>
            <a:r>
              <a:rPr lang="en-US" dirty="0"/>
              <a:t> Focuses on creating a partially ordered plan that satisfies the goal while avoiding conflicts.</a:t>
            </a:r>
          </a:p>
          <a:p>
            <a:pPr>
              <a:buFont typeface="Arial" panose="020B0604020202020204" pitchFamily="34" charset="0"/>
              <a:buChar char="•"/>
            </a:pPr>
            <a:r>
              <a:rPr lang="en-US" dirty="0"/>
              <a:t>Uses techniques like constraint propagation and search algorithms to find feasible solutions.</a:t>
            </a:r>
          </a:p>
          <a:p>
            <a:pPr marL="0" indent="0">
              <a:buNone/>
            </a:pPr>
            <a:r>
              <a:rPr lang="en-IN" dirty="0"/>
              <a:t>2. </a:t>
            </a:r>
            <a:r>
              <a:rPr lang="en-US" b="1" dirty="0"/>
              <a:t>Hierarchical Task Network (HTN) Planning:</a:t>
            </a:r>
            <a:r>
              <a:rPr lang="en-US" dirty="0"/>
              <a:t> Decomposes complex tasks into simpler subtasks, forming a hierarchical structure.</a:t>
            </a:r>
          </a:p>
          <a:p>
            <a:pPr>
              <a:buFont typeface="Arial" panose="020B0604020202020204" pitchFamily="34" charset="0"/>
              <a:buChar char="•"/>
            </a:pPr>
            <a:r>
              <a:rPr lang="en-US" dirty="0"/>
              <a:t>Allows for flexibility in the order of subtasks and their decomposition.</a:t>
            </a:r>
          </a:p>
          <a:p>
            <a:pPr marL="0" indent="0">
              <a:buNone/>
            </a:pPr>
            <a:r>
              <a:rPr lang="en-US" b="1" dirty="0"/>
              <a:t>3. Hybrid Planning:</a:t>
            </a:r>
            <a:r>
              <a:rPr lang="en-US" dirty="0"/>
              <a:t> Combines elements of POP and HTN planning to leverage their respective strengths.</a:t>
            </a:r>
          </a:p>
          <a:p>
            <a:pPr>
              <a:buFont typeface="Arial" panose="020B0604020202020204" pitchFamily="34" charset="0"/>
              <a:buChar char="•"/>
            </a:pPr>
            <a:r>
              <a:rPr lang="en-US" dirty="0"/>
              <a:t>Can be particularly effective for complex problems with both hierarchical structure and flexibility.</a:t>
            </a:r>
          </a:p>
          <a:p>
            <a:pPr marL="0" indent="0">
              <a:buNone/>
            </a:pPr>
            <a:endParaRPr lang="en-IN" dirty="0"/>
          </a:p>
        </p:txBody>
      </p:sp>
    </p:spTree>
    <p:extLst>
      <p:ext uri="{BB962C8B-B14F-4D97-AF65-F5344CB8AC3E}">
        <p14:creationId xmlns:p14="http://schemas.microsoft.com/office/powerpoint/2010/main" val="119755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548FA-13E2-4B5C-18DD-C6BB3137BEDA}"/>
              </a:ext>
            </a:extLst>
          </p:cNvPr>
          <p:cNvSpPr>
            <a:spLocks noGrp="1"/>
          </p:cNvSpPr>
          <p:nvPr>
            <p:ph type="title"/>
          </p:nvPr>
        </p:nvSpPr>
        <p:spPr/>
        <p:txBody>
          <a:bodyPr/>
          <a:lstStyle/>
          <a:p>
            <a:r>
              <a:rPr lang="en-IN" dirty="0"/>
              <a:t>Advantages of Non-Linear Planning:</a:t>
            </a:r>
          </a:p>
        </p:txBody>
      </p:sp>
      <p:sp>
        <p:nvSpPr>
          <p:cNvPr id="4" name="Rectangle 1">
            <a:extLst>
              <a:ext uri="{FF2B5EF4-FFF2-40B4-BE49-F238E27FC236}">
                <a16:creationId xmlns:a16="http://schemas.microsoft.com/office/drawing/2014/main" id="{8AA5A0FB-9635-B7E8-B2C7-39FCEEB3C296}"/>
              </a:ext>
            </a:extLst>
          </p:cNvPr>
          <p:cNvSpPr>
            <a:spLocks noGrp="1" noChangeArrowheads="1"/>
          </p:cNvSpPr>
          <p:nvPr>
            <p:ph idx="1"/>
          </p:nvPr>
        </p:nvSpPr>
        <p:spPr bwMode="auto">
          <a:xfrm>
            <a:off x="838200" y="1486120"/>
            <a:ext cx="8686032"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Flexibility:</a:t>
            </a:r>
            <a:r>
              <a:rPr kumimoji="0" lang="en-US" altLang="en-US" sz="1800" b="0" i="0" u="none" strike="noStrike" cap="none" normalizeH="0" baseline="0" dirty="0">
                <a:ln>
                  <a:noFill/>
                </a:ln>
                <a:solidFill>
                  <a:schemeClr val="tx1"/>
                </a:solidFill>
                <a:effectLst/>
                <a:latin typeface="Arial" panose="020B0604020202020204" pitchFamily="34" charset="0"/>
              </a:rPr>
              <a:t> Can handle complex problems with uncertain or changing conditions.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Efficiency:</a:t>
            </a:r>
            <a:r>
              <a:rPr kumimoji="0" lang="en-US" altLang="en-US" sz="1800" b="0" i="0" u="none" strike="noStrike" cap="none" normalizeH="0" baseline="0" dirty="0">
                <a:ln>
                  <a:noFill/>
                </a:ln>
                <a:solidFill>
                  <a:schemeClr val="tx1"/>
                </a:solidFill>
                <a:effectLst/>
                <a:latin typeface="Arial" panose="020B0604020202020204" pitchFamily="34" charset="0"/>
              </a:rPr>
              <a:t> Can find solutions more efficiently than linear planning in some cases.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Adaptability:</a:t>
            </a:r>
            <a:r>
              <a:rPr kumimoji="0" lang="en-US" altLang="en-US" sz="1800" b="0" i="0" u="none" strike="noStrike" cap="none" normalizeH="0" baseline="0" dirty="0">
                <a:ln>
                  <a:noFill/>
                </a:ln>
                <a:solidFill>
                  <a:schemeClr val="tx1"/>
                </a:solidFill>
                <a:effectLst/>
                <a:latin typeface="Arial" panose="020B0604020202020204" pitchFamily="34" charset="0"/>
              </a:rPr>
              <a:t> Can easily adapt to new information or changes in the environment </a:t>
            </a:r>
          </a:p>
        </p:txBody>
      </p:sp>
    </p:spTree>
    <p:extLst>
      <p:ext uri="{BB962C8B-B14F-4D97-AF65-F5344CB8AC3E}">
        <p14:creationId xmlns:p14="http://schemas.microsoft.com/office/powerpoint/2010/main" val="1594526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8FC80-FAC8-9E3D-2E84-B72E03461302}"/>
              </a:ext>
            </a:extLst>
          </p:cNvPr>
          <p:cNvSpPr>
            <a:spLocks noGrp="1"/>
          </p:cNvSpPr>
          <p:nvPr>
            <p:ph type="title"/>
          </p:nvPr>
        </p:nvSpPr>
        <p:spPr/>
        <p:txBody>
          <a:bodyPr/>
          <a:lstStyle/>
          <a:p>
            <a:r>
              <a:rPr lang="en-IN" dirty="0"/>
              <a:t>Challenges and Future Directions:</a:t>
            </a:r>
          </a:p>
        </p:txBody>
      </p:sp>
      <p:sp>
        <p:nvSpPr>
          <p:cNvPr id="4" name="Rectangle 1">
            <a:extLst>
              <a:ext uri="{FF2B5EF4-FFF2-40B4-BE49-F238E27FC236}">
                <a16:creationId xmlns:a16="http://schemas.microsoft.com/office/drawing/2014/main" id="{65C92ABC-8804-B277-3EC2-5041429AAB7B}"/>
              </a:ext>
            </a:extLst>
          </p:cNvPr>
          <p:cNvSpPr>
            <a:spLocks noGrp="1" noChangeArrowheads="1"/>
          </p:cNvSpPr>
          <p:nvPr>
            <p:ph idx="1"/>
          </p:nvPr>
        </p:nvSpPr>
        <p:spPr bwMode="auto">
          <a:xfrm>
            <a:off x="838200" y="1464183"/>
            <a:ext cx="10732425"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Scalability:</a:t>
            </a:r>
            <a:r>
              <a:rPr kumimoji="0" lang="en-US" altLang="en-US" sz="2000" b="0" i="0" u="none" strike="noStrike" cap="none" normalizeH="0" baseline="0" dirty="0">
                <a:ln>
                  <a:noFill/>
                </a:ln>
                <a:solidFill>
                  <a:schemeClr val="tx1"/>
                </a:solidFill>
                <a:effectLst/>
                <a:latin typeface="Arial" panose="020B0604020202020204" pitchFamily="34" charset="0"/>
              </a:rPr>
              <a:t> Non-linear planning can be computationally expensive for large-scale problems.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Uncertainty:</a:t>
            </a:r>
            <a:r>
              <a:rPr kumimoji="0" lang="en-US" altLang="en-US" sz="2000" b="0" i="0" u="none" strike="noStrike" cap="none" normalizeH="0" baseline="0" dirty="0">
                <a:ln>
                  <a:noFill/>
                </a:ln>
                <a:solidFill>
                  <a:schemeClr val="tx1"/>
                </a:solidFill>
                <a:effectLst/>
                <a:latin typeface="Arial" panose="020B0604020202020204" pitchFamily="34" charset="0"/>
              </a:rPr>
              <a:t> Dealing with uncertainty and unforeseen events remains a challenge.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Integration with Machine Learning:</a:t>
            </a:r>
            <a:r>
              <a:rPr kumimoji="0" lang="en-US" altLang="en-US" sz="2000" b="0" i="0" u="none" strike="noStrike" cap="none" normalizeH="0" baseline="0" dirty="0">
                <a:ln>
                  <a:noFill/>
                </a:ln>
                <a:solidFill>
                  <a:schemeClr val="tx1"/>
                </a:solidFill>
                <a:effectLst/>
                <a:latin typeface="Arial" panose="020B0604020202020204" pitchFamily="34" charset="0"/>
              </a:rPr>
              <a:t> Combining non-linear planning with machine learning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000" b="0" i="0" u="none" strike="noStrike" cap="none" normalizeH="0" baseline="0" dirty="0">
                <a:ln>
                  <a:noFill/>
                </a:ln>
                <a:solidFill>
                  <a:schemeClr val="tx1"/>
                </a:solidFill>
                <a:effectLst/>
                <a:latin typeface="Arial" panose="020B0604020202020204" pitchFamily="34" charset="0"/>
              </a:rPr>
              <a:t>techniques can improve performance and adaptability. </a:t>
            </a:r>
          </a:p>
        </p:txBody>
      </p:sp>
    </p:spTree>
    <p:extLst>
      <p:ext uri="{BB962C8B-B14F-4D97-AF65-F5344CB8AC3E}">
        <p14:creationId xmlns:p14="http://schemas.microsoft.com/office/powerpoint/2010/main" val="1792242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B5F19B9-4407-9C8B-305B-C52BD7D7ED6B}"/>
              </a:ext>
            </a:extLst>
          </p:cNvPr>
          <p:cNvSpPr>
            <a:spLocks noGrp="1"/>
          </p:cNvSpPr>
          <p:nvPr>
            <p:ph idx="1"/>
          </p:nvPr>
        </p:nvSpPr>
        <p:spPr>
          <a:xfrm>
            <a:off x="838200" y="1033670"/>
            <a:ext cx="10515600" cy="5143293"/>
          </a:xfrm>
        </p:spPr>
        <p:txBody>
          <a:bodyPr/>
          <a:lstStyle/>
          <a:p>
            <a:r>
              <a:rPr lang="en-US" dirty="0"/>
              <a:t>A planning method based on hierarchical task networks (HTNs). This method combines ideas from both partial-order planning and HTN planning.</a:t>
            </a:r>
          </a:p>
          <a:p>
            <a:r>
              <a:rPr lang="en-US" dirty="0"/>
              <a:t>This planning method involves breaking down complex tasks into smaller, more manageable subtasks and then planning the sequence of these subtasks to achieve the desired goal.</a:t>
            </a:r>
            <a:endParaRPr lang="en-IN" dirty="0"/>
          </a:p>
        </p:txBody>
      </p:sp>
    </p:spTree>
    <p:extLst>
      <p:ext uri="{BB962C8B-B14F-4D97-AF65-F5344CB8AC3E}">
        <p14:creationId xmlns:p14="http://schemas.microsoft.com/office/powerpoint/2010/main" val="12111857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6B3A5-987A-25B9-1FFF-8098E5A839B9}"/>
              </a:ext>
            </a:extLst>
          </p:cNvPr>
          <p:cNvSpPr>
            <a:spLocks noGrp="1"/>
          </p:cNvSpPr>
          <p:nvPr>
            <p:ph type="title"/>
          </p:nvPr>
        </p:nvSpPr>
        <p:spPr/>
        <p:txBody>
          <a:bodyPr/>
          <a:lstStyle/>
          <a:p>
            <a:r>
              <a:rPr lang="en-IN" dirty="0"/>
              <a:t>Applications of Non-Linear Planning:</a:t>
            </a:r>
          </a:p>
        </p:txBody>
      </p:sp>
      <p:sp>
        <p:nvSpPr>
          <p:cNvPr id="4" name="Rectangle 1">
            <a:extLst>
              <a:ext uri="{FF2B5EF4-FFF2-40B4-BE49-F238E27FC236}">
                <a16:creationId xmlns:a16="http://schemas.microsoft.com/office/drawing/2014/main" id="{988643A8-A147-8A85-6132-437AC523DD12}"/>
              </a:ext>
            </a:extLst>
          </p:cNvPr>
          <p:cNvSpPr>
            <a:spLocks noGrp="1" noChangeArrowheads="1"/>
          </p:cNvSpPr>
          <p:nvPr>
            <p:ph idx="1"/>
          </p:nvPr>
        </p:nvSpPr>
        <p:spPr bwMode="auto">
          <a:xfrm>
            <a:off x="822960" y="1690688"/>
            <a:ext cx="981871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Robotics:</a:t>
            </a:r>
            <a:r>
              <a:rPr kumimoji="0" lang="en-US" altLang="en-US" sz="1800" b="0" i="0" u="none" strike="noStrike" cap="none" normalizeH="0" baseline="0" dirty="0">
                <a:ln>
                  <a:noFill/>
                </a:ln>
                <a:solidFill>
                  <a:schemeClr val="tx1"/>
                </a:solidFill>
                <a:effectLst/>
                <a:latin typeface="Arial" panose="020B0604020202020204" pitchFamily="34" charset="0"/>
              </a:rPr>
              <a:t> Planning paths for robots in complex environments.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Game AI:</a:t>
            </a:r>
            <a:r>
              <a:rPr kumimoji="0" lang="en-US" altLang="en-US" sz="1800" b="0" i="0" u="none" strike="noStrike" cap="none" normalizeH="0" baseline="0" dirty="0">
                <a:ln>
                  <a:noFill/>
                </a:ln>
                <a:solidFill>
                  <a:schemeClr val="tx1"/>
                </a:solidFill>
                <a:effectLst/>
                <a:latin typeface="Arial" panose="020B0604020202020204" pitchFamily="34" charset="0"/>
              </a:rPr>
              <a:t> Developing intelligent agents for games that require strategic thinking.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Scheduling:</a:t>
            </a:r>
            <a:r>
              <a:rPr kumimoji="0" lang="en-US" altLang="en-US" sz="1800" b="0" i="0" u="none" strike="noStrike" cap="none" normalizeH="0" baseline="0" dirty="0">
                <a:ln>
                  <a:noFill/>
                </a:ln>
                <a:solidFill>
                  <a:schemeClr val="tx1"/>
                </a:solidFill>
                <a:effectLst/>
                <a:latin typeface="Arial" panose="020B0604020202020204" pitchFamily="34" charset="0"/>
              </a:rPr>
              <a:t> Optimizing schedules for complex systems like transportation or manufacturing.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Problem-Solving:</a:t>
            </a:r>
            <a:r>
              <a:rPr kumimoji="0" lang="en-US" altLang="en-US" sz="1800" b="0" i="0" u="none" strike="noStrike" cap="none" normalizeH="0" baseline="0" dirty="0">
                <a:ln>
                  <a:noFill/>
                </a:ln>
                <a:solidFill>
                  <a:schemeClr val="tx1"/>
                </a:solidFill>
                <a:effectLst/>
                <a:latin typeface="Arial" panose="020B0604020202020204" pitchFamily="34" charset="0"/>
              </a:rPr>
              <a:t> Finding solutions to complex problems in various domains,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such as logistics, planning, and decision-making. </a:t>
            </a:r>
          </a:p>
        </p:txBody>
      </p:sp>
    </p:spTree>
    <p:extLst>
      <p:ext uri="{BB962C8B-B14F-4D97-AF65-F5344CB8AC3E}">
        <p14:creationId xmlns:p14="http://schemas.microsoft.com/office/powerpoint/2010/main" val="11588277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269F7-943A-526B-9BCA-485072F6478E}"/>
              </a:ext>
            </a:extLst>
          </p:cNvPr>
          <p:cNvSpPr>
            <a:spLocks noGrp="1"/>
          </p:cNvSpPr>
          <p:nvPr>
            <p:ph type="title"/>
          </p:nvPr>
        </p:nvSpPr>
        <p:spPr/>
        <p:txBody>
          <a:bodyPr/>
          <a:lstStyle/>
          <a:p>
            <a:r>
              <a:rPr lang="en-US" dirty="0"/>
              <a:t>Example: Planning a Robot's Path in a Complex Environment</a:t>
            </a:r>
            <a:endParaRPr lang="en-IN" dirty="0"/>
          </a:p>
        </p:txBody>
      </p:sp>
      <p:sp>
        <p:nvSpPr>
          <p:cNvPr id="3" name="Content Placeholder 2">
            <a:extLst>
              <a:ext uri="{FF2B5EF4-FFF2-40B4-BE49-F238E27FC236}">
                <a16:creationId xmlns:a16="http://schemas.microsoft.com/office/drawing/2014/main" id="{AEB6823B-050B-124D-6D68-FD0D7B420AF4}"/>
              </a:ext>
            </a:extLst>
          </p:cNvPr>
          <p:cNvSpPr>
            <a:spLocks noGrp="1"/>
          </p:cNvSpPr>
          <p:nvPr>
            <p:ph idx="1"/>
          </p:nvPr>
        </p:nvSpPr>
        <p:spPr/>
        <p:txBody>
          <a:bodyPr/>
          <a:lstStyle/>
          <a:p>
            <a:r>
              <a:rPr lang="en-US" b="1" dirty="0"/>
              <a:t>Scenario:</a:t>
            </a:r>
            <a:endParaRPr lang="en-US" dirty="0"/>
          </a:p>
          <a:p>
            <a:pPr marL="0" indent="0">
              <a:buNone/>
            </a:pPr>
            <a:r>
              <a:rPr lang="en-US" dirty="0"/>
              <a:t>A robot is tasked with navigating through a warehouse filled with obstacles to reach a specific location. The warehouse layout is dynamic, with objects constantly being moved or added.</a:t>
            </a:r>
          </a:p>
          <a:p>
            <a:endParaRPr lang="en-IN" dirty="0"/>
          </a:p>
        </p:txBody>
      </p:sp>
    </p:spTree>
    <p:extLst>
      <p:ext uri="{BB962C8B-B14F-4D97-AF65-F5344CB8AC3E}">
        <p14:creationId xmlns:p14="http://schemas.microsoft.com/office/powerpoint/2010/main" val="14204646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83B172-E9B3-B5C3-3D07-9B1F0C7083F1}"/>
              </a:ext>
            </a:extLst>
          </p:cNvPr>
          <p:cNvSpPr>
            <a:spLocks noGrp="1"/>
          </p:cNvSpPr>
          <p:nvPr>
            <p:ph type="title"/>
          </p:nvPr>
        </p:nvSpPr>
        <p:spPr/>
        <p:txBody>
          <a:bodyPr/>
          <a:lstStyle/>
          <a:p>
            <a:r>
              <a:rPr lang="en-IN" dirty="0"/>
              <a:t>Using Non-Linear Planning:</a:t>
            </a:r>
          </a:p>
        </p:txBody>
      </p:sp>
      <p:sp>
        <p:nvSpPr>
          <p:cNvPr id="3" name="Content Placeholder 2">
            <a:extLst>
              <a:ext uri="{FF2B5EF4-FFF2-40B4-BE49-F238E27FC236}">
                <a16:creationId xmlns:a16="http://schemas.microsoft.com/office/drawing/2014/main" id="{3597C513-20DC-0A66-80BF-2C192CB1210A}"/>
              </a:ext>
            </a:extLst>
          </p:cNvPr>
          <p:cNvSpPr>
            <a:spLocks noGrp="1"/>
          </p:cNvSpPr>
          <p:nvPr>
            <p:ph idx="1"/>
          </p:nvPr>
        </p:nvSpPr>
        <p:spPr/>
        <p:txBody>
          <a:bodyPr/>
          <a:lstStyle/>
          <a:p>
            <a:pPr marL="0" indent="0">
              <a:buNone/>
            </a:pPr>
            <a:r>
              <a:rPr lang="en-US" b="1" dirty="0"/>
              <a:t>1.Define the Goal:</a:t>
            </a:r>
            <a:endParaRPr lang="en-US" dirty="0"/>
          </a:p>
          <a:p>
            <a:pPr>
              <a:buFont typeface="Arial" panose="020B0604020202020204" pitchFamily="34" charset="0"/>
              <a:buChar char="•"/>
            </a:pPr>
            <a:r>
              <a:rPr lang="en-US" dirty="0"/>
              <a:t>Reach the designated location.</a:t>
            </a:r>
          </a:p>
          <a:p>
            <a:pPr marL="0" indent="0">
              <a:buNone/>
            </a:pPr>
            <a:r>
              <a:rPr lang="en-US" dirty="0"/>
              <a:t>2.</a:t>
            </a:r>
            <a:r>
              <a:rPr lang="en-US" b="1" dirty="0"/>
              <a:t> Create a Partially Ordered Plan:</a:t>
            </a:r>
            <a:endParaRPr lang="en-US" dirty="0"/>
          </a:p>
          <a:p>
            <a:pPr>
              <a:buFont typeface="Arial" panose="020B0604020202020204" pitchFamily="34" charset="0"/>
              <a:buChar char="•"/>
            </a:pPr>
            <a:r>
              <a:rPr lang="en-US" dirty="0"/>
              <a:t>Identify potential paths to the goal.</a:t>
            </a:r>
          </a:p>
          <a:p>
            <a:pPr>
              <a:buFont typeface="Arial" panose="020B0604020202020204" pitchFamily="34" charset="0"/>
              <a:buChar char="•"/>
            </a:pPr>
            <a:r>
              <a:rPr lang="en-US" dirty="0"/>
              <a:t>Consider obstacles and constraints, such as narrow passages or weight limits.</a:t>
            </a:r>
          </a:p>
          <a:p>
            <a:pPr>
              <a:buFont typeface="Arial" panose="020B0604020202020204" pitchFamily="34" charset="0"/>
              <a:buChar char="•"/>
            </a:pPr>
            <a:r>
              <a:rPr lang="en-US" dirty="0"/>
              <a:t>Create a partially ordered plan, where some actions (e.g., turning left or right) may have flexible order.</a:t>
            </a:r>
          </a:p>
          <a:p>
            <a:pPr marL="0" indent="0">
              <a:buNone/>
            </a:pPr>
            <a:endParaRPr lang="en-US" dirty="0"/>
          </a:p>
          <a:p>
            <a:endParaRPr lang="en-IN" dirty="0"/>
          </a:p>
        </p:txBody>
      </p:sp>
    </p:spTree>
    <p:extLst>
      <p:ext uri="{BB962C8B-B14F-4D97-AF65-F5344CB8AC3E}">
        <p14:creationId xmlns:p14="http://schemas.microsoft.com/office/powerpoint/2010/main" val="28003512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47079F-1203-04D4-9A90-980C87F49E57}"/>
              </a:ext>
            </a:extLst>
          </p:cNvPr>
          <p:cNvSpPr>
            <a:spLocks noGrp="1"/>
          </p:cNvSpPr>
          <p:nvPr>
            <p:ph idx="1"/>
          </p:nvPr>
        </p:nvSpPr>
        <p:spPr>
          <a:xfrm>
            <a:off x="838200" y="1023730"/>
            <a:ext cx="10515600" cy="5153233"/>
          </a:xfrm>
        </p:spPr>
        <p:txBody>
          <a:bodyPr>
            <a:normAutofit/>
          </a:bodyPr>
          <a:lstStyle/>
          <a:p>
            <a:pPr marL="0" indent="0">
              <a:buNone/>
            </a:pPr>
            <a:r>
              <a:rPr lang="en-US" b="1" dirty="0"/>
              <a:t>3. Interleave Planning Steps:</a:t>
            </a:r>
            <a:endParaRPr lang="en-US" dirty="0"/>
          </a:p>
          <a:p>
            <a:pPr>
              <a:buFont typeface="Arial" panose="020B0604020202020204" pitchFamily="34" charset="0"/>
              <a:buChar char="•"/>
            </a:pPr>
            <a:r>
              <a:rPr lang="en-US" dirty="0"/>
              <a:t>As the robot moves, it can update its perception of the environment.</a:t>
            </a:r>
          </a:p>
          <a:p>
            <a:pPr>
              <a:buFont typeface="Arial" panose="020B0604020202020204" pitchFamily="34" charset="0"/>
              <a:buChar char="•"/>
            </a:pPr>
            <a:r>
              <a:rPr lang="en-US" dirty="0"/>
              <a:t>The plan can be modified in real-time to avoid new obstacles or take advantage of opportunities.</a:t>
            </a:r>
          </a:p>
          <a:p>
            <a:pPr>
              <a:buFont typeface="Arial" panose="020B0604020202020204" pitchFamily="34" charset="0"/>
              <a:buChar char="•"/>
            </a:pPr>
            <a:r>
              <a:rPr lang="en-US" dirty="0"/>
              <a:t>The robot can interleave planning steps with execution, allowing for more adaptive behavior.</a:t>
            </a:r>
          </a:p>
          <a:p>
            <a:pPr marL="0" indent="0">
              <a:buNone/>
            </a:pPr>
            <a:r>
              <a:rPr lang="en-US" dirty="0"/>
              <a:t>4. </a:t>
            </a:r>
            <a:r>
              <a:rPr lang="en-US" b="1" dirty="0"/>
              <a:t>Constraint Satisfaction:</a:t>
            </a:r>
            <a:endParaRPr lang="en-US" dirty="0"/>
          </a:p>
          <a:p>
            <a:pPr>
              <a:buFont typeface="Arial" panose="020B0604020202020204" pitchFamily="34" charset="0"/>
              <a:buChar char="•"/>
            </a:pPr>
            <a:r>
              <a:rPr lang="en-US" dirty="0"/>
              <a:t>Ensure that the robot's actions satisfy constraints, such as staying within the warehouse boundaries and avoiding collisions.</a:t>
            </a:r>
          </a:p>
          <a:p>
            <a:pPr>
              <a:buFont typeface="Arial" panose="020B0604020202020204" pitchFamily="34" charset="0"/>
              <a:buChar char="•"/>
            </a:pPr>
            <a:r>
              <a:rPr lang="en-US" dirty="0"/>
              <a:t>Use techniques like constraint propagation to identify and resolve conflicts.</a:t>
            </a:r>
          </a:p>
          <a:p>
            <a:pPr marL="0" indent="0">
              <a:buNone/>
            </a:pPr>
            <a:endParaRPr lang="en-US" dirty="0"/>
          </a:p>
          <a:p>
            <a:endParaRPr lang="en-IN" dirty="0"/>
          </a:p>
        </p:txBody>
      </p:sp>
    </p:spTree>
    <p:extLst>
      <p:ext uri="{BB962C8B-B14F-4D97-AF65-F5344CB8AC3E}">
        <p14:creationId xmlns:p14="http://schemas.microsoft.com/office/powerpoint/2010/main" val="34692811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D90AF0-E7B4-DD89-585A-AAB9C343B053}"/>
              </a:ext>
            </a:extLst>
          </p:cNvPr>
          <p:cNvSpPr>
            <a:spLocks noGrp="1"/>
          </p:cNvSpPr>
          <p:nvPr>
            <p:ph type="title"/>
          </p:nvPr>
        </p:nvSpPr>
        <p:spPr/>
        <p:txBody>
          <a:bodyPr/>
          <a:lstStyle/>
          <a:p>
            <a:r>
              <a:rPr lang="en-US" dirty="0"/>
              <a:t>STRIPS Representation of the Robot Path Planning Problem</a:t>
            </a:r>
            <a:endParaRPr lang="en-IN" dirty="0"/>
          </a:p>
        </p:txBody>
      </p:sp>
      <p:sp>
        <p:nvSpPr>
          <p:cNvPr id="3" name="Content Placeholder 2">
            <a:extLst>
              <a:ext uri="{FF2B5EF4-FFF2-40B4-BE49-F238E27FC236}">
                <a16:creationId xmlns:a16="http://schemas.microsoft.com/office/drawing/2014/main" id="{0F66C8B3-CB79-4907-E2B8-D6E9B0EA1C8D}"/>
              </a:ext>
            </a:extLst>
          </p:cNvPr>
          <p:cNvSpPr>
            <a:spLocks noGrp="1"/>
          </p:cNvSpPr>
          <p:nvPr>
            <p:ph idx="1"/>
          </p:nvPr>
        </p:nvSpPr>
        <p:spPr/>
        <p:txBody>
          <a:bodyPr/>
          <a:lstStyle/>
          <a:p>
            <a:pPr marL="514350" indent="-514350">
              <a:buAutoNum type="arabicPeriod"/>
            </a:pPr>
            <a:r>
              <a:rPr lang="en-IN" dirty="0"/>
              <a:t>Actions:</a:t>
            </a:r>
          </a:p>
          <a:p>
            <a:pPr marL="0" indent="0">
              <a:buNone/>
            </a:pPr>
            <a:r>
              <a:rPr lang="en-IN" dirty="0"/>
              <a:t>         </a:t>
            </a:r>
            <a:r>
              <a:rPr lang="en-IN" dirty="0" err="1"/>
              <a:t>i</a:t>
            </a:r>
            <a:r>
              <a:rPr lang="en-IN" dirty="0"/>
              <a:t>) move(x, y): </a:t>
            </a:r>
            <a:r>
              <a:rPr lang="en-US" dirty="0"/>
              <a:t>Move the robot to coordinates (x, y).</a:t>
            </a:r>
          </a:p>
          <a:p>
            <a:pPr lvl="2">
              <a:buFont typeface="Wingdings" panose="05000000000000000000" pitchFamily="2" charset="2"/>
              <a:buChar char="è"/>
            </a:pPr>
            <a:r>
              <a:rPr lang="en-IN" dirty="0"/>
              <a:t>Preconditions: clear(x, y)</a:t>
            </a:r>
            <a:r>
              <a:rPr lang="en-US" dirty="0"/>
              <a:t> , </a:t>
            </a:r>
            <a:r>
              <a:rPr kumimoji="0" lang="en-US" altLang="en-US" sz="2000" b="0" i="0" u="none" strike="noStrike" cap="none" normalizeH="0" baseline="0" dirty="0" err="1">
                <a:ln>
                  <a:noFill/>
                </a:ln>
                <a:solidFill>
                  <a:schemeClr val="tx1"/>
                </a:solidFill>
                <a:effectLst/>
                <a:latin typeface="Arial Unicode MS"/>
              </a:rPr>
              <a:t>robot_at</a:t>
            </a:r>
            <a:r>
              <a:rPr kumimoji="0" lang="en-US" altLang="en-US" sz="2000" b="0" i="0" u="none" strike="noStrike" cap="none" normalizeH="0" baseline="0" dirty="0">
                <a:ln>
                  <a:noFill/>
                </a:ln>
                <a:solidFill>
                  <a:schemeClr val="tx1"/>
                </a:solidFill>
                <a:effectLst/>
                <a:latin typeface="Arial Unicode MS"/>
              </a:rPr>
              <a:t>(x1, y1)</a:t>
            </a:r>
            <a:r>
              <a:rPr kumimoji="0" lang="en-US" altLang="en-US" sz="1600" b="0" i="0" u="none" strike="noStrike" cap="none" normalizeH="0" baseline="0" dirty="0">
                <a:ln>
                  <a:noFill/>
                </a:ln>
                <a:solidFill>
                  <a:schemeClr val="tx1"/>
                </a:solidFill>
                <a:effectLst/>
              </a:rPr>
              <a:t> </a:t>
            </a:r>
            <a:r>
              <a:rPr lang="en-US" sz="1400" dirty="0"/>
              <a:t>(where (x1, y1) are the current coordinates)</a:t>
            </a:r>
          </a:p>
          <a:p>
            <a:pPr lvl="2">
              <a:buFont typeface="Wingdings" panose="05000000000000000000" pitchFamily="2" charset="2"/>
              <a:buChar char="è"/>
            </a:pPr>
            <a:r>
              <a:rPr lang="en-IN" dirty="0"/>
              <a:t>Effects: </a:t>
            </a:r>
            <a:r>
              <a:rPr lang="en-IN" dirty="0" err="1"/>
              <a:t>robot_at</a:t>
            </a:r>
            <a:r>
              <a:rPr lang="en-IN" dirty="0"/>
              <a:t>(x, y) , </a:t>
            </a:r>
            <a:r>
              <a:rPr lang="en-US" dirty="0"/>
              <a:t>not </a:t>
            </a:r>
            <a:r>
              <a:rPr lang="en-US" dirty="0" err="1"/>
              <a:t>robot_at</a:t>
            </a:r>
            <a:r>
              <a:rPr lang="en-US" dirty="0"/>
              <a:t>(x1, y1) , </a:t>
            </a:r>
            <a:r>
              <a:rPr lang="en-IN" dirty="0"/>
              <a:t>clear(x1, y1)</a:t>
            </a:r>
          </a:p>
          <a:p>
            <a:pPr marL="914400" lvl="2" indent="0">
              <a:buNone/>
            </a:pPr>
            <a:endParaRPr lang="en-IN" dirty="0"/>
          </a:p>
          <a:p>
            <a:pPr marL="914400" lvl="2" indent="0">
              <a:buNone/>
            </a:pPr>
            <a:r>
              <a:rPr kumimoji="0" lang="en-IN" altLang="en-US" b="0" i="0" u="none" strike="noStrike" cap="none" normalizeH="0" baseline="0" dirty="0">
                <a:ln>
                  <a:noFill/>
                </a:ln>
                <a:solidFill>
                  <a:schemeClr val="tx1"/>
                </a:solidFill>
                <a:effectLst/>
                <a:latin typeface="Arial" panose="020B0604020202020204" pitchFamily="34" charset="0"/>
              </a:rPr>
              <a:t>ii) </a:t>
            </a:r>
            <a:r>
              <a:rPr lang="en-IN" dirty="0"/>
              <a:t>clear(x, y) : </a:t>
            </a:r>
            <a:r>
              <a:rPr lang="en-US" dirty="0"/>
              <a:t>Clear the space at coordinates (x, y)</a:t>
            </a:r>
          </a:p>
          <a:p>
            <a:pPr marL="914400" lvl="2" indent="0">
              <a:buNone/>
            </a:pPr>
            <a:r>
              <a:rPr kumimoji="0" lang="en-US" altLang="en-US"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lang="en-IN" dirty="0"/>
              <a:t>Preconditions: </a:t>
            </a:r>
            <a:r>
              <a:rPr lang="en-IN" dirty="0" err="1"/>
              <a:t>obstacle_at</a:t>
            </a:r>
            <a:r>
              <a:rPr lang="en-IN" dirty="0"/>
              <a:t>(x, y)</a:t>
            </a:r>
          </a:p>
          <a:p>
            <a:pPr marL="914400" lvl="2" indent="0">
              <a:buNone/>
            </a:pPr>
            <a:r>
              <a:rPr kumimoji="0" lang="en-IN" altLang="en-US" b="0" i="0" u="none" strike="noStrike" cap="none" normalizeH="0" baseline="0" dirty="0">
                <a:ln>
                  <a:noFill/>
                </a:ln>
                <a:solidFill>
                  <a:schemeClr val="tx1"/>
                </a:solidFill>
                <a:effectLst/>
                <a:latin typeface="Arial" panose="020B0604020202020204" pitchFamily="34" charset="0"/>
                <a:sym typeface="Wingdings" panose="05000000000000000000" pitchFamily="2" charset="2"/>
              </a:rPr>
              <a:t></a:t>
            </a:r>
            <a:r>
              <a:rPr lang="en-IN" dirty="0"/>
              <a:t>Effects: </a:t>
            </a:r>
            <a:r>
              <a:rPr lang="fr-FR" dirty="0"/>
              <a:t>not </a:t>
            </a:r>
            <a:r>
              <a:rPr lang="fr-FR" dirty="0" err="1"/>
              <a:t>obstacle_at</a:t>
            </a:r>
            <a:r>
              <a:rPr lang="fr-FR" dirty="0"/>
              <a:t>(x, y)</a:t>
            </a:r>
            <a:endParaRPr kumimoji="0" lang="en-US" altLang="en-US" b="0" i="0" u="none" strike="noStrike" cap="none" normalizeH="0" baseline="0" dirty="0">
              <a:ln>
                <a:noFill/>
              </a:ln>
              <a:solidFill>
                <a:schemeClr val="tx1"/>
              </a:solidFill>
              <a:effectLst/>
              <a:latin typeface="Arial" panose="020B0604020202020204" pitchFamily="34" charset="0"/>
            </a:endParaRPr>
          </a:p>
          <a:p>
            <a:pPr lvl="2">
              <a:buFont typeface="Wingdings" panose="05000000000000000000" pitchFamily="2" charset="2"/>
              <a:buChar char="è"/>
            </a:pPr>
            <a:endParaRPr lang="en-IN" dirty="0"/>
          </a:p>
        </p:txBody>
      </p:sp>
    </p:spTree>
    <p:extLst>
      <p:ext uri="{BB962C8B-B14F-4D97-AF65-F5344CB8AC3E}">
        <p14:creationId xmlns:p14="http://schemas.microsoft.com/office/powerpoint/2010/main" val="6962915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85B4F-CBB6-4F60-8B60-DFEE1799717B}"/>
              </a:ext>
            </a:extLst>
          </p:cNvPr>
          <p:cNvSpPr>
            <a:spLocks noGrp="1"/>
          </p:cNvSpPr>
          <p:nvPr>
            <p:ph idx="1"/>
          </p:nvPr>
        </p:nvSpPr>
        <p:spPr>
          <a:xfrm>
            <a:off x="838200" y="1341783"/>
            <a:ext cx="10515600" cy="4835180"/>
          </a:xfrm>
        </p:spPr>
        <p:txBody>
          <a:bodyPr/>
          <a:lstStyle/>
          <a:p>
            <a:pPr marL="0" indent="0">
              <a:buNone/>
            </a:pPr>
            <a:r>
              <a:rPr lang="en-IN" dirty="0"/>
              <a:t>2. States:</a:t>
            </a:r>
          </a:p>
          <a:p>
            <a:pPr marL="0" indent="0">
              <a:buNone/>
            </a:pPr>
            <a:r>
              <a:rPr lang="en-IN" dirty="0">
                <a:sym typeface="Wingdings" panose="05000000000000000000" pitchFamily="2" charset="2"/>
              </a:rPr>
              <a:t></a:t>
            </a:r>
            <a:r>
              <a:rPr lang="en-IN" dirty="0" err="1"/>
              <a:t>robot_at</a:t>
            </a:r>
            <a:r>
              <a:rPr lang="en-IN" dirty="0"/>
              <a:t>(x, y): </a:t>
            </a:r>
            <a:r>
              <a:rPr lang="en-US" dirty="0"/>
              <a:t>The robot is at coordinates (x, y).</a:t>
            </a:r>
            <a:endParaRPr lang="en-IN" dirty="0"/>
          </a:p>
          <a:p>
            <a:pPr marL="0" indent="0">
              <a:buNone/>
            </a:pPr>
            <a:r>
              <a:rPr lang="en-IN" dirty="0">
                <a:sym typeface="Wingdings" panose="05000000000000000000" pitchFamily="2" charset="2"/>
              </a:rPr>
              <a:t></a:t>
            </a:r>
            <a:r>
              <a:rPr lang="en-IN" dirty="0" err="1"/>
              <a:t>obstacle_at</a:t>
            </a:r>
            <a:r>
              <a:rPr lang="en-IN" dirty="0"/>
              <a:t>(x, y): </a:t>
            </a:r>
            <a:r>
              <a:rPr lang="en-US" dirty="0"/>
              <a:t>There is an obstacle at coordinates (x, y)</a:t>
            </a:r>
            <a:endParaRPr lang="en-IN" dirty="0"/>
          </a:p>
          <a:p>
            <a:pPr marL="0" indent="0">
              <a:buNone/>
            </a:pPr>
            <a:r>
              <a:rPr lang="en-IN" dirty="0">
                <a:sym typeface="Wingdings" panose="05000000000000000000" pitchFamily="2" charset="2"/>
              </a:rPr>
              <a:t></a:t>
            </a:r>
            <a:r>
              <a:rPr lang="en-IN" dirty="0"/>
              <a:t>clear(x, y): </a:t>
            </a:r>
            <a:r>
              <a:rPr lang="en-US" dirty="0"/>
              <a:t>The space at coordinates (x, y) is clear.</a:t>
            </a:r>
          </a:p>
          <a:p>
            <a:pPr marL="0" indent="0">
              <a:buNone/>
            </a:pPr>
            <a:r>
              <a:rPr lang="en-IN" dirty="0"/>
              <a:t>3. Initial State:</a:t>
            </a:r>
          </a:p>
          <a:p>
            <a:pPr marL="0" indent="0">
              <a:buNone/>
            </a:pPr>
            <a:r>
              <a:rPr lang="en-IN" dirty="0">
                <a:sym typeface="Wingdings" panose="05000000000000000000" pitchFamily="2" charset="2"/>
              </a:rPr>
              <a:t></a:t>
            </a:r>
            <a:r>
              <a:rPr lang="en-IN" dirty="0" err="1"/>
              <a:t>robot_at</a:t>
            </a:r>
            <a:r>
              <a:rPr lang="en-IN" dirty="0"/>
              <a:t>(x0, y0) </a:t>
            </a:r>
            <a:r>
              <a:rPr lang="en-US" dirty="0"/>
              <a:t>(where (x0, y0) are the starting coordinates)</a:t>
            </a:r>
            <a:endParaRPr lang="en-IN" dirty="0"/>
          </a:p>
          <a:p>
            <a:pPr marL="0" indent="0">
              <a:buNone/>
            </a:pPr>
            <a:r>
              <a:rPr lang="en-IN" dirty="0">
                <a:sym typeface="Wingdings" panose="05000000000000000000" pitchFamily="2" charset="2"/>
              </a:rPr>
              <a:t></a:t>
            </a:r>
            <a:r>
              <a:rPr lang="en-IN" dirty="0" err="1"/>
              <a:t>obstacle_at</a:t>
            </a:r>
            <a:r>
              <a:rPr lang="en-IN" dirty="0"/>
              <a:t>(x1, y1) (for all obstacle locations)</a:t>
            </a:r>
          </a:p>
        </p:txBody>
      </p:sp>
    </p:spTree>
    <p:extLst>
      <p:ext uri="{BB962C8B-B14F-4D97-AF65-F5344CB8AC3E}">
        <p14:creationId xmlns:p14="http://schemas.microsoft.com/office/powerpoint/2010/main" val="924409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C4D215-6353-8515-3ECA-BBB9EFA1910C}"/>
              </a:ext>
            </a:extLst>
          </p:cNvPr>
          <p:cNvSpPr>
            <a:spLocks noGrp="1"/>
          </p:cNvSpPr>
          <p:nvPr>
            <p:ph idx="1"/>
          </p:nvPr>
        </p:nvSpPr>
        <p:spPr>
          <a:xfrm>
            <a:off x="838200" y="993913"/>
            <a:ext cx="10515600" cy="5183050"/>
          </a:xfrm>
        </p:spPr>
        <p:txBody>
          <a:bodyPr>
            <a:normAutofit fontScale="92500" lnSpcReduction="10000"/>
          </a:bodyPr>
          <a:lstStyle/>
          <a:p>
            <a:pPr marL="0" indent="0">
              <a:buNone/>
            </a:pPr>
            <a:r>
              <a:rPr lang="en-IN" dirty="0"/>
              <a:t>4. Goal State:</a:t>
            </a:r>
          </a:p>
          <a:p>
            <a:pPr marL="0" indent="0">
              <a:buNone/>
            </a:pPr>
            <a:r>
              <a:rPr lang="en-US" dirty="0" err="1"/>
              <a:t>robot_at</a:t>
            </a:r>
            <a:r>
              <a:rPr lang="en-US" dirty="0"/>
              <a:t>(</a:t>
            </a:r>
            <a:r>
              <a:rPr lang="en-US" dirty="0" err="1"/>
              <a:t>x_goal</a:t>
            </a:r>
            <a:r>
              <a:rPr lang="en-US" dirty="0"/>
              <a:t>, </a:t>
            </a:r>
            <a:r>
              <a:rPr lang="en-US" dirty="0" err="1"/>
              <a:t>y_goal</a:t>
            </a:r>
            <a:r>
              <a:rPr lang="en-US" dirty="0"/>
              <a:t>)</a:t>
            </a:r>
            <a:r>
              <a:rPr lang="en-IN" dirty="0"/>
              <a:t> : </a:t>
            </a:r>
            <a:r>
              <a:rPr lang="en-US" dirty="0"/>
              <a:t>(where (</a:t>
            </a:r>
            <a:r>
              <a:rPr lang="en-US" dirty="0" err="1"/>
              <a:t>x_goal</a:t>
            </a:r>
            <a:r>
              <a:rPr lang="en-US" dirty="0"/>
              <a:t>, </a:t>
            </a:r>
            <a:r>
              <a:rPr lang="en-US" dirty="0" err="1"/>
              <a:t>y_goal</a:t>
            </a:r>
            <a:r>
              <a:rPr lang="en-US" dirty="0"/>
              <a:t>) are the desired goal coordinates)</a:t>
            </a:r>
            <a:endParaRPr lang="en-IN" dirty="0"/>
          </a:p>
          <a:p>
            <a:r>
              <a:rPr lang="en-US" b="1" dirty="0"/>
              <a:t>Planning Process:</a:t>
            </a:r>
            <a:endParaRPr lang="en-US" dirty="0"/>
          </a:p>
          <a:p>
            <a:pPr>
              <a:buFont typeface="+mj-lt"/>
              <a:buAutoNum type="arabicPeriod"/>
            </a:pPr>
            <a:r>
              <a:rPr lang="en-US" b="1" dirty="0"/>
              <a:t>Initial State:</a:t>
            </a:r>
            <a:r>
              <a:rPr lang="en-US" dirty="0"/>
              <a:t> Start with the initial state.</a:t>
            </a:r>
          </a:p>
          <a:p>
            <a:pPr>
              <a:buFont typeface="+mj-lt"/>
              <a:buAutoNum type="arabicPeriod"/>
            </a:pPr>
            <a:r>
              <a:rPr lang="en-US" b="1" dirty="0"/>
              <a:t>Goal Test:</a:t>
            </a:r>
            <a:r>
              <a:rPr lang="en-US" dirty="0"/>
              <a:t> Check if the current state matches the goal state. If yes, the planning process is complete.</a:t>
            </a:r>
          </a:p>
          <a:p>
            <a:pPr>
              <a:buFont typeface="+mj-lt"/>
              <a:buAutoNum type="arabicPeriod"/>
            </a:pPr>
            <a:r>
              <a:rPr lang="en-US" b="1" dirty="0"/>
              <a:t>Action Selection:</a:t>
            </a:r>
            <a:r>
              <a:rPr lang="en-US" dirty="0"/>
              <a:t> Choose an action that is applicable in the current state (i.e., its preconditions are satisfied).</a:t>
            </a:r>
          </a:p>
          <a:p>
            <a:pPr>
              <a:buFont typeface="+mj-lt"/>
              <a:buAutoNum type="arabicPeriod"/>
            </a:pPr>
            <a:r>
              <a:rPr lang="en-US" b="1" dirty="0"/>
              <a:t>Transition:</a:t>
            </a:r>
            <a:r>
              <a:rPr lang="en-US" dirty="0"/>
              <a:t> Apply the chosen action to the current state, resulting in a new state.</a:t>
            </a:r>
          </a:p>
          <a:p>
            <a:pPr>
              <a:buFont typeface="+mj-lt"/>
              <a:buAutoNum type="arabicPeriod"/>
            </a:pPr>
            <a:r>
              <a:rPr lang="en-US" b="1" dirty="0"/>
              <a:t>Repeat:</a:t>
            </a:r>
            <a:r>
              <a:rPr lang="en-US" dirty="0"/>
              <a:t> Go back to step 2 and continue until the goal is reached or no applicable actions are found.</a:t>
            </a:r>
          </a:p>
          <a:p>
            <a:pPr marL="0" indent="0">
              <a:buNone/>
            </a:pPr>
            <a:endParaRPr lang="en-IN" dirty="0"/>
          </a:p>
        </p:txBody>
      </p:sp>
    </p:spTree>
    <p:extLst>
      <p:ext uri="{BB962C8B-B14F-4D97-AF65-F5344CB8AC3E}">
        <p14:creationId xmlns:p14="http://schemas.microsoft.com/office/powerpoint/2010/main" val="26019277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0BF24-FF86-B232-688B-41C765559103}"/>
              </a:ext>
            </a:extLst>
          </p:cNvPr>
          <p:cNvSpPr>
            <a:spLocks noGrp="1"/>
          </p:cNvSpPr>
          <p:nvPr>
            <p:ph type="title"/>
          </p:nvPr>
        </p:nvSpPr>
        <p:spPr/>
        <p:txBody>
          <a:bodyPr/>
          <a:lstStyle/>
          <a:p>
            <a:r>
              <a:rPr lang="en-IN" dirty="0"/>
              <a:t>Key points:</a:t>
            </a:r>
          </a:p>
        </p:txBody>
      </p:sp>
      <p:sp>
        <p:nvSpPr>
          <p:cNvPr id="3" name="Content Placeholder 2">
            <a:extLst>
              <a:ext uri="{FF2B5EF4-FFF2-40B4-BE49-F238E27FC236}">
                <a16:creationId xmlns:a16="http://schemas.microsoft.com/office/drawing/2014/main" id="{CEC8D234-4109-725C-AC9E-F5F0E43805A1}"/>
              </a:ext>
            </a:extLst>
          </p:cNvPr>
          <p:cNvSpPr>
            <a:spLocks noGrp="1"/>
          </p:cNvSpPr>
          <p:nvPr>
            <p:ph idx="1"/>
          </p:nvPr>
        </p:nvSpPr>
        <p:spPr/>
        <p:txBody>
          <a:bodyPr>
            <a:normAutofit/>
          </a:bodyPr>
          <a:lstStyle/>
          <a:p>
            <a:pPr>
              <a:buFont typeface="Arial" panose="020B0604020202020204" pitchFamily="34" charset="0"/>
              <a:buChar char="•"/>
            </a:pPr>
            <a:r>
              <a:rPr lang="en-US" b="1" dirty="0"/>
              <a:t>Hierarchical task networks:</a:t>
            </a:r>
            <a:r>
              <a:rPr lang="en-US" dirty="0"/>
              <a:t> Plans are structured as a hierarchy of tasks.</a:t>
            </a:r>
          </a:p>
          <a:p>
            <a:pPr>
              <a:buFont typeface="Arial" panose="020B0604020202020204" pitchFamily="34" charset="0"/>
              <a:buChar char="•"/>
            </a:pPr>
            <a:r>
              <a:rPr lang="en-US" b="1" dirty="0"/>
              <a:t>Partial-order planning:</a:t>
            </a:r>
            <a:r>
              <a:rPr lang="en-US" dirty="0"/>
              <a:t> The order of some tasks may not be specified.</a:t>
            </a:r>
          </a:p>
          <a:p>
            <a:pPr>
              <a:buFont typeface="Arial" panose="020B0604020202020204" pitchFamily="34" charset="0"/>
              <a:buChar char="•"/>
            </a:pPr>
            <a:r>
              <a:rPr lang="en-US" b="1" dirty="0"/>
              <a:t>HTN planning:</a:t>
            </a:r>
            <a:r>
              <a:rPr lang="en-US" dirty="0"/>
              <a:t> High-level actions are decomposed into lower-level actions.</a:t>
            </a:r>
          </a:p>
          <a:p>
            <a:pPr>
              <a:buFont typeface="Arial" panose="020B0604020202020204" pitchFamily="34" charset="0"/>
              <a:buChar char="•"/>
            </a:pPr>
            <a:r>
              <a:rPr lang="en-US" b="1" dirty="0"/>
              <a:t>Refinement:</a:t>
            </a:r>
            <a:r>
              <a:rPr lang="en-US" dirty="0"/>
              <a:t> Plans are refined by applying action decompositions until only primitive actions remain.</a:t>
            </a:r>
          </a:p>
          <a:p>
            <a:pPr>
              <a:buFont typeface="Arial" panose="020B0604020202020204" pitchFamily="34" charset="0"/>
              <a:buChar char="•"/>
            </a:pPr>
            <a:r>
              <a:rPr lang="en-US" b="1" dirty="0"/>
              <a:t>Primitive actions:</a:t>
            </a:r>
            <a:r>
              <a:rPr lang="en-US" dirty="0"/>
              <a:t> These are actions that the agent can execute automatically.</a:t>
            </a:r>
          </a:p>
          <a:p>
            <a:endParaRPr lang="en-IN" dirty="0"/>
          </a:p>
        </p:txBody>
      </p:sp>
    </p:spTree>
    <p:extLst>
      <p:ext uri="{BB962C8B-B14F-4D97-AF65-F5344CB8AC3E}">
        <p14:creationId xmlns:p14="http://schemas.microsoft.com/office/powerpoint/2010/main" val="374122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6D3B651-FAAA-9573-6B06-16FB8B544B11}"/>
              </a:ext>
            </a:extLst>
          </p:cNvPr>
          <p:cNvSpPr>
            <a:spLocks noGrp="1"/>
          </p:cNvSpPr>
          <p:nvPr>
            <p:ph idx="1"/>
          </p:nvPr>
        </p:nvSpPr>
        <p:spPr/>
        <p:txBody>
          <a:bodyPr/>
          <a:lstStyle/>
          <a:p>
            <a:r>
              <a:rPr lang="en-US" b="1" dirty="0"/>
              <a:t>HTN Planning:</a:t>
            </a:r>
            <a:r>
              <a:rPr lang="en-US" dirty="0"/>
              <a:t> A method where complex tasks are decomposed into simpler subtasks, forming a hierarchical structure. This structure provides a clear overview of the problem and facilitates efficient planning.</a:t>
            </a:r>
          </a:p>
          <a:p>
            <a:r>
              <a:rPr lang="en-US" b="1" dirty="0"/>
              <a:t>Partial-Order Planning:</a:t>
            </a:r>
            <a:r>
              <a:rPr lang="en-US" dirty="0"/>
              <a:t> A method where the order of some actions is not specified, allowing for flexibility in the planning process. This is especially useful when there are multiple ways to achieve a goal.</a:t>
            </a:r>
            <a:endParaRPr lang="en-IN" dirty="0"/>
          </a:p>
        </p:txBody>
      </p:sp>
    </p:spTree>
    <p:extLst>
      <p:ext uri="{BB962C8B-B14F-4D97-AF65-F5344CB8AC3E}">
        <p14:creationId xmlns:p14="http://schemas.microsoft.com/office/powerpoint/2010/main" val="26769968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464BD-5175-16EF-B78D-9176D5E61D38}"/>
              </a:ext>
            </a:extLst>
          </p:cNvPr>
          <p:cNvSpPr>
            <a:spLocks noGrp="1"/>
          </p:cNvSpPr>
          <p:nvPr>
            <p:ph type="title"/>
          </p:nvPr>
        </p:nvSpPr>
        <p:spPr/>
        <p:txBody>
          <a:bodyPr/>
          <a:lstStyle/>
          <a:p>
            <a:r>
              <a:rPr lang="en-US" dirty="0"/>
              <a:t>Combining HTN and Partial-Order Planning</a:t>
            </a:r>
            <a:endParaRPr lang="en-IN" dirty="0"/>
          </a:p>
        </p:txBody>
      </p:sp>
      <p:sp>
        <p:nvSpPr>
          <p:cNvPr id="3" name="Content Placeholder 2">
            <a:extLst>
              <a:ext uri="{FF2B5EF4-FFF2-40B4-BE49-F238E27FC236}">
                <a16:creationId xmlns:a16="http://schemas.microsoft.com/office/drawing/2014/main" id="{D04CC94B-4466-9C8C-CA8A-D4A3EE54A3CD}"/>
              </a:ext>
            </a:extLst>
          </p:cNvPr>
          <p:cNvSpPr>
            <a:spLocks noGrp="1"/>
          </p:cNvSpPr>
          <p:nvPr>
            <p:ph idx="1"/>
          </p:nvPr>
        </p:nvSpPr>
        <p:spPr/>
        <p:txBody>
          <a:bodyPr/>
          <a:lstStyle/>
          <a:p>
            <a:r>
              <a:rPr lang="en-US" dirty="0"/>
              <a:t>When combining these two approaches, we create a powerful planning method that can handle complex problems with both hierarchical structure and flexibility.</a:t>
            </a:r>
            <a:endParaRPr lang="en-IN" dirty="0"/>
          </a:p>
        </p:txBody>
      </p:sp>
    </p:spTree>
    <p:extLst>
      <p:ext uri="{BB962C8B-B14F-4D97-AF65-F5344CB8AC3E}">
        <p14:creationId xmlns:p14="http://schemas.microsoft.com/office/powerpoint/2010/main" val="4180789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FCC495-9324-368B-DC41-49EEF028C5A5}"/>
              </a:ext>
            </a:extLst>
          </p:cNvPr>
          <p:cNvSpPr>
            <a:spLocks noGrp="1"/>
          </p:cNvSpPr>
          <p:nvPr>
            <p:ph type="title"/>
          </p:nvPr>
        </p:nvSpPr>
        <p:spPr/>
        <p:txBody>
          <a:bodyPr>
            <a:normAutofit fontScale="90000"/>
          </a:bodyPr>
          <a:lstStyle/>
          <a:p>
            <a:r>
              <a:rPr lang="en-IN" dirty="0"/>
              <a:t>Steps:</a:t>
            </a:r>
            <a:r>
              <a:rPr lang="en-US" dirty="0"/>
              <a:t>The steps involved in combining HTN and partial-order planning for problem-solving are as follows:</a:t>
            </a:r>
            <a:endParaRPr lang="en-IN" dirty="0"/>
          </a:p>
        </p:txBody>
      </p:sp>
      <p:sp>
        <p:nvSpPr>
          <p:cNvPr id="3" name="Content Placeholder 2">
            <a:extLst>
              <a:ext uri="{FF2B5EF4-FFF2-40B4-BE49-F238E27FC236}">
                <a16:creationId xmlns:a16="http://schemas.microsoft.com/office/drawing/2014/main" id="{4A58E00A-1C08-C643-D416-F8D71E625741}"/>
              </a:ext>
            </a:extLst>
          </p:cNvPr>
          <p:cNvSpPr>
            <a:spLocks noGrp="1"/>
          </p:cNvSpPr>
          <p:nvPr>
            <p:ph idx="1"/>
          </p:nvPr>
        </p:nvSpPr>
        <p:spPr/>
        <p:txBody>
          <a:bodyPr/>
          <a:lstStyle/>
          <a:p>
            <a:pPr marL="0" indent="0">
              <a:buNone/>
            </a:pPr>
            <a:r>
              <a:rPr lang="en-US" b="1" dirty="0"/>
              <a:t>1. Define the Goal:</a:t>
            </a:r>
            <a:endParaRPr lang="en-US" dirty="0"/>
          </a:p>
          <a:p>
            <a:pPr>
              <a:buFont typeface="Arial" panose="020B0604020202020204" pitchFamily="34" charset="0"/>
              <a:buChar char="•"/>
            </a:pPr>
            <a:r>
              <a:rPr lang="en-US" dirty="0"/>
              <a:t>Clearly state the desired outcome or objective of the problem.</a:t>
            </a:r>
          </a:p>
          <a:p>
            <a:pPr marL="0" indent="0">
              <a:buNone/>
            </a:pPr>
            <a:r>
              <a:rPr lang="en-US" b="1" dirty="0"/>
              <a:t>2. Create the Hierarchical Task Network (HTN):</a:t>
            </a:r>
            <a:endParaRPr lang="en-US" dirty="0"/>
          </a:p>
          <a:p>
            <a:pPr>
              <a:buFont typeface="Arial" panose="020B0604020202020204" pitchFamily="34" charset="0"/>
              <a:buChar char="•"/>
            </a:pPr>
            <a:r>
              <a:rPr lang="en-US" dirty="0"/>
              <a:t>Break down the goal into a hierarchy of subtasks.</a:t>
            </a:r>
          </a:p>
          <a:p>
            <a:pPr>
              <a:buFont typeface="Arial" panose="020B0604020202020204" pitchFamily="34" charset="0"/>
              <a:buChar char="•"/>
            </a:pPr>
            <a:r>
              <a:rPr lang="en-US" dirty="0"/>
              <a:t>Each subtask can be further decomposed into smaller subtasks, creating a tree-like structure.</a:t>
            </a:r>
          </a:p>
          <a:p>
            <a:endParaRPr lang="en-IN" dirty="0"/>
          </a:p>
        </p:txBody>
      </p:sp>
    </p:spTree>
    <p:extLst>
      <p:ext uri="{BB962C8B-B14F-4D97-AF65-F5344CB8AC3E}">
        <p14:creationId xmlns:p14="http://schemas.microsoft.com/office/powerpoint/2010/main" val="3259888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852C86-62DE-80A0-6364-C1DA939C8140}"/>
              </a:ext>
            </a:extLst>
          </p:cNvPr>
          <p:cNvSpPr>
            <a:spLocks noGrp="1"/>
          </p:cNvSpPr>
          <p:nvPr>
            <p:ph idx="1"/>
          </p:nvPr>
        </p:nvSpPr>
        <p:spPr>
          <a:xfrm>
            <a:off x="838200" y="318052"/>
            <a:ext cx="10515600" cy="5858911"/>
          </a:xfrm>
        </p:spPr>
        <p:txBody>
          <a:bodyPr>
            <a:normAutofit/>
          </a:bodyPr>
          <a:lstStyle/>
          <a:p>
            <a:pPr marL="0" indent="0">
              <a:buNone/>
            </a:pPr>
            <a:r>
              <a:rPr lang="en-US" b="1" dirty="0"/>
              <a:t>3. Decompose Subtasks:</a:t>
            </a:r>
            <a:endParaRPr lang="en-US" dirty="0"/>
          </a:p>
          <a:p>
            <a:pPr>
              <a:buFont typeface="Arial" panose="020B0604020202020204" pitchFamily="34" charset="0"/>
              <a:buChar char="•"/>
            </a:pPr>
            <a:r>
              <a:rPr lang="en-US" dirty="0"/>
              <a:t>Refine the HTN by decomposing high-level tasks into lower-level tasks.</a:t>
            </a:r>
          </a:p>
          <a:p>
            <a:pPr>
              <a:buFont typeface="Arial" panose="020B0604020202020204" pitchFamily="34" charset="0"/>
              <a:buChar char="•"/>
            </a:pPr>
            <a:r>
              <a:rPr lang="en-US" dirty="0"/>
              <a:t>Continue this process until you reach primitive tasks that can be directly executed.</a:t>
            </a:r>
          </a:p>
          <a:p>
            <a:pPr marL="0" indent="0">
              <a:buNone/>
            </a:pPr>
            <a:r>
              <a:rPr lang="en-US" b="1" dirty="0"/>
              <a:t>4. Apply Partial-Order Planning:</a:t>
            </a:r>
            <a:endParaRPr lang="en-US" dirty="0"/>
          </a:p>
          <a:p>
            <a:pPr>
              <a:buFont typeface="Arial" panose="020B0604020202020204" pitchFamily="34" charset="0"/>
              <a:buChar char="•"/>
            </a:pPr>
            <a:r>
              <a:rPr lang="en-US" dirty="0"/>
              <a:t>Allow flexibility in the order of some tasks.</a:t>
            </a:r>
          </a:p>
          <a:p>
            <a:pPr>
              <a:buFont typeface="Arial" panose="020B0604020202020204" pitchFamily="34" charset="0"/>
              <a:buChar char="•"/>
            </a:pPr>
            <a:r>
              <a:rPr lang="en-US" dirty="0"/>
              <a:t>Consider constraints and dependencies between tasks.</a:t>
            </a:r>
          </a:p>
          <a:p>
            <a:pPr>
              <a:buFont typeface="Arial" panose="020B0604020202020204" pitchFamily="34" charset="0"/>
              <a:buChar char="•"/>
            </a:pPr>
            <a:r>
              <a:rPr lang="en-US" dirty="0"/>
              <a:t>Use techniques like constraint satisfaction or search algorithms to find feasible solutions.</a:t>
            </a:r>
          </a:p>
          <a:p>
            <a:endParaRPr lang="en-IN" dirty="0"/>
          </a:p>
        </p:txBody>
      </p:sp>
    </p:spTree>
    <p:extLst>
      <p:ext uri="{BB962C8B-B14F-4D97-AF65-F5344CB8AC3E}">
        <p14:creationId xmlns:p14="http://schemas.microsoft.com/office/powerpoint/2010/main" val="30235025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13AA71-3FA7-728C-285E-339B692FBD49}"/>
              </a:ext>
            </a:extLst>
          </p:cNvPr>
          <p:cNvSpPr>
            <a:spLocks noGrp="1"/>
          </p:cNvSpPr>
          <p:nvPr>
            <p:ph idx="1"/>
          </p:nvPr>
        </p:nvSpPr>
        <p:spPr>
          <a:xfrm>
            <a:off x="838200" y="665922"/>
            <a:ext cx="10515600" cy="5511041"/>
          </a:xfrm>
        </p:spPr>
        <p:txBody>
          <a:bodyPr/>
          <a:lstStyle/>
          <a:p>
            <a:pPr marL="0" indent="0">
              <a:buNone/>
            </a:pPr>
            <a:r>
              <a:rPr lang="en-US" b="1" dirty="0"/>
              <a:t>5. Refine the Plan:</a:t>
            </a:r>
            <a:endParaRPr lang="en-US" dirty="0"/>
          </a:p>
          <a:p>
            <a:pPr>
              <a:buFont typeface="Arial" panose="020B0604020202020204" pitchFamily="34" charset="0"/>
              <a:buChar char="•"/>
            </a:pPr>
            <a:r>
              <a:rPr lang="en-US" dirty="0"/>
              <a:t>Iteratively improve the plan by adding more details or addressing conflicts.</a:t>
            </a:r>
          </a:p>
          <a:p>
            <a:pPr>
              <a:buFont typeface="Arial" panose="020B0604020202020204" pitchFamily="34" charset="0"/>
              <a:buChar char="•"/>
            </a:pPr>
            <a:r>
              <a:rPr lang="en-US" dirty="0"/>
              <a:t>Use partial-order planning to find alternative solutions if necessary.</a:t>
            </a:r>
          </a:p>
          <a:p>
            <a:pPr marL="0" indent="0">
              <a:buNone/>
            </a:pPr>
            <a:r>
              <a:rPr lang="en-US" b="1" dirty="0"/>
              <a:t>6. Execute the Plan:</a:t>
            </a:r>
            <a:endParaRPr lang="en-US" dirty="0"/>
          </a:p>
          <a:p>
            <a:pPr>
              <a:buFont typeface="Arial" panose="020B0604020202020204" pitchFamily="34" charset="0"/>
              <a:buChar char="•"/>
            </a:pPr>
            <a:r>
              <a:rPr lang="en-US" dirty="0"/>
              <a:t>Carry out the actions specified in the plan.</a:t>
            </a:r>
          </a:p>
          <a:p>
            <a:pPr>
              <a:buFont typeface="Arial" panose="020B0604020202020204" pitchFamily="34" charset="0"/>
              <a:buChar char="•"/>
            </a:pPr>
            <a:r>
              <a:rPr lang="en-US" dirty="0"/>
              <a:t>Monitor progress and make adjustments as needed.</a:t>
            </a:r>
          </a:p>
          <a:p>
            <a:endParaRPr lang="en-IN" dirty="0"/>
          </a:p>
        </p:txBody>
      </p:sp>
    </p:spTree>
    <p:extLst>
      <p:ext uri="{BB962C8B-B14F-4D97-AF65-F5344CB8AC3E}">
        <p14:creationId xmlns:p14="http://schemas.microsoft.com/office/powerpoint/2010/main" val="2472537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0F754-7009-F248-CC8C-65B904D5432E}"/>
              </a:ext>
            </a:extLst>
          </p:cNvPr>
          <p:cNvSpPr>
            <a:spLocks noGrp="1"/>
          </p:cNvSpPr>
          <p:nvPr>
            <p:ph type="title"/>
          </p:nvPr>
        </p:nvSpPr>
        <p:spPr/>
        <p:txBody>
          <a:bodyPr>
            <a:normAutofit fontScale="90000"/>
          </a:bodyPr>
          <a:lstStyle/>
          <a:p>
            <a:r>
              <a:rPr lang="en-US" b="1" dirty="0"/>
              <a:t>Example:</a:t>
            </a:r>
            <a:br>
              <a:rPr lang="en-US" dirty="0"/>
            </a:br>
            <a:r>
              <a:rPr lang="en-US" dirty="0"/>
              <a:t>Let's say we want to plan a vacation to Paris.</a:t>
            </a:r>
            <a:br>
              <a:rPr lang="en-US" dirty="0"/>
            </a:br>
            <a:endParaRPr lang="en-IN" dirty="0"/>
          </a:p>
        </p:txBody>
      </p:sp>
      <p:sp>
        <p:nvSpPr>
          <p:cNvPr id="4" name="Rectangle 1">
            <a:extLst>
              <a:ext uri="{FF2B5EF4-FFF2-40B4-BE49-F238E27FC236}">
                <a16:creationId xmlns:a16="http://schemas.microsoft.com/office/drawing/2014/main" id="{33A7D3AD-F58D-F7F1-22F1-600F5A32430B}"/>
              </a:ext>
            </a:extLst>
          </p:cNvPr>
          <p:cNvSpPr>
            <a:spLocks noGrp="1" noChangeArrowheads="1"/>
          </p:cNvSpPr>
          <p:nvPr>
            <p:ph idx="1"/>
          </p:nvPr>
        </p:nvSpPr>
        <p:spPr bwMode="auto">
          <a:xfrm>
            <a:off x="1007164" y="1951672"/>
            <a:ext cx="8613914"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Goal:</a:t>
            </a:r>
            <a:r>
              <a:rPr kumimoji="0" lang="en-US" altLang="en-US" sz="2400" b="0" i="0" u="none" strike="noStrike" cap="none" normalizeH="0" baseline="0" dirty="0">
                <a:ln>
                  <a:noFill/>
                </a:ln>
                <a:solidFill>
                  <a:schemeClr val="tx1"/>
                </a:solidFill>
                <a:effectLst/>
                <a:latin typeface="Arial" panose="020B0604020202020204" pitchFamily="34" charset="0"/>
              </a:rPr>
              <a:t> Have a memorable vacation in Paris.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HTN:</a:t>
            </a:r>
            <a:r>
              <a:rPr kumimoji="0" lang="en-US" altLang="en-US" sz="24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a:ln>
                  <a:noFill/>
                </a:ln>
                <a:solidFill>
                  <a:schemeClr val="tx1"/>
                </a:solidFill>
                <a:effectLst/>
                <a:latin typeface="Arial" panose="020B0604020202020204" pitchFamily="34" charset="0"/>
              </a:rPr>
              <a:t>	Plan a Paris vacation.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-Book flights. </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Book accommodations. </a:t>
            </a:r>
          </a:p>
          <a:p>
            <a:pPr marL="457200" marR="0" lvl="1"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-Plan activities. </a:t>
            </a:r>
          </a:p>
          <a:p>
            <a:pPr marL="457200" marR="0" lvl="1" indent="0" algn="l" defTabSz="914400" rtl="0" eaLnBrk="0" fontAlgn="base" latinLnBrk="0" hangingPunct="0">
              <a:lnSpc>
                <a:spcPct val="100000"/>
              </a:lnSpc>
              <a:spcBef>
                <a:spcPct val="0"/>
              </a:spcBef>
              <a:spcAft>
                <a:spcPct val="0"/>
              </a:spcAft>
              <a:buClrTx/>
              <a:buSzTx/>
              <a:buNone/>
              <a:tabLst/>
            </a:pPr>
            <a:r>
              <a:rPr lang="en-US" altLang="en-US" dirty="0">
                <a:latin typeface="Arial" panose="020B0604020202020204" pitchFamily="34" charset="0"/>
              </a:rPr>
              <a:t>		-</a:t>
            </a:r>
            <a:r>
              <a:rPr kumimoji="0" lang="en-US" altLang="en-US" b="0" i="0" u="none" strike="noStrike" cap="none" normalizeH="0" baseline="0" dirty="0">
                <a:ln>
                  <a:noFill/>
                </a:ln>
                <a:solidFill>
                  <a:schemeClr val="tx1"/>
                </a:solidFill>
                <a:effectLst/>
                <a:latin typeface="Arial" panose="020B0604020202020204" pitchFamily="34" charset="0"/>
              </a:rPr>
              <a:t>Pack.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32201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TotalTime>
  <Words>1496</Words>
  <Application>Microsoft Office PowerPoint</Application>
  <PresentationFormat>Widescreen</PresentationFormat>
  <Paragraphs>154</Paragraphs>
  <Slides>26</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26</vt:i4>
      </vt:variant>
    </vt:vector>
  </HeadingPairs>
  <TitlesOfParts>
    <vt:vector size="33" baseType="lpstr">
      <vt:lpstr>Arial</vt:lpstr>
      <vt:lpstr>Arial Unicode MS</vt:lpstr>
      <vt:lpstr>Calibri</vt:lpstr>
      <vt:lpstr>Calibri Light</vt:lpstr>
      <vt:lpstr>Helvetica Neue</vt:lpstr>
      <vt:lpstr>Wingdings</vt:lpstr>
      <vt:lpstr>Office Theme</vt:lpstr>
      <vt:lpstr>Hierarchical Planning</vt:lpstr>
      <vt:lpstr>PowerPoint Presentation</vt:lpstr>
      <vt:lpstr>Key points:</vt:lpstr>
      <vt:lpstr>PowerPoint Presentation</vt:lpstr>
      <vt:lpstr>Combining HTN and Partial-Order Planning</vt:lpstr>
      <vt:lpstr>Steps:The steps involved in combining HTN and partial-order planning for problem-solving are as follows:</vt:lpstr>
      <vt:lpstr>PowerPoint Presentation</vt:lpstr>
      <vt:lpstr>PowerPoint Presentation</vt:lpstr>
      <vt:lpstr>Example: Let's say we want to plan a vacation to Paris. </vt:lpstr>
      <vt:lpstr>PowerPoint Presentation</vt:lpstr>
      <vt:lpstr>PowerPoint Presentation</vt:lpstr>
      <vt:lpstr>PowerPoint Presentation</vt:lpstr>
      <vt:lpstr>PowerPoint Presentation</vt:lpstr>
      <vt:lpstr>PowerPoint Presentation</vt:lpstr>
      <vt:lpstr>PowerPoint Presentation</vt:lpstr>
      <vt:lpstr>Key Characteristics of Non-Linear Planning:</vt:lpstr>
      <vt:lpstr>Common Approaches to Non-Linear Planning:</vt:lpstr>
      <vt:lpstr>Advantages of Non-Linear Planning:</vt:lpstr>
      <vt:lpstr>Challenges and Future Directions:</vt:lpstr>
      <vt:lpstr>Applications of Non-Linear Planning:</vt:lpstr>
      <vt:lpstr>Example: Planning a Robot's Path in a Complex Environment</vt:lpstr>
      <vt:lpstr>Using Non-Linear Planning:</vt:lpstr>
      <vt:lpstr>PowerPoint Presentation</vt:lpstr>
      <vt:lpstr>STRIPS Representation of the Robot Path Planning Problem</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Faheem Nikhat</dc:creator>
  <cp:lastModifiedBy>Faheem Nikhat</cp:lastModifiedBy>
  <cp:revision>1</cp:revision>
  <dcterms:created xsi:type="dcterms:W3CDTF">2024-10-18T14:50:53Z</dcterms:created>
  <dcterms:modified xsi:type="dcterms:W3CDTF">2024-10-18T15:18:42Z</dcterms:modified>
</cp:coreProperties>
</file>