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5" r:id="rId9"/>
    <p:sldId id="264" r:id="rId10"/>
    <p:sldId id="263" r:id="rId11"/>
    <p:sldId id="283" r:id="rId12"/>
    <p:sldId id="277" r:id="rId13"/>
    <p:sldId id="278" r:id="rId14"/>
    <p:sldId id="279" r:id="rId15"/>
    <p:sldId id="284" r:id="rId16"/>
    <p:sldId id="266" r:id="rId17"/>
    <p:sldId id="267" r:id="rId18"/>
    <p:sldId id="268" r:id="rId19"/>
    <p:sldId id="269" r:id="rId20"/>
    <p:sldId id="270" r:id="rId21"/>
    <p:sldId id="272" r:id="rId22"/>
    <p:sldId id="286" r:id="rId23"/>
    <p:sldId id="287" r:id="rId24"/>
    <p:sldId id="288" r:id="rId25"/>
    <p:sldId id="291" r:id="rId26"/>
    <p:sldId id="292" r:id="rId27"/>
    <p:sldId id="280" r:id="rId28"/>
    <p:sldId id="281" r:id="rId29"/>
    <p:sldId id="289" r:id="rId30"/>
    <p:sldId id="290" r:id="rId31"/>
    <p:sldId id="293" r:id="rId32"/>
    <p:sldId id="294" r:id="rId33"/>
    <p:sldId id="273" r:id="rId34"/>
    <p:sldId id="274" r:id="rId35"/>
    <p:sldId id="275" r:id="rId36"/>
    <p:sldId id="276" r:id="rId37"/>
    <p:sldId id="282" r:id="rId38"/>
    <p:sldId id="285" r:id="rId39"/>
    <p:sldId id="295" r:id="rId40"/>
    <p:sldId id="296"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AF824A-4952-4892-B697-CAC692B25835}">
  <a:tblStyle styleId="{1DAF824A-4952-4892-B697-CAC692B258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ec6257894e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ec6257894e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ec688da2fc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ec688da2fc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ec6257894e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ec6257894e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ec6257894e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ec6257894e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ec6257894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ec6257894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ec6257894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ec6257894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ec6257894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ec6257894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ec688da2f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ec688da2fc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ec688da2fc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ec688da2fc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ec688da2fc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ec688da2fc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ec688da2fc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ec688da2fc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ec6257894e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ec6257894e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ec688da2fc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ec688da2fc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ec6257894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ec6257894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ec6257894e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ec6257894e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ec6257894e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ec6257894e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ec6257894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ec6257894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ec6257894e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ec6257894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ec6257894e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ec6257894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ec6257894e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ec6257894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ec6257894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ec6257894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ec688da2f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ec688da2f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ec6257894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ec6257894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ec6257894e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ec6257894e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ec688da2fc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ec688da2f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ec6257894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ec6257894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ec6257894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ec6257894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ec688da2fc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ec688da2fc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400"/>
              <a:t>CSDX - XML AND WEBSEVICES</a:t>
            </a:r>
            <a:endParaRPr sz="2400"/>
          </a:p>
        </p:txBody>
      </p:sp>
      <p:pic>
        <p:nvPicPr>
          <p:cNvPr id="55" name="Google Shape;55;p13" descr="Crescent Logo"/>
          <p:cNvPicPr preferRelativeResize="0"/>
          <p:nvPr/>
        </p:nvPicPr>
        <p:blipFill rotWithShape="1">
          <a:blip r:embed="rId3">
            <a:alphaModFix/>
          </a:blip>
          <a:srcRect t="-9730" b="9730"/>
          <a:stretch/>
        </p:blipFill>
        <p:spPr>
          <a:xfrm>
            <a:off x="5675850" y="119847"/>
            <a:ext cx="3352800" cy="715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DIFFERENCE BETWEEN XML AND HTML</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XML is not a replacement for HTML</a:t>
            </a:r>
            <a:endParaRPr/>
          </a:p>
          <a:p>
            <a:pPr marL="0" lvl="0" indent="0" algn="l" rtl="0">
              <a:spcBef>
                <a:spcPts val="1200"/>
              </a:spcBef>
              <a:spcAft>
                <a:spcPts val="0"/>
              </a:spcAft>
              <a:buNone/>
            </a:pPr>
            <a:r>
              <a:rPr lang="en"/>
              <a:t>XML and HTML were designed with different goals:</a:t>
            </a:r>
            <a:endParaRPr/>
          </a:p>
          <a:p>
            <a:pPr marL="457200" lvl="0" indent="-342900" algn="l" rtl="0">
              <a:spcBef>
                <a:spcPts val="1200"/>
              </a:spcBef>
              <a:spcAft>
                <a:spcPts val="0"/>
              </a:spcAft>
              <a:buSzPts val="1800"/>
              <a:buChar char="-"/>
            </a:pPr>
            <a:r>
              <a:rPr lang="en"/>
              <a:t>XML was designed to describe data, with focus on what data is</a:t>
            </a:r>
            <a:endParaRPr/>
          </a:p>
          <a:p>
            <a:pPr marL="457200" lvl="0" indent="-342900" algn="l" rtl="0">
              <a:spcBef>
                <a:spcPts val="0"/>
              </a:spcBef>
              <a:spcAft>
                <a:spcPts val="0"/>
              </a:spcAft>
              <a:buSzPts val="1800"/>
              <a:buChar char="-"/>
            </a:pPr>
            <a:r>
              <a:rPr lang="en"/>
              <a:t>HTML was designed to display data, with focus on how data looks</a:t>
            </a:r>
            <a:endParaRPr/>
          </a:p>
          <a:p>
            <a:pPr marL="0" lvl="0" indent="0" algn="l" rtl="0">
              <a:spcBef>
                <a:spcPts val="1200"/>
              </a:spcBef>
              <a:spcAft>
                <a:spcPts val="0"/>
              </a:spcAft>
              <a:buNone/>
            </a:pPr>
            <a:r>
              <a:rPr lang="en"/>
              <a:t>HTML is about displaying information,</a:t>
            </a:r>
            <a:endParaRPr/>
          </a:p>
          <a:p>
            <a:pPr marL="457200" lvl="0" indent="-342900" algn="l" rtl="0">
              <a:spcBef>
                <a:spcPts val="1200"/>
              </a:spcBef>
              <a:spcAft>
                <a:spcPts val="0"/>
              </a:spcAft>
              <a:buSzPts val="1800"/>
              <a:buChar char="-"/>
            </a:pPr>
            <a:r>
              <a:rPr lang="en"/>
              <a:t>While XML is about carrying information.</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0"/>
          <p:cNvSpPr txBox="1">
            <a:spLocks noGrp="1"/>
          </p:cNvSpPr>
          <p:nvPr>
            <p:ph type="title"/>
          </p:nvPr>
        </p:nvSpPr>
        <p:spPr>
          <a:xfrm>
            <a:off x="237359" y="147659"/>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30000"/>
              </a:lnSpc>
              <a:spcBef>
                <a:spcPts val="1100"/>
              </a:spcBef>
              <a:spcAft>
                <a:spcPts val="0"/>
              </a:spcAft>
              <a:buClr>
                <a:schemeClr val="dk1"/>
              </a:buClr>
              <a:buSzPct val="64705"/>
              <a:buFont typeface="Arial"/>
              <a:buNone/>
            </a:pPr>
            <a:r>
              <a:rPr lang="en" sz="2000" b="1" dirty="0">
                <a:solidFill>
                  <a:srgbClr val="232F3E"/>
                </a:solidFill>
                <a:highlight>
                  <a:srgbClr val="FBFBFB"/>
                </a:highlight>
              </a:rPr>
              <a:t>How is XML different from HTML?</a:t>
            </a:r>
            <a:endParaRPr sz="2000" b="1" dirty="0">
              <a:solidFill>
                <a:srgbClr val="232F3E"/>
              </a:solidFill>
              <a:highlight>
                <a:srgbClr val="FBFBFB"/>
              </a:highlight>
            </a:endParaRPr>
          </a:p>
          <a:p>
            <a:pPr marL="0" lvl="0" indent="0" algn="l" rtl="0">
              <a:spcBef>
                <a:spcPts val="1100"/>
              </a:spcBef>
              <a:spcAft>
                <a:spcPts val="0"/>
              </a:spcAft>
              <a:buNone/>
            </a:pPr>
            <a:endParaRPr dirty="0"/>
          </a:p>
        </p:txBody>
      </p:sp>
      <p:sp>
        <p:nvSpPr>
          <p:cNvPr id="217" name="Google Shape;217;p40"/>
          <p:cNvSpPr txBox="1">
            <a:spLocks noGrp="1"/>
          </p:cNvSpPr>
          <p:nvPr>
            <p:ph type="body" idx="1"/>
          </p:nvPr>
        </p:nvSpPr>
        <p:spPr>
          <a:xfrm>
            <a:off x="311700" y="720359"/>
            <a:ext cx="8520600" cy="38485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ct val="104761"/>
              <a:buFont typeface="Arial"/>
              <a:buNone/>
            </a:pPr>
            <a:r>
              <a:rPr lang="en" sz="1200" dirty="0">
                <a:solidFill>
                  <a:srgbClr val="333333"/>
                </a:solidFill>
                <a:highlight>
                  <a:srgbClr val="FBFBFB"/>
                </a:highlight>
              </a:rPr>
              <a:t>HyperText Markup Language (HTML) is the language used in most webpages. A web browser processes the HTML documents and displays them as a multimedia page. The World Wide Web Consortium (W3C) is the international community that develops protocols and guidelines to ensure the long-term growth of the web. W3C established both the HTML and Extensible Markup Language (XML) standards that website developers implement for consistency and quality.</a:t>
            </a:r>
            <a:endParaRPr sz="1200" dirty="0">
              <a:solidFill>
                <a:srgbClr val="333333"/>
              </a:solidFill>
              <a:highlight>
                <a:srgbClr val="FBFBFB"/>
              </a:highlight>
            </a:endParaRPr>
          </a:p>
          <a:p>
            <a:pPr marL="0" lvl="0" indent="0" algn="l" rtl="0">
              <a:spcBef>
                <a:spcPts val="1400"/>
              </a:spcBef>
              <a:spcAft>
                <a:spcPts val="0"/>
              </a:spcAft>
              <a:buClr>
                <a:schemeClr val="dk1"/>
              </a:buClr>
              <a:buSzPct val="84615"/>
              <a:buFont typeface="Arial"/>
              <a:buNone/>
            </a:pPr>
            <a:r>
              <a:rPr lang="en" sz="1200" b="1" dirty="0">
                <a:solidFill>
                  <a:srgbClr val="333333"/>
                </a:solidFill>
                <a:highlight>
                  <a:srgbClr val="FBFBFB"/>
                </a:highlight>
              </a:rPr>
              <a:t>XML vs. HTML</a:t>
            </a:r>
            <a:endParaRPr sz="1200" b="1" dirty="0">
              <a:solidFill>
                <a:srgbClr val="333333"/>
              </a:solidFill>
              <a:highlight>
                <a:srgbClr val="FBFBFB"/>
              </a:highlight>
            </a:endParaRPr>
          </a:p>
          <a:p>
            <a:pPr marL="0" lvl="0" indent="0" algn="l" rtl="0">
              <a:spcBef>
                <a:spcPts val="1100"/>
              </a:spcBef>
              <a:spcAft>
                <a:spcPts val="0"/>
              </a:spcAft>
              <a:buClr>
                <a:schemeClr val="dk1"/>
              </a:buClr>
              <a:buSzPct val="104761"/>
              <a:buFont typeface="Arial"/>
              <a:buNone/>
            </a:pPr>
            <a:r>
              <a:rPr lang="en" sz="1200" dirty="0">
                <a:solidFill>
                  <a:srgbClr val="333333"/>
                </a:solidFill>
                <a:highlight>
                  <a:srgbClr val="FBFBFB"/>
                </a:highlight>
              </a:rPr>
              <a:t>While HTML and XML files look very similar, there are some key differences.</a:t>
            </a:r>
            <a:endParaRPr sz="1200" dirty="0">
              <a:solidFill>
                <a:srgbClr val="333333"/>
              </a:solidFill>
              <a:highlight>
                <a:srgbClr val="FBFBFB"/>
              </a:highlight>
            </a:endParaRPr>
          </a:p>
          <a:p>
            <a:pPr marL="0" lvl="0" indent="0" algn="l" rtl="0">
              <a:spcBef>
                <a:spcPts val="1200"/>
              </a:spcBef>
              <a:spcAft>
                <a:spcPts val="0"/>
              </a:spcAft>
              <a:buClr>
                <a:schemeClr val="dk1"/>
              </a:buClr>
              <a:buSzPct val="104761"/>
              <a:buFont typeface="Arial"/>
              <a:buNone/>
            </a:pPr>
            <a:r>
              <a:rPr lang="en" sz="1200" u="sng" dirty="0">
                <a:solidFill>
                  <a:srgbClr val="333333"/>
                </a:solidFill>
                <a:highlight>
                  <a:srgbClr val="FBFBFB"/>
                </a:highlight>
              </a:rPr>
              <a:t>Purpose</a:t>
            </a:r>
            <a:endParaRPr sz="1200" u="sng" dirty="0">
              <a:solidFill>
                <a:srgbClr val="333333"/>
              </a:solidFill>
              <a:highlight>
                <a:srgbClr val="FBFBFB"/>
              </a:highlight>
            </a:endParaRPr>
          </a:p>
          <a:p>
            <a:pPr marL="0" lvl="0" indent="0" algn="l" rtl="0">
              <a:spcBef>
                <a:spcPts val="1100"/>
              </a:spcBef>
              <a:spcAft>
                <a:spcPts val="0"/>
              </a:spcAft>
              <a:buClr>
                <a:schemeClr val="dk1"/>
              </a:buClr>
              <a:buSzPct val="104761"/>
              <a:buFont typeface="Arial"/>
              <a:buNone/>
            </a:pPr>
            <a:r>
              <a:rPr lang="en" sz="1200" dirty="0">
                <a:solidFill>
                  <a:srgbClr val="333333"/>
                </a:solidFill>
                <a:highlight>
                  <a:srgbClr val="FBFBFB"/>
                </a:highlight>
              </a:rPr>
              <a:t>The purpose of HTML is to present and display data. However, XML stores and transports data.</a:t>
            </a:r>
            <a:endParaRPr sz="1200" dirty="0">
              <a:solidFill>
                <a:srgbClr val="333333"/>
              </a:solidFill>
              <a:highlight>
                <a:srgbClr val="FBFBFB"/>
              </a:highlight>
            </a:endParaRPr>
          </a:p>
          <a:p>
            <a:pPr marL="0" lvl="0" indent="0" algn="l" rtl="0">
              <a:spcBef>
                <a:spcPts val="1200"/>
              </a:spcBef>
              <a:spcAft>
                <a:spcPts val="0"/>
              </a:spcAft>
              <a:buClr>
                <a:schemeClr val="dk1"/>
              </a:buClr>
              <a:buSzPct val="104761"/>
              <a:buFont typeface="Arial"/>
              <a:buNone/>
            </a:pPr>
            <a:r>
              <a:rPr lang="en" sz="1200" u="sng" dirty="0">
                <a:solidFill>
                  <a:srgbClr val="333333"/>
                </a:solidFill>
                <a:highlight>
                  <a:srgbClr val="FBFBFB"/>
                </a:highlight>
              </a:rPr>
              <a:t>Tags</a:t>
            </a:r>
            <a:endParaRPr sz="1200" u="sng" dirty="0">
              <a:solidFill>
                <a:srgbClr val="333333"/>
              </a:solidFill>
              <a:highlight>
                <a:srgbClr val="FBFBFB"/>
              </a:highlight>
            </a:endParaRPr>
          </a:p>
          <a:p>
            <a:pPr marL="0" lvl="0" indent="0" algn="l" rtl="0">
              <a:spcBef>
                <a:spcPts val="1100"/>
              </a:spcBef>
              <a:spcAft>
                <a:spcPts val="0"/>
              </a:spcAft>
              <a:buClr>
                <a:schemeClr val="dk1"/>
              </a:buClr>
              <a:buSzPct val="104761"/>
              <a:buFont typeface="Arial"/>
              <a:buNone/>
            </a:pPr>
            <a:r>
              <a:rPr lang="en" sz="1200" dirty="0">
                <a:solidFill>
                  <a:srgbClr val="333333"/>
                </a:solidFill>
                <a:highlight>
                  <a:srgbClr val="FBFBFB"/>
                </a:highlight>
              </a:rPr>
              <a:t>HTML has predefined tags, but users can create and define their own tags in XML.</a:t>
            </a:r>
            <a:endParaRPr sz="1200" dirty="0">
              <a:solidFill>
                <a:srgbClr val="333333"/>
              </a:solidFill>
              <a:highlight>
                <a:srgbClr val="FBFBFB"/>
              </a:highlight>
            </a:endParaRPr>
          </a:p>
          <a:p>
            <a:pPr marL="0" lvl="0" indent="0" algn="l" rtl="0">
              <a:spcBef>
                <a:spcPts val="1200"/>
              </a:spcBef>
              <a:spcAft>
                <a:spcPts val="0"/>
              </a:spcAft>
              <a:buClr>
                <a:schemeClr val="dk1"/>
              </a:buClr>
              <a:buSzPct val="104761"/>
              <a:buFont typeface="Arial"/>
              <a:buNone/>
            </a:pPr>
            <a:r>
              <a:rPr lang="en" sz="1200" u="sng" dirty="0">
                <a:solidFill>
                  <a:srgbClr val="333333"/>
                </a:solidFill>
                <a:highlight>
                  <a:srgbClr val="FBFBFB"/>
                </a:highlight>
              </a:rPr>
              <a:t>Syntax rules</a:t>
            </a:r>
            <a:endParaRPr sz="1200" u="sng" dirty="0">
              <a:solidFill>
                <a:srgbClr val="333333"/>
              </a:solidFill>
              <a:highlight>
                <a:srgbClr val="FBFBFB"/>
              </a:highlight>
            </a:endParaRPr>
          </a:p>
          <a:p>
            <a:pPr marL="0" lvl="0" indent="0" algn="l" rtl="0">
              <a:spcBef>
                <a:spcPts val="1100"/>
              </a:spcBef>
              <a:spcAft>
                <a:spcPts val="0"/>
              </a:spcAft>
              <a:buClr>
                <a:schemeClr val="dk1"/>
              </a:buClr>
              <a:buSzPct val="104761"/>
              <a:buFont typeface="Arial"/>
              <a:buNone/>
            </a:pPr>
            <a:r>
              <a:rPr lang="en" sz="1200" dirty="0">
                <a:solidFill>
                  <a:srgbClr val="333333"/>
                </a:solidFill>
                <a:highlight>
                  <a:srgbClr val="FBFBFB"/>
                </a:highlight>
              </a:rPr>
              <a:t>There are some minor yet important differences between HTML and XML syntax. For example, XML is case sensitive, but HTML is not. XML parsers will give errors if you write a tag as &lt;Book&gt; instead of &lt;book&gt;.</a:t>
            </a:r>
            <a:endParaRPr sz="1200" dirty="0">
              <a:solidFill>
                <a:srgbClr val="333333"/>
              </a:solidFill>
              <a:highlight>
                <a:srgbClr val="FBFBFB"/>
              </a:highlight>
            </a:endParaRPr>
          </a:p>
          <a:p>
            <a:pPr marL="0" lvl="0" indent="0" algn="l" rtl="0">
              <a:spcBef>
                <a:spcPts val="0"/>
              </a:spcBef>
              <a:spcAft>
                <a:spcPts val="1200"/>
              </a:spcAft>
              <a:buNone/>
            </a:pPr>
            <a:endParaRPr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4"/>
          <p:cNvSpPr txBox="1">
            <a:spLocks noGrp="1"/>
          </p:cNvSpPr>
          <p:nvPr>
            <p:ph type="title"/>
          </p:nvPr>
        </p:nvSpPr>
        <p:spPr>
          <a:xfrm>
            <a:off x="370825" y="252900"/>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30000"/>
              </a:lnSpc>
              <a:spcBef>
                <a:spcPts val="1100"/>
              </a:spcBef>
              <a:spcAft>
                <a:spcPts val="0"/>
              </a:spcAft>
              <a:buClr>
                <a:schemeClr val="dk1"/>
              </a:buClr>
              <a:buSzPct val="64705"/>
              <a:buFont typeface="Arial"/>
              <a:buNone/>
            </a:pPr>
            <a:r>
              <a:rPr lang="en" sz="2000" b="1" dirty="0">
                <a:solidFill>
                  <a:srgbClr val="232F3E"/>
                </a:solidFill>
              </a:rPr>
              <a:t>What are the components of an XML file?</a:t>
            </a:r>
            <a:endParaRPr sz="2000" b="1" dirty="0">
              <a:solidFill>
                <a:srgbClr val="232F3E"/>
              </a:solidFill>
            </a:endParaRPr>
          </a:p>
          <a:p>
            <a:pPr marL="0" lvl="0" indent="0" algn="l" rtl="0">
              <a:spcBef>
                <a:spcPts val="1100"/>
              </a:spcBef>
              <a:spcAft>
                <a:spcPts val="0"/>
              </a:spcAft>
              <a:buNone/>
            </a:pPr>
            <a:endParaRPr dirty="0"/>
          </a:p>
        </p:txBody>
      </p:sp>
      <p:sp>
        <p:nvSpPr>
          <p:cNvPr id="181" name="Google Shape;181;p34"/>
          <p:cNvSpPr txBox="1">
            <a:spLocks noGrp="1"/>
          </p:cNvSpPr>
          <p:nvPr>
            <p:ph type="body" idx="1"/>
          </p:nvPr>
        </p:nvSpPr>
        <p:spPr>
          <a:xfrm>
            <a:off x="311700" y="864650"/>
            <a:ext cx="8520600" cy="4138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Clr>
                <a:schemeClr val="dk1"/>
              </a:buClr>
              <a:buSzPct val="78571"/>
              <a:buFont typeface="Arial"/>
              <a:buNone/>
            </a:pPr>
            <a:r>
              <a:rPr lang="en" sz="1400" dirty="0">
                <a:solidFill>
                  <a:srgbClr val="333333"/>
                </a:solidFill>
              </a:rPr>
              <a:t>An Extensible Markup Language (XML) file is a text-based document that you can save with the .xml extension. You can write XML similar to other text files. To create or edit an XML file, you can use any of the following: </a:t>
            </a:r>
            <a:endParaRPr sz="1400" dirty="0">
              <a:solidFill>
                <a:srgbClr val="333333"/>
              </a:solidFill>
            </a:endParaRPr>
          </a:p>
          <a:p>
            <a:pPr marL="482600" lvl="0" indent="-310832" algn="l" rtl="0">
              <a:spcBef>
                <a:spcPts val="1100"/>
              </a:spcBef>
              <a:spcAft>
                <a:spcPts val="0"/>
              </a:spcAft>
              <a:buClr>
                <a:srgbClr val="333333"/>
              </a:buClr>
              <a:buSzPct val="100000"/>
              <a:buChar char="●"/>
            </a:pPr>
            <a:r>
              <a:rPr lang="en" sz="1400" dirty="0">
                <a:solidFill>
                  <a:srgbClr val="333333"/>
                </a:solidFill>
              </a:rPr>
              <a:t>Text editors like Notepad or Notepad++</a:t>
            </a:r>
            <a:endParaRPr sz="1400" dirty="0">
              <a:solidFill>
                <a:srgbClr val="333333"/>
              </a:solidFill>
            </a:endParaRPr>
          </a:p>
          <a:p>
            <a:pPr marL="482600" lvl="0" indent="-310832" algn="l" rtl="0">
              <a:spcBef>
                <a:spcPts val="0"/>
              </a:spcBef>
              <a:spcAft>
                <a:spcPts val="0"/>
              </a:spcAft>
              <a:buClr>
                <a:srgbClr val="333333"/>
              </a:buClr>
              <a:buSzPct val="100000"/>
              <a:buChar char="●"/>
            </a:pPr>
            <a:r>
              <a:rPr lang="en" sz="1400" dirty="0">
                <a:solidFill>
                  <a:srgbClr val="333333"/>
                </a:solidFill>
              </a:rPr>
              <a:t>Online XML editors</a:t>
            </a:r>
            <a:endParaRPr sz="1400" dirty="0">
              <a:solidFill>
                <a:srgbClr val="333333"/>
              </a:solidFill>
            </a:endParaRPr>
          </a:p>
          <a:p>
            <a:pPr marL="482600" lvl="0" indent="-310832" algn="l" rtl="0">
              <a:spcBef>
                <a:spcPts val="0"/>
              </a:spcBef>
              <a:spcAft>
                <a:spcPts val="0"/>
              </a:spcAft>
              <a:buClr>
                <a:srgbClr val="333333"/>
              </a:buClr>
              <a:buSzPct val="100000"/>
              <a:buChar char="●"/>
            </a:pPr>
            <a:r>
              <a:rPr lang="en" sz="1400" dirty="0">
                <a:solidFill>
                  <a:srgbClr val="333333"/>
                </a:solidFill>
              </a:rPr>
              <a:t>Web browsers</a:t>
            </a:r>
            <a:endParaRPr sz="1400" dirty="0">
              <a:solidFill>
                <a:srgbClr val="333333"/>
              </a:solidFill>
            </a:endParaRPr>
          </a:p>
          <a:p>
            <a:pPr marL="0" lvl="0" indent="0" algn="l" rtl="0">
              <a:spcBef>
                <a:spcPts val="1100"/>
              </a:spcBef>
              <a:spcAft>
                <a:spcPts val="0"/>
              </a:spcAft>
              <a:buClr>
                <a:schemeClr val="dk1"/>
              </a:buClr>
              <a:buSzPct val="78571"/>
              <a:buFont typeface="Arial"/>
              <a:buNone/>
            </a:pPr>
            <a:r>
              <a:rPr lang="en" sz="1400" dirty="0">
                <a:solidFill>
                  <a:srgbClr val="333333"/>
                </a:solidFill>
              </a:rPr>
              <a:t>Any XML file includes the following components.</a:t>
            </a:r>
            <a:endParaRPr sz="1400" dirty="0">
              <a:solidFill>
                <a:srgbClr val="333333"/>
              </a:solidFill>
            </a:endParaRPr>
          </a:p>
          <a:p>
            <a:pPr marL="0" lvl="0" indent="0" algn="l" rtl="0">
              <a:spcBef>
                <a:spcPts val="1400"/>
              </a:spcBef>
              <a:spcAft>
                <a:spcPts val="0"/>
              </a:spcAft>
              <a:buClr>
                <a:schemeClr val="dk1"/>
              </a:buClr>
              <a:buSzPct val="78571"/>
              <a:buFont typeface="Arial"/>
              <a:buNone/>
            </a:pPr>
            <a:r>
              <a:rPr lang="en" sz="1400" b="1" dirty="0">
                <a:solidFill>
                  <a:srgbClr val="333333"/>
                </a:solidFill>
              </a:rPr>
              <a:t>XML document </a:t>
            </a:r>
            <a:endParaRPr sz="1400" b="1" dirty="0">
              <a:solidFill>
                <a:srgbClr val="333333"/>
              </a:solidFill>
            </a:endParaRPr>
          </a:p>
          <a:p>
            <a:pPr marL="0" lvl="0" indent="0" algn="l" rtl="0">
              <a:spcBef>
                <a:spcPts val="1100"/>
              </a:spcBef>
              <a:spcAft>
                <a:spcPts val="0"/>
              </a:spcAft>
              <a:buClr>
                <a:schemeClr val="dk1"/>
              </a:buClr>
              <a:buSzPct val="78571"/>
              <a:buFont typeface="Arial"/>
              <a:buNone/>
            </a:pPr>
            <a:r>
              <a:rPr lang="en" sz="1400" dirty="0">
                <a:solidFill>
                  <a:srgbClr val="333333"/>
                </a:solidFill>
              </a:rPr>
              <a:t>The &lt;xml&gt;&lt;/xml&gt; tags are used to mark the beginning and end of an XML file. The content within these tags is also called an XML document. It is the first tag that any software will look for to process XML code.</a:t>
            </a:r>
            <a:endParaRPr sz="1400" dirty="0">
              <a:solidFill>
                <a:srgbClr val="333333"/>
              </a:solidFill>
            </a:endParaRPr>
          </a:p>
          <a:p>
            <a:pPr marL="0" lvl="0" indent="0" algn="l" rtl="0">
              <a:spcBef>
                <a:spcPts val="1400"/>
              </a:spcBef>
              <a:spcAft>
                <a:spcPts val="0"/>
              </a:spcAft>
              <a:buClr>
                <a:schemeClr val="dk1"/>
              </a:buClr>
              <a:buSzPct val="78571"/>
              <a:buFont typeface="Arial"/>
              <a:buNone/>
            </a:pPr>
            <a:r>
              <a:rPr lang="en" sz="1400" b="1" dirty="0">
                <a:solidFill>
                  <a:srgbClr val="333333"/>
                </a:solidFill>
              </a:rPr>
              <a:t>XML declaration</a:t>
            </a:r>
            <a:endParaRPr sz="1400" b="1" dirty="0">
              <a:solidFill>
                <a:srgbClr val="333333"/>
              </a:solidFill>
            </a:endParaRPr>
          </a:p>
          <a:p>
            <a:pPr marL="0" lvl="0" indent="0" algn="l" rtl="0">
              <a:spcBef>
                <a:spcPts val="1100"/>
              </a:spcBef>
              <a:spcAft>
                <a:spcPts val="0"/>
              </a:spcAft>
              <a:buClr>
                <a:schemeClr val="dk1"/>
              </a:buClr>
              <a:buSzPct val="78571"/>
              <a:buFont typeface="Arial"/>
              <a:buNone/>
            </a:pPr>
            <a:r>
              <a:rPr lang="en" sz="1400" dirty="0">
                <a:solidFill>
                  <a:srgbClr val="333333"/>
                </a:solidFill>
              </a:rPr>
              <a:t>An XML document begins with some information about XML itself. For example, it might mention the XML version that it follows. This opening is called an XML declaration. Here's an example.</a:t>
            </a:r>
            <a:endParaRPr sz="1400" dirty="0">
              <a:solidFill>
                <a:srgbClr val="333333"/>
              </a:solidFill>
            </a:endParaRPr>
          </a:p>
          <a:p>
            <a:pPr marL="0" lvl="0" indent="0" algn="l" rtl="0">
              <a:spcBef>
                <a:spcPts val="1100"/>
              </a:spcBef>
              <a:spcAft>
                <a:spcPts val="0"/>
              </a:spcAft>
              <a:buClr>
                <a:schemeClr val="dk1"/>
              </a:buClr>
              <a:buSzPct val="78571"/>
              <a:buFont typeface="Arial"/>
              <a:buNone/>
            </a:pPr>
            <a:r>
              <a:rPr lang="en" sz="1400" dirty="0">
                <a:solidFill>
                  <a:srgbClr val="333333"/>
                </a:solidFill>
              </a:rPr>
              <a:t>&lt;?xml version="1.0" encoding="UTF-8"?&gt;</a:t>
            </a:r>
            <a:endParaRPr sz="1400" dirty="0">
              <a:solidFill>
                <a:srgbClr val="333333"/>
              </a:solidFill>
            </a:endParaRPr>
          </a:p>
          <a:p>
            <a:pPr marL="0" lvl="0" indent="0" algn="l" rtl="0">
              <a:spcBef>
                <a:spcPts val="110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5"/>
          <p:cNvSpPr txBox="1">
            <a:spLocks noGrp="1"/>
          </p:cNvSpPr>
          <p:nvPr>
            <p:ph type="title"/>
          </p:nvPr>
        </p:nvSpPr>
        <p:spPr>
          <a:xfrm>
            <a:off x="208250" y="105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CONTD…</a:t>
            </a:r>
            <a:endParaRPr/>
          </a:p>
        </p:txBody>
      </p:sp>
      <p:sp>
        <p:nvSpPr>
          <p:cNvPr id="187" name="Google Shape;187;p35"/>
          <p:cNvSpPr txBox="1">
            <a:spLocks noGrp="1"/>
          </p:cNvSpPr>
          <p:nvPr>
            <p:ph type="body" idx="1"/>
          </p:nvPr>
        </p:nvSpPr>
        <p:spPr>
          <a:xfrm>
            <a:off x="311700" y="384275"/>
            <a:ext cx="8755800" cy="4522262"/>
          </a:xfrm>
          <a:prstGeom prst="rect">
            <a:avLst/>
          </a:prstGeom>
        </p:spPr>
        <p:txBody>
          <a:bodyPr spcFirstLastPara="1" wrap="square" lIns="91425" tIns="91425" rIns="91425" bIns="91425" anchor="t" anchorCtr="0">
            <a:noAutofit/>
          </a:bodyPr>
          <a:lstStyle/>
          <a:p>
            <a:pPr marL="0" lvl="0" indent="0">
              <a:spcBef>
                <a:spcPts val="1100"/>
              </a:spcBef>
              <a:buClr>
                <a:schemeClr val="dk1"/>
              </a:buClr>
              <a:buSzPts val="1100"/>
              <a:buNone/>
            </a:pPr>
            <a:r>
              <a:rPr lang="en" sz="1100" b="1" dirty="0">
                <a:solidFill>
                  <a:srgbClr val="333333"/>
                </a:solidFill>
              </a:rPr>
              <a:t>XML elements: </a:t>
            </a:r>
            <a:r>
              <a:rPr lang="en-IN" sz="1100" dirty="0">
                <a:solidFill>
                  <a:srgbClr val="333333"/>
                </a:solidFill>
              </a:rPr>
              <a:t>All the other tags you create within an XML document are called XML elements. XML elements can contain these features:</a:t>
            </a:r>
          </a:p>
          <a:p>
            <a:pPr marL="482600" lvl="0" indent="-292100">
              <a:spcBef>
                <a:spcPts val="1100"/>
              </a:spcBef>
              <a:buClr>
                <a:srgbClr val="333333"/>
              </a:buClr>
              <a:buSzPts val="1000"/>
            </a:pPr>
            <a:r>
              <a:rPr lang="en-IN" sz="1100" dirty="0">
                <a:solidFill>
                  <a:srgbClr val="333333"/>
                </a:solidFill>
              </a:rPr>
              <a:t>Text</a:t>
            </a:r>
          </a:p>
          <a:p>
            <a:pPr marL="482600" lvl="0" indent="-292100">
              <a:buClr>
                <a:srgbClr val="333333"/>
              </a:buClr>
              <a:buSzPts val="1000"/>
            </a:pPr>
            <a:r>
              <a:rPr lang="en-IN" sz="1100" dirty="0">
                <a:solidFill>
                  <a:srgbClr val="333333"/>
                </a:solidFill>
              </a:rPr>
              <a:t>Attributes</a:t>
            </a:r>
          </a:p>
          <a:p>
            <a:pPr marL="482600" lvl="0" indent="-292100">
              <a:buClr>
                <a:srgbClr val="333333"/>
              </a:buClr>
              <a:buSzPts val="1000"/>
            </a:pPr>
            <a:r>
              <a:rPr lang="en-IN" sz="1100" dirty="0">
                <a:solidFill>
                  <a:srgbClr val="333333"/>
                </a:solidFill>
              </a:rPr>
              <a:t>Other elements</a:t>
            </a:r>
          </a:p>
          <a:p>
            <a:pPr marL="0" lvl="0" indent="0">
              <a:spcBef>
                <a:spcPts val="1100"/>
              </a:spcBef>
              <a:buClr>
                <a:schemeClr val="dk1"/>
              </a:buClr>
              <a:buSzPts val="1100"/>
              <a:buNone/>
            </a:pPr>
            <a:r>
              <a:rPr lang="en-IN" sz="1100" dirty="0">
                <a:solidFill>
                  <a:srgbClr val="333333"/>
                </a:solidFill>
              </a:rPr>
              <a:t>All XML documents begin with a primary tag, which is called the root element.</a:t>
            </a:r>
          </a:p>
          <a:p>
            <a:pPr marL="0" lvl="0" indent="0">
              <a:spcBef>
                <a:spcPts val="1100"/>
              </a:spcBef>
              <a:buClr>
                <a:schemeClr val="dk1"/>
              </a:buClr>
              <a:buSzPts val="1100"/>
              <a:buNone/>
            </a:pPr>
            <a:r>
              <a:rPr lang="en-IN" sz="1100" u="sng" dirty="0">
                <a:solidFill>
                  <a:srgbClr val="333333"/>
                </a:solidFill>
              </a:rPr>
              <a:t>For example, consider the XML file below.</a:t>
            </a:r>
          </a:p>
          <a:p>
            <a:pPr marL="0" lvl="0" indent="0">
              <a:spcBef>
                <a:spcPts val="1100"/>
              </a:spcBef>
              <a:buClr>
                <a:schemeClr val="dk1"/>
              </a:buClr>
              <a:buSzPts val="1100"/>
              <a:buNone/>
            </a:pPr>
            <a:endParaRPr lang="en-IN" sz="1100" dirty="0">
              <a:solidFill>
                <a:srgbClr val="333333"/>
              </a:solidFill>
            </a:endParaRPr>
          </a:p>
          <a:p>
            <a:pPr marL="0" lvl="0" indent="0">
              <a:lnSpc>
                <a:spcPct val="100000"/>
              </a:lnSpc>
              <a:buClr>
                <a:schemeClr val="dk1"/>
              </a:buClr>
              <a:buSzPts val="1100"/>
              <a:buNone/>
            </a:pPr>
            <a:r>
              <a:rPr lang="en-IN" sz="1100" dirty="0">
                <a:solidFill>
                  <a:srgbClr val="333333"/>
                </a:solidFill>
              </a:rPr>
              <a:t>  &lt;Invitation List&gt;</a:t>
            </a:r>
          </a:p>
          <a:p>
            <a:pPr marL="0" lvl="0" indent="0">
              <a:lnSpc>
                <a:spcPct val="100000"/>
              </a:lnSpc>
              <a:buClr>
                <a:schemeClr val="dk1"/>
              </a:buClr>
              <a:buSzPts val="1100"/>
              <a:buNone/>
            </a:pPr>
            <a:r>
              <a:rPr lang="en-IN" sz="1100" dirty="0">
                <a:solidFill>
                  <a:srgbClr val="333333"/>
                </a:solidFill>
              </a:rPr>
              <a:t>  &lt;family&gt;</a:t>
            </a:r>
          </a:p>
          <a:p>
            <a:pPr marL="0" lvl="0" indent="0">
              <a:lnSpc>
                <a:spcPct val="100000"/>
              </a:lnSpc>
              <a:buClr>
                <a:schemeClr val="dk1"/>
              </a:buClr>
              <a:buSzPts val="1100"/>
              <a:buNone/>
            </a:pPr>
            <a:r>
              <a:rPr lang="en-IN" sz="1100" dirty="0">
                <a:solidFill>
                  <a:srgbClr val="333333"/>
                </a:solidFill>
              </a:rPr>
              <a:t>  &lt;aunt&gt;</a:t>
            </a:r>
          </a:p>
          <a:p>
            <a:pPr marL="0" lvl="0" indent="0">
              <a:lnSpc>
                <a:spcPct val="100000"/>
              </a:lnSpc>
              <a:buClr>
                <a:schemeClr val="dk1"/>
              </a:buClr>
              <a:buSzPts val="1100"/>
              <a:buNone/>
            </a:pPr>
            <a:r>
              <a:rPr lang="en-IN" sz="1100" dirty="0">
                <a:solidFill>
                  <a:srgbClr val="333333"/>
                </a:solidFill>
              </a:rPr>
              <a:t>  &lt;name&gt;Christine&lt;/name&gt;</a:t>
            </a:r>
          </a:p>
          <a:p>
            <a:pPr marL="0" lvl="0" indent="0">
              <a:lnSpc>
                <a:spcPct val="100000"/>
              </a:lnSpc>
              <a:buClr>
                <a:schemeClr val="dk1"/>
              </a:buClr>
              <a:buSzPts val="1100"/>
              <a:buNone/>
            </a:pPr>
            <a:r>
              <a:rPr lang="en-IN" sz="1100" dirty="0">
                <a:solidFill>
                  <a:srgbClr val="333333"/>
                </a:solidFill>
              </a:rPr>
              <a:t>  &lt;name&gt;Stephanie&lt;/name&gt;</a:t>
            </a:r>
          </a:p>
          <a:p>
            <a:pPr marL="0" lvl="0" indent="0">
              <a:lnSpc>
                <a:spcPct val="100000"/>
              </a:lnSpc>
              <a:buClr>
                <a:schemeClr val="dk1"/>
              </a:buClr>
              <a:buSzPts val="1100"/>
              <a:buNone/>
            </a:pPr>
            <a:r>
              <a:rPr lang="en-IN" sz="1100" dirty="0">
                <a:solidFill>
                  <a:srgbClr val="333333"/>
                </a:solidFill>
              </a:rPr>
              <a:t>  &lt;/aunt&gt;</a:t>
            </a:r>
          </a:p>
          <a:p>
            <a:pPr marL="0" lvl="0" indent="0">
              <a:lnSpc>
                <a:spcPct val="100000"/>
              </a:lnSpc>
              <a:buClr>
                <a:schemeClr val="dk1"/>
              </a:buClr>
              <a:buSzPts val="1100"/>
              <a:buNone/>
            </a:pPr>
            <a:r>
              <a:rPr lang="en-IN" sz="1100" dirty="0">
                <a:solidFill>
                  <a:srgbClr val="333333"/>
                </a:solidFill>
              </a:rPr>
              <a:t>  &lt;/family&gt;</a:t>
            </a:r>
          </a:p>
          <a:p>
            <a:pPr marL="0" lvl="0" indent="0">
              <a:lnSpc>
                <a:spcPct val="100000"/>
              </a:lnSpc>
              <a:buClr>
                <a:schemeClr val="dk1"/>
              </a:buClr>
              <a:buSzPts val="1100"/>
              <a:buNone/>
            </a:pPr>
            <a:r>
              <a:rPr lang="en-IN" sz="1100" dirty="0">
                <a:solidFill>
                  <a:srgbClr val="333333"/>
                </a:solidFill>
              </a:rPr>
              <a:t>  &lt;/Invitation List&gt;</a:t>
            </a:r>
          </a:p>
          <a:p>
            <a:pPr marL="0" lvl="0" indent="0">
              <a:spcBef>
                <a:spcPts val="1100"/>
              </a:spcBef>
              <a:buClr>
                <a:schemeClr val="dk1"/>
              </a:buClr>
              <a:buSzPts val="1100"/>
              <a:buNone/>
            </a:pPr>
            <a:r>
              <a:rPr lang="en-IN" sz="1100" dirty="0">
                <a:solidFill>
                  <a:srgbClr val="333333"/>
                </a:solidFill>
              </a:rPr>
              <a:t>&lt;Invitation List&gt; is the root element; </a:t>
            </a:r>
            <a:r>
              <a:rPr lang="en-IN" sz="1100" i="1" dirty="0">
                <a:solidFill>
                  <a:srgbClr val="333333"/>
                </a:solidFill>
              </a:rPr>
              <a:t>family </a:t>
            </a:r>
            <a:r>
              <a:rPr lang="en-IN" sz="1100" dirty="0">
                <a:solidFill>
                  <a:srgbClr val="333333"/>
                </a:solidFill>
              </a:rPr>
              <a:t>and </a:t>
            </a:r>
            <a:r>
              <a:rPr lang="en-IN" sz="1100" i="1" dirty="0">
                <a:solidFill>
                  <a:srgbClr val="333333"/>
                </a:solidFill>
              </a:rPr>
              <a:t>aunt </a:t>
            </a:r>
            <a:r>
              <a:rPr lang="en-IN" sz="1100" dirty="0">
                <a:solidFill>
                  <a:srgbClr val="333333"/>
                </a:solidFill>
              </a:rPr>
              <a:t>are other element names.</a:t>
            </a:r>
          </a:p>
          <a:p>
            <a:pPr marL="0" lvl="0" indent="0">
              <a:spcBef>
                <a:spcPts val="1100"/>
              </a:spcBef>
              <a:buClr>
                <a:schemeClr val="dk1"/>
              </a:buClr>
              <a:buSzPts val="1100"/>
              <a:buNone/>
            </a:pPr>
            <a:endParaRPr lang="en-IN" sz="1100" dirty="0">
              <a:solidFill>
                <a:schemeClr val="dk1"/>
              </a:solidFill>
            </a:endParaRPr>
          </a:p>
          <a:p>
            <a:pPr marL="0" lvl="0" indent="0" algn="l" rtl="0">
              <a:spcBef>
                <a:spcPts val="1400"/>
              </a:spcBef>
              <a:spcAft>
                <a:spcPts val="0"/>
              </a:spcAft>
              <a:buClr>
                <a:schemeClr val="dk1"/>
              </a:buClr>
              <a:buSzPts val="1100"/>
              <a:buFont typeface="Arial"/>
              <a:buNone/>
            </a:pPr>
            <a:endParaRPr sz="1100" b="1" dirty="0">
              <a:solidFill>
                <a:srgbClr val="333333"/>
              </a:solidFill>
            </a:endParaRPr>
          </a:p>
          <a:p>
            <a:pPr marL="0" lvl="0" indent="0" algn="l" rtl="0">
              <a:spcBef>
                <a:spcPts val="0"/>
              </a:spcBef>
              <a:spcAft>
                <a:spcPts val="1200"/>
              </a:spcAft>
              <a:buNone/>
            </a:pPr>
            <a:endParaRPr sz="11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6"/>
          <p:cNvSpPr txBox="1">
            <a:spLocks noGrp="1"/>
          </p:cNvSpPr>
          <p:nvPr>
            <p:ph type="title"/>
          </p:nvPr>
        </p:nvSpPr>
        <p:spPr>
          <a:xfrm>
            <a:off x="348650" y="311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CONTD…</a:t>
            </a:r>
            <a:endParaRPr dirty="0"/>
          </a:p>
        </p:txBody>
      </p:sp>
      <p:sp>
        <p:nvSpPr>
          <p:cNvPr id="193" name="Google Shape;193;p36"/>
          <p:cNvSpPr txBox="1">
            <a:spLocks noGrp="1"/>
          </p:cNvSpPr>
          <p:nvPr>
            <p:ph type="body" idx="1"/>
          </p:nvPr>
        </p:nvSpPr>
        <p:spPr>
          <a:xfrm>
            <a:off x="311700" y="702050"/>
            <a:ext cx="8520600" cy="44415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Clr>
                <a:schemeClr val="dk1"/>
              </a:buClr>
              <a:buSzPts val="1100"/>
              <a:buFont typeface="Arial"/>
              <a:buNone/>
            </a:pPr>
            <a:r>
              <a:rPr lang="en" sz="1300" b="1" dirty="0">
                <a:solidFill>
                  <a:srgbClr val="333333"/>
                </a:solidFill>
              </a:rPr>
              <a:t>XML attributes</a:t>
            </a:r>
            <a:endParaRPr sz="1300" b="1" dirty="0">
              <a:solidFill>
                <a:srgbClr val="333333"/>
              </a:solidFill>
            </a:endParaRPr>
          </a:p>
          <a:p>
            <a:pPr marL="0" lvl="0" indent="0" algn="l" rtl="0">
              <a:spcBef>
                <a:spcPts val="1100"/>
              </a:spcBef>
              <a:spcAft>
                <a:spcPts val="0"/>
              </a:spcAft>
              <a:buClr>
                <a:schemeClr val="dk1"/>
              </a:buClr>
              <a:buSzPts val="1100"/>
              <a:buFont typeface="Arial"/>
              <a:buNone/>
            </a:pPr>
            <a:r>
              <a:rPr lang="en" sz="1200" dirty="0">
                <a:solidFill>
                  <a:srgbClr val="333333"/>
                </a:solidFill>
              </a:rPr>
              <a:t>XML elements can have other descriptors called attributes. You can define your own attribute names and write the attribute values within quotation marks as shown below.</a:t>
            </a:r>
            <a:endParaRPr sz="1200" dirty="0">
              <a:solidFill>
                <a:srgbClr val="333333"/>
              </a:solidFill>
            </a:endParaRPr>
          </a:p>
          <a:p>
            <a:pPr marL="0" lvl="0" indent="0" algn="l" rtl="0">
              <a:spcBef>
                <a:spcPts val="1100"/>
              </a:spcBef>
              <a:spcAft>
                <a:spcPts val="0"/>
              </a:spcAft>
              <a:buClr>
                <a:schemeClr val="dk1"/>
              </a:buClr>
              <a:buSzPts val="1100"/>
              <a:buFont typeface="Arial"/>
              <a:buNone/>
            </a:pPr>
            <a:r>
              <a:rPr lang="en" sz="1200" dirty="0">
                <a:solidFill>
                  <a:srgbClr val="333333"/>
                </a:solidFill>
              </a:rPr>
              <a:t>&lt;person age=“22”&gt;</a:t>
            </a:r>
            <a:endParaRPr sz="1200" dirty="0">
              <a:solidFill>
                <a:srgbClr val="333333"/>
              </a:solidFill>
            </a:endParaRPr>
          </a:p>
          <a:p>
            <a:pPr marL="0" lvl="0" indent="0" algn="l" rtl="0">
              <a:spcBef>
                <a:spcPts val="1400"/>
              </a:spcBef>
              <a:spcAft>
                <a:spcPts val="0"/>
              </a:spcAft>
              <a:buClr>
                <a:schemeClr val="dk1"/>
              </a:buClr>
              <a:buSzPts val="1100"/>
              <a:buFont typeface="Arial"/>
              <a:buNone/>
            </a:pPr>
            <a:r>
              <a:rPr lang="en" sz="1300" b="1" dirty="0">
                <a:solidFill>
                  <a:srgbClr val="333333"/>
                </a:solidFill>
              </a:rPr>
              <a:t>XML content</a:t>
            </a:r>
            <a:endParaRPr sz="1300" b="1" dirty="0">
              <a:solidFill>
                <a:srgbClr val="333333"/>
              </a:solidFill>
            </a:endParaRPr>
          </a:p>
          <a:p>
            <a:pPr marL="0" lvl="0" indent="0" algn="l" rtl="0">
              <a:spcBef>
                <a:spcPts val="1100"/>
              </a:spcBef>
              <a:spcAft>
                <a:spcPts val="0"/>
              </a:spcAft>
              <a:buClr>
                <a:schemeClr val="dk1"/>
              </a:buClr>
              <a:buSzPts val="1100"/>
              <a:buFont typeface="Arial"/>
              <a:buNone/>
            </a:pPr>
            <a:r>
              <a:rPr lang="en" sz="1200" dirty="0">
                <a:solidFill>
                  <a:srgbClr val="333333"/>
                </a:solidFill>
              </a:rPr>
              <a:t>The data in XML files is also called XML content. For example, in the XML file, you might see data like this. </a:t>
            </a:r>
          </a:p>
          <a:p>
            <a:pPr marL="0" lvl="0" indent="0" algn="l" rtl="0">
              <a:spcBef>
                <a:spcPts val="1100"/>
              </a:spcBef>
              <a:spcAft>
                <a:spcPts val="0"/>
              </a:spcAft>
              <a:buClr>
                <a:schemeClr val="dk1"/>
              </a:buClr>
              <a:buSzPts val="1100"/>
              <a:buFont typeface="Arial"/>
              <a:buNone/>
            </a:pPr>
            <a:endParaRPr sz="1200" dirty="0">
              <a:solidFill>
                <a:srgbClr val="333333"/>
              </a:solidFill>
            </a:endParaRPr>
          </a:p>
          <a:p>
            <a:pPr marL="0" lvl="0" indent="0" algn="l" rtl="0">
              <a:lnSpc>
                <a:spcPct val="100000"/>
              </a:lnSpc>
              <a:spcAft>
                <a:spcPts val="0"/>
              </a:spcAft>
              <a:buClr>
                <a:schemeClr val="dk1"/>
              </a:buClr>
              <a:buSzPts val="1100"/>
              <a:buFont typeface="Arial"/>
              <a:buNone/>
            </a:pPr>
            <a:r>
              <a:rPr lang="en" sz="1200" dirty="0">
                <a:solidFill>
                  <a:srgbClr val="333333"/>
                </a:solidFill>
              </a:rPr>
              <a:t> &lt;friend&gt;</a:t>
            </a:r>
            <a:endParaRPr sz="1200" dirty="0">
              <a:solidFill>
                <a:srgbClr val="333333"/>
              </a:solidFill>
            </a:endParaRPr>
          </a:p>
          <a:p>
            <a:pPr marL="0" lvl="0" indent="0" algn="l" rtl="0">
              <a:lnSpc>
                <a:spcPct val="100000"/>
              </a:lnSpc>
              <a:spcAft>
                <a:spcPts val="0"/>
              </a:spcAft>
              <a:buClr>
                <a:schemeClr val="dk1"/>
              </a:buClr>
              <a:buSzPts val="1100"/>
              <a:buFont typeface="Arial"/>
              <a:buNone/>
            </a:pPr>
            <a:r>
              <a:rPr lang="en" sz="1200" dirty="0">
                <a:solidFill>
                  <a:srgbClr val="333333"/>
                </a:solidFill>
              </a:rPr>
              <a:t> &lt;name&gt;Charlie&lt;/name&gt;</a:t>
            </a:r>
            <a:endParaRPr sz="1200" dirty="0">
              <a:solidFill>
                <a:srgbClr val="333333"/>
              </a:solidFill>
            </a:endParaRPr>
          </a:p>
          <a:p>
            <a:pPr marL="0" lvl="0" indent="0" algn="l" rtl="0">
              <a:lnSpc>
                <a:spcPct val="100000"/>
              </a:lnSpc>
              <a:spcAft>
                <a:spcPts val="0"/>
              </a:spcAft>
              <a:buClr>
                <a:schemeClr val="dk1"/>
              </a:buClr>
              <a:buSzPts val="1100"/>
              <a:buFont typeface="Arial"/>
              <a:buNone/>
            </a:pPr>
            <a:r>
              <a:rPr lang="en" sz="1200" dirty="0">
                <a:solidFill>
                  <a:srgbClr val="333333"/>
                </a:solidFill>
              </a:rPr>
              <a:t> &lt;name&gt;Steve&lt;/name&gt;</a:t>
            </a:r>
            <a:endParaRPr sz="1200" dirty="0">
              <a:solidFill>
                <a:srgbClr val="333333"/>
              </a:solidFill>
            </a:endParaRPr>
          </a:p>
          <a:p>
            <a:pPr marL="0" lvl="0" indent="0" algn="l" rtl="0">
              <a:lnSpc>
                <a:spcPct val="100000"/>
              </a:lnSpc>
              <a:spcAft>
                <a:spcPts val="0"/>
              </a:spcAft>
              <a:buClr>
                <a:schemeClr val="dk1"/>
              </a:buClr>
              <a:buSzPts val="1100"/>
              <a:buFont typeface="Arial"/>
              <a:buNone/>
            </a:pPr>
            <a:r>
              <a:rPr lang="en" sz="1200" dirty="0">
                <a:solidFill>
                  <a:srgbClr val="333333"/>
                </a:solidFill>
              </a:rPr>
              <a:t> &lt;/friend&gt;</a:t>
            </a:r>
            <a:endParaRPr sz="1200" dirty="0">
              <a:solidFill>
                <a:srgbClr val="333333"/>
              </a:solidFill>
            </a:endParaRPr>
          </a:p>
          <a:p>
            <a:pPr marL="0" lvl="0" indent="0" algn="l" rtl="0">
              <a:spcBef>
                <a:spcPts val="1100"/>
              </a:spcBef>
              <a:spcAft>
                <a:spcPts val="0"/>
              </a:spcAft>
              <a:buClr>
                <a:schemeClr val="dk1"/>
              </a:buClr>
              <a:buSzPts val="1100"/>
              <a:buFont typeface="Arial"/>
              <a:buNone/>
            </a:pPr>
            <a:r>
              <a:rPr lang="en" sz="1200" dirty="0">
                <a:solidFill>
                  <a:srgbClr val="333333"/>
                </a:solidFill>
              </a:rPr>
              <a:t>The data values </a:t>
            </a:r>
            <a:r>
              <a:rPr lang="en" sz="1200" i="1" dirty="0">
                <a:solidFill>
                  <a:srgbClr val="333333"/>
                </a:solidFill>
              </a:rPr>
              <a:t>Charlie </a:t>
            </a:r>
            <a:r>
              <a:rPr lang="en" sz="1200" dirty="0">
                <a:solidFill>
                  <a:srgbClr val="333333"/>
                </a:solidFill>
              </a:rPr>
              <a:t>and </a:t>
            </a:r>
            <a:r>
              <a:rPr lang="en" sz="1200" i="1" dirty="0">
                <a:solidFill>
                  <a:srgbClr val="333333"/>
                </a:solidFill>
              </a:rPr>
              <a:t>Steve </a:t>
            </a:r>
            <a:r>
              <a:rPr lang="en" sz="1200" dirty="0">
                <a:solidFill>
                  <a:srgbClr val="333333"/>
                </a:solidFill>
              </a:rPr>
              <a:t>are the content.</a:t>
            </a:r>
            <a:endParaRPr sz="1200" dirty="0">
              <a:solidFill>
                <a:srgbClr val="333333"/>
              </a:solidFill>
            </a:endParaRPr>
          </a:p>
          <a:p>
            <a:pPr marL="0" lvl="0" indent="0" algn="l" rtl="0">
              <a:spcBef>
                <a:spcPts val="0"/>
              </a:spcBef>
              <a:spcAft>
                <a:spcPts val="12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37500"/>
              </a:lnSpc>
              <a:spcBef>
                <a:spcPts val="0"/>
              </a:spcBef>
              <a:spcAft>
                <a:spcPts val="0"/>
              </a:spcAft>
              <a:buClr>
                <a:schemeClr val="dk1"/>
              </a:buClr>
              <a:buSzPct val="91666"/>
              <a:buFont typeface="Arial"/>
              <a:buNone/>
            </a:pPr>
            <a:r>
              <a:rPr lang="en" sz="1600" b="1" dirty="0">
                <a:solidFill>
                  <a:srgbClr val="202124"/>
                </a:solidFill>
                <a:highlight>
                  <a:srgbClr val="FFFFFF"/>
                </a:highlight>
              </a:rPr>
              <a:t>XML Example</a:t>
            </a:r>
            <a:endParaRPr sz="1600" b="1" dirty="0">
              <a:solidFill>
                <a:srgbClr val="202124"/>
              </a:solidFill>
              <a:highlight>
                <a:srgbClr val="FFFFFF"/>
              </a:highlight>
            </a:endParaRPr>
          </a:p>
          <a:p>
            <a:pPr marL="0" lvl="0" indent="0" algn="l" rtl="0">
              <a:spcBef>
                <a:spcPts val="2400"/>
              </a:spcBef>
              <a:spcAft>
                <a:spcPts val="0"/>
              </a:spcAft>
              <a:buNone/>
            </a:pPr>
            <a:endParaRPr sz="1200" b="1" dirty="0">
              <a:solidFill>
                <a:srgbClr val="202124"/>
              </a:solidFill>
              <a:highlight>
                <a:srgbClr val="FFFFFF"/>
              </a:highlight>
            </a:endParaRPr>
          </a:p>
        </p:txBody>
      </p:sp>
      <p:sp>
        <p:nvSpPr>
          <p:cNvPr id="223" name="Google Shape;223;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342900" marR="190500" lvl="0" indent="0" algn="l" rtl="0">
              <a:spcBef>
                <a:spcPts val="0"/>
              </a:spcBef>
              <a:spcAft>
                <a:spcPts val="0"/>
              </a:spcAft>
              <a:buClr>
                <a:srgbClr val="202124"/>
              </a:buClr>
              <a:buSzPts val="1200"/>
              <a:buNone/>
            </a:pPr>
            <a:r>
              <a:rPr lang="en-US" sz="1600" dirty="0"/>
              <a:t>&lt;?xml version="1.0" encoding="ISO-8859-1"?&gt; </a:t>
            </a:r>
          </a:p>
          <a:p>
            <a:pPr marL="342900" marR="190500" lvl="0" indent="0" algn="l" rtl="0">
              <a:spcBef>
                <a:spcPts val="0"/>
              </a:spcBef>
              <a:spcAft>
                <a:spcPts val="0"/>
              </a:spcAft>
              <a:buClr>
                <a:srgbClr val="202124"/>
              </a:buClr>
              <a:buSzPts val="1200"/>
              <a:buNone/>
            </a:pPr>
            <a:r>
              <a:rPr lang="en-US" sz="1600" dirty="0"/>
              <a:t>&lt;note&gt; </a:t>
            </a:r>
          </a:p>
          <a:p>
            <a:pPr marL="342900" marR="190500" lvl="0" indent="0" algn="l" rtl="0">
              <a:spcBef>
                <a:spcPts val="0"/>
              </a:spcBef>
              <a:spcAft>
                <a:spcPts val="0"/>
              </a:spcAft>
              <a:buClr>
                <a:srgbClr val="202124"/>
              </a:buClr>
              <a:buSzPts val="1200"/>
              <a:buNone/>
            </a:pPr>
            <a:r>
              <a:rPr lang="en-US" sz="1600" dirty="0"/>
              <a:t>&lt;to&gt;</a:t>
            </a:r>
            <a:r>
              <a:rPr lang="en-US" sz="1600" dirty="0" err="1"/>
              <a:t>Tove</a:t>
            </a:r>
            <a:r>
              <a:rPr lang="en-US" sz="1600" dirty="0"/>
              <a:t>&lt;/to&gt; </a:t>
            </a:r>
          </a:p>
          <a:p>
            <a:pPr marL="342900" marR="190500" lvl="0" indent="0" algn="l" rtl="0">
              <a:spcBef>
                <a:spcPts val="0"/>
              </a:spcBef>
              <a:spcAft>
                <a:spcPts val="0"/>
              </a:spcAft>
              <a:buClr>
                <a:srgbClr val="202124"/>
              </a:buClr>
              <a:buSzPts val="1200"/>
              <a:buNone/>
            </a:pPr>
            <a:r>
              <a:rPr lang="en-US" sz="1600" dirty="0"/>
              <a:t>&lt;from&gt;Jani&lt;/from&gt;</a:t>
            </a:r>
          </a:p>
          <a:p>
            <a:pPr marL="342900" marR="190500" lvl="0" indent="0" algn="l" rtl="0">
              <a:spcBef>
                <a:spcPts val="0"/>
              </a:spcBef>
              <a:spcAft>
                <a:spcPts val="0"/>
              </a:spcAft>
              <a:buClr>
                <a:srgbClr val="202124"/>
              </a:buClr>
              <a:buSzPts val="1200"/>
              <a:buNone/>
            </a:pPr>
            <a:r>
              <a:rPr lang="en-US" sz="1600" dirty="0"/>
              <a:t> &lt;heading&gt;Reminder&lt;/heading&gt;</a:t>
            </a:r>
          </a:p>
          <a:p>
            <a:pPr marL="342900" marR="190500" lvl="0" indent="0" algn="l" rtl="0">
              <a:spcBef>
                <a:spcPts val="0"/>
              </a:spcBef>
              <a:spcAft>
                <a:spcPts val="0"/>
              </a:spcAft>
              <a:buClr>
                <a:srgbClr val="202124"/>
              </a:buClr>
              <a:buSzPts val="1200"/>
              <a:buNone/>
            </a:pPr>
            <a:r>
              <a:rPr lang="en-US" sz="1600" dirty="0"/>
              <a:t> &lt;body&gt;Don't forget me this weekend! &lt;/body&gt; </a:t>
            </a:r>
          </a:p>
          <a:p>
            <a:pPr marL="342900" marR="190500" lvl="0" indent="0" algn="l" rtl="0">
              <a:spcBef>
                <a:spcPts val="0"/>
              </a:spcBef>
              <a:spcAft>
                <a:spcPts val="0"/>
              </a:spcAft>
              <a:buClr>
                <a:srgbClr val="202124"/>
              </a:buClr>
              <a:buSzPts val="1200"/>
              <a:buNone/>
            </a:pPr>
            <a:r>
              <a:rPr lang="en-US" sz="1600" dirty="0"/>
              <a:t> &lt;/note&gt;</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069225" y="445025"/>
            <a:ext cx="6763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XML Delimiter Characters</a:t>
            </a:r>
            <a:endParaRPr/>
          </a:p>
        </p:txBody>
      </p:sp>
      <p:graphicFrame>
        <p:nvGraphicFramePr>
          <p:cNvPr id="115" name="Google Shape;115;p23"/>
          <p:cNvGraphicFramePr/>
          <p:nvPr/>
        </p:nvGraphicFramePr>
        <p:xfrm>
          <a:off x="1491975" y="1464050"/>
          <a:ext cx="5103250" cy="2357605"/>
        </p:xfrm>
        <a:graphic>
          <a:graphicData uri="http://schemas.openxmlformats.org/drawingml/2006/table">
            <a:tbl>
              <a:tblPr>
                <a:noFill/>
                <a:tableStyleId>{1DAF824A-4952-4892-B697-CAC692B25835}</a:tableStyleId>
              </a:tblPr>
              <a:tblGrid>
                <a:gridCol w="1291625">
                  <a:extLst>
                    <a:ext uri="{9D8B030D-6E8A-4147-A177-3AD203B41FA5}">
                      <a16:colId xmlns:a16="http://schemas.microsoft.com/office/drawing/2014/main" val="20000"/>
                    </a:ext>
                  </a:extLst>
                </a:gridCol>
                <a:gridCol w="3811625">
                  <a:extLst>
                    <a:ext uri="{9D8B030D-6E8A-4147-A177-3AD203B41FA5}">
                      <a16:colId xmlns:a16="http://schemas.microsoft.com/office/drawing/2014/main" val="20001"/>
                    </a:ext>
                  </a:extLst>
                </a:gridCol>
              </a:tblGrid>
              <a:tr h="432700">
                <a:tc>
                  <a:txBody>
                    <a:bodyPr/>
                    <a:lstStyle/>
                    <a:p>
                      <a:pPr marL="0" lvl="0" indent="0" algn="l" rtl="0">
                        <a:lnSpc>
                          <a:spcPct val="115000"/>
                        </a:lnSpc>
                        <a:spcBef>
                          <a:spcPts val="0"/>
                        </a:spcBef>
                        <a:spcAft>
                          <a:spcPts val="1200"/>
                        </a:spcAft>
                        <a:buNone/>
                      </a:pPr>
                      <a:r>
                        <a:rPr lang="en" sz="1800" b="1">
                          <a:solidFill>
                            <a:schemeClr val="dk2"/>
                          </a:solidFill>
                        </a:rPr>
                        <a:t>Character </a:t>
                      </a:r>
                      <a:endParaRPr b="1"/>
                    </a:p>
                  </a:txBody>
                  <a:tcPr marL="91425" marR="91425" marT="91425" marB="91425"/>
                </a:tc>
                <a:tc>
                  <a:txBody>
                    <a:bodyPr/>
                    <a:lstStyle/>
                    <a:p>
                      <a:pPr marL="0" lvl="0" indent="0" algn="l" rtl="0">
                        <a:lnSpc>
                          <a:spcPct val="115000"/>
                        </a:lnSpc>
                        <a:spcBef>
                          <a:spcPts val="0"/>
                        </a:spcBef>
                        <a:spcAft>
                          <a:spcPts val="1200"/>
                        </a:spcAft>
                        <a:buNone/>
                      </a:pPr>
                      <a:r>
                        <a:rPr lang="en" sz="1800" b="1">
                          <a:solidFill>
                            <a:schemeClr val="dk2"/>
                          </a:solidFill>
                        </a:rPr>
                        <a:t>  Meaning</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&lt;</a:t>
                      </a:r>
                      <a:endParaRPr/>
                    </a:p>
                  </a:txBody>
                  <a:tcPr marL="91425" marR="91425" marT="91425" marB="91425"/>
                </a:tc>
                <a:tc>
                  <a:txBody>
                    <a:bodyPr/>
                    <a:lstStyle/>
                    <a:p>
                      <a:pPr marL="0" lvl="0" indent="0" algn="l" rtl="0">
                        <a:lnSpc>
                          <a:spcPct val="115000"/>
                        </a:lnSpc>
                        <a:spcBef>
                          <a:spcPts val="0"/>
                        </a:spcBef>
                        <a:spcAft>
                          <a:spcPts val="1200"/>
                        </a:spcAft>
                        <a:buNone/>
                      </a:pPr>
                      <a:r>
                        <a:rPr lang="en" sz="1800">
                          <a:solidFill>
                            <a:schemeClr val="dk2"/>
                          </a:solidFill>
                        </a:rPr>
                        <a:t> Start of an XML markup language</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t>&gt;</a:t>
                      </a:r>
                      <a:endParaRPr/>
                    </a:p>
                  </a:txBody>
                  <a:tcPr marL="91425" marR="91425" marT="91425" marB="91425"/>
                </a:tc>
                <a:tc>
                  <a:txBody>
                    <a:bodyPr/>
                    <a:lstStyle/>
                    <a:p>
                      <a:pPr marL="0" lvl="0" indent="0" algn="l" rtl="0">
                        <a:lnSpc>
                          <a:spcPct val="115000"/>
                        </a:lnSpc>
                        <a:spcBef>
                          <a:spcPts val="0"/>
                        </a:spcBef>
                        <a:spcAft>
                          <a:spcPts val="1200"/>
                        </a:spcAft>
                        <a:buNone/>
                      </a:pPr>
                      <a:r>
                        <a:rPr lang="en" sz="1800">
                          <a:solidFill>
                            <a:schemeClr val="dk2"/>
                          </a:solidFill>
                        </a:rPr>
                        <a:t> End of an XML markup language</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t>&amp;</a:t>
                      </a:r>
                      <a:endParaRPr/>
                    </a:p>
                  </a:txBody>
                  <a:tcPr marL="91425" marR="91425" marT="91425" marB="91425"/>
                </a:tc>
                <a:tc>
                  <a:txBody>
                    <a:bodyPr/>
                    <a:lstStyle/>
                    <a:p>
                      <a:pPr marL="0" lvl="0" indent="0" algn="l" rtl="0">
                        <a:lnSpc>
                          <a:spcPct val="115000"/>
                        </a:lnSpc>
                        <a:spcBef>
                          <a:spcPts val="0"/>
                        </a:spcBef>
                        <a:spcAft>
                          <a:spcPts val="1200"/>
                        </a:spcAft>
                        <a:buNone/>
                      </a:pPr>
                      <a:r>
                        <a:rPr lang="en" sz="1800">
                          <a:solidFill>
                            <a:schemeClr val="dk2"/>
                          </a:solidFill>
                        </a:rPr>
                        <a:t> Start of an XML entity</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a:t>;</a:t>
                      </a:r>
                      <a:endParaRPr/>
                    </a:p>
                  </a:txBody>
                  <a:tcPr marL="91425" marR="91425" marT="91425" marB="91425"/>
                </a:tc>
                <a:tc>
                  <a:txBody>
                    <a:bodyPr/>
                    <a:lstStyle/>
                    <a:p>
                      <a:pPr marL="0" lvl="0" indent="0" algn="l" rtl="0">
                        <a:lnSpc>
                          <a:spcPct val="115000"/>
                        </a:lnSpc>
                        <a:spcBef>
                          <a:spcPts val="0"/>
                        </a:spcBef>
                        <a:spcAft>
                          <a:spcPts val="1200"/>
                        </a:spcAft>
                        <a:buNone/>
                      </a:pPr>
                      <a:r>
                        <a:rPr lang="en" sz="1800">
                          <a:solidFill>
                            <a:schemeClr val="dk2"/>
                          </a:solidFill>
                        </a:rPr>
                        <a:t> End of an XML entity</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XML Syntax Rules</a:t>
            </a:r>
            <a:endParaRPr/>
          </a:p>
        </p:txBody>
      </p:sp>
      <p:sp>
        <p:nvSpPr>
          <p:cNvPr id="121" name="Google Shape;12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All XML elements must have a closing tag</a:t>
            </a:r>
            <a:endParaRPr/>
          </a:p>
          <a:p>
            <a:pPr marL="457200" lvl="0" indent="-342900" algn="l" rtl="0">
              <a:lnSpc>
                <a:spcPct val="150000"/>
              </a:lnSpc>
              <a:spcBef>
                <a:spcPts val="0"/>
              </a:spcBef>
              <a:spcAft>
                <a:spcPts val="0"/>
              </a:spcAft>
              <a:buSzPts val="1800"/>
              <a:buChar char="●"/>
            </a:pPr>
            <a:r>
              <a:rPr lang="en"/>
              <a:t>XML tags are case sensitive</a:t>
            </a:r>
            <a:endParaRPr/>
          </a:p>
          <a:p>
            <a:pPr marL="457200" lvl="0" indent="-342900" algn="l" rtl="0">
              <a:lnSpc>
                <a:spcPct val="150000"/>
              </a:lnSpc>
              <a:spcBef>
                <a:spcPts val="0"/>
              </a:spcBef>
              <a:spcAft>
                <a:spcPts val="0"/>
              </a:spcAft>
              <a:buSzPts val="1800"/>
              <a:buChar char="●"/>
            </a:pPr>
            <a:r>
              <a:rPr lang="en"/>
              <a:t>Example: &lt;message&gt;This is incorrect&lt;/Message&gt;</a:t>
            </a:r>
            <a:endParaRPr/>
          </a:p>
          <a:p>
            <a:pPr marL="457200" lvl="0" indent="-342900" algn="l" rtl="0">
              <a:lnSpc>
                <a:spcPct val="150000"/>
              </a:lnSpc>
              <a:spcBef>
                <a:spcPts val="0"/>
              </a:spcBef>
              <a:spcAft>
                <a:spcPts val="0"/>
              </a:spcAft>
              <a:buSzPts val="1800"/>
              <a:buChar char="●"/>
            </a:pPr>
            <a:r>
              <a:rPr lang="en"/>
              <a:t>                &lt;message&gt;This is correct&lt;/message&gt;</a:t>
            </a:r>
            <a:endParaRPr/>
          </a:p>
          <a:p>
            <a:pPr marL="457200" lvl="0" indent="-342900" algn="l" rtl="0">
              <a:lnSpc>
                <a:spcPct val="150000"/>
              </a:lnSpc>
              <a:spcBef>
                <a:spcPts val="0"/>
              </a:spcBef>
              <a:spcAft>
                <a:spcPts val="0"/>
              </a:spcAft>
              <a:buSzPts val="1800"/>
              <a:buChar char="●"/>
            </a:pPr>
            <a:r>
              <a:rPr lang="en"/>
              <a:t>XMl elements must be properly nested.</a:t>
            </a:r>
            <a:endParaRPr/>
          </a:p>
          <a:p>
            <a:pPr marL="457200" lvl="0" indent="-342900" algn="l" rtl="0">
              <a:lnSpc>
                <a:spcPct val="150000"/>
              </a:lnSpc>
              <a:spcBef>
                <a:spcPts val="0"/>
              </a:spcBef>
              <a:spcAft>
                <a:spcPts val="0"/>
              </a:spcAft>
              <a:buSzPts val="1800"/>
              <a:buChar char="●"/>
            </a:pPr>
            <a:r>
              <a:rPr lang="en"/>
              <a:t>XML documents must have a root element.</a:t>
            </a:r>
            <a:endParaRPr/>
          </a:p>
          <a:p>
            <a:pPr marL="457200" lvl="0" indent="-342900" algn="l" rtl="0">
              <a:lnSpc>
                <a:spcPct val="150000"/>
              </a:lnSpc>
              <a:spcBef>
                <a:spcPts val="0"/>
              </a:spcBef>
              <a:spcAft>
                <a:spcPts val="0"/>
              </a:spcAft>
              <a:buSzPts val="1800"/>
              <a:buChar char="●"/>
            </a:pPr>
            <a:r>
              <a:rPr lang="en"/>
              <a:t>XML attributes values must be quoted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Empty XML Elements</a:t>
            </a:r>
            <a:endParaRPr/>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An element with no content is said to be empty</a:t>
            </a:r>
            <a:endParaRPr/>
          </a:p>
          <a:p>
            <a:pPr marL="0" lvl="0" indent="0" algn="l" rtl="0">
              <a:spcBef>
                <a:spcPts val="1200"/>
              </a:spcBef>
              <a:spcAft>
                <a:spcPts val="0"/>
              </a:spcAft>
              <a:buNone/>
            </a:pPr>
            <a:r>
              <a:rPr lang="en"/>
              <a:t>                &lt;element&gt;&lt;/element&gt;</a:t>
            </a:r>
            <a:endParaRPr/>
          </a:p>
          <a:p>
            <a:pPr marL="0" lvl="0" indent="0" algn="l" rtl="0">
              <a:spcBef>
                <a:spcPts val="1200"/>
              </a:spcBef>
              <a:spcAft>
                <a:spcPts val="0"/>
              </a:spcAft>
              <a:buNone/>
            </a:pPr>
            <a:r>
              <a:rPr lang="en"/>
              <a:t>                             Or</a:t>
            </a:r>
            <a:endParaRPr/>
          </a:p>
          <a:p>
            <a:pPr marL="0" lvl="0" indent="0" algn="l" rtl="0">
              <a:spcBef>
                <a:spcPts val="1200"/>
              </a:spcBef>
              <a:spcAft>
                <a:spcPts val="1200"/>
              </a:spcAft>
              <a:buNone/>
            </a:pPr>
            <a:r>
              <a:rPr lang="en"/>
              <a:t>                    &lt;element/&gt;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XML Attributes</a:t>
            </a:r>
            <a:endParaRPr/>
          </a:p>
        </p:txBody>
      </p:sp>
      <p:sp>
        <p:nvSpPr>
          <p:cNvPr id="133" name="Google Shape;133;p26"/>
          <p:cNvSpPr txBox="1">
            <a:spLocks noGrp="1"/>
          </p:cNvSpPr>
          <p:nvPr>
            <p:ph type="body" idx="1"/>
          </p:nvPr>
        </p:nvSpPr>
        <p:spPr>
          <a:xfrm>
            <a:off x="311700" y="1581475"/>
            <a:ext cx="8520600" cy="2987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XML elements can have attributes just like HTML</a:t>
            </a:r>
            <a:endParaRPr/>
          </a:p>
          <a:p>
            <a:pPr marL="457200" lvl="0" indent="-342900" algn="l" rtl="0">
              <a:lnSpc>
                <a:spcPct val="150000"/>
              </a:lnSpc>
              <a:spcBef>
                <a:spcPts val="0"/>
              </a:spcBef>
              <a:spcAft>
                <a:spcPts val="0"/>
              </a:spcAft>
              <a:buSzPts val="1800"/>
              <a:buChar char="●"/>
            </a:pPr>
            <a:r>
              <a:rPr lang="en"/>
              <a:t>Attributes provide additional information about an element.</a:t>
            </a:r>
            <a:endParaRPr/>
          </a:p>
          <a:p>
            <a:pPr marL="457200" lvl="0" indent="-342900" algn="l" rtl="0">
              <a:lnSpc>
                <a:spcPct val="150000"/>
              </a:lnSpc>
              <a:spcBef>
                <a:spcPts val="0"/>
              </a:spcBef>
              <a:spcAft>
                <a:spcPts val="0"/>
              </a:spcAft>
              <a:buSzPts val="1800"/>
              <a:buChar char="●"/>
            </a:pPr>
            <a:r>
              <a:rPr lang="en"/>
              <a:t>Attributes often provide information that is not a part of the data.</a:t>
            </a:r>
            <a:endParaRPr/>
          </a:p>
          <a:p>
            <a:pPr marL="457200" lvl="0" indent="-342900" algn="l" rtl="0">
              <a:lnSpc>
                <a:spcPct val="150000"/>
              </a:lnSpc>
              <a:spcBef>
                <a:spcPts val="0"/>
              </a:spcBef>
              <a:spcAft>
                <a:spcPts val="0"/>
              </a:spcAft>
              <a:buSzPts val="1800"/>
              <a:buChar char="●"/>
            </a:pPr>
            <a:r>
              <a:rPr lang="en"/>
              <a:t>XML Attribute value must be quoted (single or double quotes)</a:t>
            </a:r>
            <a:endParaRPr/>
          </a:p>
          <a:p>
            <a:pPr marL="0" lvl="0" indent="0" algn="l" rtl="0">
              <a:lnSpc>
                <a:spcPct val="150000"/>
              </a:lnSpc>
              <a:spcBef>
                <a:spcPts val="1200"/>
              </a:spcBef>
              <a:spcAft>
                <a:spcPts val="1200"/>
              </a:spcAft>
              <a:buNone/>
            </a:pPr>
            <a:r>
              <a:rPr lang="en"/>
              <a:t>                 &lt;person gender=”female”&gt;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78200" y="271625"/>
            <a:ext cx="8520600" cy="79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en" sz="2800">
                <a:solidFill>
                  <a:schemeClr val="dk2"/>
                </a:solidFill>
              </a:rPr>
              <a:t>COURSE OBJECTIVES:</a:t>
            </a:r>
            <a:endParaRPr/>
          </a:p>
        </p:txBody>
      </p:sp>
      <p:sp>
        <p:nvSpPr>
          <p:cNvPr id="61" name="Google Shape;61;p14"/>
          <p:cNvSpPr txBox="1">
            <a:spLocks noGrp="1"/>
          </p:cNvSpPr>
          <p:nvPr>
            <p:ph type="subTitle" idx="1"/>
          </p:nvPr>
        </p:nvSpPr>
        <p:spPr>
          <a:xfrm>
            <a:off x="623400" y="1455900"/>
            <a:ext cx="8520600" cy="31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COB1: To explore the XML fundamentals and Document Type Definitions. </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COB2: To impart knowledge on the web services using different types of protocols. </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COB3: To learn the web development application tools and E-Commerce business strategy. </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COB4: To acquire knowledge on the trade-offs and issues that are involved in designing a web service.</a:t>
            </a:r>
            <a:endParaRPr sz="1400"/>
          </a:p>
          <a:p>
            <a:pPr marL="0" lvl="0" indent="0" algn="l" rtl="0">
              <a:spcBef>
                <a:spcPts val="0"/>
              </a:spcBef>
              <a:spcAft>
                <a:spcPts val="0"/>
              </a:spcAft>
              <a:buNone/>
            </a:pPr>
            <a:r>
              <a:rPr lang="en" sz="1400"/>
              <a:t> </a:t>
            </a:r>
            <a:endParaRPr sz="1400"/>
          </a:p>
          <a:p>
            <a:pPr marL="0" lvl="0" indent="0" algn="l" rtl="0">
              <a:spcBef>
                <a:spcPts val="0"/>
              </a:spcBef>
              <a:spcAft>
                <a:spcPts val="0"/>
              </a:spcAft>
              <a:buNone/>
            </a:pPr>
            <a:r>
              <a:rPr lang="en" sz="1400"/>
              <a:t>COB5: To become familiar with XML security and its structure. </a:t>
            </a:r>
            <a:endParaRPr sz="1400"/>
          </a:p>
          <a:p>
            <a:pPr marL="0" lvl="0" indent="0" algn="l" rtl="0">
              <a:spcBef>
                <a:spcPts val="0"/>
              </a:spcBef>
              <a:spcAft>
                <a:spcPts val="0"/>
              </a:spcAft>
              <a:buNone/>
            </a:pP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XML Tree</a:t>
            </a:r>
            <a:endParaRPr/>
          </a:p>
        </p:txBody>
      </p:sp>
      <p:sp>
        <p:nvSpPr>
          <p:cNvPr id="139" name="Google Shape;13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XML documents form a tree structure</a:t>
            </a:r>
            <a:endParaRPr/>
          </a:p>
          <a:p>
            <a:pPr marL="457200" lvl="0" indent="-317182" algn="l" rtl="0">
              <a:spcBef>
                <a:spcPts val="1200"/>
              </a:spcBef>
              <a:spcAft>
                <a:spcPts val="0"/>
              </a:spcAft>
              <a:buSzPct val="100000"/>
              <a:buChar char="-"/>
            </a:pPr>
            <a:r>
              <a:rPr lang="en"/>
              <a:t>These starts at “the root” and branches to “the leaves”.</a:t>
            </a:r>
            <a:endParaRPr/>
          </a:p>
          <a:p>
            <a:pPr marL="457200" lvl="0" indent="0" algn="l" rtl="0">
              <a:spcBef>
                <a:spcPts val="1200"/>
              </a:spcBef>
              <a:spcAft>
                <a:spcPts val="0"/>
              </a:spcAft>
              <a:buNone/>
            </a:pPr>
            <a:r>
              <a:rPr lang="en"/>
              <a:t>&lt;?xml version=”1.0” encoding=”UTF-8”?&gt;    </a:t>
            </a:r>
            <a:r>
              <a:rPr lang="en">
                <a:solidFill>
                  <a:srgbClr val="00FF00"/>
                </a:solidFill>
              </a:rPr>
              <a:t> </a:t>
            </a:r>
            <a:r>
              <a:rPr lang="en">
                <a:solidFill>
                  <a:srgbClr val="0000FF"/>
                </a:solidFill>
                <a:highlight>
                  <a:srgbClr val="FBFBFB"/>
                </a:highlight>
              </a:rPr>
              <a:t>(XML declaration, defines XMl version)</a:t>
            </a:r>
            <a:endParaRPr>
              <a:solidFill>
                <a:srgbClr val="0000FF"/>
              </a:solidFill>
              <a:highlight>
                <a:srgbClr val="FBFBFB"/>
              </a:highlight>
            </a:endParaRPr>
          </a:p>
          <a:p>
            <a:pPr marL="457200" lvl="0" indent="0" algn="l" rtl="0">
              <a:spcBef>
                <a:spcPts val="1200"/>
              </a:spcBef>
              <a:spcAft>
                <a:spcPts val="0"/>
              </a:spcAft>
              <a:buNone/>
            </a:pPr>
            <a:r>
              <a:rPr lang="en"/>
              <a:t>&lt;note&gt;                                                          </a:t>
            </a:r>
            <a:r>
              <a:rPr lang="en">
                <a:solidFill>
                  <a:srgbClr val="0000FF"/>
                </a:solidFill>
              </a:rPr>
              <a:t>   (root element of the document)</a:t>
            </a:r>
            <a:endParaRPr>
              <a:solidFill>
                <a:srgbClr val="0000FF"/>
              </a:solidFill>
              <a:highlight>
                <a:schemeClr val="lt1"/>
              </a:highlight>
            </a:endParaRPr>
          </a:p>
          <a:p>
            <a:pPr marL="457200" lvl="0" indent="0" algn="l" rtl="0">
              <a:spcBef>
                <a:spcPts val="1200"/>
              </a:spcBef>
              <a:spcAft>
                <a:spcPts val="0"/>
              </a:spcAft>
              <a:buNone/>
            </a:pPr>
            <a:r>
              <a:rPr lang="en"/>
              <a:t>&lt;to&gt;Anu&lt;/to&gt;                                                  </a:t>
            </a:r>
            <a:r>
              <a:rPr lang="en">
                <a:solidFill>
                  <a:srgbClr val="0000FF"/>
                </a:solidFill>
              </a:rPr>
              <a:t> (next 4 lines describes 4 child element of the root to,</a:t>
            </a:r>
            <a:r>
              <a:rPr lang="en"/>
              <a:t>                    </a:t>
            </a:r>
            <a:endParaRPr/>
          </a:p>
          <a:p>
            <a:pPr marL="457200" lvl="0" indent="0" algn="l" rtl="0">
              <a:spcBef>
                <a:spcPts val="1200"/>
              </a:spcBef>
              <a:spcAft>
                <a:spcPts val="0"/>
              </a:spcAft>
              <a:buNone/>
            </a:pPr>
            <a:r>
              <a:rPr lang="en"/>
              <a:t>&lt;from&gt;Harini&lt;/from&gt;                                        </a:t>
            </a:r>
            <a:r>
              <a:rPr lang="en">
                <a:solidFill>
                  <a:srgbClr val="0000FF"/>
                </a:solidFill>
              </a:rPr>
              <a:t>  from,heading,body)</a:t>
            </a:r>
            <a:endParaRPr>
              <a:solidFill>
                <a:srgbClr val="0000FF"/>
              </a:solidFill>
            </a:endParaRPr>
          </a:p>
          <a:p>
            <a:pPr marL="457200" lvl="0" indent="0" algn="l" rtl="0">
              <a:spcBef>
                <a:spcPts val="1200"/>
              </a:spcBef>
              <a:spcAft>
                <a:spcPts val="0"/>
              </a:spcAft>
              <a:buNone/>
            </a:pPr>
            <a:r>
              <a:rPr lang="en"/>
              <a:t>&lt;heading&gt;Reminder&lt;/heading&gt;</a:t>
            </a:r>
            <a:endParaRPr/>
          </a:p>
          <a:p>
            <a:pPr marL="457200" lvl="0" indent="0" algn="l" rtl="0">
              <a:spcBef>
                <a:spcPts val="1200"/>
              </a:spcBef>
              <a:spcAft>
                <a:spcPts val="0"/>
              </a:spcAft>
              <a:buNone/>
            </a:pPr>
            <a:r>
              <a:rPr lang="en"/>
              <a:t>&lt;body&gt;Don’t forget to meet this weekend&lt;/body&gt;</a:t>
            </a:r>
            <a:endParaRPr/>
          </a:p>
          <a:p>
            <a:pPr marL="457200" lvl="0" indent="0" algn="l" rtl="0">
              <a:spcBef>
                <a:spcPts val="1200"/>
              </a:spcBef>
              <a:spcAft>
                <a:spcPts val="1200"/>
              </a:spcAft>
              <a:buNone/>
            </a:pPr>
            <a:r>
              <a:rPr lang="en"/>
              <a:t>&lt;/note&gt;                                                         </a:t>
            </a:r>
            <a:r>
              <a:rPr lang="en">
                <a:solidFill>
                  <a:srgbClr val="0000FF"/>
                </a:solidFill>
              </a:rPr>
              <a:t>  (end of the root document)</a:t>
            </a:r>
            <a:endParaRPr>
              <a:solidFill>
                <a:srgbClr val="0000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400"/>
              </a:spcAft>
              <a:buClr>
                <a:schemeClr val="dk1"/>
              </a:buClr>
              <a:buSzPts val="1100"/>
              <a:buFont typeface="Arial"/>
              <a:buNone/>
            </a:pPr>
            <a:r>
              <a:rPr lang="en" sz="1800" b="1" dirty="0">
                <a:solidFill>
                  <a:srgbClr val="333333"/>
                </a:solidFill>
                <a:highlight>
                  <a:srgbClr val="FBFBFB"/>
                </a:highlight>
              </a:rPr>
              <a:t>XML tags</a:t>
            </a:r>
            <a:endParaRPr sz="1800" b="1" dirty="0"/>
          </a:p>
        </p:txBody>
      </p:sp>
      <p:sp>
        <p:nvSpPr>
          <p:cNvPr id="151" name="Google Shape;151;p29"/>
          <p:cNvSpPr txBox="1">
            <a:spLocks noGrp="1"/>
          </p:cNvSpPr>
          <p:nvPr>
            <p:ph type="body" idx="1"/>
          </p:nvPr>
        </p:nvSpPr>
        <p:spPr>
          <a:xfrm>
            <a:off x="274750" y="1174650"/>
            <a:ext cx="8520600" cy="3813662"/>
          </a:xfrm>
          <a:prstGeom prst="rect">
            <a:avLst/>
          </a:prstGeom>
        </p:spPr>
        <p:txBody>
          <a:bodyPr spcFirstLastPara="1" wrap="square" lIns="91425" tIns="91425" rIns="91425" bIns="91425" anchor="t" anchorCtr="0">
            <a:noAutofit/>
          </a:bodyPr>
          <a:lstStyle/>
          <a:p>
            <a:pPr marL="0" lvl="0" indent="0" algn="l" rtl="0">
              <a:spcBef>
                <a:spcPts val="1100"/>
              </a:spcBef>
              <a:spcAft>
                <a:spcPts val="0"/>
              </a:spcAft>
              <a:buClr>
                <a:schemeClr val="dk1"/>
              </a:buClr>
              <a:buSzPts val="1100"/>
              <a:buFont typeface="Arial"/>
              <a:buNone/>
            </a:pPr>
            <a:r>
              <a:rPr lang="en" sz="1400" dirty="0">
                <a:solidFill>
                  <a:srgbClr val="333333"/>
                </a:solidFill>
                <a:highlight>
                  <a:srgbClr val="FBFBFB"/>
                </a:highlight>
              </a:rPr>
              <a:t>You use markup symbols, called tags in XML, to define data. </a:t>
            </a:r>
            <a:endParaRPr sz="1400" dirty="0">
              <a:solidFill>
                <a:srgbClr val="333333"/>
              </a:solidFill>
              <a:highlight>
                <a:srgbClr val="FBFBFB"/>
              </a:highlight>
            </a:endParaRPr>
          </a:p>
          <a:p>
            <a:pPr marL="0" lvl="0" indent="0" algn="l" rtl="0">
              <a:spcBef>
                <a:spcPts val="1100"/>
              </a:spcBef>
              <a:spcAft>
                <a:spcPts val="0"/>
              </a:spcAft>
              <a:buClr>
                <a:schemeClr val="dk1"/>
              </a:buClr>
              <a:buSzPts val="1100"/>
              <a:buFont typeface="Arial"/>
              <a:buNone/>
            </a:pPr>
            <a:r>
              <a:rPr lang="en" sz="1600" u="sng" dirty="0">
                <a:solidFill>
                  <a:srgbClr val="333333"/>
                </a:solidFill>
                <a:highlight>
                  <a:srgbClr val="FBFBFB"/>
                </a:highlight>
              </a:rPr>
              <a:t>For example, </a:t>
            </a:r>
            <a:r>
              <a:rPr lang="en" sz="1400" dirty="0">
                <a:solidFill>
                  <a:srgbClr val="333333"/>
                </a:solidFill>
                <a:highlight>
                  <a:srgbClr val="FBFBFB"/>
                </a:highlight>
              </a:rPr>
              <a:t>to represent data for a bookstore, you can create tags such as &lt;book&gt;, &lt;title&gt;, and &lt;author&gt;. Your XML document for a single book would have content like this:</a:t>
            </a:r>
          </a:p>
          <a:p>
            <a:pPr marL="0" lvl="0" indent="0" algn="l" rtl="0">
              <a:spcBef>
                <a:spcPts val="1100"/>
              </a:spcBef>
              <a:spcAft>
                <a:spcPts val="0"/>
              </a:spcAft>
              <a:buClr>
                <a:schemeClr val="dk1"/>
              </a:buClr>
              <a:buSzPts val="1100"/>
              <a:buFont typeface="Arial"/>
              <a:buNone/>
            </a:pPr>
            <a:endParaRPr sz="1400" dirty="0">
              <a:solidFill>
                <a:srgbClr val="333333"/>
              </a:solidFill>
              <a:highlight>
                <a:srgbClr val="FBFBFB"/>
              </a:highlight>
            </a:endParaRPr>
          </a:p>
          <a:p>
            <a:pPr marL="0" lvl="0" indent="0" algn="l" rtl="0">
              <a:spcAft>
                <a:spcPts val="0"/>
              </a:spcAft>
              <a:buClr>
                <a:schemeClr val="dk1"/>
              </a:buClr>
              <a:buSzPts val="1100"/>
              <a:buFont typeface="Arial"/>
              <a:buNone/>
            </a:pPr>
            <a:r>
              <a:rPr lang="en" sz="1400" dirty="0">
                <a:solidFill>
                  <a:srgbClr val="333333"/>
                </a:solidFill>
                <a:highlight>
                  <a:srgbClr val="FBFBFB"/>
                </a:highlight>
              </a:rPr>
              <a:t>&lt;book&gt;</a:t>
            </a:r>
            <a:endParaRPr sz="1400" dirty="0">
              <a:solidFill>
                <a:srgbClr val="333333"/>
              </a:solidFill>
              <a:highlight>
                <a:srgbClr val="FBFBFB"/>
              </a:highlight>
            </a:endParaRPr>
          </a:p>
          <a:p>
            <a:pPr marL="0" lvl="0" indent="0" algn="l" rtl="0">
              <a:spcAft>
                <a:spcPts val="0"/>
              </a:spcAft>
              <a:buClr>
                <a:schemeClr val="dk1"/>
              </a:buClr>
              <a:buSzPts val="1100"/>
              <a:buFont typeface="Arial"/>
              <a:buNone/>
            </a:pPr>
            <a:r>
              <a:rPr lang="en" sz="1400" dirty="0">
                <a:solidFill>
                  <a:srgbClr val="333333"/>
                </a:solidFill>
                <a:highlight>
                  <a:srgbClr val="FBFBFB"/>
                </a:highlight>
              </a:rPr>
              <a:t>&lt;title&gt; Learning Amazon Web Services &lt;/title&gt;</a:t>
            </a:r>
            <a:endParaRPr sz="1400" dirty="0">
              <a:solidFill>
                <a:srgbClr val="333333"/>
              </a:solidFill>
              <a:highlight>
                <a:srgbClr val="FBFBFB"/>
              </a:highlight>
            </a:endParaRPr>
          </a:p>
          <a:p>
            <a:pPr marL="0" lvl="0" indent="0" algn="l" rtl="0">
              <a:spcAft>
                <a:spcPts val="0"/>
              </a:spcAft>
              <a:buClr>
                <a:schemeClr val="dk1"/>
              </a:buClr>
              <a:buSzPts val="1100"/>
              <a:buFont typeface="Arial"/>
              <a:buNone/>
            </a:pPr>
            <a:r>
              <a:rPr lang="en" sz="1400" dirty="0">
                <a:solidFill>
                  <a:srgbClr val="333333"/>
                </a:solidFill>
                <a:highlight>
                  <a:srgbClr val="FBFBFB"/>
                </a:highlight>
              </a:rPr>
              <a:t>&lt;author&gt; Mark Wilkins &lt;/author&gt;</a:t>
            </a:r>
            <a:endParaRPr sz="1400" dirty="0">
              <a:solidFill>
                <a:srgbClr val="333333"/>
              </a:solidFill>
              <a:highlight>
                <a:srgbClr val="FBFBFB"/>
              </a:highlight>
            </a:endParaRPr>
          </a:p>
          <a:p>
            <a:pPr marL="0" lvl="0" indent="0" algn="l" rtl="0">
              <a:spcAft>
                <a:spcPts val="0"/>
              </a:spcAft>
              <a:buClr>
                <a:schemeClr val="dk1"/>
              </a:buClr>
              <a:buSzPts val="1100"/>
              <a:buFont typeface="Arial"/>
              <a:buNone/>
            </a:pPr>
            <a:r>
              <a:rPr lang="en" sz="1400" dirty="0">
                <a:solidFill>
                  <a:srgbClr val="333333"/>
                </a:solidFill>
                <a:highlight>
                  <a:srgbClr val="FBFBFB"/>
                </a:highlight>
              </a:rPr>
              <a:t>&lt;/book&gt;</a:t>
            </a:r>
          </a:p>
          <a:p>
            <a:pPr marL="0" lvl="0" indent="0" algn="l" rtl="0">
              <a:spcAft>
                <a:spcPts val="0"/>
              </a:spcAft>
              <a:buClr>
                <a:schemeClr val="dk1"/>
              </a:buClr>
              <a:buSzPts val="1100"/>
              <a:buFont typeface="Arial"/>
              <a:buNone/>
            </a:pPr>
            <a:endParaRPr sz="1400" dirty="0">
              <a:solidFill>
                <a:srgbClr val="333333"/>
              </a:solidFill>
              <a:highlight>
                <a:srgbClr val="FBFBFB"/>
              </a:highlight>
            </a:endParaRPr>
          </a:p>
          <a:p>
            <a:pPr marL="0" lvl="0" indent="0" algn="l" rtl="0">
              <a:spcBef>
                <a:spcPts val="1100"/>
              </a:spcBef>
              <a:spcAft>
                <a:spcPts val="0"/>
              </a:spcAft>
              <a:buClr>
                <a:schemeClr val="dk1"/>
              </a:buClr>
              <a:buSzPts val="1100"/>
              <a:buFont typeface="Arial"/>
              <a:buNone/>
            </a:pPr>
            <a:r>
              <a:rPr lang="en" sz="1400" dirty="0">
                <a:solidFill>
                  <a:srgbClr val="333333"/>
                </a:solidFill>
                <a:highlight>
                  <a:srgbClr val="FBFBFB"/>
                </a:highlight>
              </a:rPr>
              <a:t>Tags bring sophisticated data coding to integrate information flows across different systems.</a:t>
            </a:r>
            <a:endParaRPr sz="1400" dirty="0">
              <a:solidFill>
                <a:srgbClr val="333333"/>
              </a:solidFill>
              <a:highlight>
                <a:srgbClr val="FBFBFB"/>
              </a:highlight>
            </a:endParaRPr>
          </a:p>
          <a:p>
            <a:pPr marL="0" lvl="0" indent="0" algn="l" rtl="0">
              <a:spcBef>
                <a:spcPts val="0"/>
              </a:spcBef>
              <a:spcAft>
                <a:spcPts val="1200"/>
              </a:spcAft>
              <a:buNone/>
            </a:pPr>
            <a:endParaRPr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a:t>XML Documents</a:t>
            </a:r>
          </a:p>
        </p:txBody>
      </p:sp>
      <p:sp>
        <p:nvSpPr>
          <p:cNvPr id="3" name="Text Placeholder 2"/>
          <p:cNvSpPr>
            <a:spLocks noGrp="1"/>
          </p:cNvSpPr>
          <p:nvPr>
            <p:ph type="body" idx="1"/>
          </p:nvPr>
        </p:nvSpPr>
        <p:spPr/>
        <p:txBody>
          <a:bodyPr>
            <a:normAutofit fontScale="85000" lnSpcReduction="20000"/>
          </a:bodyPr>
          <a:lstStyle/>
          <a:p>
            <a:pPr marL="114300" indent="0">
              <a:buNone/>
            </a:pPr>
            <a:r>
              <a:rPr lang="en-IN" b="1" dirty="0"/>
              <a:t>Definition: </a:t>
            </a:r>
            <a:r>
              <a:rPr lang="en-IN" dirty="0"/>
              <a:t>A structured text file following a set of rules.</a:t>
            </a:r>
          </a:p>
          <a:p>
            <a:pPr marL="114300" indent="0">
              <a:buNone/>
            </a:pPr>
            <a:r>
              <a:rPr lang="en-IN" b="1" dirty="0"/>
              <a:t>Components</a:t>
            </a:r>
            <a:r>
              <a:rPr lang="en-IN" dirty="0"/>
              <a:t>: Elements, attributes, and nested structure.</a:t>
            </a:r>
          </a:p>
          <a:p>
            <a:endParaRPr lang="en-IN" dirty="0"/>
          </a:p>
          <a:p>
            <a:pPr marL="114300" indent="0">
              <a:buNone/>
            </a:pPr>
            <a:r>
              <a:rPr lang="en-IN" b="1" dirty="0"/>
              <a:t>Example:</a:t>
            </a:r>
          </a:p>
          <a:p>
            <a:pPr marL="114300" indent="0">
              <a:buNone/>
            </a:pPr>
            <a:r>
              <a:rPr lang="en-IN" dirty="0"/>
              <a:t> &lt;bookstore&gt;</a:t>
            </a:r>
          </a:p>
          <a:p>
            <a:pPr marL="114300" indent="0">
              <a:buNone/>
            </a:pPr>
            <a:r>
              <a:rPr lang="en-IN" dirty="0"/>
              <a:t> &lt;book&gt;</a:t>
            </a:r>
          </a:p>
          <a:p>
            <a:pPr marL="114300" indent="0">
              <a:buNone/>
            </a:pPr>
            <a:r>
              <a:rPr lang="en-IN" dirty="0"/>
              <a:t> &lt;title&gt;Learning XML&lt;/title&gt;</a:t>
            </a:r>
          </a:p>
          <a:p>
            <a:pPr marL="114300" indent="0">
              <a:buNone/>
            </a:pPr>
            <a:r>
              <a:rPr lang="en-IN" dirty="0"/>
              <a:t> &lt;author&gt;Erik T. Ray&lt;/author&gt;</a:t>
            </a:r>
          </a:p>
          <a:p>
            <a:pPr marL="114300" indent="0">
              <a:buNone/>
            </a:pPr>
            <a:r>
              <a:rPr lang="en-IN" dirty="0"/>
              <a:t> &lt;price&gt;39.95&lt;/price&gt;</a:t>
            </a:r>
          </a:p>
          <a:p>
            <a:pPr marL="114300" indent="0">
              <a:buNone/>
            </a:pPr>
            <a:r>
              <a:rPr lang="en-IN" dirty="0"/>
              <a:t> &lt;/book&gt;</a:t>
            </a:r>
          </a:p>
          <a:p>
            <a:pPr marL="114300" indent="0">
              <a:buNone/>
            </a:pPr>
            <a:r>
              <a:rPr lang="en-IN" dirty="0"/>
              <a:t> &lt;/bookstore&gt;</a:t>
            </a:r>
          </a:p>
          <a:p>
            <a:pPr marL="114300" indent="0">
              <a:buNone/>
            </a:pPr>
            <a:endParaRPr lang="en-IN" dirty="0"/>
          </a:p>
          <a:p>
            <a:pPr marL="114300" indent="0">
              <a:buNone/>
            </a:pPr>
            <a:r>
              <a:rPr lang="en-IN" b="1" dirty="0"/>
              <a:t>Real-Time Example:</a:t>
            </a:r>
          </a:p>
          <a:p>
            <a:pPr marL="114300" indent="0">
              <a:buNone/>
            </a:pPr>
            <a:r>
              <a:rPr lang="en-IN" dirty="0"/>
              <a:t> Configuration Files: Many software applications use XML for configuration settings.</a:t>
            </a:r>
          </a:p>
          <a:p>
            <a:endParaRPr lang="en-IN" dirty="0"/>
          </a:p>
        </p:txBody>
      </p:sp>
    </p:spTree>
    <p:extLst>
      <p:ext uri="{BB962C8B-B14F-4D97-AF65-F5344CB8AC3E}">
        <p14:creationId xmlns:p14="http://schemas.microsoft.com/office/powerpoint/2010/main" val="2142758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XML Namespaces</a:t>
            </a:r>
          </a:p>
        </p:txBody>
      </p:sp>
      <p:sp>
        <p:nvSpPr>
          <p:cNvPr id="3" name="Text Placeholder 2"/>
          <p:cNvSpPr>
            <a:spLocks noGrp="1"/>
          </p:cNvSpPr>
          <p:nvPr>
            <p:ph type="body" idx="1"/>
          </p:nvPr>
        </p:nvSpPr>
        <p:spPr>
          <a:xfrm>
            <a:off x="311700" y="1152475"/>
            <a:ext cx="8520600" cy="3679720"/>
          </a:xfrm>
        </p:spPr>
        <p:txBody>
          <a:bodyPr>
            <a:normAutofit fontScale="85000" lnSpcReduction="10000"/>
          </a:bodyPr>
          <a:lstStyle/>
          <a:p>
            <a:pPr marL="114300" indent="0">
              <a:buNone/>
            </a:pPr>
            <a:r>
              <a:rPr lang="en-IN" dirty="0"/>
              <a:t> </a:t>
            </a:r>
            <a:r>
              <a:rPr lang="en-IN" b="1" dirty="0"/>
              <a:t>Purpose</a:t>
            </a:r>
            <a:r>
              <a:rPr lang="en-IN" dirty="0"/>
              <a:t>: Avoid naming conflicts by differentiating elements and attributes with the same name.</a:t>
            </a:r>
          </a:p>
          <a:p>
            <a:pPr marL="114300" indent="0">
              <a:buNone/>
            </a:pPr>
            <a:r>
              <a:rPr lang="en-IN" b="1" dirty="0"/>
              <a:t> Explicit Namespace: </a:t>
            </a:r>
            <a:r>
              <a:rPr lang="en-IN" dirty="0"/>
              <a:t>Defined using a prefix.</a:t>
            </a:r>
          </a:p>
          <a:p>
            <a:endParaRPr lang="en-IN" dirty="0"/>
          </a:p>
          <a:p>
            <a:pPr marL="114300" indent="0">
              <a:buNone/>
            </a:pPr>
            <a:r>
              <a:rPr lang="en-IN" b="1" dirty="0"/>
              <a:t>Example:</a:t>
            </a:r>
          </a:p>
          <a:p>
            <a:pPr marL="114300" indent="0">
              <a:buNone/>
            </a:pPr>
            <a:endParaRPr lang="en-IN" b="1" dirty="0"/>
          </a:p>
          <a:p>
            <a:pPr marL="114300" indent="0">
              <a:buNone/>
            </a:pPr>
            <a:r>
              <a:rPr lang="en-IN" dirty="0"/>
              <a:t>&lt;root xmlns:h="http://www.w3.org/TR/html4/" xmlns:f="http://www.w3schools.com/furniture"&gt;</a:t>
            </a:r>
          </a:p>
          <a:p>
            <a:pPr marL="114300" indent="0">
              <a:buNone/>
            </a:pPr>
            <a:r>
              <a:rPr lang="en-IN" dirty="0"/>
              <a:t>&lt;h:table&gt;</a:t>
            </a:r>
          </a:p>
          <a:p>
            <a:pPr marL="114300" indent="0">
              <a:buNone/>
            </a:pPr>
            <a:r>
              <a:rPr lang="en-IN" dirty="0"/>
              <a:t>&lt;h:tr&gt;</a:t>
            </a:r>
          </a:p>
          <a:p>
            <a:pPr marL="114300" indent="0">
              <a:buNone/>
            </a:pPr>
            <a:r>
              <a:rPr lang="en-IN" dirty="0"/>
              <a:t>&lt;h:td&gt;Apples&lt;/h:td&gt;</a:t>
            </a:r>
          </a:p>
          <a:p>
            <a:pPr marL="114300" indent="0">
              <a:buNone/>
            </a:pPr>
            <a:r>
              <a:rPr lang="en-IN" dirty="0"/>
              <a:t>&lt;h:td&gt;Bananas&lt;/h:td&gt;</a:t>
            </a:r>
          </a:p>
          <a:p>
            <a:pPr marL="114300" indent="0">
              <a:buNone/>
            </a:pPr>
            <a:r>
              <a:rPr lang="en-IN" dirty="0"/>
              <a:t>&lt;/h:tr&gt;</a:t>
            </a:r>
          </a:p>
          <a:p>
            <a:pPr marL="114300" indent="0">
              <a:buNone/>
            </a:pPr>
            <a:r>
              <a:rPr lang="en-IN" dirty="0"/>
              <a:t>&lt;/h:table&gt;</a:t>
            </a:r>
          </a:p>
          <a:p>
            <a:pPr marL="114300" indent="0">
              <a:buNone/>
            </a:pPr>
            <a:r>
              <a:rPr lang="en-IN" dirty="0"/>
              <a:t>&lt;/root&gt;</a:t>
            </a:r>
          </a:p>
          <a:p>
            <a:endParaRPr lang="en-IN" dirty="0"/>
          </a:p>
        </p:txBody>
      </p:sp>
    </p:spTree>
    <p:extLst>
      <p:ext uri="{BB962C8B-B14F-4D97-AF65-F5344CB8AC3E}">
        <p14:creationId xmlns:p14="http://schemas.microsoft.com/office/powerpoint/2010/main" val="1981287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Default and Inherited Namespaces</a:t>
            </a:r>
          </a:p>
        </p:txBody>
      </p:sp>
      <p:sp>
        <p:nvSpPr>
          <p:cNvPr id="3" name="Text Placeholder 2"/>
          <p:cNvSpPr>
            <a:spLocks noGrp="1"/>
          </p:cNvSpPr>
          <p:nvPr>
            <p:ph type="body" idx="1"/>
          </p:nvPr>
        </p:nvSpPr>
        <p:spPr>
          <a:xfrm>
            <a:off x="311700" y="1152475"/>
            <a:ext cx="8520600" cy="3895310"/>
          </a:xfrm>
        </p:spPr>
        <p:txBody>
          <a:bodyPr>
            <a:normAutofit fontScale="77500" lnSpcReduction="20000"/>
          </a:bodyPr>
          <a:lstStyle/>
          <a:p>
            <a:pPr marL="114300" indent="0">
              <a:buNone/>
            </a:pPr>
            <a:r>
              <a:rPr lang="en-IN" b="1" dirty="0"/>
              <a:t>Default Namespace: </a:t>
            </a:r>
            <a:r>
              <a:rPr lang="en-IN" dirty="0"/>
              <a:t>Applies to all elements without a prefix.</a:t>
            </a:r>
          </a:p>
          <a:p>
            <a:endParaRPr lang="en-IN" dirty="0"/>
          </a:p>
          <a:p>
            <a:pPr marL="114300" indent="0">
              <a:buNone/>
            </a:pPr>
            <a:r>
              <a:rPr lang="en-IN" b="1" dirty="0"/>
              <a:t>Example:</a:t>
            </a:r>
          </a:p>
          <a:p>
            <a:pPr marL="114300" indent="0">
              <a:buNone/>
            </a:pPr>
            <a:r>
              <a:rPr lang="en-IN" dirty="0"/>
              <a:t> &lt;root xmlns="http://www.example.com/schema"&gt;</a:t>
            </a:r>
          </a:p>
          <a:p>
            <a:pPr marL="114300" indent="0">
              <a:buNone/>
            </a:pPr>
            <a:r>
              <a:rPr lang="en-IN" dirty="0"/>
              <a:t> &lt;table&gt;</a:t>
            </a:r>
          </a:p>
          <a:p>
            <a:pPr marL="114300" indent="0">
              <a:buNone/>
            </a:pPr>
            <a:r>
              <a:rPr lang="en-IN" dirty="0"/>
              <a:t> &lt;tr&gt;</a:t>
            </a:r>
          </a:p>
          <a:p>
            <a:pPr marL="114300" indent="0">
              <a:buNone/>
            </a:pPr>
            <a:r>
              <a:rPr lang="en-IN" dirty="0"/>
              <a:t> &lt;td&gt;Apples&lt;/td&gt;</a:t>
            </a:r>
          </a:p>
          <a:p>
            <a:pPr marL="114300" indent="0">
              <a:buNone/>
            </a:pPr>
            <a:r>
              <a:rPr lang="en-IN" dirty="0"/>
              <a:t> &lt;td&gt;Bananas&lt;/td&gt;</a:t>
            </a:r>
          </a:p>
          <a:p>
            <a:pPr marL="114300" indent="0">
              <a:buNone/>
            </a:pPr>
            <a:r>
              <a:rPr lang="en-IN" dirty="0"/>
              <a:t> &lt;/tr&gt;</a:t>
            </a:r>
          </a:p>
          <a:p>
            <a:pPr marL="114300" indent="0">
              <a:buNone/>
            </a:pPr>
            <a:r>
              <a:rPr lang="en-IN" dirty="0"/>
              <a:t> &lt;/table&gt;</a:t>
            </a:r>
          </a:p>
          <a:p>
            <a:pPr marL="114300" indent="0">
              <a:buNone/>
            </a:pPr>
            <a:r>
              <a:rPr lang="en-IN" dirty="0"/>
              <a:t> &lt;/root&gt;</a:t>
            </a:r>
          </a:p>
          <a:p>
            <a:endParaRPr lang="en-IN" dirty="0"/>
          </a:p>
          <a:p>
            <a:pPr marL="114300" indent="0">
              <a:buNone/>
            </a:pPr>
            <a:r>
              <a:rPr lang="en-IN" dirty="0"/>
              <a:t> </a:t>
            </a:r>
            <a:r>
              <a:rPr lang="en-IN" b="1" dirty="0"/>
              <a:t>Inheritance: </a:t>
            </a:r>
            <a:r>
              <a:rPr lang="en-IN" dirty="0"/>
              <a:t>Child elements inherit the namespace of their parent unless overridden.</a:t>
            </a:r>
          </a:p>
          <a:p>
            <a:endParaRPr lang="en-IN" dirty="0"/>
          </a:p>
          <a:p>
            <a:pPr marL="114300" indent="0">
              <a:buNone/>
            </a:pPr>
            <a:r>
              <a:rPr lang="en-IN" b="1" dirty="0"/>
              <a:t>Example:</a:t>
            </a:r>
          </a:p>
          <a:p>
            <a:pPr marL="114300" indent="0">
              <a:buNone/>
            </a:pPr>
            <a:r>
              <a:rPr lang="en-IN" dirty="0"/>
              <a:t>&lt;root xmlns="http://www.example.com/schema"&gt;</a:t>
            </a:r>
          </a:p>
          <a:p>
            <a:pPr marL="114300" indent="0">
              <a:buNone/>
            </a:pPr>
            <a:r>
              <a:rPr lang="en-IN" dirty="0"/>
              <a:t>&lt;child&gt;Content&lt;/child&gt;</a:t>
            </a:r>
          </a:p>
          <a:p>
            <a:pPr marL="114300" indent="0">
              <a:buNone/>
            </a:pPr>
            <a:r>
              <a:rPr lang="en-IN" dirty="0"/>
              <a:t>&lt;/root&gt;</a:t>
            </a:r>
          </a:p>
          <a:p>
            <a:endParaRPr lang="en-IN" dirty="0"/>
          </a:p>
        </p:txBody>
      </p:sp>
    </p:spTree>
    <p:extLst>
      <p:ext uri="{BB962C8B-B14F-4D97-AF65-F5344CB8AC3E}">
        <p14:creationId xmlns:p14="http://schemas.microsoft.com/office/powerpoint/2010/main" val="4134314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Elements, Inheritance, Substitution Groups</a:t>
            </a:r>
          </a:p>
        </p:txBody>
      </p:sp>
      <p:sp>
        <p:nvSpPr>
          <p:cNvPr id="3" name="Text Placeholder 2"/>
          <p:cNvSpPr>
            <a:spLocks noGrp="1"/>
          </p:cNvSpPr>
          <p:nvPr>
            <p:ph type="body" idx="1"/>
          </p:nvPr>
        </p:nvSpPr>
        <p:spPr>
          <a:xfrm>
            <a:off x="311700" y="1152475"/>
            <a:ext cx="8520600" cy="3887876"/>
          </a:xfrm>
        </p:spPr>
        <p:txBody>
          <a:bodyPr>
            <a:normAutofit fontScale="92500" lnSpcReduction="10000"/>
          </a:bodyPr>
          <a:lstStyle/>
          <a:p>
            <a:pPr marL="114300" indent="0">
              <a:buNone/>
            </a:pPr>
            <a:r>
              <a:rPr lang="en-IN" dirty="0"/>
              <a:t> </a:t>
            </a:r>
            <a:r>
              <a:rPr lang="en-IN" b="1" dirty="0"/>
              <a:t>Elements: </a:t>
            </a:r>
            <a:r>
              <a:rPr lang="en-IN" dirty="0"/>
              <a:t>Define the individual data points.</a:t>
            </a:r>
          </a:p>
          <a:p>
            <a:pPr marL="114300" indent="0">
              <a:buNone/>
            </a:pPr>
            <a:r>
              <a:rPr lang="en-IN" dirty="0"/>
              <a:t> </a:t>
            </a:r>
            <a:r>
              <a:rPr lang="en-IN" b="1" dirty="0"/>
              <a:t>Inheritance: </a:t>
            </a:r>
            <a:r>
              <a:rPr lang="en-IN" dirty="0"/>
              <a:t>Create new types based on existing ones.</a:t>
            </a:r>
          </a:p>
          <a:p>
            <a:pPr marL="114300" indent="0">
              <a:buNone/>
            </a:pPr>
            <a:r>
              <a:rPr lang="en-IN" dirty="0"/>
              <a:t> </a:t>
            </a:r>
            <a:r>
              <a:rPr lang="en-IN" b="1" dirty="0"/>
              <a:t>Substitution Groups: </a:t>
            </a:r>
            <a:r>
              <a:rPr lang="en-IN" dirty="0"/>
              <a:t>Allow one element to be substituted for another.</a:t>
            </a:r>
          </a:p>
          <a:p>
            <a:endParaRPr lang="en-IN" dirty="0"/>
          </a:p>
          <a:p>
            <a:endParaRPr lang="en-IN" dirty="0"/>
          </a:p>
          <a:p>
            <a:pPr marL="114300" indent="0">
              <a:buNone/>
            </a:pPr>
            <a:r>
              <a:rPr lang="en-IN" b="1" dirty="0"/>
              <a:t>Example:</a:t>
            </a:r>
          </a:p>
          <a:p>
            <a:pPr marL="114300" indent="0">
              <a:buNone/>
            </a:pPr>
            <a:r>
              <a:rPr lang="en-IN" dirty="0"/>
              <a:t>&lt;xs:element name="employee" type="personType"/&gt;</a:t>
            </a:r>
          </a:p>
          <a:p>
            <a:pPr marL="114300" indent="0">
              <a:buNone/>
            </a:pPr>
            <a:r>
              <a:rPr lang="en-IN" dirty="0"/>
              <a:t>&lt;xs:complexType name="personType"&gt;</a:t>
            </a:r>
          </a:p>
          <a:p>
            <a:pPr marL="114300" indent="0">
              <a:buNone/>
            </a:pPr>
            <a:r>
              <a:rPr lang="en-IN" dirty="0"/>
              <a:t>&lt;xs:sequence&gt;</a:t>
            </a:r>
          </a:p>
          <a:p>
            <a:pPr marL="114300" indent="0">
              <a:buNone/>
            </a:pPr>
            <a:r>
              <a:rPr lang="en-IN" dirty="0"/>
              <a:t>&lt;xs:element name="name" type="xs:string"/&gt;</a:t>
            </a:r>
          </a:p>
          <a:p>
            <a:pPr marL="114300" indent="0">
              <a:buNone/>
            </a:pPr>
            <a:r>
              <a:rPr lang="en-IN" dirty="0"/>
              <a:t>&lt;xs:element name="age" type="xs:int"/&gt;</a:t>
            </a:r>
          </a:p>
          <a:p>
            <a:pPr marL="114300" indent="0">
              <a:buNone/>
            </a:pPr>
            <a:r>
              <a:rPr lang="en-IN" dirty="0"/>
              <a:t>&lt;/xs:sequence&gt;</a:t>
            </a:r>
          </a:p>
          <a:p>
            <a:pPr marL="114300" indent="0">
              <a:buNone/>
            </a:pPr>
            <a:r>
              <a:rPr lang="en-IN" dirty="0"/>
              <a:t>&lt;/xs:complexType&gt;</a:t>
            </a:r>
          </a:p>
          <a:p>
            <a:endParaRPr lang="en-IN" dirty="0"/>
          </a:p>
        </p:txBody>
      </p:sp>
    </p:spTree>
    <p:extLst>
      <p:ext uri="{BB962C8B-B14F-4D97-AF65-F5344CB8AC3E}">
        <p14:creationId xmlns:p14="http://schemas.microsoft.com/office/powerpoint/2010/main" val="663136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Global and Local Type Declarations</a:t>
            </a:r>
          </a:p>
        </p:txBody>
      </p:sp>
      <p:sp>
        <p:nvSpPr>
          <p:cNvPr id="3" name="Text Placeholder 2"/>
          <p:cNvSpPr>
            <a:spLocks noGrp="1"/>
          </p:cNvSpPr>
          <p:nvPr>
            <p:ph type="body" idx="1"/>
          </p:nvPr>
        </p:nvSpPr>
        <p:spPr>
          <a:xfrm>
            <a:off x="311700" y="1152474"/>
            <a:ext cx="8520600" cy="3843271"/>
          </a:xfrm>
        </p:spPr>
        <p:txBody>
          <a:bodyPr>
            <a:normAutofit/>
          </a:bodyPr>
          <a:lstStyle/>
          <a:p>
            <a:pPr marL="114300" indent="0">
              <a:buNone/>
            </a:pPr>
            <a:r>
              <a:rPr lang="en-IN" b="1" dirty="0"/>
              <a:t>Global: </a:t>
            </a:r>
            <a:r>
              <a:rPr lang="en-IN" dirty="0"/>
              <a:t>Can be reused throughout the schema.</a:t>
            </a:r>
          </a:p>
          <a:p>
            <a:pPr marL="114300" indent="0">
              <a:buNone/>
            </a:pPr>
            <a:r>
              <a:rPr lang="en-IN" dirty="0"/>
              <a:t> </a:t>
            </a:r>
            <a:r>
              <a:rPr lang="en-IN" b="1" dirty="0"/>
              <a:t>Local: </a:t>
            </a:r>
            <a:r>
              <a:rPr lang="en-IN" dirty="0"/>
              <a:t>Defined within a specific element or attribute.</a:t>
            </a:r>
          </a:p>
          <a:p>
            <a:endParaRPr lang="en-IN" dirty="0"/>
          </a:p>
          <a:p>
            <a:pPr marL="114300" indent="0">
              <a:buNone/>
            </a:pPr>
            <a:r>
              <a:rPr lang="en-IN" b="1" dirty="0"/>
              <a:t>Example:</a:t>
            </a:r>
          </a:p>
          <a:p>
            <a:pPr marL="114300" indent="0">
              <a:buNone/>
            </a:pPr>
            <a:r>
              <a:rPr lang="en-IN" dirty="0"/>
              <a:t>&lt;xs:element name="price" type="xs:decimal"/&gt;</a:t>
            </a:r>
          </a:p>
          <a:p>
            <a:pPr marL="114300" indent="0">
              <a:buNone/>
            </a:pPr>
            <a:r>
              <a:rPr lang="en-IN" dirty="0"/>
              <a:t>&lt;xs:complexType name="productType"&gt;</a:t>
            </a:r>
          </a:p>
          <a:p>
            <a:pPr marL="114300" indent="0">
              <a:buNone/>
            </a:pPr>
            <a:r>
              <a:rPr lang="en-IN" dirty="0"/>
              <a:t>&lt;xs:sequence&gt;</a:t>
            </a:r>
          </a:p>
          <a:p>
            <a:pPr marL="114300" indent="0">
              <a:buNone/>
            </a:pPr>
            <a:r>
              <a:rPr lang="en-IN" dirty="0"/>
              <a:t>&lt;xs:element name="name" type="xs:string"/&gt;</a:t>
            </a:r>
          </a:p>
          <a:p>
            <a:pPr marL="114300" indent="0">
              <a:buNone/>
            </a:pPr>
            <a:r>
              <a:rPr lang="en-IN" dirty="0"/>
              <a:t>&lt;xs:element name="price" type="xs:decimal"/&gt;</a:t>
            </a:r>
          </a:p>
          <a:p>
            <a:pPr marL="114300" indent="0">
              <a:buNone/>
            </a:pPr>
            <a:r>
              <a:rPr lang="en-IN" dirty="0"/>
              <a:t>&lt;/xs:sequence&gt;</a:t>
            </a:r>
          </a:p>
          <a:p>
            <a:pPr marL="114300" indent="0">
              <a:buNone/>
            </a:pPr>
            <a:r>
              <a:rPr lang="en-IN" dirty="0"/>
              <a:t>&lt;/xs:complexType&gt;</a:t>
            </a:r>
          </a:p>
          <a:p>
            <a:endParaRPr lang="en-IN" dirty="0"/>
          </a:p>
        </p:txBody>
      </p:sp>
    </p:spTree>
    <p:extLst>
      <p:ext uri="{BB962C8B-B14F-4D97-AF65-F5344CB8AC3E}">
        <p14:creationId xmlns:p14="http://schemas.microsoft.com/office/powerpoint/2010/main" val="3293942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a:spLocks noGrp="1"/>
          </p:cNvSpPr>
          <p:nvPr>
            <p:ph type="title"/>
          </p:nvPr>
        </p:nvSpPr>
        <p:spPr>
          <a:xfrm>
            <a:off x="363739" y="437591"/>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30000"/>
              </a:lnSpc>
              <a:spcBef>
                <a:spcPts val="1100"/>
              </a:spcBef>
              <a:spcAft>
                <a:spcPts val="0"/>
              </a:spcAft>
              <a:buClr>
                <a:schemeClr val="dk1"/>
              </a:buClr>
              <a:buSzPct val="64705"/>
              <a:buFont typeface="Arial"/>
              <a:buNone/>
            </a:pPr>
            <a:r>
              <a:rPr lang="en" sz="1800" b="1" dirty="0">
                <a:solidFill>
                  <a:srgbClr val="232F3E"/>
                </a:solidFill>
                <a:highlight>
                  <a:srgbClr val="FBFBFB"/>
                </a:highlight>
              </a:rPr>
              <a:t>What is an XML schema?</a:t>
            </a:r>
            <a:endParaRPr sz="1800" b="1" dirty="0">
              <a:solidFill>
                <a:srgbClr val="232F3E"/>
              </a:solidFill>
              <a:highlight>
                <a:srgbClr val="FBFBFB"/>
              </a:highlight>
            </a:endParaRPr>
          </a:p>
          <a:p>
            <a:pPr marL="0" lvl="0" indent="0" algn="l" rtl="0">
              <a:spcBef>
                <a:spcPts val="1100"/>
              </a:spcBef>
              <a:spcAft>
                <a:spcPts val="0"/>
              </a:spcAft>
              <a:buNone/>
            </a:pPr>
            <a:endParaRPr dirty="0"/>
          </a:p>
        </p:txBody>
      </p:sp>
      <p:sp>
        <p:nvSpPr>
          <p:cNvPr id="199" name="Google Shape;199;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200" dirty="0">
                <a:solidFill>
                  <a:srgbClr val="333333"/>
                </a:solidFill>
                <a:highlight>
                  <a:srgbClr val="FBFBFB"/>
                </a:highlight>
              </a:rPr>
              <a:t>An Extensible Markup Language (XML) schema is a document that describes some rules or limits on the structure of an XML file. You can describe these constraints in several different ways, like these:</a:t>
            </a:r>
            <a:endParaRPr sz="1200" dirty="0">
              <a:solidFill>
                <a:srgbClr val="333333"/>
              </a:solidFill>
              <a:highlight>
                <a:srgbClr val="FBFBFB"/>
              </a:highlight>
            </a:endParaRPr>
          </a:p>
          <a:p>
            <a:pPr marL="482600" lvl="0" indent="-295275" algn="l" rtl="0">
              <a:spcBef>
                <a:spcPts val="1100"/>
              </a:spcBef>
              <a:spcAft>
                <a:spcPts val="0"/>
              </a:spcAft>
              <a:buClr>
                <a:srgbClr val="333333"/>
              </a:buClr>
              <a:buSzPts val="1050"/>
              <a:buChar char="●"/>
            </a:pPr>
            <a:r>
              <a:rPr lang="en" sz="1200" dirty="0">
                <a:solidFill>
                  <a:srgbClr val="333333"/>
                </a:solidFill>
                <a:highlight>
                  <a:srgbClr val="FBFBFB"/>
                </a:highlight>
              </a:rPr>
              <a:t>Grammatical rules to determine the order of elements</a:t>
            </a:r>
            <a:endParaRPr sz="1200" dirty="0">
              <a:solidFill>
                <a:srgbClr val="333333"/>
              </a:solidFill>
              <a:highlight>
                <a:srgbClr val="FBFBFB"/>
              </a:highlight>
            </a:endParaRPr>
          </a:p>
          <a:p>
            <a:pPr marL="482600" lvl="0" indent="-295275" algn="l" rtl="0">
              <a:spcBef>
                <a:spcPts val="0"/>
              </a:spcBef>
              <a:spcAft>
                <a:spcPts val="0"/>
              </a:spcAft>
              <a:buClr>
                <a:srgbClr val="333333"/>
              </a:buClr>
              <a:buSzPts val="1050"/>
              <a:buChar char="●"/>
            </a:pPr>
            <a:r>
              <a:rPr lang="en" sz="1200" dirty="0">
                <a:solidFill>
                  <a:srgbClr val="333333"/>
                </a:solidFill>
                <a:highlight>
                  <a:srgbClr val="FBFBFB"/>
                </a:highlight>
              </a:rPr>
              <a:t>Yes or No conditions that the content must satisfy</a:t>
            </a:r>
            <a:endParaRPr sz="1200" dirty="0">
              <a:solidFill>
                <a:srgbClr val="333333"/>
              </a:solidFill>
              <a:highlight>
                <a:srgbClr val="FBFBFB"/>
              </a:highlight>
            </a:endParaRPr>
          </a:p>
          <a:p>
            <a:pPr marL="482600" lvl="0" indent="-295275" algn="l" rtl="0">
              <a:spcBef>
                <a:spcPts val="0"/>
              </a:spcBef>
              <a:spcAft>
                <a:spcPts val="0"/>
              </a:spcAft>
              <a:buClr>
                <a:srgbClr val="333333"/>
              </a:buClr>
              <a:buSzPts val="1050"/>
              <a:buChar char="●"/>
            </a:pPr>
            <a:r>
              <a:rPr lang="en" sz="1200" dirty="0">
                <a:solidFill>
                  <a:srgbClr val="333333"/>
                </a:solidFill>
                <a:highlight>
                  <a:srgbClr val="FBFBFB"/>
                </a:highlight>
              </a:rPr>
              <a:t>Data types for the content in XML files</a:t>
            </a:r>
            <a:endParaRPr sz="1200" dirty="0">
              <a:solidFill>
                <a:srgbClr val="333333"/>
              </a:solidFill>
              <a:highlight>
                <a:srgbClr val="FBFBFB"/>
              </a:highlight>
            </a:endParaRPr>
          </a:p>
          <a:p>
            <a:pPr marL="482600" lvl="0" indent="-295275" algn="l" rtl="0">
              <a:spcBef>
                <a:spcPts val="0"/>
              </a:spcBef>
              <a:spcAft>
                <a:spcPts val="0"/>
              </a:spcAft>
              <a:buClr>
                <a:srgbClr val="333333"/>
              </a:buClr>
              <a:buSzPts val="1050"/>
              <a:buChar char="●"/>
            </a:pPr>
            <a:r>
              <a:rPr lang="en" sz="1200" dirty="0">
                <a:solidFill>
                  <a:srgbClr val="333333"/>
                </a:solidFill>
                <a:highlight>
                  <a:srgbClr val="FBFBFB"/>
                </a:highlight>
              </a:rPr>
              <a:t>Constraints for data integrity</a:t>
            </a:r>
            <a:endParaRPr sz="1200" dirty="0">
              <a:solidFill>
                <a:srgbClr val="333333"/>
              </a:solidFill>
              <a:highlight>
                <a:srgbClr val="FBFBFB"/>
              </a:highlight>
            </a:endParaRPr>
          </a:p>
          <a:p>
            <a:pPr marL="0" lvl="0" indent="0" algn="l" rtl="0">
              <a:spcBef>
                <a:spcPts val="1100"/>
              </a:spcBef>
              <a:spcAft>
                <a:spcPts val="0"/>
              </a:spcAft>
              <a:buClr>
                <a:schemeClr val="dk1"/>
              </a:buClr>
              <a:buSzPts val="1100"/>
              <a:buFont typeface="Arial"/>
              <a:buNone/>
            </a:pPr>
            <a:r>
              <a:rPr lang="en" sz="1200" dirty="0">
                <a:solidFill>
                  <a:srgbClr val="333333"/>
                </a:solidFill>
                <a:highlight>
                  <a:srgbClr val="FBFBFB"/>
                </a:highlight>
              </a:rPr>
              <a:t>For example, an XML schema for bookstores might impose constraints like these:</a:t>
            </a:r>
            <a:endParaRPr sz="1200" dirty="0">
              <a:solidFill>
                <a:srgbClr val="333333"/>
              </a:solidFill>
              <a:highlight>
                <a:srgbClr val="FBFBFB"/>
              </a:highlight>
            </a:endParaRPr>
          </a:p>
          <a:p>
            <a:pPr marL="482600" lvl="0" indent="-295275" algn="l" rtl="0">
              <a:spcBef>
                <a:spcPts val="1100"/>
              </a:spcBef>
              <a:spcAft>
                <a:spcPts val="0"/>
              </a:spcAft>
              <a:buClr>
                <a:srgbClr val="333333"/>
              </a:buClr>
              <a:buSzPts val="1050"/>
              <a:buAutoNum type="arabicPeriod"/>
            </a:pPr>
            <a:r>
              <a:rPr lang="en" sz="1200" dirty="0">
                <a:solidFill>
                  <a:srgbClr val="333333"/>
                </a:solidFill>
                <a:highlight>
                  <a:srgbClr val="FBFBFB"/>
                </a:highlight>
              </a:rPr>
              <a:t>A book element will have the attributes </a:t>
            </a:r>
            <a:r>
              <a:rPr lang="en" sz="1200" i="1" dirty="0">
                <a:solidFill>
                  <a:srgbClr val="333333"/>
                </a:solidFill>
                <a:highlight>
                  <a:srgbClr val="FBFBFB"/>
                </a:highlight>
              </a:rPr>
              <a:t>title </a:t>
            </a:r>
            <a:r>
              <a:rPr lang="en" sz="1200" dirty="0">
                <a:solidFill>
                  <a:srgbClr val="333333"/>
                </a:solidFill>
                <a:highlight>
                  <a:srgbClr val="FBFBFB"/>
                </a:highlight>
              </a:rPr>
              <a:t>and </a:t>
            </a:r>
            <a:r>
              <a:rPr lang="en" sz="1200" i="1" dirty="0">
                <a:solidFill>
                  <a:srgbClr val="333333"/>
                </a:solidFill>
                <a:highlight>
                  <a:srgbClr val="FBFBFB"/>
                </a:highlight>
              </a:rPr>
              <a:t>author</a:t>
            </a:r>
            <a:r>
              <a:rPr lang="en" sz="1200" dirty="0">
                <a:solidFill>
                  <a:srgbClr val="333333"/>
                </a:solidFill>
                <a:highlight>
                  <a:srgbClr val="FBFBFB"/>
                </a:highlight>
              </a:rPr>
              <a:t>.</a:t>
            </a:r>
            <a:endParaRPr sz="1200" dirty="0">
              <a:solidFill>
                <a:srgbClr val="333333"/>
              </a:solidFill>
              <a:highlight>
                <a:srgbClr val="FBFBFB"/>
              </a:highlight>
            </a:endParaRPr>
          </a:p>
          <a:p>
            <a:pPr marL="482600" lvl="0" indent="-295275" algn="l" rtl="0">
              <a:spcBef>
                <a:spcPts val="0"/>
              </a:spcBef>
              <a:spcAft>
                <a:spcPts val="0"/>
              </a:spcAft>
              <a:buClr>
                <a:srgbClr val="333333"/>
              </a:buClr>
              <a:buSzPts val="1050"/>
              <a:buAutoNum type="arabicPeriod"/>
            </a:pPr>
            <a:r>
              <a:rPr lang="en" sz="1200" dirty="0">
                <a:solidFill>
                  <a:srgbClr val="333333"/>
                </a:solidFill>
                <a:highlight>
                  <a:srgbClr val="FBFBFB"/>
                </a:highlight>
              </a:rPr>
              <a:t>The book element will be nested under a category element with an attribute name.</a:t>
            </a:r>
            <a:endParaRPr sz="1200" dirty="0">
              <a:solidFill>
                <a:srgbClr val="333333"/>
              </a:solidFill>
              <a:highlight>
                <a:srgbClr val="FBFBFB"/>
              </a:highlight>
            </a:endParaRPr>
          </a:p>
          <a:p>
            <a:pPr marL="482600" lvl="0" indent="-295275" algn="l" rtl="0">
              <a:spcBef>
                <a:spcPts val="0"/>
              </a:spcBef>
              <a:spcAft>
                <a:spcPts val="0"/>
              </a:spcAft>
              <a:buClr>
                <a:srgbClr val="333333"/>
              </a:buClr>
              <a:buSzPts val="1050"/>
              <a:buAutoNum type="arabicPeriod"/>
            </a:pPr>
            <a:r>
              <a:rPr lang="en" sz="1200" dirty="0">
                <a:solidFill>
                  <a:srgbClr val="333333"/>
                </a:solidFill>
                <a:highlight>
                  <a:srgbClr val="FBFBFB"/>
                </a:highlight>
              </a:rPr>
              <a:t>The price of a book will be a separate element nested under </a:t>
            </a:r>
            <a:r>
              <a:rPr lang="en" sz="1200" i="1" dirty="0">
                <a:solidFill>
                  <a:srgbClr val="333333"/>
                </a:solidFill>
                <a:highlight>
                  <a:srgbClr val="FBFBFB"/>
                </a:highlight>
              </a:rPr>
              <a:t>book</a:t>
            </a:r>
            <a:r>
              <a:rPr lang="en" sz="1200" dirty="0">
                <a:solidFill>
                  <a:srgbClr val="333333"/>
                </a:solidFill>
                <a:highlight>
                  <a:srgbClr val="FBFBFB"/>
                </a:highlight>
              </a:rPr>
              <a:t>. </a:t>
            </a:r>
            <a:endParaRPr sz="1200" dirty="0">
              <a:solidFill>
                <a:srgbClr val="333333"/>
              </a:solidFill>
              <a:highlight>
                <a:srgbClr val="FBFBFB"/>
              </a:highlight>
            </a:endParaRPr>
          </a:p>
          <a:p>
            <a:pPr marL="0" lvl="0" indent="0" algn="l" rtl="0">
              <a:spcBef>
                <a:spcPts val="0"/>
              </a:spcBef>
              <a:spcAft>
                <a:spcPts val="1200"/>
              </a:spcAft>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CONTD…</a:t>
            </a:r>
            <a:endParaRPr/>
          </a:p>
        </p:txBody>
      </p:sp>
      <p:sp>
        <p:nvSpPr>
          <p:cNvPr id="205" name="Google Shape;205;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100"/>
              </a:spcBef>
              <a:spcAft>
                <a:spcPts val="0"/>
              </a:spcAft>
              <a:buClr>
                <a:schemeClr val="dk1"/>
              </a:buClr>
              <a:buSzPts val="1100"/>
              <a:buFont typeface="Arial"/>
              <a:buNone/>
            </a:pPr>
            <a:r>
              <a:rPr lang="en" sz="1200" dirty="0">
                <a:solidFill>
                  <a:srgbClr val="333333"/>
                </a:solidFill>
                <a:highlight>
                  <a:srgbClr val="FBFBFB"/>
                </a:highlight>
              </a:rPr>
              <a:t>To meet these constraints, we will write the XML file as shown below. </a:t>
            </a:r>
          </a:p>
          <a:p>
            <a:pPr marL="0" lvl="0" indent="0" algn="l" rtl="0">
              <a:spcBef>
                <a:spcPts val="1100"/>
              </a:spcBef>
              <a:spcAft>
                <a:spcPts val="0"/>
              </a:spcAft>
              <a:buClr>
                <a:schemeClr val="dk1"/>
              </a:buClr>
              <a:buSzPts val="1100"/>
              <a:buFont typeface="Arial"/>
              <a:buNone/>
            </a:pPr>
            <a:endParaRPr sz="1200" dirty="0">
              <a:solidFill>
                <a:srgbClr val="333333"/>
              </a:solidFill>
              <a:highlight>
                <a:srgbClr val="FBFBFB"/>
              </a:highlight>
            </a:endParaRPr>
          </a:p>
          <a:p>
            <a:pPr marL="0" lvl="0" indent="0" algn="l" rtl="0">
              <a:spcAft>
                <a:spcPts val="0"/>
              </a:spcAft>
              <a:buClr>
                <a:schemeClr val="dk1"/>
              </a:buClr>
              <a:buSzPts val="1100"/>
              <a:buFont typeface="Arial"/>
              <a:buNone/>
            </a:pPr>
            <a:r>
              <a:rPr lang="en" sz="1200" dirty="0">
                <a:solidFill>
                  <a:srgbClr val="333333"/>
                </a:solidFill>
                <a:highlight>
                  <a:srgbClr val="FBFBFB"/>
                </a:highlight>
              </a:rPr>
              <a:t>&lt;category name=“Technology”&gt;</a:t>
            </a:r>
            <a:endParaRPr sz="1200" dirty="0">
              <a:solidFill>
                <a:srgbClr val="333333"/>
              </a:solidFill>
              <a:highlight>
                <a:srgbClr val="FBFBFB"/>
              </a:highlight>
            </a:endParaRPr>
          </a:p>
          <a:p>
            <a:pPr marL="0" lvl="0" indent="0" algn="l" rtl="0">
              <a:spcAft>
                <a:spcPts val="0"/>
              </a:spcAft>
              <a:buClr>
                <a:schemeClr val="dk1"/>
              </a:buClr>
              <a:buSzPts val="1100"/>
              <a:buFont typeface="Arial"/>
              <a:buNone/>
            </a:pPr>
            <a:r>
              <a:rPr lang="en" sz="1200" dirty="0">
                <a:solidFill>
                  <a:srgbClr val="333333"/>
                </a:solidFill>
                <a:highlight>
                  <a:srgbClr val="FBFBFB"/>
                </a:highlight>
              </a:rPr>
              <a:t>&lt;book title=“Learning Amazon Web Services”, author=“Mark Wilkins”&gt;</a:t>
            </a:r>
            <a:endParaRPr sz="1200" dirty="0">
              <a:solidFill>
                <a:srgbClr val="333333"/>
              </a:solidFill>
              <a:highlight>
                <a:srgbClr val="FBFBFB"/>
              </a:highlight>
            </a:endParaRPr>
          </a:p>
          <a:p>
            <a:pPr marL="0" lvl="0" indent="0" algn="l" rtl="0">
              <a:spcAft>
                <a:spcPts val="0"/>
              </a:spcAft>
              <a:buClr>
                <a:schemeClr val="dk1"/>
              </a:buClr>
              <a:buSzPts val="1100"/>
              <a:buFont typeface="Arial"/>
              <a:buNone/>
            </a:pPr>
            <a:r>
              <a:rPr lang="en" sz="1200" dirty="0">
                <a:solidFill>
                  <a:srgbClr val="333333"/>
                </a:solidFill>
                <a:highlight>
                  <a:srgbClr val="FBFBFB"/>
                </a:highlight>
              </a:rPr>
              <a:t>&lt;price&gt;$20&lt;/price&gt;</a:t>
            </a:r>
            <a:endParaRPr sz="1200" dirty="0">
              <a:solidFill>
                <a:srgbClr val="333333"/>
              </a:solidFill>
              <a:highlight>
                <a:srgbClr val="FBFBFB"/>
              </a:highlight>
            </a:endParaRPr>
          </a:p>
          <a:p>
            <a:pPr marL="0" lvl="0" indent="0" algn="l" rtl="0">
              <a:spcAft>
                <a:spcPts val="0"/>
              </a:spcAft>
              <a:buClr>
                <a:schemeClr val="dk1"/>
              </a:buClr>
              <a:buSzPts val="1100"/>
              <a:buFont typeface="Arial"/>
              <a:buNone/>
            </a:pPr>
            <a:r>
              <a:rPr lang="en" sz="1200" dirty="0">
                <a:solidFill>
                  <a:srgbClr val="333333"/>
                </a:solidFill>
                <a:highlight>
                  <a:srgbClr val="FBFBFB"/>
                </a:highlight>
              </a:rPr>
              <a:t>&lt;/book&gt;</a:t>
            </a:r>
            <a:endParaRPr sz="1200" dirty="0">
              <a:solidFill>
                <a:srgbClr val="333333"/>
              </a:solidFill>
              <a:highlight>
                <a:srgbClr val="FBFBFB"/>
              </a:highlight>
            </a:endParaRPr>
          </a:p>
          <a:p>
            <a:pPr marL="0" lvl="0" indent="0" algn="l" rtl="0">
              <a:spcAft>
                <a:spcPts val="0"/>
              </a:spcAft>
              <a:buClr>
                <a:schemeClr val="dk1"/>
              </a:buClr>
              <a:buSzPts val="1100"/>
              <a:buFont typeface="Arial"/>
              <a:buNone/>
            </a:pPr>
            <a:r>
              <a:rPr lang="en" sz="1200" dirty="0">
                <a:solidFill>
                  <a:srgbClr val="333333"/>
                </a:solidFill>
                <a:highlight>
                  <a:srgbClr val="FBFBFB"/>
                </a:highlight>
              </a:rPr>
              <a:t>&lt;/category&gt;</a:t>
            </a:r>
          </a:p>
          <a:p>
            <a:pPr marL="0" lvl="0" indent="0" algn="l" rtl="0">
              <a:spcAft>
                <a:spcPts val="0"/>
              </a:spcAft>
              <a:buClr>
                <a:schemeClr val="dk1"/>
              </a:buClr>
              <a:buSzPts val="1100"/>
              <a:buFont typeface="Arial"/>
              <a:buNone/>
            </a:pPr>
            <a:endParaRPr sz="1200" dirty="0">
              <a:solidFill>
                <a:srgbClr val="333333"/>
              </a:solidFill>
              <a:highlight>
                <a:srgbClr val="FBFBFB"/>
              </a:highlight>
            </a:endParaRPr>
          </a:p>
          <a:p>
            <a:pPr marL="0" lvl="0" indent="0" algn="l" rtl="0">
              <a:spcBef>
                <a:spcPts val="1100"/>
              </a:spcBef>
              <a:spcAft>
                <a:spcPts val="0"/>
              </a:spcAft>
              <a:buClr>
                <a:schemeClr val="dk1"/>
              </a:buClr>
              <a:buSzPts val="1100"/>
              <a:buFont typeface="Arial"/>
              <a:buNone/>
            </a:pPr>
            <a:r>
              <a:rPr lang="en" sz="1200" dirty="0">
                <a:solidFill>
                  <a:srgbClr val="333333"/>
                </a:solidFill>
                <a:highlight>
                  <a:srgbClr val="FBFBFB"/>
                </a:highlight>
              </a:rPr>
              <a:t>XML schemas enforce consistency in how different software applications create and use XML files. Some industries implement XML schemas that are specific to their operations to reduce complexity in writing XML code for interbusiness data transfer. For example, Scalable Vector Graphics (SVG) is an XML specification for describing computer graphics-related data. Software developers write XML files so that they meet such industry specifications.</a:t>
            </a:r>
            <a:endParaRPr sz="1200" dirty="0">
              <a:solidFill>
                <a:srgbClr val="333333"/>
              </a:solidFill>
              <a:highlight>
                <a:srgbClr val="FBFBFB"/>
              </a:highlight>
            </a:endParaRPr>
          </a:p>
          <a:p>
            <a:pPr marL="0" lvl="0" indent="0" algn="l" rtl="0">
              <a:spcBef>
                <a:spcPts val="0"/>
              </a:spcBef>
              <a:spcAft>
                <a:spcPts val="1200"/>
              </a:spcAft>
              <a:buNone/>
            </a:pPr>
            <a:endParaRPr sz="1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XML Schema (XSD)</a:t>
            </a:r>
          </a:p>
        </p:txBody>
      </p:sp>
      <p:sp>
        <p:nvSpPr>
          <p:cNvPr id="3" name="Text Placeholder 2"/>
          <p:cNvSpPr>
            <a:spLocks noGrp="1"/>
          </p:cNvSpPr>
          <p:nvPr>
            <p:ph type="body" idx="1"/>
          </p:nvPr>
        </p:nvSpPr>
        <p:spPr>
          <a:xfrm>
            <a:off x="311700" y="1152474"/>
            <a:ext cx="8520600" cy="3991025"/>
          </a:xfrm>
        </p:spPr>
        <p:txBody>
          <a:bodyPr>
            <a:normAutofit fontScale="85000" lnSpcReduction="20000"/>
          </a:bodyPr>
          <a:lstStyle/>
          <a:p>
            <a:pPr marL="114300" indent="0">
              <a:buNone/>
            </a:pPr>
            <a:r>
              <a:rPr lang="en-IN" b="1" dirty="0"/>
              <a:t>Purpose: </a:t>
            </a:r>
            <a:r>
              <a:rPr lang="en-IN" dirty="0"/>
              <a:t>Define the structure and data types of XML documents.</a:t>
            </a:r>
          </a:p>
          <a:p>
            <a:pPr marL="114300" indent="0">
              <a:buNone/>
            </a:pPr>
            <a:r>
              <a:rPr lang="en-IN" b="1" dirty="0"/>
              <a:t>Components: </a:t>
            </a:r>
            <a:r>
              <a:rPr lang="en-IN" dirty="0"/>
              <a:t>Elements, attributes, data types, etc.</a:t>
            </a:r>
          </a:p>
          <a:p>
            <a:endParaRPr lang="en-IN" dirty="0"/>
          </a:p>
          <a:p>
            <a:pPr marL="114300" indent="0">
              <a:buNone/>
            </a:pPr>
            <a:r>
              <a:rPr lang="en-IN" b="1" dirty="0"/>
              <a:t>Example:</a:t>
            </a:r>
          </a:p>
          <a:p>
            <a:pPr marL="114300" indent="0">
              <a:buNone/>
            </a:pPr>
            <a:r>
              <a:rPr lang="en-IN" dirty="0"/>
              <a:t> &lt;xs:schema xmlns:xs="http://www.w3.org/2001/XMLSchema"&gt;</a:t>
            </a:r>
          </a:p>
          <a:p>
            <a:pPr marL="114300" indent="0">
              <a:buNone/>
            </a:pPr>
            <a:r>
              <a:rPr lang="en-IN" dirty="0"/>
              <a:t> &lt;xs:element name="note"&gt;</a:t>
            </a:r>
          </a:p>
          <a:p>
            <a:pPr marL="114300" indent="0">
              <a:buNone/>
            </a:pPr>
            <a:r>
              <a:rPr lang="en-IN" dirty="0"/>
              <a:t> &lt;xs:complexType&gt;</a:t>
            </a:r>
          </a:p>
          <a:p>
            <a:pPr marL="114300" indent="0">
              <a:buNone/>
            </a:pPr>
            <a:r>
              <a:rPr lang="en-IN" dirty="0"/>
              <a:t> &lt;xs:sequence&gt;</a:t>
            </a:r>
          </a:p>
          <a:p>
            <a:pPr marL="114300" indent="0">
              <a:buNone/>
            </a:pPr>
            <a:r>
              <a:rPr lang="en-IN" dirty="0"/>
              <a:t> &lt;xs:element name="to" type="xs:string"/&gt;</a:t>
            </a:r>
          </a:p>
          <a:p>
            <a:pPr marL="114300" indent="0">
              <a:buNone/>
            </a:pPr>
            <a:r>
              <a:rPr lang="en-IN" dirty="0"/>
              <a:t> &lt;xs:element name="from" type="xs:string"/&gt;</a:t>
            </a:r>
          </a:p>
          <a:p>
            <a:pPr marL="114300" indent="0">
              <a:buNone/>
            </a:pPr>
            <a:r>
              <a:rPr lang="en-IN" dirty="0"/>
              <a:t> &lt;xs:element name="heading" type="xs:string"/&gt;</a:t>
            </a:r>
          </a:p>
          <a:p>
            <a:pPr marL="114300" indent="0">
              <a:buNone/>
            </a:pPr>
            <a:r>
              <a:rPr lang="en-IN" dirty="0"/>
              <a:t> &lt;xs:element name="body" type="xs:string"/&gt;</a:t>
            </a:r>
          </a:p>
          <a:p>
            <a:pPr marL="114300" indent="0">
              <a:buNone/>
            </a:pPr>
            <a:r>
              <a:rPr lang="en-IN" dirty="0"/>
              <a:t> &lt;/xs:sequence&gt;</a:t>
            </a:r>
          </a:p>
          <a:p>
            <a:pPr marL="114300" indent="0">
              <a:buNone/>
            </a:pPr>
            <a:r>
              <a:rPr lang="en-IN" dirty="0"/>
              <a:t> &lt;/xs:complexType&gt;</a:t>
            </a:r>
          </a:p>
          <a:p>
            <a:pPr marL="114300" indent="0">
              <a:buNone/>
            </a:pPr>
            <a:r>
              <a:rPr lang="en-IN" dirty="0"/>
              <a:t> &lt;/xs:element&gt;</a:t>
            </a:r>
          </a:p>
          <a:p>
            <a:pPr marL="114300" indent="0">
              <a:buNone/>
            </a:pPr>
            <a:r>
              <a:rPr lang="en-IN" dirty="0"/>
              <a:t> &lt;/xs:schema&gt;</a:t>
            </a:r>
          </a:p>
          <a:p>
            <a:endParaRPr lang="en-IN" dirty="0"/>
          </a:p>
        </p:txBody>
      </p:sp>
    </p:spTree>
    <p:extLst>
      <p:ext uri="{BB962C8B-B14F-4D97-AF65-F5344CB8AC3E}">
        <p14:creationId xmlns:p14="http://schemas.microsoft.com/office/powerpoint/2010/main" val="3594393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311700" y="744575"/>
            <a:ext cx="8520600" cy="733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en" sz="2800">
                <a:solidFill>
                  <a:schemeClr val="dk2"/>
                </a:solidFill>
              </a:rPr>
              <a:t>COURSE OUTCOMES:</a:t>
            </a:r>
            <a:endParaRPr/>
          </a:p>
        </p:txBody>
      </p:sp>
      <p:sp>
        <p:nvSpPr>
          <p:cNvPr id="67" name="Google Shape;67;p15"/>
          <p:cNvSpPr txBox="1">
            <a:spLocks noGrp="1"/>
          </p:cNvSpPr>
          <p:nvPr>
            <p:ph type="subTitle" idx="1"/>
          </p:nvPr>
        </p:nvSpPr>
        <p:spPr>
          <a:xfrm>
            <a:off x="311700" y="1884475"/>
            <a:ext cx="8520600" cy="263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After completion of the course, Students should be able to </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CO1: Prepare XML documents using Document Type Definitions and schemas according to industry standards.  </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CO2: Create web based application with the suitable markup languages. </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CO3: Develop web services for E-commerce applications.</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CO4: Illustrate the need for content management in web services.</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Implementing XML Schema Types</a:t>
            </a:r>
          </a:p>
        </p:txBody>
      </p:sp>
      <p:sp>
        <p:nvSpPr>
          <p:cNvPr id="3" name="Text Placeholder 2"/>
          <p:cNvSpPr>
            <a:spLocks noGrp="1"/>
          </p:cNvSpPr>
          <p:nvPr>
            <p:ph type="body" idx="1"/>
          </p:nvPr>
        </p:nvSpPr>
        <p:spPr>
          <a:xfrm>
            <a:off x="311700" y="1152474"/>
            <a:ext cx="8520600" cy="3820969"/>
          </a:xfrm>
        </p:spPr>
        <p:txBody>
          <a:bodyPr/>
          <a:lstStyle/>
          <a:p>
            <a:pPr marL="114300" indent="0">
              <a:buNone/>
            </a:pPr>
            <a:r>
              <a:rPr lang="en-IN" b="1" dirty="0"/>
              <a:t>Simple Types: </a:t>
            </a:r>
            <a:r>
              <a:rPr lang="en-IN" dirty="0"/>
              <a:t>Define constraints on text values.</a:t>
            </a:r>
          </a:p>
          <a:p>
            <a:endParaRPr lang="en-IN" dirty="0"/>
          </a:p>
          <a:p>
            <a:pPr marL="114300" indent="0">
              <a:buNone/>
            </a:pPr>
            <a:r>
              <a:rPr lang="en-IN" b="1" dirty="0"/>
              <a:t>Example:</a:t>
            </a:r>
          </a:p>
          <a:p>
            <a:pPr marL="114300" indent="0">
              <a:buNone/>
            </a:pPr>
            <a:r>
              <a:rPr lang="en-IN" dirty="0"/>
              <a:t>&lt;xs:simpleType name="phoneNumber"&gt;</a:t>
            </a:r>
          </a:p>
          <a:p>
            <a:pPr marL="114300" indent="0">
              <a:buNone/>
            </a:pPr>
            <a:r>
              <a:rPr lang="en-IN" dirty="0"/>
              <a:t>&lt;xs:restriction base="xs:string"&gt;</a:t>
            </a:r>
          </a:p>
          <a:p>
            <a:pPr marL="114300" indent="0">
              <a:buNone/>
            </a:pPr>
            <a:r>
              <a:rPr lang="en-IN" dirty="0"/>
              <a:t>&lt;xs:pattern value="\d{3}-\d{3}-\d{4}"/&gt;</a:t>
            </a:r>
          </a:p>
          <a:p>
            <a:pPr marL="114300" indent="0">
              <a:buNone/>
            </a:pPr>
            <a:r>
              <a:rPr lang="en-IN" dirty="0"/>
              <a:t>&lt;/xs:restriction&gt;</a:t>
            </a:r>
          </a:p>
          <a:p>
            <a:pPr marL="114300" indent="0">
              <a:buNone/>
            </a:pPr>
            <a:r>
              <a:rPr lang="en-IN" dirty="0"/>
              <a:t>&lt;/xs:simpleType&gt;</a:t>
            </a:r>
          </a:p>
          <a:p>
            <a:pPr marL="114300" indent="0">
              <a:buNone/>
            </a:pPr>
            <a:endParaRPr lang="en-IN" dirty="0"/>
          </a:p>
          <a:p>
            <a:pPr marL="114300" indent="0">
              <a:buNone/>
            </a:pPr>
            <a:r>
              <a:rPr lang="en-IN" b="1" dirty="0"/>
              <a:t>Complex Types: </a:t>
            </a:r>
            <a:r>
              <a:rPr lang="en-IN" dirty="0"/>
              <a:t>Define structure with nested elements.</a:t>
            </a:r>
          </a:p>
          <a:p>
            <a:endParaRPr lang="en-IN" dirty="0"/>
          </a:p>
        </p:txBody>
      </p:sp>
    </p:spTree>
    <p:extLst>
      <p:ext uri="{BB962C8B-B14F-4D97-AF65-F5344CB8AC3E}">
        <p14:creationId xmlns:p14="http://schemas.microsoft.com/office/powerpoint/2010/main" val="4088850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Managing Schemas, Schemas and Instance Documents</a:t>
            </a:r>
          </a:p>
        </p:txBody>
      </p:sp>
      <p:sp>
        <p:nvSpPr>
          <p:cNvPr id="3" name="Text Placeholder 2"/>
          <p:cNvSpPr>
            <a:spLocks noGrp="1"/>
          </p:cNvSpPr>
          <p:nvPr>
            <p:ph type="body" idx="1"/>
          </p:nvPr>
        </p:nvSpPr>
        <p:spPr>
          <a:xfrm>
            <a:off x="311700" y="1152474"/>
            <a:ext cx="8520600" cy="3820969"/>
          </a:xfrm>
        </p:spPr>
        <p:txBody>
          <a:bodyPr>
            <a:normAutofit fontScale="92500" lnSpcReduction="20000"/>
          </a:bodyPr>
          <a:lstStyle/>
          <a:p>
            <a:pPr marL="114300" indent="0">
              <a:buNone/>
            </a:pPr>
            <a:r>
              <a:rPr lang="en-IN" b="1" dirty="0"/>
              <a:t>Schema Management: </a:t>
            </a:r>
            <a:r>
              <a:rPr lang="en-IN" dirty="0"/>
              <a:t>Organizing and maintaining XML schemas.</a:t>
            </a:r>
          </a:p>
          <a:p>
            <a:pPr marL="114300" indent="0">
              <a:buNone/>
            </a:pPr>
            <a:r>
              <a:rPr lang="en-IN" dirty="0"/>
              <a:t> </a:t>
            </a:r>
            <a:r>
              <a:rPr lang="en-IN" b="1" dirty="0"/>
              <a:t>Instance Documents: </a:t>
            </a:r>
            <a:r>
              <a:rPr lang="en-IN" dirty="0"/>
              <a:t>XML documents that adhere to the schema.</a:t>
            </a:r>
          </a:p>
          <a:p>
            <a:endParaRPr lang="en-IN" dirty="0"/>
          </a:p>
          <a:p>
            <a:pPr marL="114300" indent="0">
              <a:buNone/>
            </a:pPr>
            <a:r>
              <a:rPr lang="en-IN" b="1" dirty="0"/>
              <a:t>Example:</a:t>
            </a:r>
          </a:p>
          <a:p>
            <a:pPr marL="114300" indent="0">
              <a:buNone/>
            </a:pPr>
            <a:r>
              <a:rPr lang="en-IN" dirty="0"/>
              <a:t> </a:t>
            </a:r>
            <a:r>
              <a:rPr lang="en-IN" b="1" dirty="0"/>
              <a:t>Schema: Defined rules and structure.</a:t>
            </a:r>
          </a:p>
          <a:p>
            <a:pPr marL="114300" indent="0">
              <a:buNone/>
            </a:pPr>
            <a:r>
              <a:rPr lang="en-IN" b="1" dirty="0"/>
              <a:t> Instance Document:</a:t>
            </a:r>
          </a:p>
          <a:p>
            <a:pPr marL="114300" indent="0">
              <a:buNone/>
            </a:pPr>
            <a:endParaRPr lang="en-IN" b="1" dirty="0"/>
          </a:p>
          <a:p>
            <a:pPr marL="114300" indent="0">
              <a:buNone/>
            </a:pPr>
            <a:r>
              <a:rPr lang="en-IN" dirty="0"/>
              <a:t>&lt;note xmlns:xsi="http://www.w3.org/2001/XMLSchema-instance" xsi:noNamespaceSchemaLocation="note.xsd"&gt;</a:t>
            </a:r>
          </a:p>
          <a:p>
            <a:pPr marL="114300" indent="0">
              <a:buNone/>
            </a:pPr>
            <a:r>
              <a:rPr lang="en-IN" dirty="0"/>
              <a:t>&lt;to&gt;</a:t>
            </a:r>
            <a:r>
              <a:rPr lang="en-IN" dirty="0" err="1"/>
              <a:t>Tove</a:t>
            </a:r>
            <a:r>
              <a:rPr lang="en-IN" dirty="0"/>
              <a:t>&lt;/to&gt;</a:t>
            </a:r>
          </a:p>
          <a:p>
            <a:pPr marL="114300" indent="0">
              <a:buNone/>
            </a:pPr>
            <a:r>
              <a:rPr lang="en-IN" dirty="0"/>
              <a:t>&lt;from&gt;</a:t>
            </a:r>
            <a:r>
              <a:rPr lang="en-IN" dirty="0" err="1"/>
              <a:t>Jani</a:t>
            </a:r>
            <a:r>
              <a:rPr lang="en-IN" dirty="0"/>
              <a:t>&lt;/from&gt;</a:t>
            </a:r>
          </a:p>
          <a:p>
            <a:pPr marL="114300" indent="0">
              <a:buNone/>
            </a:pPr>
            <a:r>
              <a:rPr lang="en-IN" dirty="0"/>
              <a:t>&lt;heading&gt;Reminder&lt;/heading&gt;</a:t>
            </a:r>
          </a:p>
          <a:p>
            <a:pPr marL="114300" indent="0">
              <a:buNone/>
            </a:pPr>
            <a:r>
              <a:rPr lang="en-IN" dirty="0"/>
              <a:t>&lt;body&gt;Don't forget me this weekend!&lt;/body&gt;</a:t>
            </a:r>
          </a:p>
          <a:p>
            <a:pPr marL="114300" indent="0">
              <a:buNone/>
            </a:pPr>
            <a:r>
              <a:rPr lang="en-IN" dirty="0"/>
              <a:t>&lt;/note&gt;</a:t>
            </a:r>
          </a:p>
          <a:p>
            <a:endParaRPr lang="en-IN" dirty="0"/>
          </a:p>
        </p:txBody>
      </p:sp>
    </p:spTree>
    <p:extLst>
      <p:ext uri="{BB962C8B-B14F-4D97-AF65-F5344CB8AC3E}">
        <p14:creationId xmlns:p14="http://schemas.microsoft.com/office/powerpoint/2010/main" val="3811500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XML Schema Best Practices</a:t>
            </a:r>
          </a:p>
        </p:txBody>
      </p:sp>
      <p:sp>
        <p:nvSpPr>
          <p:cNvPr id="3" name="Text Placeholder 2"/>
          <p:cNvSpPr>
            <a:spLocks noGrp="1"/>
          </p:cNvSpPr>
          <p:nvPr>
            <p:ph type="body" idx="1"/>
          </p:nvPr>
        </p:nvSpPr>
        <p:spPr/>
        <p:txBody>
          <a:bodyPr/>
          <a:lstStyle/>
          <a:p>
            <a:pPr marL="114300" indent="0">
              <a:buNone/>
            </a:pPr>
            <a:r>
              <a:rPr lang="en-IN" dirty="0"/>
              <a:t> </a:t>
            </a:r>
            <a:r>
              <a:rPr lang="en-IN" b="1" dirty="0"/>
              <a:t>Consistency: </a:t>
            </a:r>
            <a:r>
              <a:rPr lang="en-IN" dirty="0"/>
              <a:t>Maintain a consistent style and structure.</a:t>
            </a:r>
          </a:p>
          <a:p>
            <a:pPr marL="114300" indent="0">
              <a:buNone/>
            </a:pPr>
            <a:r>
              <a:rPr lang="en-IN" dirty="0"/>
              <a:t> </a:t>
            </a:r>
            <a:r>
              <a:rPr lang="en-IN" b="1" dirty="0"/>
              <a:t>Reuse: </a:t>
            </a:r>
            <a:r>
              <a:rPr lang="en-IN" dirty="0"/>
              <a:t>Leverage global declarations for reusability.</a:t>
            </a:r>
          </a:p>
          <a:p>
            <a:pPr marL="114300" indent="0">
              <a:buNone/>
            </a:pPr>
            <a:r>
              <a:rPr lang="en-IN" dirty="0"/>
              <a:t> </a:t>
            </a:r>
            <a:r>
              <a:rPr lang="en-IN" b="1" dirty="0"/>
              <a:t>Documentation: </a:t>
            </a:r>
            <a:r>
              <a:rPr lang="en-IN" dirty="0"/>
              <a:t>Include comments and annotations.</a:t>
            </a:r>
          </a:p>
          <a:p>
            <a:endParaRPr lang="en-IN" dirty="0"/>
          </a:p>
        </p:txBody>
      </p:sp>
    </p:spTree>
    <p:extLst>
      <p:ext uri="{BB962C8B-B14F-4D97-AF65-F5344CB8AC3E}">
        <p14:creationId xmlns:p14="http://schemas.microsoft.com/office/powerpoint/2010/main" val="39482535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155200" y="134625"/>
            <a:ext cx="8743500" cy="572700"/>
          </a:xfrm>
          <a:prstGeom prst="rect">
            <a:avLst/>
          </a:prstGeom>
        </p:spPr>
        <p:txBody>
          <a:bodyPr spcFirstLastPara="1" wrap="square" lIns="91425" tIns="91425" rIns="91425" bIns="91425" anchor="t" anchorCtr="0">
            <a:normAutofit fontScale="90000"/>
          </a:bodyPr>
          <a:lstStyle/>
          <a:p>
            <a:pPr marL="0" lvl="0" indent="0" algn="l" rtl="0">
              <a:lnSpc>
                <a:spcPct val="130000"/>
              </a:lnSpc>
              <a:spcBef>
                <a:spcPts val="1100"/>
              </a:spcBef>
              <a:spcAft>
                <a:spcPts val="1100"/>
              </a:spcAft>
              <a:buClr>
                <a:schemeClr val="dk1"/>
              </a:buClr>
              <a:buSzPct val="64705"/>
              <a:buFont typeface="Arial"/>
              <a:buNone/>
            </a:pPr>
            <a:r>
              <a:rPr lang="en" sz="1700" b="1" dirty="0">
                <a:solidFill>
                  <a:srgbClr val="232F3E"/>
                </a:solidFill>
              </a:rPr>
              <a:t> What are the benefits of using XML?</a:t>
            </a:r>
            <a:endParaRPr b="1" dirty="0"/>
          </a:p>
        </p:txBody>
      </p:sp>
      <p:sp>
        <p:nvSpPr>
          <p:cNvPr id="157" name="Google Shape;157;p30"/>
          <p:cNvSpPr txBox="1">
            <a:spLocks noGrp="1"/>
          </p:cNvSpPr>
          <p:nvPr>
            <p:ph type="body" idx="1"/>
          </p:nvPr>
        </p:nvSpPr>
        <p:spPr>
          <a:xfrm>
            <a:off x="208250" y="707325"/>
            <a:ext cx="8520600" cy="39777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None/>
            </a:pPr>
            <a:r>
              <a:rPr lang="en" sz="1400" u="sng" dirty="0">
                <a:solidFill>
                  <a:srgbClr val="333333"/>
                </a:solidFill>
              </a:rPr>
              <a:t>Support interbusiness transactions</a:t>
            </a:r>
            <a:endParaRPr sz="1400" u="sng" dirty="0">
              <a:solidFill>
                <a:srgbClr val="333333"/>
              </a:solidFill>
            </a:endParaRPr>
          </a:p>
          <a:p>
            <a:pPr marL="0" lvl="0" indent="0" algn="l" rtl="0">
              <a:lnSpc>
                <a:spcPct val="160000"/>
              </a:lnSpc>
              <a:spcBef>
                <a:spcPts val="1400"/>
              </a:spcBef>
              <a:spcAft>
                <a:spcPts val="0"/>
              </a:spcAft>
              <a:buClr>
                <a:schemeClr val="dk1"/>
              </a:buClr>
              <a:buSzPts val="1100"/>
              <a:buFont typeface="Arial"/>
              <a:buNone/>
            </a:pPr>
            <a:r>
              <a:rPr lang="en" sz="1200" dirty="0">
                <a:solidFill>
                  <a:srgbClr val="333333"/>
                </a:solidFill>
              </a:rPr>
              <a:t>When a company sells a good or service to another company, the two businesses need to exchange information like cost, specifications, and delivery schedules. With Extensible Markup Language (XML), they can share all the necessary information electronically and close complex deals automatically, without any human intervention. </a:t>
            </a:r>
            <a:endParaRPr sz="1200" dirty="0">
              <a:solidFill>
                <a:srgbClr val="333333"/>
              </a:solidFill>
            </a:endParaRPr>
          </a:p>
          <a:p>
            <a:pPr marL="0" lvl="0" indent="0" algn="l" rtl="0">
              <a:lnSpc>
                <a:spcPct val="160000"/>
              </a:lnSpc>
              <a:spcBef>
                <a:spcPts val="1400"/>
              </a:spcBef>
              <a:spcAft>
                <a:spcPts val="0"/>
              </a:spcAft>
              <a:buClr>
                <a:schemeClr val="dk1"/>
              </a:buClr>
              <a:buSzPts val="1100"/>
              <a:buFont typeface="Arial"/>
              <a:buNone/>
            </a:pPr>
            <a:r>
              <a:rPr lang="en" sz="1400" u="sng" dirty="0">
                <a:solidFill>
                  <a:srgbClr val="333333"/>
                </a:solidFill>
              </a:rPr>
              <a:t>Maintain data integrity</a:t>
            </a:r>
            <a:endParaRPr sz="1400" u="sng" dirty="0">
              <a:solidFill>
                <a:srgbClr val="333333"/>
              </a:solidFill>
            </a:endParaRPr>
          </a:p>
          <a:p>
            <a:pPr marL="0" lvl="0" indent="0" algn="l" rtl="0">
              <a:lnSpc>
                <a:spcPct val="160000"/>
              </a:lnSpc>
              <a:spcBef>
                <a:spcPts val="2200"/>
              </a:spcBef>
              <a:spcAft>
                <a:spcPts val="0"/>
              </a:spcAft>
              <a:buClr>
                <a:schemeClr val="dk1"/>
              </a:buClr>
              <a:buSzPts val="1100"/>
              <a:buFont typeface="Arial"/>
              <a:buNone/>
            </a:pPr>
            <a:r>
              <a:rPr lang="en" sz="1200" dirty="0">
                <a:solidFill>
                  <a:srgbClr val="333333"/>
                </a:solidFill>
              </a:rPr>
              <a:t>XML lets you transfer data along with the data’s description, preventing the loss of data integrity. You can use this descriptive information to do the following:</a:t>
            </a:r>
            <a:endParaRPr sz="1200" dirty="0">
              <a:solidFill>
                <a:srgbClr val="333333"/>
              </a:solidFill>
            </a:endParaRPr>
          </a:p>
          <a:p>
            <a:pPr marL="482600" lvl="0" indent="-304800" algn="l" rtl="0">
              <a:spcBef>
                <a:spcPts val="2200"/>
              </a:spcBef>
              <a:spcAft>
                <a:spcPts val="0"/>
              </a:spcAft>
              <a:buClr>
                <a:srgbClr val="333333"/>
              </a:buClr>
              <a:buSzPts val="1200"/>
              <a:buChar char="●"/>
            </a:pPr>
            <a:r>
              <a:rPr lang="en" sz="1200" dirty="0">
                <a:solidFill>
                  <a:srgbClr val="333333"/>
                </a:solidFill>
              </a:rPr>
              <a:t>Verify data accuracy</a:t>
            </a:r>
            <a:endParaRPr sz="1200" dirty="0">
              <a:solidFill>
                <a:srgbClr val="333333"/>
              </a:solidFill>
            </a:endParaRPr>
          </a:p>
          <a:p>
            <a:pPr marL="482600" lvl="0" indent="-304800" algn="l" rtl="0">
              <a:spcBef>
                <a:spcPts val="0"/>
              </a:spcBef>
              <a:spcAft>
                <a:spcPts val="0"/>
              </a:spcAft>
              <a:buClr>
                <a:srgbClr val="333333"/>
              </a:buClr>
              <a:buSzPts val="1200"/>
              <a:buChar char="●"/>
            </a:pPr>
            <a:r>
              <a:rPr lang="en" sz="1200" dirty="0">
                <a:solidFill>
                  <a:srgbClr val="333333"/>
                </a:solidFill>
              </a:rPr>
              <a:t>Automatically customize data presentation for different users</a:t>
            </a:r>
            <a:endParaRPr sz="1200" dirty="0">
              <a:solidFill>
                <a:srgbClr val="333333"/>
              </a:solidFill>
            </a:endParaRPr>
          </a:p>
          <a:p>
            <a:pPr marL="482600" lvl="0" indent="-304800" algn="l" rtl="0">
              <a:spcBef>
                <a:spcPts val="0"/>
              </a:spcBef>
              <a:spcAft>
                <a:spcPts val="0"/>
              </a:spcAft>
              <a:buClr>
                <a:srgbClr val="333333"/>
              </a:buClr>
              <a:buSzPts val="1200"/>
              <a:buChar char="●"/>
            </a:pPr>
            <a:r>
              <a:rPr lang="en" sz="1200" dirty="0">
                <a:solidFill>
                  <a:srgbClr val="333333"/>
                </a:solidFill>
              </a:rPr>
              <a:t>Store data consistently across multiple platforms </a:t>
            </a:r>
            <a:endParaRPr sz="1200" dirty="0">
              <a:solidFill>
                <a:srgbClr val="333333"/>
              </a:solidFill>
            </a:endParaRPr>
          </a:p>
          <a:p>
            <a:pPr marL="0" lvl="0" indent="0" algn="l" rtl="0">
              <a:lnSpc>
                <a:spcPct val="160000"/>
              </a:lnSpc>
              <a:spcBef>
                <a:spcPts val="2200"/>
              </a:spcBef>
              <a:spcAft>
                <a:spcPts val="0"/>
              </a:spcAft>
              <a:buClr>
                <a:schemeClr val="dk1"/>
              </a:buClr>
              <a:buSzPts val="1100"/>
              <a:buFont typeface="Arial"/>
              <a:buNone/>
            </a:pPr>
            <a:r>
              <a:rPr lang="en" sz="1200" dirty="0">
                <a:solidFill>
                  <a:srgbClr val="333333"/>
                </a:solidFill>
              </a:rPr>
              <a:t> </a:t>
            </a:r>
            <a:endParaRPr sz="1200" dirty="0">
              <a:solidFill>
                <a:srgbClr val="333333"/>
              </a:solidFill>
            </a:endParaRPr>
          </a:p>
          <a:p>
            <a:pPr marL="0" lvl="0" indent="0" algn="l" rtl="0">
              <a:spcBef>
                <a:spcPts val="1100"/>
              </a:spcBef>
              <a:spcAft>
                <a:spcPts val="1200"/>
              </a:spcAft>
              <a:buNone/>
            </a:pPr>
            <a:endParaRPr sz="3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CONTD…</a:t>
            </a:r>
            <a:endParaRPr/>
          </a:p>
        </p:txBody>
      </p:sp>
      <p:sp>
        <p:nvSpPr>
          <p:cNvPr id="163" name="Google Shape;163;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25000" lnSpcReduction="20000"/>
          </a:bodyPr>
          <a:lstStyle/>
          <a:p>
            <a:pPr marL="0" lvl="0" indent="0" algn="l" rtl="0">
              <a:lnSpc>
                <a:spcPct val="160000"/>
              </a:lnSpc>
              <a:spcBef>
                <a:spcPts val="1400"/>
              </a:spcBef>
              <a:spcAft>
                <a:spcPts val="0"/>
              </a:spcAft>
              <a:buClr>
                <a:schemeClr val="dk1"/>
              </a:buClr>
              <a:buSzPct val="30555"/>
              <a:buFont typeface="Arial"/>
              <a:buNone/>
            </a:pPr>
            <a:r>
              <a:rPr lang="en" sz="5600" u="sng" dirty="0">
                <a:solidFill>
                  <a:srgbClr val="333333"/>
                </a:solidFill>
              </a:rPr>
              <a:t>Improve search efficiency</a:t>
            </a:r>
            <a:endParaRPr sz="5600" u="sng" dirty="0">
              <a:solidFill>
                <a:srgbClr val="333333"/>
              </a:solidFill>
            </a:endParaRPr>
          </a:p>
          <a:p>
            <a:pPr marL="0" lvl="0" indent="0" algn="l" rtl="0">
              <a:lnSpc>
                <a:spcPct val="160000"/>
              </a:lnSpc>
              <a:spcBef>
                <a:spcPts val="2200"/>
              </a:spcBef>
              <a:spcAft>
                <a:spcPts val="0"/>
              </a:spcAft>
              <a:buClr>
                <a:schemeClr val="dk1"/>
              </a:buClr>
              <a:buSzPct val="30555"/>
              <a:buFont typeface="Arial"/>
              <a:buNone/>
            </a:pPr>
            <a:r>
              <a:rPr lang="en" sz="4800" dirty="0">
                <a:solidFill>
                  <a:srgbClr val="333333"/>
                </a:solidFill>
              </a:rPr>
              <a:t>Computer programs like search engines can sort and categorize XML files more efficiently and precisely than other types of documents. For example, the word mark can be either a noun or a verb. Based on XML tags, search engines can accurately categorize mark for relevant search results. Thus, XML helps computers to interpret natural language more efficiently.</a:t>
            </a:r>
            <a:endParaRPr sz="4800" dirty="0">
              <a:solidFill>
                <a:srgbClr val="333333"/>
              </a:solidFill>
            </a:endParaRPr>
          </a:p>
          <a:p>
            <a:pPr marL="0" indent="0">
              <a:lnSpc>
                <a:spcPct val="160000"/>
              </a:lnSpc>
              <a:spcBef>
                <a:spcPts val="1400"/>
              </a:spcBef>
              <a:buClr>
                <a:schemeClr val="dk1"/>
              </a:buClr>
              <a:buSzPct val="30555"/>
              <a:buNone/>
            </a:pPr>
            <a:r>
              <a:rPr lang="en" sz="5600" u="sng" dirty="0">
                <a:solidFill>
                  <a:srgbClr val="333333"/>
                </a:solidFill>
              </a:rPr>
              <a:t>Design flexible applications</a:t>
            </a:r>
            <a:endParaRPr sz="5600" u="sng" dirty="0">
              <a:solidFill>
                <a:srgbClr val="333333"/>
              </a:solidFill>
            </a:endParaRPr>
          </a:p>
          <a:p>
            <a:pPr marL="0" indent="0">
              <a:lnSpc>
                <a:spcPct val="160000"/>
              </a:lnSpc>
              <a:spcBef>
                <a:spcPts val="2200"/>
              </a:spcBef>
              <a:buClr>
                <a:schemeClr val="dk1"/>
              </a:buClr>
              <a:buSzPct val="30555"/>
              <a:buNone/>
            </a:pPr>
            <a:r>
              <a:rPr lang="en" sz="4800" dirty="0">
                <a:solidFill>
                  <a:srgbClr val="333333"/>
                </a:solidFill>
              </a:rPr>
              <a:t>With XML, you can conveniently upgrade or modify your application design. Many technologies, especially newer ones, come with built-in XML support. They can automatically read and process XML data files so that you can make changes without having to reformat your entire database.</a:t>
            </a:r>
            <a:endParaRPr sz="4800" dirty="0">
              <a:solidFill>
                <a:srgbClr val="333333"/>
              </a:solidFill>
            </a:endParaRPr>
          </a:p>
          <a:p>
            <a:pPr marL="0" lvl="0" indent="0" algn="l" rtl="0">
              <a:spcBef>
                <a:spcPts val="2200"/>
              </a:spcBef>
              <a:spcAft>
                <a:spcPts val="1200"/>
              </a:spcAft>
              <a:buNone/>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30000"/>
              </a:lnSpc>
              <a:spcBef>
                <a:spcPts val="1100"/>
              </a:spcBef>
              <a:spcAft>
                <a:spcPts val="0"/>
              </a:spcAft>
              <a:buClr>
                <a:schemeClr val="dk1"/>
              </a:buClr>
              <a:buSzPct val="64705"/>
              <a:buFont typeface="Arial"/>
              <a:buNone/>
            </a:pPr>
            <a:r>
              <a:rPr lang="en" sz="1800" b="1" dirty="0">
                <a:solidFill>
                  <a:srgbClr val="232F3E"/>
                </a:solidFill>
                <a:highlight>
                  <a:srgbClr val="FBFBFB"/>
                </a:highlight>
              </a:rPr>
              <a:t>What are the applications of XML?</a:t>
            </a:r>
            <a:endParaRPr sz="1800" b="1" dirty="0">
              <a:solidFill>
                <a:srgbClr val="232F3E"/>
              </a:solidFill>
              <a:highlight>
                <a:srgbClr val="FBFBFB"/>
              </a:highlight>
            </a:endParaRPr>
          </a:p>
          <a:p>
            <a:pPr marL="0" lvl="0" indent="0" algn="l" rtl="0">
              <a:spcBef>
                <a:spcPts val="1100"/>
              </a:spcBef>
              <a:spcAft>
                <a:spcPts val="0"/>
              </a:spcAft>
              <a:buNone/>
            </a:pPr>
            <a:endParaRPr dirty="0"/>
          </a:p>
        </p:txBody>
      </p:sp>
      <p:sp>
        <p:nvSpPr>
          <p:cNvPr id="169" name="Google Shape;169;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100" dirty="0">
                <a:solidFill>
                  <a:srgbClr val="333333"/>
                </a:solidFill>
                <a:highlight>
                  <a:srgbClr val="FBFBFB"/>
                </a:highlight>
              </a:rPr>
              <a:t>Extensible Markup Language (XML) is the underlying technology in thousands of applications, ranging from common productivity tools like word processing to book publishing software and even complex application configuration systems.</a:t>
            </a:r>
            <a:endParaRPr sz="1100" dirty="0">
              <a:solidFill>
                <a:srgbClr val="333333"/>
              </a:solidFill>
              <a:highlight>
                <a:srgbClr val="FBFBFB"/>
              </a:highlight>
            </a:endParaRPr>
          </a:p>
          <a:p>
            <a:pPr marL="0" lvl="0" indent="0" algn="l" rtl="0">
              <a:spcBef>
                <a:spcPts val="1400"/>
              </a:spcBef>
              <a:spcAft>
                <a:spcPts val="0"/>
              </a:spcAft>
              <a:buClr>
                <a:schemeClr val="dk1"/>
              </a:buClr>
              <a:buSzPts val="1100"/>
              <a:buFont typeface="Arial"/>
              <a:buNone/>
            </a:pPr>
            <a:r>
              <a:rPr lang="en" sz="1300" b="1" dirty="0">
                <a:solidFill>
                  <a:srgbClr val="333333"/>
                </a:solidFill>
                <a:highlight>
                  <a:srgbClr val="FBFBFB"/>
                </a:highlight>
              </a:rPr>
              <a:t>Data transfer</a:t>
            </a:r>
            <a:endParaRPr sz="1300" b="1" dirty="0">
              <a:solidFill>
                <a:srgbClr val="333333"/>
              </a:solidFill>
              <a:highlight>
                <a:srgbClr val="FBFBFB"/>
              </a:highlight>
            </a:endParaRPr>
          </a:p>
          <a:p>
            <a:pPr marL="0" lvl="0" indent="0" algn="l" rtl="0">
              <a:spcBef>
                <a:spcPts val="1100"/>
              </a:spcBef>
              <a:spcAft>
                <a:spcPts val="0"/>
              </a:spcAft>
              <a:buClr>
                <a:schemeClr val="dk1"/>
              </a:buClr>
              <a:buSzPts val="1100"/>
              <a:buFont typeface="Arial"/>
              <a:buNone/>
            </a:pPr>
            <a:r>
              <a:rPr lang="en" sz="1100" dirty="0">
                <a:solidFill>
                  <a:srgbClr val="333333"/>
                </a:solidFill>
                <a:highlight>
                  <a:srgbClr val="FBFBFB"/>
                </a:highlight>
              </a:rPr>
              <a:t>You can use XML to transfer data between two systems that store the same data in different formats. For example, your website stores dates in MM/DD/YYYY format, but your accounting system stores dates in DD/MM/YYYY format. You can transfer the data from the website to the accounting system by using XML. Your developers can write code that automatically converts the following:</a:t>
            </a:r>
            <a:endParaRPr sz="1100" dirty="0">
              <a:solidFill>
                <a:srgbClr val="333333"/>
              </a:solidFill>
              <a:highlight>
                <a:srgbClr val="FBFBFB"/>
              </a:highlight>
            </a:endParaRPr>
          </a:p>
          <a:p>
            <a:pPr marL="482600" lvl="0" indent="-295275" algn="l" rtl="0">
              <a:spcBef>
                <a:spcPts val="1100"/>
              </a:spcBef>
              <a:spcAft>
                <a:spcPts val="0"/>
              </a:spcAft>
              <a:buClr>
                <a:srgbClr val="333333"/>
              </a:buClr>
              <a:buSzPts val="1050"/>
              <a:buChar char="●"/>
            </a:pPr>
            <a:r>
              <a:rPr lang="en" sz="1100" dirty="0">
                <a:solidFill>
                  <a:srgbClr val="333333"/>
                </a:solidFill>
                <a:highlight>
                  <a:srgbClr val="FBFBFB"/>
                </a:highlight>
              </a:rPr>
              <a:t>Website data to XML format</a:t>
            </a:r>
            <a:endParaRPr sz="1100" dirty="0">
              <a:solidFill>
                <a:srgbClr val="333333"/>
              </a:solidFill>
              <a:highlight>
                <a:srgbClr val="FBFBFB"/>
              </a:highlight>
            </a:endParaRPr>
          </a:p>
          <a:p>
            <a:pPr marL="482600" lvl="0" indent="-295275" algn="l" rtl="0">
              <a:spcBef>
                <a:spcPts val="0"/>
              </a:spcBef>
              <a:spcAft>
                <a:spcPts val="0"/>
              </a:spcAft>
              <a:buClr>
                <a:srgbClr val="333333"/>
              </a:buClr>
              <a:buSzPts val="1050"/>
              <a:buChar char="●"/>
            </a:pPr>
            <a:r>
              <a:rPr lang="en" sz="1100" dirty="0">
                <a:solidFill>
                  <a:srgbClr val="333333"/>
                </a:solidFill>
                <a:highlight>
                  <a:srgbClr val="FBFBFB"/>
                </a:highlight>
              </a:rPr>
              <a:t>XML data to accounting system data</a:t>
            </a:r>
            <a:endParaRPr sz="1100" dirty="0">
              <a:solidFill>
                <a:srgbClr val="333333"/>
              </a:solidFill>
              <a:highlight>
                <a:srgbClr val="FBFBFB"/>
              </a:highlight>
            </a:endParaRPr>
          </a:p>
          <a:p>
            <a:pPr marL="482600" lvl="0" indent="-295275" algn="l" rtl="0">
              <a:spcBef>
                <a:spcPts val="0"/>
              </a:spcBef>
              <a:spcAft>
                <a:spcPts val="0"/>
              </a:spcAft>
              <a:buClr>
                <a:srgbClr val="333333"/>
              </a:buClr>
              <a:buSzPts val="1050"/>
              <a:buChar char="●"/>
            </a:pPr>
            <a:r>
              <a:rPr lang="en" sz="1100" dirty="0">
                <a:solidFill>
                  <a:srgbClr val="333333"/>
                </a:solidFill>
                <a:highlight>
                  <a:srgbClr val="FBFBFB"/>
                </a:highlight>
              </a:rPr>
              <a:t>Accounting system data back to XML format</a:t>
            </a:r>
            <a:endParaRPr sz="1100" dirty="0">
              <a:solidFill>
                <a:srgbClr val="333333"/>
              </a:solidFill>
              <a:highlight>
                <a:srgbClr val="FBFBFB"/>
              </a:highlight>
            </a:endParaRPr>
          </a:p>
          <a:p>
            <a:pPr marL="482600" lvl="0" indent="-295275" algn="l" rtl="0">
              <a:spcBef>
                <a:spcPts val="0"/>
              </a:spcBef>
              <a:spcAft>
                <a:spcPts val="0"/>
              </a:spcAft>
              <a:buClr>
                <a:srgbClr val="333333"/>
              </a:buClr>
              <a:buSzPts val="1050"/>
              <a:buChar char="●"/>
            </a:pPr>
            <a:r>
              <a:rPr lang="en" sz="1100" dirty="0">
                <a:solidFill>
                  <a:srgbClr val="333333"/>
                </a:solidFill>
                <a:highlight>
                  <a:srgbClr val="FBFBFB"/>
                </a:highlight>
              </a:rPr>
              <a:t>XML data back to website data</a:t>
            </a:r>
            <a:endParaRPr sz="1100" dirty="0">
              <a:solidFill>
                <a:srgbClr val="333333"/>
              </a:solidFill>
              <a:highlight>
                <a:srgbClr val="FBFBFB"/>
              </a:highlight>
            </a:endParaRPr>
          </a:p>
          <a:p>
            <a:pPr marL="0" lvl="0" indent="0" algn="l" rtl="0">
              <a:spcBef>
                <a:spcPts val="0"/>
              </a:spcBef>
              <a:spcAft>
                <a:spcPts val="1200"/>
              </a:spcAft>
              <a:buNone/>
            </a:pP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CONTD…</a:t>
            </a:r>
            <a:endParaRPr/>
          </a:p>
        </p:txBody>
      </p:sp>
      <p:sp>
        <p:nvSpPr>
          <p:cNvPr id="175" name="Google Shape;175;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1400"/>
              </a:spcBef>
              <a:spcAft>
                <a:spcPts val="0"/>
              </a:spcAft>
              <a:buClr>
                <a:schemeClr val="dk1"/>
              </a:buClr>
              <a:buSzPts val="1100"/>
              <a:buFont typeface="Arial"/>
              <a:buNone/>
            </a:pPr>
            <a:r>
              <a:rPr lang="en" sz="1300" b="1">
                <a:solidFill>
                  <a:srgbClr val="333333"/>
                </a:solidFill>
                <a:highlight>
                  <a:srgbClr val="FBFBFB"/>
                </a:highlight>
              </a:rPr>
              <a:t>Web applications</a:t>
            </a:r>
            <a:endParaRPr sz="1300" b="1">
              <a:solidFill>
                <a:srgbClr val="333333"/>
              </a:solidFill>
              <a:highlight>
                <a:srgbClr val="FBFBFB"/>
              </a:highlight>
            </a:endParaRPr>
          </a:p>
          <a:p>
            <a:pPr marL="0" lvl="0" indent="0" algn="l" rtl="0">
              <a:spcBef>
                <a:spcPts val="1100"/>
              </a:spcBef>
              <a:spcAft>
                <a:spcPts val="0"/>
              </a:spcAft>
              <a:buClr>
                <a:schemeClr val="dk1"/>
              </a:buClr>
              <a:buSzPts val="1100"/>
              <a:buFont typeface="Arial"/>
              <a:buNone/>
            </a:pPr>
            <a:r>
              <a:rPr lang="en" sz="1050">
                <a:solidFill>
                  <a:srgbClr val="333333"/>
                </a:solidFill>
                <a:highlight>
                  <a:srgbClr val="FBFBFB"/>
                </a:highlight>
              </a:rPr>
              <a:t>XML gives structure to the data that you see on webpages. Other website technologies, like HTML, work with XML to present consistent and relevant data to website visitors. For example, consider an e-commerce website that sells clothes. Instead of showing all clothes to all visitors, the website uses XML to create customized webpages based on user preferences. It shows products from specific brands by filtering the &lt;brand&gt; tag.</a:t>
            </a:r>
            <a:endParaRPr sz="1050">
              <a:solidFill>
                <a:srgbClr val="333333"/>
              </a:solidFill>
              <a:highlight>
                <a:srgbClr val="FBFBFB"/>
              </a:highlight>
            </a:endParaRPr>
          </a:p>
          <a:p>
            <a:pPr marL="0" lvl="0" indent="0" algn="l" rtl="0">
              <a:spcBef>
                <a:spcPts val="1400"/>
              </a:spcBef>
              <a:spcAft>
                <a:spcPts val="0"/>
              </a:spcAft>
              <a:buClr>
                <a:schemeClr val="dk1"/>
              </a:buClr>
              <a:buSzPts val="1100"/>
              <a:buFont typeface="Arial"/>
              <a:buNone/>
            </a:pPr>
            <a:r>
              <a:rPr lang="en" sz="1300" b="1">
                <a:solidFill>
                  <a:srgbClr val="333333"/>
                </a:solidFill>
                <a:highlight>
                  <a:srgbClr val="FBFBFB"/>
                </a:highlight>
              </a:rPr>
              <a:t>Documentation</a:t>
            </a:r>
            <a:endParaRPr sz="1300" b="1">
              <a:solidFill>
                <a:srgbClr val="333333"/>
              </a:solidFill>
              <a:highlight>
                <a:srgbClr val="FBFBFB"/>
              </a:highlight>
            </a:endParaRPr>
          </a:p>
          <a:p>
            <a:pPr marL="0" lvl="0" indent="0" algn="l" rtl="0">
              <a:spcBef>
                <a:spcPts val="1100"/>
              </a:spcBef>
              <a:spcAft>
                <a:spcPts val="0"/>
              </a:spcAft>
              <a:buClr>
                <a:schemeClr val="dk1"/>
              </a:buClr>
              <a:buSzPts val="1100"/>
              <a:buFont typeface="Arial"/>
              <a:buNone/>
            </a:pPr>
            <a:r>
              <a:rPr lang="en" sz="1050">
                <a:solidFill>
                  <a:srgbClr val="333333"/>
                </a:solidFill>
                <a:highlight>
                  <a:srgbClr val="FBFBFB"/>
                </a:highlight>
              </a:rPr>
              <a:t>You can use XML to specify the structural information of any technical document. Other programs then process the document structure to present it flexibly. For example, there are XML tags for a paragraph, an item in a numbered list, and a heading. Using these tags, other types of software automatically prepare the document for uses such as printing and webpage publication.</a:t>
            </a:r>
            <a:endParaRPr sz="1050">
              <a:solidFill>
                <a:srgbClr val="333333"/>
              </a:solidFill>
              <a:highlight>
                <a:srgbClr val="FBFBFB"/>
              </a:highlight>
            </a:endParaRPr>
          </a:p>
          <a:p>
            <a:pPr marL="0" lvl="0" indent="0" algn="l" rtl="0">
              <a:spcBef>
                <a:spcPts val="1400"/>
              </a:spcBef>
              <a:spcAft>
                <a:spcPts val="0"/>
              </a:spcAft>
              <a:buClr>
                <a:schemeClr val="dk1"/>
              </a:buClr>
              <a:buSzPts val="1100"/>
              <a:buFont typeface="Arial"/>
              <a:buNone/>
            </a:pPr>
            <a:r>
              <a:rPr lang="en" sz="1300" b="1">
                <a:solidFill>
                  <a:srgbClr val="333333"/>
                </a:solidFill>
                <a:highlight>
                  <a:srgbClr val="FBFBFB"/>
                </a:highlight>
              </a:rPr>
              <a:t>Data type</a:t>
            </a:r>
            <a:endParaRPr sz="1300" b="1">
              <a:solidFill>
                <a:srgbClr val="333333"/>
              </a:solidFill>
              <a:highlight>
                <a:srgbClr val="FBFBFB"/>
              </a:highlight>
            </a:endParaRPr>
          </a:p>
          <a:p>
            <a:pPr marL="0" lvl="0" indent="0" algn="l" rtl="0">
              <a:spcBef>
                <a:spcPts val="1100"/>
              </a:spcBef>
              <a:spcAft>
                <a:spcPts val="0"/>
              </a:spcAft>
              <a:buClr>
                <a:schemeClr val="dk1"/>
              </a:buClr>
              <a:buSzPts val="1100"/>
              <a:buFont typeface="Arial"/>
              <a:buNone/>
            </a:pPr>
            <a:r>
              <a:rPr lang="en" sz="1050">
                <a:solidFill>
                  <a:srgbClr val="333333"/>
                </a:solidFill>
                <a:highlight>
                  <a:srgbClr val="FBFBFB"/>
                </a:highlight>
              </a:rPr>
              <a:t>Many programming languages support XML as a data type. With this support, you can easily write programs in other languages that work directly with XML files.</a:t>
            </a:r>
            <a:endParaRPr sz="1050">
              <a:solidFill>
                <a:srgbClr val="333333"/>
              </a:solidFill>
              <a:highlight>
                <a:srgbClr val="FBFBFB"/>
              </a:highlight>
            </a:endParaRPr>
          </a:p>
          <a:p>
            <a:pPr marL="0" lvl="0" indent="0" algn="l" rtl="0">
              <a:spcBef>
                <a:spcPts val="0"/>
              </a:spcBef>
              <a:spcAft>
                <a:spcPts val="120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30000"/>
              </a:lnSpc>
              <a:spcBef>
                <a:spcPts val="1100"/>
              </a:spcBef>
              <a:spcAft>
                <a:spcPts val="1100"/>
              </a:spcAft>
              <a:buClr>
                <a:schemeClr val="dk1"/>
              </a:buClr>
              <a:buSzPct val="64705"/>
              <a:buFont typeface="Arial"/>
              <a:buNone/>
            </a:pPr>
            <a:r>
              <a:rPr lang="en" sz="1800" b="1" dirty="0">
                <a:solidFill>
                  <a:srgbClr val="232F3E"/>
                </a:solidFill>
              </a:rPr>
              <a:t>What is an XML parser?</a:t>
            </a:r>
            <a:endParaRPr sz="1800" b="1" dirty="0"/>
          </a:p>
        </p:txBody>
      </p:sp>
      <p:sp>
        <p:nvSpPr>
          <p:cNvPr id="211" name="Google Shape;211;p39"/>
          <p:cNvSpPr txBox="1">
            <a:spLocks noGrp="1"/>
          </p:cNvSpPr>
          <p:nvPr>
            <p:ph type="body" idx="1"/>
          </p:nvPr>
        </p:nvSpPr>
        <p:spPr>
          <a:xfrm>
            <a:off x="311700" y="842475"/>
            <a:ext cx="8520600" cy="3726300"/>
          </a:xfrm>
          <a:prstGeom prst="rect">
            <a:avLst/>
          </a:prstGeom>
        </p:spPr>
        <p:txBody>
          <a:bodyPr spcFirstLastPara="1" wrap="square" lIns="91425" tIns="91425" rIns="91425" bIns="91425" anchor="t" anchorCtr="0">
            <a:noAutofit/>
          </a:bodyPr>
          <a:lstStyle/>
          <a:p>
            <a:pPr marL="0" lvl="0" indent="0" algn="l" rtl="0">
              <a:lnSpc>
                <a:spcPct val="130000"/>
              </a:lnSpc>
              <a:spcBef>
                <a:spcPts val="1100"/>
              </a:spcBef>
              <a:spcAft>
                <a:spcPts val="0"/>
              </a:spcAft>
              <a:buClr>
                <a:schemeClr val="dk1"/>
              </a:buClr>
              <a:buSzPct val="64705"/>
              <a:buFont typeface="Arial"/>
              <a:buNone/>
            </a:pPr>
            <a:endParaRPr sz="1200" dirty="0">
              <a:solidFill>
                <a:srgbClr val="232F3E"/>
              </a:solidFill>
            </a:endParaRPr>
          </a:p>
          <a:p>
            <a:pPr marL="0" lvl="0" indent="0" algn="l" rtl="0">
              <a:lnSpc>
                <a:spcPct val="160000"/>
              </a:lnSpc>
              <a:spcBef>
                <a:spcPts val="1100"/>
              </a:spcBef>
              <a:spcAft>
                <a:spcPts val="0"/>
              </a:spcAft>
              <a:buClr>
                <a:schemeClr val="dk1"/>
              </a:buClr>
              <a:buSzPct val="78571"/>
              <a:buFont typeface="Arial"/>
              <a:buNone/>
            </a:pPr>
            <a:r>
              <a:rPr lang="en" sz="1200" dirty="0">
                <a:solidFill>
                  <a:srgbClr val="333333"/>
                </a:solidFill>
              </a:rPr>
              <a:t>An Extensible Markup Language (XML) parser is software that can process or read XML documents to extract the data within them. XML parsers also check the syntax or rules of the XML file and can validate it against a particular XML schema. Because XML is a strict markup language, the parsers will not process the file if there are any validation or syntax errors. For example, the XML parser will give errors if any of these conditions are true:</a:t>
            </a:r>
            <a:endParaRPr sz="1200" dirty="0">
              <a:solidFill>
                <a:srgbClr val="333333"/>
              </a:solidFill>
            </a:endParaRPr>
          </a:p>
          <a:p>
            <a:pPr marL="482600" lvl="0" indent="-290830" algn="l" rtl="0">
              <a:spcBef>
                <a:spcPts val="2200"/>
              </a:spcBef>
              <a:spcAft>
                <a:spcPts val="0"/>
              </a:spcAft>
              <a:buClr>
                <a:srgbClr val="333333"/>
              </a:buClr>
              <a:buSzPct val="100000"/>
              <a:buChar char="●"/>
            </a:pPr>
            <a:r>
              <a:rPr lang="en" sz="1200" dirty="0">
                <a:solidFill>
                  <a:srgbClr val="333333"/>
                </a:solidFill>
              </a:rPr>
              <a:t>A closing tag or end tag is missing</a:t>
            </a:r>
            <a:endParaRPr sz="1200" dirty="0">
              <a:solidFill>
                <a:srgbClr val="333333"/>
              </a:solidFill>
            </a:endParaRPr>
          </a:p>
          <a:p>
            <a:pPr marL="482600" lvl="0" indent="-290830" algn="l" rtl="0">
              <a:spcBef>
                <a:spcPts val="0"/>
              </a:spcBef>
              <a:spcAft>
                <a:spcPts val="0"/>
              </a:spcAft>
              <a:buClr>
                <a:srgbClr val="333333"/>
              </a:buClr>
              <a:buSzPct val="100000"/>
              <a:buChar char="●"/>
            </a:pPr>
            <a:r>
              <a:rPr lang="en" sz="1200" dirty="0">
                <a:solidFill>
                  <a:srgbClr val="333333"/>
                </a:solidFill>
              </a:rPr>
              <a:t>Attribute values don’t have quotation marks</a:t>
            </a:r>
            <a:endParaRPr sz="1200" dirty="0">
              <a:solidFill>
                <a:srgbClr val="333333"/>
              </a:solidFill>
            </a:endParaRPr>
          </a:p>
          <a:p>
            <a:pPr marL="482600" lvl="0" indent="-290830" algn="l" rtl="0">
              <a:spcBef>
                <a:spcPts val="0"/>
              </a:spcBef>
              <a:spcAft>
                <a:spcPts val="0"/>
              </a:spcAft>
              <a:buClr>
                <a:srgbClr val="333333"/>
              </a:buClr>
              <a:buSzPct val="100000"/>
              <a:buChar char="●"/>
            </a:pPr>
            <a:r>
              <a:rPr lang="en" sz="1200" dirty="0">
                <a:solidFill>
                  <a:srgbClr val="333333"/>
                </a:solidFill>
              </a:rPr>
              <a:t>A schema condition has not been met</a:t>
            </a:r>
            <a:endParaRPr sz="1200" dirty="0">
              <a:solidFill>
                <a:srgbClr val="333333"/>
              </a:solidFill>
            </a:endParaRPr>
          </a:p>
          <a:p>
            <a:pPr marL="0" lvl="0" indent="0" algn="l" rtl="0">
              <a:lnSpc>
                <a:spcPct val="160000"/>
              </a:lnSpc>
              <a:spcBef>
                <a:spcPts val="2200"/>
              </a:spcBef>
              <a:spcAft>
                <a:spcPts val="0"/>
              </a:spcAft>
              <a:buClr>
                <a:schemeClr val="dk1"/>
              </a:buClr>
              <a:buSzPct val="78571"/>
              <a:buFont typeface="Arial"/>
              <a:buNone/>
            </a:pPr>
            <a:r>
              <a:rPr lang="en" sz="1200" dirty="0">
                <a:solidFill>
                  <a:srgbClr val="333333"/>
                </a:solidFill>
              </a:rPr>
              <a:t>Software applications use XML parsers to transform XML files into native data types. They can thus focus on the application logic without having to go into the details of the XML itself.</a:t>
            </a:r>
            <a:endParaRPr sz="1200" dirty="0">
              <a:solidFill>
                <a:srgbClr val="333333"/>
              </a:solidFill>
            </a:endParaRPr>
          </a:p>
          <a:p>
            <a:pPr marL="0" lvl="0" indent="0" algn="l" rtl="0">
              <a:lnSpc>
                <a:spcPct val="160000"/>
              </a:lnSpc>
              <a:spcBef>
                <a:spcPts val="2200"/>
              </a:spcBef>
              <a:spcAft>
                <a:spcPts val="0"/>
              </a:spcAft>
              <a:buClr>
                <a:schemeClr val="dk1"/>
              </a:buClr>
              <a:buSzPct val="78571"/>
              <a:buFont typeface="Arial"/>
              <a:buNone/>
            </a:pPr>
            <a:r>
              <a:rPr lang="en" sz="1200" dirty="0">
                <a:solidFill>
                  <a:srgbClr val="333333"/>
                </a:solidFill>
              </a:rPr>
              <a:t> </a:t>
            </a:r>
            <a:endParaRPr sz="1200" dirty="0">
              <a:solidFill>
                <a:srgbClr val="333333"/>
              </a:solidFill>
            </a:endParaRPr>
          </a:p>
          <a:p>
            <a:pPr marL="0" lvl="0" indent="0" algn="l" rtl="0">
              <a:spcBef>
                <a:spcPts val="1100"/>
              </a:spcBef>
              <a:spcAft>
                <a:spcPts val="1200"/>
              </a:spcAft>
              <a:buNone/>
            </a:pPr>
            <a:endParaRPr sz="1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lvl="0"/>
            <a:r>
              <a:rPr lang="en-IN" dirty="0"/>
              <a:t>Modern Data Formats: JSON and XML</a:t>
            </a:r>
            <a:endParaRPr dirty="0"/>
          </a:p>
        </p:txBody>
      </p:sp>
      <p:sp>
        <p:nvSpPr>
          <p:cNvPr id="229" name="Google Shape;229;p42"/>
          <p:cNvSpPr txBox="1">
            <a:spLocks noGrp="1"/>
          </p:cNvSpPr>
          <p:nvPr>
            <p:ph type="body" idx="1"/>
          </p:nvPr>
        </p:nvSpPr>
        <p:spPr>
          <a:xfrm>
            <a:off x="311700" y="1152475"/>
            <a:ext cx="8520600" cy="3754062"/>
          </a:xfrm>
          <a:prstGeom prst="rect">
            <a:avLst/>
          </a:prstGeom>
        </p:spPr>
        <p:txBody>
          <a:bodyPr spcFirstLastPara="1" wrap="square" lIns="91425" tIns="91425" rIns="91425" bIns="91425" anchor="t" anchorCtr="0">
            <a:normAutofit fontScale="55000" lnSpcReduction="20000"/>
          </a:bodyPr>
          <a:lstStyle/>
          <a:p>
            <a:pPr marL="114300" indent="0">
              <a:buNone/>
            </a:pPr>
            <a:r>
              <a:rPr lang="en-IN" sz="2000" b="1" dirty="0"/>
              <a:t> </a:t>
            </a:r>
            <a:r>
              <a:rPr lang="en-IN" sz="2200" b="1" dirty="0"/>
              <a:t>JSON (JavaScript Object Notation): </a:t>
            </a:r>
            <a:r>
              <a:rPr lang="en-IN" sz="2200" dirty="0"/>
              <a:t>Lightweight data-interchange format.</a:t>
            </a:r>
          </a:p>
          <a:p>
            <a:pPr marL="114300" indent="0">
              <a:buNone/>
            </a:pPr>
            <a:r>
              <a:rPr lang="en-IN" sz="2200" b="1" dirty="0"/>
              <a:t> XML: </a:t>
            </a:r>
            <a:r>
              <a:rPr lang="en-IN" sz="2200" dirty="0"/>
              <a:t>More verbose, supports complex data structures and validation.</a:t>
            </a:r>
          </a:p>
          <a:p>
            <a:endParaRPr lang="en-IN" sz="2200" dirty="0"/>
          </a:p>
          <a:p>
            <a:pPr marL="114300" indent="0">
              <a:buNone/>
            </a:pPr>
            <a:r>
              <a:rPr lang="en-IN" sz="2200" u="sng" dirty="0"/>
              <a:t>Example JSON:</a:t>
            </a:r>
          </a:p>
          <a:p>
            <a:pPr marL="114300" indent="0">
              <a:buNone/>
            </a:pPr>
            <a:r>
              <a:rPr lang="en-IN" sz="2200" dirty="0"/>
              <a:t>{</a:t>
            </a:r>
          </a:p>
          <a:p>
            <a:pPr marL="114300" indent="0">
              <a:buNone/>
            </a:pPr>
            <a:r>
              <a:rPr lang="en-IN" sz="2200" dirty="0"/>
              <a:t>  "bookstore": {</a:t>
            </a:r>
          </a:p>
          <a:p>
            <a:pPr marL="114300" indent="0">
              <a:buNone/>
            </a:pPr>
            <a:r>
              <a:rPr lang="en-IN" sz="2200" dirty="0"/>
              <a:t>    "book": {</a:t>
            </a:r>
          </a:p>
          <a:p>
            <a:pPr marL="114300" indent="0">
              <a:buNone/>
            </a:pPr>
            <a:r>
              <a:rPr lang="en-IN" sz="2200" dirty="0"/>
              <a:t>      "title": "Learning XML",</a:t>
            </a:r>
          </a:p>
          <a:p>
            <a:pPr marL="114300" indent="0">
              <a:buNone/>
            </a:pPr>
            <a:r>
              <a:rPr lang="en-IN" sz="2200" dirty="0"/>
              <a:t>      "author": "Erik T. Ray",</a:t>
            </a:r>
          </a:p>
          <a:p>
            <a:pPr marL="114300" indent="0">
              <a:buNone/>
            </a:pPr>
            <a:r>
              <a:rPr lang="en-IN" sz="2200" dirty="0"/>
              <a:t>      "price": 39.95</a:t>
            </a:r>
          </a:p>
          <a:p>
            <a:pPr marL="114300" indent="0">
              <a:buNone/>
            </a:pPr>
            <a:r>
              <a:rPr lang="en-IN" sz="2200" dirty="0"/>
              <a:t>    }</a:t>
            </a:r>
          </a:p>
          <a:p>
            <a:pPr marL="114300" indent="0">
              <a:buNone/>
            </a:pPr>
            <a:r>
              <a:rPr lang="en-IN" sz="2200" dirty="0"/>
              <a:t>  }</a:t>
            </a:r>
          </a:p>
          <a:p>
            <a:pPr marL="114300" indent="0">
              <a:buNone/>
            </a:pPr>
            <a:r>
              <a:rPr lang="en-IN" sz="2200" dirty="0"/>
              <a:t>}</a:t>
            </a:r>
          </a:p>
          <a:p>
            <a:endParaRPr lang="en-IN" sz="2200" dirty="0"/>
          </a:p>
          <a:p>
            <a:pPr marL="114300" indent="0">
              <a:buNone/>
            </a:pPr>
            <a:r>
              <a:rPr lang="en-IN" sz="2200" i="1" u="sng" dirty="0"/>
              <a:t>Comparison:</a:t>
            </a:r>
          </a:p>
          <a:p>
            <a:pPr marL="114300" indent="0">
              <a:buNone/>
            </a:pPr>
            <a:endParaRPr lang="en-IN" sz="2200" i="1" u="sng" dirty="0"/>
          </a:p>
          <a:p>
            <a:pPr marL="114300" indent="0">
              <a:buNone/>
            </a:pPr>
            <a:r>
              <a:rPr lang="en-IN" sz="2200" dirty="0"/>
              <a:t> JSON: Easier to read and write, widely used in web APIs.</a:t>
            </a:r>
          </a:p>
          <a:p>
            <a:pPr marL="114300" indent="0">
              <a:buNone/>
            </a:pPr>
            <a:r>
              <a:rPr lang="en-IN" sz="2200" dirty="0"/>
              <a:t> XML: More powerful for complex documents, supports validation.</a:t>
            </a:r>
          </a:p>
          <a:p>
            <a:pPr marL="0" lvl="0" indent="0" algn="l" rtl="0">
              <a:spcBef>
                <a:spcPts val="0"/>
              </a:spcBef>
              <a:spcAft>
                <a:spcPts val="1200"/>
              </a:spcAft>
              <a:buNone/>
            </a:pP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Real-Time Example Applications</a:t>
            </a:r>
          </a:p>
        </p:txBody>
      </p:sp>
      <p:sp>
        <p:nvSpPr>
          <p:cNvPr id="3" name="Text Placeholder 2"/>
          <p:cNvSpPr>
            <a:spLocks noGrp="1"/>
          </p:cNvSpPr>
          <p:nvPr>
            <p:ph type="body" idx="1"/>
          </p:nvPr>
        </p:nvSpPr>
        <p:spPr/>
        <p:txBody>
          <a:bodyPr/>
          <a:lstStyle/>
          <a:p>
            <a:pPr marL="114300" indent="0">
              <a:buNone/>
            </a:pPr>
            <a:r>
              <a:rPr lang="en-IN" dirty="0"/>
              <a:t> </a:t>
            </a:r>
            <a:r>
              <a:rPr lang="en-IN" b="1" dirty="0"/>
              <a:t>Web APIs: </a:t>
            </a:r>
            <a:r>
              <a:rPr lang="en-IN" dirty="0"/>
              <a:t>JSON is commonly used for transmitting data between a server and web applications.</a:t>
            </a:r>
          </a:p>
          <a:p>
            <a:pPr marL="114300" indent="0">
              <a:buNone/>
            </a:pPr>
            <a:endParaRPr lang="en-IN" dirty="0"/>
          </a:p>
          <a:p>
            <a:pPr marL="114300" indent="0">
              <a:buNone/>
            </a:pPr>
            <a:r>
              <a:rPr lang="en-IN" dirty="0"/>
              <a:t> </a:t>
            </a:r>
            <a:r>
              <a:rPr lang="en-IN" b="1" dirty="0"/>
              <a:t>Configuration Files</a:t>
            </a:r>
            <a:r>
              <a:rPr lang="en-IN" dirty="0"/>
              <a:t>: XML is often used in enterprise applications for configuration.</a:t>
            </a:r>
          </a:p>
          <a:p>
            <a:endParaRPr lang="en-IN" dirty="0"/>
          </a:p>
        </p:txBody>
      </p:sp>
    </p:spTree>
    <p:extLst>
      <p:ext uri="{BB962C8B-B14F-4D97-AF65-F5344CB8AC3E}">
        <p14:creationId xmlns:p14="http://schemas.microsoft.com/office/powerpoint/2010/main" val="1890674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ctrTitle"/>
          </p:nvPr>
        </p:nvSpPr>
        <p:spPr>
          <a:xfrm>
            <a:off x="311700" y="744575"/>
            <a:ext cx="8520600" cy="5931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Clr>
                <a:schemeClr val="dk1"/>
              </a:buClr>
              <a:buSzPct val="39285"/>
              <a:buFont typeface="Arial"/>
              <a:buNone/>
            </a:pPr>
            <a:r>
              <a:rPr lang="en" sz="2800" dirty="0">
                <a:solidFill>
                  <a:schemeClr val="dk2"/>
                </a:solidFill>
              </a:rPr>
              <a:t>TEXT BOOKS </a:t>
            </a:r>
            <a:endParaRPr dirty="0"/>
          </a:p>
        </p:txBody>
      </p:sp>
      <p:sp>
        <p:nvSpPr>
          <p:cNvPr id="73" name="Google Shape;73;p16"/>
          <p:cNvSpPr txBox="1">
            <a:spLocks noGrp="1"/>
          </p:cNvSpPr>
          <p:nvPr>
            <p:ph type="subTitle" idx="1"/>
          </p:nvPr>
        </p:nvSpPr>
        <p:spPr>
          <a:xfrm>
            <a:off x="311700" y="1588875"/>
            <a:ext cx="8520600" cy="288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dirty="0"/>
              <a:t>1. Alex Belotserkovskiy, Stephen Kaufman, Nikhil Sachdeva, ―Building Web Services with Microsoft Azure‖, Packet publishing, 1st Edition, ISBN: 9781784398, 2015. </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 sz="1700" dirty="0"/>
              <a:t>2. Ron Schmelzer et al, ―XML and Web Services Unleashed‖, Pearson Education, 2014.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114300" indent="0">
              <a:buNone/>
            </a:pPr>
            <a:r>
              <a:rPr lang="en-IN" b="1" dirty="0"/>
              <a:t>XML and JSON: </a:t>
            </a:r>
            <a:r>
              <a:rPr lang="en-IN" dirty="0"/>
              <a:t>Both essential for modern data interchange.</a:t>
            </a:r>
          </a:p>
          <a:p>
            <a:pPr marL="114300" indent="0">
              <a:buNone/>
            </a:pPr>
            <a:endParaRPr lang="en-IN" dirty="0"/>
          </a:p>
          <a:p>
            <a:pPr marL="114300" indent="0">
              <a:buNone/>
            </a:pPr>
            <a:r>
              <a:rPr lang="en-IN" b="1" dirty="0"/>
              <a:t>Best Practices: </a:t>
            </a:r>
            <a:r>
              <a:rPr lang="en-IN" dirty="0"/>
              <a:t>Understand and apply XML Schema for robust and maintainable XML documents.</a:t>
            </a:r>
          </a:p>
          <a:p>
            <a:pPr marL="114300" indent="0">
              <a:buNone/>
            </a:pPr>
            <a:endParaRPr lang="en-IN" dirty="0"/>
          </a:p>
          <a:p>
            <a:pPr marL="114300" indent="0">
              <a:buNone/>
            </a:pPr>
            <a:r>
              <a:rPr lang="en-IN" b="1" dirty="0"/>
              <a:t>Future Trends: </a:t>
            </a:r>
            <a:r>
              <a:rPr lang="en-IN" dirty="0"/>
              <a:t>Keep up with evolving standards and practices in data formats.</a:t>
            </a:r>
          </a:p>
          <a:p>
            <a:endParaRPr lang="en-IN" dirty="0"/>
          </a:p>
        </p:txBody>
      </p:sp>
    </p:spTree>
    <p:extLst>
      <p:ext uri="{BB962C8B-B14F-4D97-AF65-F5344CB8AC3E}">
        <p14:creationId xmlns:p14="http://schemas.microsoft.com/office/powerpoint/2010/main" val="455955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subTitle" idx="1"/>
          </p:nvPr>
        </p:nvSpPr>
        <p:spPr>
          <a:xfrm>
            <a:off x="459500" y="764900"/>
            <a:ext cx="8520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400" b="1">
                <a:solidFill>
                  <a:schemeClr val="dk1"/>
                </a:solidFill>
              </a:rPr>
              <a:t>  MODULE I       XML FUNDAMENTALS       9</a:t>
            </a:r>
            <a:endParaRPr b="1"/>
          </a:p>
        </p:txBody>
      </p:sp>
      <p:sp>
        <p:nvSpPr>
          <p:cNvPr id="79" name="Google Shape;79;p17"/>
          <p:cNvSpPr txBox="1"/>
          <p:nvPr/>
        </p:nvSpPr>
        <p:spPr>
          <a:xfrm>
            <a:off x="576425" y="1758850"/>
            <a:ext cx="7870500" cy="1693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t>XML Fundamentals: XML Documents - XML Namespaces -Explicit and Default Namespaces, Inheriting Namespaces - XML Schema - Implementing XML Schema Types, Elements, Inheritance, Substitution Groups, Global and Local Type Declarations, Managing Schemas, Schemas and Instance Documents, XML Schema best practices. Modern data formats JSON an DXML.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ctrTitle"/>
          </p:nvPr>
        </p:nvSpPr>
        <p:spPr>
          <a:xfrm>
            <a:off x="215650" y="916375"/>
            <a:ext cx="8520600" cy="93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b="1"/>
              <a:t>extensible Markup language</a:t>
            </a:r>
            <a:endParaRPr sz="2400" b="1"/>
          </a:p>
          <a:p>
            <a:pPr marL="0" lvl="0" indent="0" algn="ctr" rtl="0">
              <a:spcBef>
                <a:spcPts val="0"/>
              </a:spcBef>
              <a:spcAft>
                <a:spcPts val="0"/>
              </a:spcAft>
              <a:buNone/>
            </a:pPr>
            <a:r>
              <a:rPr lang="en" sz="2400" b="1"/>
              <a:t>(XML)</a:t>
            </a:r>
            <a:endParaRPr sz="2400" b="1"/>
          </a:p>
        </p:txBody>
      </p:sp>
      <p:sp>
        <p:nvSpPr>
          <p:cNvPr id="85" name="Google Shape;85;p18"/>
          <p:cNvSpPr txBox="1">
            <a:spLocks noGrp="1"/>
          </p:cNvSpPr>
          <p:nvPr>
            <p:ph type="subTitle" idx="1"/>
          </p:nvPr>
        </p:nvSpPr>
        <p:spPr>
          <a:xfrm>
            <a:off x="562975" y="23759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XML is a markup language much like HTML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380625"/>
            <a:ext cx="8520600" cy="572700"/>
          </a:xfrm>
          <a:prstGeom prst="rect">
            <a:avLst/>
          </a:prstGeom>
        </p:spPr>
        <p:txBody>
          <a:bodyPr spcFirstLastPara="1" wrap="square" lIns="91425" tIns="91425" rIns="91425" bIns="91425" anchor="t" anchorCtr="0">
            <a:noAutofit/>
          </a:bodyPr>
          <a:lstStyle/>
          <a:p>
            <a:pPr marL="0" lvl="0" indent="0" algn="l" rtl="0">
              <a:lnSpc>
                <a:spcPct val="130000"/>
              </a:lnSpc>
              <a:spcBef>
                <a:spcPts val="1100"/>
              </a:spcBef>
              <a:spcAft>
                <a:spcPts val="1100"/>
              </a:spcAft>
              <a:buClr>
                <a:schemeClr val="dk1"/>
              </a:buClr>
              <a:buSzPct val="64705"/>
              <a:buFont typeface="Arial"/>
              <a:buNone/>
            </a:pPr>
            <a:r>
              <a:rPr lang="en" sz="1600" b="1" dirty="0">
                <a:solidFill>
                  <a:srgbClr val="232F3E"/>
                </a:solidFill>
              </a:rPr>
              <a:t>What is XML?</a:t>
            </a:r>
            <a:endParaRPr b="1" dirty="0"/>
          </a:p>
        </p:txBody>
      </p:sp>
      <p:sp>
        <p:nvSpPr>
          <p:cNvPr id="91" name="Google Shape;91;p19"/>
          <p:cNvSpPr txBox="1">
            <a:spLocks noGrp="1"/>
          </p:cNvSpPr>
          <p:nvPr>
            <p:ph type="body" idx="1"/>
          </p:nvPr>
        </p:nvSpPr>
        <p:spPr>
          <a:xfrm>
            <a:off x="311700" y="953325"/>
            <a:ext cx="8520600" cy="38871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100"/>
              </a:spcBef>
              <a:spcAft>
                <a:spcPts val="0"/>
              </a:spcAft>
              <a:buClr>
                <a:srgbClr val="333333"/>
              </a:buClr>
              <a:buSzPts val="1200"/>
              <a:buChar char="●"/>
            </a:pPr>
            <a:r>
              <a:rPr lang="en" sz="1400" dirty="0">
                <a:solidFill>
                  <a:srgbClr val="333333"/>
                </a:solidFill>
              </a:rPr>
              <a:t>Extensible Markup Language (XML) lets you define and store data in a shareable manner. </a:t>
            </a:r>
            <a:endParaRPr sz="1400" dirty="0">
              <a:solidFill>
                <a:srgbClr val="333333"/>
              </a:solidFill>
            </a:endParaRPr>
          </a:p>
          <a:p>
            <a:pPr marL="457200" lvl="0" indent="-304800" algn="l" rtl="0">
              <a:lnSpc>
                <a:spcPct val="115000"/>
              </a:lnSpc>
              <a:spcBef>
                <a:spcPts val="0"/>
              </a:spcBef>
              <a:spcAft>
                <a:spcPts val="0"/>
              </a:spcAft>
              <a:buClr>
                <a:srgbClr val="333333"/>
              </a:buClr>
              <a:buSzPts val="1200"/>
              <a:buChar char="●"/>
            </a:pPr>
            <a:r>
              <a:rPr lang="en" sz="1400" dirty="0">
                <a:solidFill>
                  <a:srgbClr val="333333"/>
                </a:solidFill>
              </a:rPr>
              <a:t>XML supports information exchange between computer systems such as websites, databases, and third-party applications. </a:t>
            </a:r>
            <a:endParaRPr sz="1400" dirty="0">
              <a:solidFill>
                <a:srgbClr val="333333"/>
              </a:solidFill>
            </a:endParaRPr>
          </a:p>
          <a:p>
            <a:pPr marL="457200" lvl="0" indent="-304800" algn="l" rtl="0">
              <a:lnSpc>
                <a:spcPct val="115000"/>
              </a:lnSpc>
              <a:spcBef>
                <a:spcPts val="0"/>
              </a:spcBef>
              <a:spcAft>
                <a:spcPts val="0"/>
              </a:spcAft>
              <a:buClr>
                <a:srgbClr val="333333"/>
              </a:buClr>
              <a:buSzPts val="1200"/>
              <a:buChar char="●"/>
            </a:pPr>
            <a:r>
              <a:rPr lang="en" sz="1400" dirty="0">
                <a:solidFill>
                  <a:srgbClr val="333333"/>
                </a:solidFill>
              </a:rPr>
              <a:t>Predefined rules make it easy to transmit data as XML files over any network because the recipient can use those rules to read the data accurately and efficiently.</a:t>
            </a:r>
            <a:endParaRPr sz="1400" dirty="0">
              <a:solidFill>
                <a:srgbClr val="333333"/>
              </a:solidFill>
            </a:endParaRPr>
          </a:p>
          <a:p>
            <a:pPr marL="457200" lvl="0" indent="-304800" algn="l" rtl="0">
              <a:lnSpc>
                <a:spcPct val="115000"/>
              </a:lnSpc>
              <a:spcBef>
                <a:spcPts val="0"/>
              </a:spcBef>
              <a:spcAft>
                <a:spcPts val="0"/>
              </a:spcAft>
              <a:buClr>
                <a:srgbClr val="333333"/>
              </a:buClr>
              <a:buSzPts val="1200"/>
              <a:buChar char="●"/>
            </a:pPr>
            <a:r>
              <a:rPr lang="en" sz="1400" dirty="0">
                <a:solidFill>
                  <a:srgbClr val="333333"/>
                </a:solidFill>
              </a:rPr>
              <a:t>XML designed to be both human readable and machine readable.</a:t>
            </a:r>
            <a:endParaRPr sz="1400" dirty="0">
              <a:solidFill>
                <a:srgbClr val="333333"/>
              </a:solidFill>
            </a:endParaRPr>
          </a:p>
          <a:p>
            <a:pPr marL="457200" lvl="0" indent="-304800" algn="l" rtl="0">
              <a:lnSpc>
                <a:spcPct val="115000"/>
              </a:lnSpc>
              <a:spcBef>
                <a:spcPts val="0"/>
              </a:spcBef>
              <a:spcAft>
                <a:spcPts val="0"/>
              </a:spcAft>
              <a:buClr>
                <a:srgbClr val="333333"/>
              </a:buClr>
              <a:buSzPts val="1200"/>
              <a:buChar char="●"/>
            </a:pPr>
            <a:r>
              <a:rPr lang="en" sz="1400" dirty="0">
                <a:solidFill>
                  <a:srgbClr val="333333"/>
                </a:solidFill>
              </a:rPr>
              <a:t>It uses tags to define elements,attributes to provide additional information about these elements and   a hierarchical structure to organize the data.</a:t>
            </a:r>
            <a:endParaRPr sz="1400" dirty="0">
              <a:solidFill>
                <a:srgbClr val="333333"/>
              </a:solidFill>
            </a:endParaRPr>
          </a:p>
          <a:p>
            <a:pPr marL="457200" lvl="0" indent="-304800" algn="l" rtl="0">
              <a:lnSpc>
                <a:spcPct val="115000"/>
              </a:lnSpc>
              <a:spcBef>
                <a:spcPts val="0"/>
              </a:spcBef>
              <a:spcAft>
                <a:spcPts val="0"/>
              </a:spcAft>
              <a:buClr>
                <a:srgbClr val="333333"/>
              </a:buClr>
              <a:buSzPts val="1200"/>
              <a:buChar char="●"/>
            </a:pPr>
            <a:r>
              <a:rPr lang="en" sz="1400" dirty="0">
                <a:solidFill>
                  <a:srgbClr val="333333"/>
                </a:solidFill>
              </a:rPr>
              <a:t>This makes it easy for humans to read and  understand the data and  for humans to pass and process it.</a:t>
            </a:r>
            <a:endParaRPr sz="1400" dirty="0">
              <a:solidFill>
                <a:srgbClr val="333333"/>
              </a:solidFill>
            </a:endParaRPr>
          </a:p>
          <a:p>
            <a:pPr marL="457200" lvl="0" indent="-304800" algn="l" rtl="0">
              <a:lnSpc>
                <a:spcPct val="115000"/>
              </a:lnSpc>
              <a:spcBef>
                <a:spcPts val="0"/>
              </a:spcBef>
              <a:spcAft>
                <a:spcPts val="0"/>
              </a:spcAft>
              <a:buClr>
                <a:srgbClr val="333333"/>
              </a:buClr>
              <a:buSzPts val="1200"/>
              <a:buChar char="●"/>
            </a:pPr>
            <a:r>
              <a:rPr lang="en" sz="1400" dirty="0">
                <a:solidFill>
                  <a:srgbClr val="333333"/>
                </a:solidFill>
              </a:rPr>
              <a:t>It is like html and was designed to describe data, xml tags are not predefined, you must define your own tags.</a:t>
            </a:r>
            <a:endParaRPr sz="1400" dirty="0">
              <a:solidFill>
                <a:srgbClr val="333333"/>
              </a:solidFill>
            </a:endParaRPr>
          </a:p>
          <a:p>
            <a:pPr marL="457200" lvl="0" indent="-304800" algn="l" rtl="0">
              <a:lnSpc>
                <a:spcPct val="115000"/>
              </a:lnSpc>
              <a:spcBef>
                <a:spcPts val="0"/>
              </a:spcBef>
              <a:spcAft>
                <a:spcPts val="0"/>
              </a:spcAft>
              <a:buClr>
                <a:srgbClr val="333333"/>
              </a:buClr>
              <a:buSzPts val="1200"/>
              <a:buChar char="●"/>
            </a:pPr>
            <a:r>
              <a:rPr lang="en" sz="1400" dirty="0">
                <a:solidFill>
                  <a:srgbClr val="333333"/>
                </a:solidFill>
              </a:rPr>
              <a:t>XML uses a document extension (DTD) of an XML schema to describe the data.</a:t>
            </a:r>
            <a:endParaRPr sz="1400" dirty="0">
              <a:solidFill>
                <a:srgbClr val="333333"/>
              </a:solidFill>
            </a:endParaRPr>
          </a:p>
          <a:p>
            <a:pPr marL="457200" lvl="0" indent="-304800" algn="l" rtl="0">
              <a:lnSpc>
                <a:spcPct val="115000"/>
              </a:lnSpc>
              <a:spcBef>
                <a:spcPts val="0"/>
              </a:spcBef>
              <a:spcAft>
                <a:spcPts val="0"/>
              </a:spcAft>
              <a:buClr>
                <a:srgbClr val="333333"/>
              </a:buClr>
              <a:buSzPts val="1200"/>
              <a:buChar char="●"/>
            </a:pPr>
            <a:r>
              <a:rPr lang="en" sz="1400" dirty="0">
                <a:solidFill>
                  <a:srgbClr val="333333"/>
                </a:solidFill>
              </a:rPr>
              <a:t>XML is a cross platform, software and hardware independent tool for transmitting information. </a:t>
            </a:r>
            <a:endParaRPr sz="1400" dirty="0">
              <a:solidFill>
                <a:srgbClr val="333333"/>
              </a:solidFill>
            </a:endParaRPr>
          </a:p>
          <a:p>
            <a:pPr marL="0" lvl="0" indent="0" algn="l" rtl="0">
              <a:spcBef>
                <a:spcPts val="1100"/>
              </a:spcBef>
              <a:spcAft>
                <a:spcPts val="1200"/>
              </a:spcAft>
              <a:buNone/>
            </a:pP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30000"/>
              </a:lnSpc>
              <a:spcBef>
                <a:spcPts val="1100"/>
              </a:spcBef>
              <a:spcAft>
                <a:spcPts val="1100"/>
              </a:spcAft>
              <a:buClr>
                <a:schemeClr val="dk1"/>
              </a:buClr>
              <a:buSzPct val="64705"/>
              <a:buFont typeface="Arial"/>
              <a:buNone/>
            </a:pPr>
            <a:r>
              <a:rPr lang="en" sz="1700" b="1">
                <a:solidFill>
                  <a:srgbClr val="232F3E"/>
                </a:solidFill>
                <a:highlight>
                  <a:srgbClr val="FBFBFB"/>
                </a:highlight>
              </a:rPr>
              <a:t>Why is XML important?</a:t>
            </a:r>
            <a:endParaRPr b="1"/>
          </a:p>
        </p:txBody>
      </p:sp>
      <p:sp>
        <p:nvSpPr>
          <p:cNvPr id="109" name="Google Shape;109;p22"/>
          <p:cNvSpPr txBox="1">
            <a:spLocks noGrp="1"/>
          </p:cNvSpPr>
          <p:nvPr>
            <p:ph type="body" idx="1"/>
          </p:nvPr>
        </p:nvSpPr>
        <p:spPr>
          <a:xfrm>
            <a:off x="311700" y="960700"/>
            <a:ext cx="8520600" cy="3939000"/>
          </a:xfrm>
          <a:prstGeom prst="rect">
            <a:avLst/>
          </a:prstGeom>
        </p:spPr>
        <p:txBody>
          <a:bodyPr spcFirstLastPara="1" wrap="square" lIns="91425" tIns="91425" rIns="91425" bIns="91425" anchor="t" anchorCtr="0">
            <a:normAutofit fontScale="85000" lnSpcReduction="20000"/>
          </a:bodyPr>
          <a:lstStyle/>
          <a:p>
            <a:pPr marL="0" lvl="0" indent="0" algn="l" rtl="0">
              <a:lnSpc>
                <a:spcPct val="130000"/>
              </a:lnSpc>
              <a:spcBef>
                <a:spcPts val="1100"/>
              </a:spcBef>
              <a:spcAft>
                <a:spcPts val="0"/>
              </a:spcAft>
              <a:buClr>
                <a:schemeClr val="dk1"/>
              </a:buClr>
              <a:buSzPct val="88000"/>
              <a:buFont typeface="Arial"/>
              <a:buNone/>
            </a:pPr>
            <a:endParaRPr sz="1250">
              <a:solidFill>
                <a:srgbClr val="232F3E"/>
              </a:solidFill>
              <a:highlight>
                <a:srgbClr val="FBFBFB"/>
              </a:highlight>
            </a:endParaRPr>
          </a:p>
          <a:p>
            <a:pPr marL="0" lvl="0" indent="0" algn="l" rtl="0">
              <a:lnSpc>
                <a:spcPct val="115000"/>
              </a:lnSpc>
              <a:spcBef>
                <a:spcPts val="1100"/>
              </a:spcBef>
              <a:spcAft>
                <a:spcPts val="0"/>
              </a:spcAft>
              <a:buClr>
                <a:schemeClr val="dk1"/>
              </a:buClr>
              <a:buSzPct val="64705"/>
              <a:buFont typeface="Arial"/>
              <a:buNone/>
            </a:pPr>
            <a:r>
              <a:rPr lang="en" sz="1700">
                <a:solidFill>
                  <a:srgbClr val="333333"/>
                </a:solidFill>
                <a:highlight>
                  <a:srgbClr val="FBFBFB"/>
                </a:highlight>
              </a:rPr>
              <a:t>Extensible Markup Language (XML) is a markup language that provides rules to define any data. Unlike other programming languages, XML cannot perform computing operations by itself. Instead, any programming language or software can be implemented for structured data management.</a:t>
            </a:r>
            <a:endParaRPr sz="1700">
              <a:solidFill>
                <a:srgbClr val="333333"/>
              </a:solidFill>
              <a:highlight>
                <a:srgbClr val="FBFBFB"/>
              </a:highlight>
            </a:endParaRPr>
          </a:p>
          <a:p>
            <a:pPr marL="0" lvl="0" indent="0" algn="l" rtl="0">
              <a:lnSpc>
                <a:spcPct val="115000"/>
              </a:lnSpc>
              <a:spcBef>
                <a:spcPts val="2200"/>
              </a:spcBef>
              <a:spcAft>
                <a:spcPts val="0"/>
              </a:spcAft>
              <a:buClr>
                <a:schemeClr val="dk1"/>
              </a:buClr>
              <a:buSzPct val="64705"/>
              <a:buFont typeface="Arial"/>
              <a:buNone/>
            </a:pPr>
            <a:r>
              <a:rPr lang="en" sz="1700">
                <a:solidFill>
                  <a:srgbClr val="333333"/>
                </a:solidFill>
                <a:highlight>
                  <a:srgbClr val="FBFBFB"/>
                </a:highlight>
              </a:rPr>
              <a:t>For example, consider a text document with comments on it. The comments might give suggestions like these:</a:t>
            </a:r>
            <a:endParaRPr sz="1700">
              <a:solidFill>
                <a:srgbClr val="333333"/>
              </a:solidFill>
              <a:highlight>
                <a:srgbClr val="FBFBFB"/>
              </a:highlight>
            </a:endParaRPr>
          </a:p>
          <a:p>
            <a:pPr marL="482600" lvl="0" indent="-312261" algn="l" rtl="0">
              <a:lnSpc>
                <a:spcPct val="115000"/>
              </a:lnSpc>
              <a:spcBef>
                <a:spcPts val="2200"/>
              </a:spcBef>
              <a:spcAft>
                <a:spcPts val="0"/>
              </a:spcAft>
              <a:buClr>
                <a:srgbClr val="333333"/>
              </a:buClr>
              <a:buSzPct val="100000"/>
              <a:buChar char="●"/>
            </a:pPr>
            <a:r>
              <a:rPr lang="en" sz="1700">
                <a:solidFill>
                  <a:srgbClr val="333333"/>
                </a:solidFill>
                <a:highlight>
                  <a:srgbClr val="FBFBFB"/>
                </a:highlight>
              </a:rPr>
              <a:t>Make the title bold</a:t>
            </a:r>
            <a:endParaRPr sz="1700">
              <a:solidFill>
                <a:srgbClr val="333333"/>
              </a:solidFill>
              <a:highlight>
                <a:srgbClr val="FBFBFB"/>
              </a:highlight>
            </a:endParaRPr>
          </a:p>
          <a:p>
            <a:pPr marL="482600" lvl="0" indent="-312261" algn="l" rtl="0">
              <a:lnSpc>
                <a:spcPct val="115000"/>
              </a:lnSpc>
              <a:spcBef>
                <a:spcPts val="0"/>
              </a:spcBef>
              <a:spcAft>
                <a:spcPts val="0"/>
              </a:spcAft>
              <a:buClr>
                <a:srgbClr val="333333"/>
              </a:buClr>
              <a:buSzPct val="100000"/>
              <a:buChar char="●"/>
            </a:pPr>
            <a:r>
              <a:rPr lang="en" sz="1700">
                <a:solidFill>
                  <a:srgbClr val="333333"/>
                </a:solidFill>
                <a:highlight>
                  <a:srgbClr val="FBFBFB"/>
                </a:highlight>
              </a:rPr>
              <a:t>This sentence is a header</a:t>
            </a:r>
            <a:endParaRPr sz="1700">
              <a:solidFill>
                <a:srgbClr val="333333"/>
              </a:solidFill>
              <a:highlight>
                <a:srgbClr val="FBFBFB"/>
              </a:highlight>
            </a:endParaRPr>
          </a:p>
          <a:p>
            <a:pPr marL="482600" lvl="0" indent="-312261" algn="l" rtl="0">
              <a:lnSpc>
                <a:spcPct val="115000"/>
              </a:lnSpc>
              <a:spcBef>
                <a:spcPts val="0"/>
              </a:spcBef>
              <a:spcAft>
                <a:spcPts val="0"/>
              </a:spcAft>
              <a:buClr>
                <a:srgbClr val="333333"/>
              </a:buClr>
              <a:buSzPct val="100000"/>
              <a:buChar char="●"/>
            </a:pPr>
            <a:r>
              <a:rPr lang="en" sz="1700">
                <a:solidFill>
                  <a:srgbClr val="333333"/>
                </a:solidFill>
                <a:highlight>
                  <a:srgbClr val="FBFBFB"/>
                </a:highlight>
              </a:rPr>
              <a:t>This word is the author</a:t>
            </a:r>
            <a:endParaRPr sz="1700">
              <a:solidFill>
                <a:srgbClr val="333333"/>
              </a:solidFill>
              <a:highlight>
                <a:srgbClr val="FBFBFB"/>
              </a:highlight>
            </a:endParaRPr>
          </a:p>
          <a:p>
            <a:pPr marL="0" lvl="0" indent="0" algn="l" rtl="0">
              <a:lnSpc>
                <a:spcPct val="115000"/>
              </a:lnSpc>
              <a:spcBef>
                <a:spcPts val="2200"/>
              </a:spcBef>
              <a:spcAft>
                <a:spcPts val="0"/>
              </a:spcAft>
              <a:buClr>
                <a:schemeClr val="dk1"/>
              </a:buClr>
              <a:buSzPct val="64705"/>
              <a:buFont typeface="Arial"/>
              <a:buNone/>
            </a:pPr>
            <a:r>
              <a:rPr lang="en" sz="1700">
                <a:solidFill>
                  <a:srgbClr val="333333"/>
                </a:solidFill>
                <a:highlight>
                  <a:srgbClr val="FBFBFB"/>
                </a:highlight>
              </a:rPr>
              <a:t>Such comments improve the document’s usability without affecting its content. Similarly, XML uses markup symbols to provide more information about any data. Other software, like browsers and data processing applications, use this information to process structured data more efficiently.</a:t>
            </a:r>
            <a:endParaRPr sz="1700">
              <a:solidFill>
                <a:srgbClr val="333333"/>
              </a:solidFill>
              <a:highlight>
                <a:srgbClr val="FBFBFB"/>
              </a:highlight>
            </a:endParaRPr>
          </a:p>
          <a:p>
            <a:pPr marL="0" lvl="0" indent="0" algn="l" rtl="0">
              <a:lnSpc>
                <a:spcPct val="115000"/>
              </a:lnSpc>
              <a:spcBef>
                <a:spcPts val="2200"/>
              </a:spcBef>
              <a:spcAft>
                <a:spcPts val="1200"/>
              </a:spcAft>
              <a:buNone/>
            </a:pP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 of XML</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XML can be used to encode any structured information</a:t>
            </a:r>
            <a:endParaRPr dirty="0"/>
          </a:p>
          <a:p>
            <a:pPr marL="0" lvl="0" indent="0" algn="l" rtl="0">
              <a:spcBef>
                <a:spcPts val="1200"/>
              </a:spcBef>
              <a:spcAft>
                <a:spcPts val="0"/>
              </a:spcAft>
              <a:buNone/>
            </a:pPr>
            <a:r>
              <a:rPr lang="en" dirty="0"/>
              <a:t>XML is good at representing</a:t>
            </a:r>
            <a:endParaRPr dirty="0"/>
          </a:p>
          <a:p>
            <a:pPr marL="457200" lvl="0" indent="-342900" algn="l" rtl="0">
              <a:spcBef>
                <a:spcPts val="1200"/>
              </a:spcBef>
              <a:spcAft>
                <a:spcPts val="0"/>
              </a:spcAft>
              <a:buSzPts val="1800"/>
              <a:buChar char="-"/>
            </a:pPr>
            <a:r>
              <a:rPr lang="en" dirty="0"/>
              <a:t>Information that has an extensible, hierarchical format and requires encoding of metadata.</a:t>
            </a:r>
          </a:p>
          <a:p>
            <a:pPr>
              <a:spcBef>
                <a:spcPts val="1200"/>
              </a:spcBef>
              <a:buFont typeface="Arial"/>
              <a:buChar char="-"/>
            </a:pPr>
            <a:r>
              <a:rPr lang="fr-FR" dirty="0"/>
              <a:t>Web services, configuration files, data </a:t>
            </a:r>
            <a:r>
              <a:rPr lang="fr-FR" dirty="0" err="1"/>
              <a:t>storage</a:t>
            </a:r>
            <a:r>
              <a:rPr lang="fr-FR" dirty="0"/>
              <a:t>, etc.</a:t>
            </a:r>
          </a:p>
          <a:p>
            <a:pPr marL="114300" lvl="0" indent="0" algn="l" rtl="0">
              <a:spcBef>
                <a:spcPts val="1200"/>
              </a:spcBef>
              <a:spcAft>
                <a:spcPts val="0"/>
              </a:spcAft>
              <a:buSzPts val="1800"/>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3681</Words>
  <Application>Microsoft Office PowerPoint</Application>
  <PresentationFormat>On-screen Show (16:9)</PresentationFormat>
  <Paragraphs>374</Paragraphs>
  <Slides>40</Slides>
  <Notes>29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40</vt:i4>
      </vt:variant>
    </vt:vector>
  </HeadingPairs>
  <TitlesOfParts>
    <vt:vector size="42" baseType="lpstr">
      <vt:lpstr>Arial</vt:lpstr>
      <vt:lpstr>Simple Light</vt:lpstr>
      <vt:lpstr>CSDX - XML AND WEBSEVICES</vt:lpstr>
      <vt:lpstr>COURSE OBJECTIVES:</vt:lpstr>
      <vt:lpstr>COURSE OUTCOMES:</vt:lpstr>
      <vt:lpstr>TEXT BOOKS </vt:lpstr>
      <vt:lpstr>PowerPoint Presentation</vt:lpstr>
      <vt:lpstr>extensible Markup language (XML)</vt:lpstr>
      <vt:lpstr>What is XML?</vt:lpstr>
      <vt:lpstr>Why is XML important?</vt:lpstr>
      <vt:lpstr>Use of XML</vt:lpstr>
      <vt:lpstr>DIFFERENCE BETWEEN XML AND HTML</vt:lpstr>
      <vt:lpstr>How is XML different from HTML? </vt:lpstr>
      <vt:lpstr>What are the components of an XML file? </vt:lpstr>
      <vt:lpstr>CONTD…</vt:lpstr>
      <vt:lpstr>CONTD…</vt:lpstr>
      <vt:lpstr>XML Example </vt:lpstr>
      <vt:lpstr>XML Delimiter Characters</vt:lpstr>
      <vt:lpstr>XML Syntax Rules</vt:lpstr>
      <vt:lpstr>Empty XML Elements</vt:lpstr>
      <vt:lpstr>XML Attributes</vt:lpstr>
      <vt:lpstr>XML Tree</vt:lpstr>
      <vt:lpstr>XML tags</vt:lpstr>
      <vt:lpstr>XML Documents</vt:lpstr>
      <vt:lpstr>XML Namespaces</vt:lpstr>
      <vt:lpstr>Default and Inherited Namespaces</vt:lpstr>
      <vt:lpstr>Elements, Inheritance, Substitution Groups</vt:lpstr>
      <vt:lpstr>Global and Local Type Declarations</vt:lpstr>
      <vt:lpstr>What is an XML schema? </vt:lpstr>
      <vt:lpstr>CONTD…</vt:lpstr>
      <vt:lpstr>XML Schema (XSD)</vt:lpstr>
      <vt:lpstr>Implementing XML Schema Types</vt:lpstr>
      <vt:lpstr>Managing Schemas, Schemas and Instance Documents</vt:lpstr>
      <vt:lpstr>XML Schema Best Practices</vt:lpstr>
      <vt:lpstr> What are the benefits of using XML?</vt:lpstr>
      <vt:lpstr>CONTD…</vt:lpstr>
      <vt:lpstr>What are the applications of XML? </vt:lpstr>
      <vt:lpstr>CONTD…</vt:lpstr>
      <vt:lpstr>What is an XML parser?</vt:lpstr>
      <vt:lpstr>Modern Data Formats: JSON and XML</vt:lpstr>
      <vt:lpstr>Real-Time Example Applications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CSDX - XML AND WEBSEVICES</dc:title>
  <cp:lastModifiedBy>Varshavardhini S</cp:lastModifiedBy>
  <cp:revision>52</cp:revision>
  <dcterms:modified xsi:type="dcterms:W3CDTF">2024-07-18T06:22:52Z</dcterms:modified>
</cp:coreProperties>
</file>