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73" r:id="rId4"/>
    <p:sldId id="274" r:id="rId5"/>
    <p:sldId id="275" r:id="rId6"/>
    <p:sldId id="276" r:id="rId7"/>
    <p:sldId id="258" r:id="rId8"/>
    <p:sldId id="260" r:id="rId9"/>
    <p:sldId id="277" r:id="rId10"/>
    <p:sldId id="278" r:id="rId11"/>
    <p:sldId id="272" r:id="rId12"/>
    <p:sldId id="261" r:id="rId13"/>
    <p:sldId id="262" r:id="rId14"/>
    <p:sldId id="263" r:id="rId15"/>
    <p:sldId id="264" r:id="rId16"/>
    <p:sldId id="282" r:id="rId17"/>
    <p:sldId id="281" r:id="rId18"/>
    <p:sldId id="279" r:id="rId19"/>
    <p:sldId id="280" r:id="rId20"/>
    <p:sldId id="265" r:id="rId21"/>
    <p:sldId id="266" r:id="rId22"/>
    <p:sldId id="286" r:id="rId23"/>
    <p:sldId id="288" r:id="rId24"/>
    <p:sldId id="284" r:id="rId25"/>
    <p:sldId id="291" r:id="rId26"/>
    <p:sldId id="290" r:id="rId27"/>
    <p:sldId id="268" r:id="rId28"/>
    <p:sldId id="269" r:id="rId29"/>
    <p:sldId id="271" r:id="rId30"/>
    <p:sldId id="289" r:id="rId31"/>
  </p:sldIdLst>
  <p:sldSz cx="9144000" cy="5143500" type="screen16x9"/>
  <p:notesSz cx="6858000" cy="9144000"/>
  <p:embeddedFontLst>
    <p:embeddedFont>
      <p:font typeface="PT Sans" panose="020B0503020203020204" pitchFamily="34" charset="0"/>
      <p:regular r:id="rId33"/>
      <p:bold r:id="rId34"/>
      <p:italic r:id="rId35"/>
      <p:boldItalic r:id="rId36"/>
    </p:embeddedFont>
    <p:embeddedFont>
      <p:font typeface="Roboto" panose="02000000000000000000" pitchFamily="2" charset="0"/>
      <p:regular r:id="rId37"/>
      <p:bold r:id="rId38"/>
      <p:italic r:id="rId39"/>
      <p:boldItalic r:id="rId40"/>
    </p:embeddedFont>
    <p:embeddedFont>
      <p:font typeface="Roboto Mono" panose="00000009000000000000" pitchFamily="49"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B4D74C-0134-4352-A45B-8A928A3271F3}" v="27" dt="2024-08-11T10:24:31.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avardhini S" userId="3bbee15a0cc8f8d1" providerId="LiveId" clId="{BFB4D74C-0134-4352-A45B-8A928A3271F3}"/>
    <pc:docChg chg="undo custSel addSld delSld modSld sldOrd">
      <pc:chgData name="Varshavardhini S" userId="3bbee15a0cc8f8d1" providerId="LiveId" clId="{BFB4D74C-0134-4352-A45B-8A928A3271F3}" dt="2024-08-11T10:36:45.204" v="318" actId="20577"/>
      <pc:docMkLst>
        <pc:docMk/>
      </pc:docMkLst>
      <pc:sldChg chg="modSp mod">
        <pc:chgData name="Varshavardhini S" userId="3bbee15a0cc8f8d1" providerId="LiveId" clId="{BFB4D74C-0134-4352-A45B-8A928A3271F3}" dt="2024-08-11T10:19:38.992" v="192" actId="115"/>
        <pc:sldMkLst>
          <pc:docMk/>
          <pc:sldMk cId="0" sldId="266"/>
        </pc:sldMkLst>
        <pc:spChg chg="mod">
          <ac:chgData name="Varshavardhini S" userId="3bbee15a0cc8f8d1" providerId="LiveId" clId="{BFB4D74C-0134-4352-A45B-8A928A3271F3}" dt="2024-08-11T10:18:55.400" v="179" actId="1076"/>
          <ac:spMkLst>
            <pc:docMk/>
            <pc:sldMk cId="0" sldId="266"/>
            <ac:spMk id="113" creationId="{00000000-0000-0000-0000-000000000000}"/>
          </ac:spMkLst>
        </pc:spChg>
        <pc:spChg chg="mod">
          <ac:chgData name="Varshavardhini S" userId="3bbee15a0cc8f8d1" providerId="LiveId" clId="{BFB4D74C-0134-4352-A45B-8A928A3271F3}" dt="2024-08-11T10:19:38.992" v="192" actId="115"/>
          <ac:spMkLst>
            <pc:docMk/>
            <pc:sldMk cId="0" sldId="266"/>
            <ac:spMk id="114" creationId="{00000000-0000-0000-0000-000000000000}"/>
          </ac:spMkLst>
        </pc:spChg>
      </pc:sldChg>
      <pc:sldChg chg="modSp del mod">
        <pc:chgData name="Varshavardhini S" userId="3bbee15a0cc8f8d1" providerId="LiveId" clId="{BFB4D74C-0134-4352-A45B-8A928A3271F3}" dt="2024-08-11T10:16:09.080" v="156" actId="47"/>
        <pc:sldMkLst>
          <pc:docMk/>
          <pc:sldMk cId="0" sldId="267"/>
        </pc:sldMkLst>
        <pc:spChg chg="mod">
          <ac:chgData name="Varshavardhini S" userId="3bbee15a0cc8f8d1" providerId="LiveId" clId="{BFB4D74C-0134-4352-A45B-8A928A3271F3}" dt="2024-08-11T10:15:52.803" v="152" actId="21"/>
          <ac:spMkLst>
            <pc:docMk/>
            <pc:sldMk cId="0" sldId="267"/>
            <ac:spMk id="120" creationId="{00000000-0000-0000-0000-000000000000}"/>
          </ac:spMkLst>
        </pc:spChg>
      </pc:sldChg>
      <pc:sldChg chg="modSp mod">
        <pc:chgData name="Varshavardhini S" userId="3bbee15a0cc8f8d1" providerId="LiveId" clId="{BFB4D74C-0134-4352-A45B-8A928A3271F3}" dt="2024-08-11T10:32:21.827" v="275"/>
        <pc:sldMkLst>
          <pc:docMk/>
          <pc:sldMk cId="0" sldId="268"/>
        </pc:sldMkLst>
        <pc:spChg chg="mod">
          <ac:chgData name="Varshavardhini S" userId="3bbee15a0cc8f8d1" providerId="LiveId" clId="{BFB4D74C-0134-4352-A45B-8A928A3271F3}" dt="2024-08-11T10:32:21.827" v="275"/>
          <ac:spMkLst>
            <pc:docMk/>
            <pc:sldMk cId="0" sldId="268"/>
            <ac:spMk id="125" creationId="{00000000-0000-0000-0000-000000000000}"/>
          </ac:spMkLst>
        </pc:spChg>
        <pc:spChg chg="mod">
          <ac:chgData name="Varshavardhini S" userId="3bbee15a0cc8f8d1" providerId="LiveId" clId="{BFB4D74C-0134-4352-A45B-8A928A3271F3}" dt="2024-08-11T10:32:20.450" v="274" actId="21"/>
          <ac:spMkLst>
            <pc:docMk/>
            <pc:sldMk cId="0" sldId="268"/>
            <ac:spMk id="126" creationId="{00000000-0000-0000-0000-000000000000}"/>
          </ac:spMkLst>
        </pc:spChg>
      </pc:sldChg>
      <pc:sldChg chg="modSp mod ord modNotes">
        <pc:chgData name="Varshavardhini S" userId="3bbee15a0cc8f8d1" providerId="LiveId" clId="{BFB4D74C-0134-4352-A45B-8A928A3271F3}" dt="2024-08-11T10:33:27.825" v="284" actId="21"/>
        <pc:sldMkLst>
          <pc:docMk/>
          <pc:sldMk cId="0" sldId="269"/>
        </pc:sldMkLst>
        <pc:spChg chg="mod">
          <ac:chgData name="Varshavardhini S" userId="3bbee15a0cc8f8d1" providerId="LiveId" clId="{BFB4D74C-0134-4352-A45B-8A928A3271F3}" dt="2024-08-11T10:33:27.825" v="284" actId="21"/>
          <ac:spMkLst>
            <pc:docMk/>
            <pc:sldMk cId="0" sldId="269"/>
            <ac:spMk id="132" creationId="{00000000-0000-0000-0000-000000000000}"/>
          </ac:spMkLst>
        </pc:spChg>
      </pc:sldChg>
      <pc:sldChg chg="modSp del mod">
        <pc:chgData name="Varshavardhini S" userId="3bbee15a0cc8f8d1" providerId="LiveId" clId="{BFB4D74C-0134-4352-A45B-8A928A3271F3}" dt="2024-08-11T10:02:27.782" v="143" actId="47"/>
        <pc:sldMkLst>
          <pc:docMk/>
          <pc:sldMk cId="0" sldId="270"/>
        </pc:sldMkLst>
        <pc:spChg chg="mod">
          <ac:chgData name="Varshavardhini S" userId="3bbee15a0cc8f8d1" providerId="LiveId" clId="{BFB4D74C-0134-4352-A45B-8A928A3271F3}" dt="2024-08-11T10:01:08.871" v="127" actId="21"/>
          <ac:spMkLst>
            <pc:docMk/>
            <pc:sldMk cId="0" sldId="270"/>
            <ac:spMk id="138" creationId="{00000000-0000-0000-0000-000000000000}"/>
          </ac:spMkLst>
        </pc:spChg>
      </pc:sldChg>
      <pc:sldChg chg="modSp mod">
        <pc:chgData name="Varshavardhini S" userId="3bbee15a0cc8f8d1" providerId="LiveId" clId="{BFB4D74C-0134-4352-A45B-8A928A3271F3}" dt="2024-08-11T10:36:20.151" v="316" actId="5793"/>
        <pc:sldMkLst>
          <pc:docMk/>
          <pc:sldMk cId="0" sldId="271"/>
        </pc:sldMkLst>
        <pc:spChg chg="mod">
          <ac:chgData name="Varshavardhini S" userId="3bbee15a0cc8f8d1" providerId="LiveId" clId="{BFB4D74C-0134-4352-A45B-8A928A3271F3}" dt="2024-08-11T10:35:55.097" v="309"/>
          <ac:spMkLst>
            <pc:docMk/>
            <pc:sldMk cId="0" sldId="271"/>
            <ac:spMk id="143" creationId="{00000000-0000-0000-0000-000000000000}"/>
          </ac:spMkLst>
        </pc:spChg>
        <pc:spChg chg="mod">
          <ac:chgData name="Varshavardhini S" userId="3bbee15a0cc8f8d1" providerId="LiveId" clId="{BFB4D74C-0134-4352-A45B-8A928A3271F3}" dt="2024-08-11T10:36:20.151" v="316" actId="5793"/>
          <ac:spMkLst>
            <pc:docMk/>
            <pc:sldMk cId="0" sldId="271"/>
            <ac:spMk id="144" creationId="{00000000-0000-0000-0000-000000000000}"/>
          </ac:spMkLst>
        </pc:spChg>
      </pc:sldChg>
      <pc:sldChg chg="ord">
        <pc:chgData name="Varshavardhini S" userId="3bbee15a0cc8f8d1" providerId="LiveId" clId="{BFB4D74C-0134-4352-A45B-8A928A3271F3}" dt="2024-08-11T10:31:11.672" v="268"/>
        <pc:sldMkLst>
          <pc:docMk/>
          <pc:sldMk cId="2757872240" sldId="281"/>
        </pc:sldMkLst>
      </pc:sldChg>
      <pc:sldChg chg="ord">
        <pc:chgData name="Varshavardhini S" userId="3bbee15a0cc8f8d1" providerId="LiveId" clId="{BFB4D74C-0134-4352-A45B-8A928A3271F3}" dt="2024-08-11T10:31:05.497" v="266"/>
        <pc:sldMkLst>
          <pc:docMk/>
          <pc:sldMk cId="435354437" sldId="282"/>
        </pc:sldMkLst>
      </pc:sldChg>
      <pc:sldChg chg="modSp new del mod">
        <pc:chgData name="Varshavardhini S" userId="3bbee15a0cc8f8d1" providerId="LiveId" clId="{BFB4D74C-0134-4352-A45B-8A928A3271F3}" dt="2024-08-11T10:24:13.137" v="228" actId="47"/>
        <pc:sldMkLst>
          <pc:docMk/>
          <pc:sldMk cId="1412785021" sldId="283"/>
        </pc:sldMkLst>
        <pc:spChg chg="mod">
          <ac:chgData name="Varshavardhini S" userId="3bbee15a0cc8f8d1" providerId="LiveId" clId="{BFB4D74C-0134-4352-A45B-8A928A3271F3}" dt="2024-08-11T09:48:50.557" v="39" actId="27636"/>
          <ac:spMkLst>
            <pc:docMk/>
            <pc:sldMk cId="1412785021" sldId="283"/>
            <ac:spMk id="2" creationId="{507F590E-9633-BD6D-F36A-390E97E4B1C7}"/>
          </ac:spMkLst>
        </pc:spChg>
      </pc:sldChg>
      <pc:sldChg chg="delSp modSp new mod ord">
        <pc:chgData name="Varshavardhini S" userId="3bbee15a0cc8f8d1" providerId="LiveId" clId="{BFB4D74C-0134-4352-A45B-8A928A3271F3}" dt="2024-08-11T10:30:05.811" v="264" actId="14100"/>
        <pc:sldMkLst>
          <pc:docMk/>
          <pc:sldMk cId="312351207" sldId="284"/>
        </pc:sldMkLst>
        <pc:spChg chg="del mod">
          <ac:chgData name="Varshavardhini S" userId="3bbee15a0cc8f8d1" providerId="LiveId" clId="{BFB4D74C-0134-4352-A45B-8A928A3271F3}" dt="2024-08-11T10:29:59.825" v="263" actId="478"/>
          <ac:spMkLst>
            <pc:docMk/>
            <pc:sldMk cId="312351207" sldId="284"/>
            <ac:spMk id="2" creationId="{3BF41B8C-305C-BCE2-6FDB-E85577FCA104}"/>
          </ac:spMkLst>
        </pc:spChg>
        <pc:spChg chg="mod">
          <ac:chgData name="Varshavardhini S" userId="3bbee15a0cc8f8d1" providerId="LiveId" clId="{BFB4D74C-0134-4352-A45B-8A928A3271F3}" dt="2024-08-11T10:30:05.811" v="264" actId="14100"/>
          <ac:spMkLst>
            <pc:docMk/>
            <pc:sldMk cId="312351207" sldId="284"/>
            <ac:spMk id="3" creationId="{43180996-58C9-CE62-931A-CD4221C9A9B0}"/>
          </ac:spMkLst>
        </pc:spChg>
      </pc:sldChg>
      <pc:sldChg chg="modSp new del mod">
        <pc:chgData name="Varshavardhini S" userId="3bbee15a0cc8f8d1" providerId="LiveId" clId="{BFB4D74C-0134-4352-A45B-8A928A3271F3}" dt="2024-08-11T10:24:10.606" v="227" actId="47"/>
        <pc:sldMkLst>
          <pc:docMk/>
          <pc:sldMk cId="141204356" sldId="285"/>
        </pc:sldMkLst>
        <pc:spChg chg="mod">
          <ac:chgData name="Varshavardhini S" userId="3bbee15a0cc8f8d1" providerId="LiveId" clId="{BFB4D74C-0134-4352-A45B-8A928A3271F3}" dt="2024-08-11T09:48:50.541" v="38" actId="27636"/>
          <ac:spMkLst>
            <pc:docMk/>
            <pc:sldMk cId="141204356" sldId="285"/>
            <ac:spMk id="2" creationId="{D347DF84-CC73-C938-AE6B-0764142C36F6}"/>
          </ac:spMkLst>
        </pc:spChg>
      </pc:sldChg>
      <pc:sldChg chg="modSp new mod ord">
        <pc:chgData name="Varshavardhini S" userId="3bbee15a0cc8f8d1" providerId="LiveId" clId="{BFB4D74C-0134-4352-A45B-8A928A3271F3}" dt="2024-08-11T10:17:01.584" v="163"/>
        <pc:sldMkLst>
          <pc:docMk/>
          <pc:sldMk cId="129362743" sldId="286"/>
        </pc:sldMkLst>
        <pc:spChg chg="mod">
          <ac:chgData name="Varshavardhini S" userId="3bbee15a0cc8f8d1" providerId="LiveId" clId="{BFB4D74C-0134-4352-A45B-8A928A3271F3}" dt="2024-08-11T09:45:58.319" v="11" actId="1076"/>
          <ac:spMkLst>
            <pc:docMk/>
            <pc:sldMk cId="129362743" sldId="286"/>
            <ac:spMk id="2" creationId="{C40DB65A-DD07-9948-7867-83D1CB2188E2}"/>
          </ac:spMkLst>
        </pc:spChg>
        <pc:spChg chg="mod">
          <ac:chgData name="Varshavardhini S" userId="3bbee15a0cc8f8d1" providerId="LiveId" clId="{BFB4D74C-0134-4352-A45B-8A928A3271F3}" dt="2024-08-11T09:47:32.447" v="28" actId="27636"/>
          <ac:spMkLst>
            <pc:docMk/>
            <pc:sldMk cId="129362743" sldId="286"/>
            <ac:spMk id="3" creationId="{6C66D3EF-E17C-A82E-E8CA-C41FAD30E038}"/>
          </ac:spMkLst>
        </pc:spChg>
      </pc:sldChg>
      <pc:sldChg chg="addSp delSp modSp new del mod">
        <pc:chgData name="Varshavardhini S" userId="3bbee15a0cc8f8d1" providerId="LiveId" clId="{BFB4D74C-0134-4352-A45B-8A928A3271F3}" dt="2024-08-11T10:03:12.777" v="144" actId="47"/>
        <pc:sldMkLst>
          <pc:docMk/>
          <pc:sldMk cId="2451309410" sldId="287"/>
        </pc:sldMkLst>
        <pc:spChg chg="mod">
          <ac:chgData name="Varshavardhini S" userId="3bbee15a0cc8f8d1" providerId="LiveId" clId="{BFB4D74C-0134-4352-A45B-8A928A3271F3}" dt="2024-08-11T09:50:16.475" v="44" actId="6549"/>
          <ac:spMkLst>
            <pc:docMk/>
            <pc:sldMk cId="2451309410" sldId="287"/>
            <ac:spMk id="2" creationId="{ED71D5BF-FD02-C93D-DBBA-22FD879B57C9}"/>
          </ac:spMkLst>
        </pc:spChg>
        <pc:spChg chg="add del mod">
          <ac:chgData name="Varshavardhini S" userId="3bbee15a0cc8f8d1" providerId="LiveId" clId="{BFB4D74C-0134-4352-A45B-8A928A3271F3}" dt="2024-08-11T09:50:46.980" v="51"/>
          <ac:spMkLst>
            <pc:docMk/>
            <pc:sldMk cId="2451309410" sldId="287"/>
            <ac:spMk id="3" creationId="{D07223D8-9DA3-071A-D47D-72EB71747700}"/>
          </ac:spMkLst>
        </pc:spChg>
        <pc:spChg chg="add mod">
          <ac:chgData name="Varshavardhini S" userId="3bbee15a0cc8f8d1" providerId="LiveId" clId="{BFB4D74C-0134-4352-A45B-8A928A3271F3}" dt="2024-08-11T09:48:31.066" v="34" actId="27636"/>
          <ac:spMkLst>
            <pc:docMk/>
            <pc:sldMk cId="2451309410" sldId="287"/>
            <ac:spMk id="4" creationId="{723922B4-206D-55A5-6DB9-D2463A80368D}"/>
          </ac:spMkLst>
        </pc:spChg>
        <pc:spChg chg="add mod">
          <ac:chgData name="Varshavardhini S" userId="3bbee15a0cc8f8d1" providerId="LiveId" clId="{BFB4D74C-0134-4352-A45B-8A928A3271F3}" dt="2024-08-11T09:48:31.066" v="34" actId="27636"/>
          <ac:spMkLst>
            <pc:docMk/>
            <pc:sldMk cId="2451309410" sldId="287"/>
            <ac:spMk id="5" creationId="{B2AEDE9F-132B-7194-0C99-9347F3C8A614}"/>
          </ac:spMkLst>
        </pc:spChg>
        <pc:spChg chg="add mod">
          <ac:chgData name="Varshavardhini S" userId="3bbee15a0cc8f8d1" providerId="LiveId" clId="{BFB4D74C-0134-4352-A45B-8A928A3271F3}" dt="2024-08-11T09:50:25.038" v="48"/>
          <ac:spMkLst>
            <pc:docMk/>
            <pc:sldMk cId="2451309410" sldId="287"/>
            <ac:spMk id="6" creationId="{84FCACE1-4F28-D5D6-5B02-44A544F35296}"/>
          </ac:spMkLst>
        </pc:spChg>
        <pc:spChg chg="add mod">
          <ac:chgData name="Varshavardhini S" userId="3bbee15a0cc8f8d1" providerId="LiveId" clId="{BFB4D74C-0134-4352-A45B-8A928A3271F3}" dt="2024-08-11T09:50:41.405" v="50"/>
          <ac:spMkLst>
            <pc:docMk/>
            <pc:sldMk cId="2451309410" sldId="287"/>
            <ac:spMk id="7" creationId="{EA817792-2870-0CCD-1A18-CB26F4A01734}"/>
          </ac:spMkLst>
        </pc:spChg>
        <pc:spChg chg="add mod">
          <ac:chgData name="Varshavardhini S" userId="3bbee15a0cc8f8d1" providerId="LiveId" clId="{BFB4D74C-0134-4352-A45B-8A928A3271F3}" dt="2024-08-11T09:52:24.191" v="60" actId="20577"/>
          <ac:spMkLst>
            <pc:docMk/>
            <pc:sldMk cId="2451309410" sldId="287"/>
            <ac:spMk id="8" creationId="{BE14E896-25E9-58D8-E672-0486E89CA2AD}"/>
          </ac:spMkLst>
        </pc:spChg>
        <pc:spChg chg="add">
          <ac:chgData name="Varshavardhini S" userId="3bbee15a0cc8f8d1" providerId="LiveId" clId="{BFB4D74C-0134-4352-A45B-8A928A3271F3}" dt="2024-08-11T09:52:01.944" v="59"/>
          <ac:spMkLst>
            <pc:docMk/>
            <pc:sldMk cId="2451309410" sldId="287"/>
            <ac:spMk id="9" creationId="{9A0C7A96-770E-A323-07AF-CDD407A82C73}"/>
          </ac:spMkLst>
        </pc:spChg>
        <pc:spChg chg="add">
          <ac:chgData name="Varshavardhini S" userId="3bbee15a0cc8f8d1" providerId="LiveId" clId="{BFB4D74C-0134-4352-A45B-8A928A3271F3}" dt="2024-08-11T09:52:25.652" v="61"/>
          <ac:spMkLst>
            <pc:docMk/>
            <pc:sldMk cId="2451309410" sldId="287"/>
            <ac:spMk id="10" creationId="{E13443EA-900E-9C7C-698B-4CDC8A5023D1}"/>
          </ac:spMkLst>
        </pc:spChg>
        <pc:picChg chg="add mod">
          <ac:chgData name="Varshavardhini S" userId="3bbee15a0cc8f8d1" providerId="LiveId" clId="{BFB4D74C-0134-4352-A45B-8A928A3271F3}" dt="2024-08-11T09:48:31.066" v="34" actId="27636"/>
          <ac:picMkLst>
            <pc:docMk/>
            <pc:sldMk cId="2451309410" sldId="287"/>
            <ac:picMk id="1026" creationId="{06E790AB-0A35-4067-99BC-5B6371053627}"/>
          </ac:picMkLst>
        </pc:picChg>
      </pc:sldChg>
      <pc:sldChg chg="addSp delSp modSp new mod ord">
        <pc:chgData name="Varshavardhini S" userId="3bbee15a0cc8f8d1" providerId="LiveId" clId="{BFB4D74C-0134-4352-A45B-8A928A3271F3}" dt="2024-08-11T10:25:06.963" v="237" actId="20577"/>
        <pc:sldMkLst>
          <pc:docMk/>
          <pc:sldMk cId="2904283460" sldId="288"/>
        </pc:sldMkLst>
        <pc:spChg chg="mod">
          <ac:chgData name="Varshavardhini S" userId="3bbee15a0cc8f8d1" providerId="LiveId" clId="{BFB4D74C-0134-4352-A45B-8A928A3271F3}" dt="2024-08-11T10:24:49.172" v="235"/>
          <ac:spMkLst>
            <pc:docMk/>
            <pc:sldMk cId="2904283460" sldId="288"/>
            <ac:spMk id="2" creationId="{5C1CFA8B-7DC0-CAE9-A3ED-05BD71927B0C}"/>
          </ac:spMkLst>
        </pc:spChg>
        <pc:spChg chg="del mod">
          <ac:chgData name="Varshavardhini S" userId="3bbee15a0cc8f8d1" providerId="LiveId" clId="{BFB4D74C-0134-4352-A45B-8A928A3271F3}" dt="2024-08-11T09:53:29.369" v="69" actId="478"/>
          <ac:spMkLst>
            <pc:docMk/>
            <pc:sldMk cId="2904283460" sldId="288"/>
            <ac:spMk id="3" creationId="{5C2D8E14-7633-1BF7-2FB2-9A52C51B7064}"/>
          </ac:spMkLst>
        </pc:spChg>
        <pc:spChg chg="add mod">
          <ac:chgData name="Varshavardhini S" userId="3bbee15a0cc8f8d1" providerId="LiveId" clId="{BFB4D74C-0134-4352-A45B-8A928A3271F3}" dt="2024-08-11T10:25:06.963" v="237" actId="20577"/>
          <ac:spMkLst>
            <pc:docMk/>
            <pc:sldMk cId="2904283460" sldId="288"/>
            <ac:spMk id="4" creationId="{5EEE0802-A379-1223-4292-6A6466FBD925}"/>
          </ac:spMkLst>
        </pc:spChg>
        <pc:picChg chg="add mod">
          <ac:chgData name="Varshavardhini S" userId="3bbee15a0cc8f8d1" providerId="LiveId" clId="{BFB4D74C-0134-4352-A45B-8A928A3271F3}" dt="2024-08-11T10:24:31.080" v="231" actId="1076"/>
          <ac:picMkLst>
            <pc:docMk/>
            <pc:sldMk cId="2904283460" sldId="288"/>
            <ac:picMk id="2050" creationId="{89393E47-BD1B-8DCB-B032-3B1EB785FEAE}"/>
          </ac:picMkLst>
        </pc:picChg>
      </pc:sldChg>
      <pc:sldChg chg="addSp delSp modSp new mod">
        <pc:chgData name="Varshavardhini S" userId="3bbee15a0cc8f8d1" providerId="LiveId" clId="{BFB4D74C-0134-4352-A45B-8A928A3271F3}" dt="2024-08-11T10:36:45.204" v="318" actId="20577"/>
        <pc:sldMkLst>
          <pc:docMk/>
          <pc:sldMk cId="1031908456" sldId="289"/>
        </pc:sldMkLst>
        <pc:spChg chg="mod">
          <ac:chgData name="Varshavardhini S" userId="3bbee15a0cc8f8d1" providerId="LiveId" clId="{BFB4D74C-0134-4352-A45B-8A928A3271F3}" dt="2024-08-11T09:58:26.974" v="98"/>
          <ac:spMkLst>
            <pc:docMk/>
            <pc:sldMk cId="1031908456" sldId="289"/>
            <ac:spMk id="2" creationId="{2E911E2C-9AA4-AA35-6266-67F8CA97FE8C}"/>
          </ac:spMkLst>
        </pc:spChg>
        <pc:spChg chg="del">
          <ac:chgData name="Varshavardhini S" userId="3bbee15a0cc8f8d1" providerId="LiveId" clId="{BFB4D74C-0134-4352-A45B-8A928A3271F3}" dt="2024-08-11T09:57:25.984" v="83"/>
          <ac:spMkLst>
            <pc:docMk/>
            <pc:sldMk cId="1031908456" sldId="289"/>
            <ac:spMk id="3" creationId="{25F2E815-A020-209B-E886-6575EBE61089}"/>
          </ac:spMkLst>
        </pc:spChg>
        <pc:spChg chg="add mod">
          <ac:chgData name="Varshavardhini S" userId="3bbee15a0cc8f8d1" providerId="LiveId" clId="{BFB4D74C-0134-4352-A45B-8A928A3271F3}" dt="2024-08-11T10:36:45.204" v="318" actId="20577"/>
          <ac:spMkLst>
            <pc:docMk/>
            <pc:sldMk cId="1031908456" sldId="289"/>
            <ac:spMk id="4" creationId="{046E4E1D-699B-C820-EFF6-0D750A2E3580}"/>
          </ac:spMkLst>
        </pc:spChg>
      </pc:sldChg>
      <pc:sldChg chg="modSp new mod">
        <pc:chgData name="Varshavardhini S" userId="3bbee15a0cc8f8d1" providerId="LiveId" clId="{BFB4D74C-0134-4352-A45B-8A928A3271F3}" dt="2024-08-11T10:34:07.011" v="296" actId="20577"/>
        <pc:sldMkLst>
          <pc:docMk/>
          <pc:sldMk cId="2871814614" sldId="290"/>
        </pc:sldMkLst>
        <pc:spChg chg="mod">
          <ac:chgData name="Varshavardhini S" userId="3bbee15a0cc8f8d1" providerId="LiveId" clId="{BFB4D74C-0134-4352-A45B-8A928A3271F3}" dt="2024-08-11T10:23:37.339" v="219"/>
          <ac:spMkLst>
            <pc:docMk/>
            <pc:sldMk cId="2871814614" sldId="290"/>
            <ac:spMk id="2" creationId="{28262916-C17F-78D5-41E0-467129E15DD8}"/>
          </ac:spMkLst>
        </pc:spChg>
        <pc:spChg chg="mod">
          <ac:chgData name="Varshavardhini S" userId="3bbee15a0cc8f8d1" providerId="LiveId" clId="{BFB4D74C-0134-4352-A45B-8A928A3271F3}" dt="2024-08-11T10:34:07.011" v="296" actId="20577"/>
          <ac:spMkLst>
            <pc:docMk/>
            <pc:sldMk cId="2871814614" sldId="290"/>
            <ac:spMk id="3" creationId="{0AE547BE-5540-891E-A2FB-55E5AEC80155}"/>
          </ac:spMkLst>
        </pc:spChg>
      </pc:sldChg>
      <pc:sldChg chg="modSp new mod">
        <pc:chgData name="Varshavardhini S" userId="3bbee15a0cc8f8d1" providerId="LiveId" clId="{BFB4D74C-0134-4352-A45B-8A928A3271F3}" dt="2024-08-11T10:23:22.224" v="217" actId="14100"/>
        <pc:sldMkLst>
          <pc:docMk/>
          <pc:sldMk cId="3535770879" sldId="291"/>
        </pc:sldMkLst>
        <pc:spChg chg="mod">
          <ac:chgData name="Varshavardhini S" userId="3bbee15a0cc8f8d1" providerId="LiveId" clId="{BFB4D74C-0134-4352-A45B-8A928A3271F3}" dt="2024-08-11T10:23:05.445" v="212" actId="1076"/>
          <ac:spMkLst>
            <pc:docMk/>
            <pc:sldMk cId="3535770879" sldId="291"/>
            <ac:spMk id="2" creationId="{F8CA3C24-7B68-CA37-DFB7-6CCD7A08D60A}"/>
          </ac:spMkLst>
        </pc:spChg>
        <pc:spChg chg="mod">
          <ac:chgData name="Varshavardhini S" userId="3bbee15a0cc8f8d1" providerId="LiveId" clId="{BFB4D74C-0134-4352-A45B-8A928A3271F3}" dt="2024-08-11T10:23:22.224" v="217" actId="14100"/>
          <ac:spMkLst>
            <pc:docMk/>
            <pc:sldMk cId="3535770879" sldId="291"/>
            <ac:spMk id="3" creationId="{07B560A3-2F61-2036-7C52-2B785F685F5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eef7c83a1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eef7c83a1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ecfdc46360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ecfdc4636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eef7c83a13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eef7c83a13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ecfdc4636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ecfdc4636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eef7c83a13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eef7c83a1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ecfdc4636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ecfdc4636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eef7c83a1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eef7c83a1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ecfdc4636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ecfdc4636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eef7c83a1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eef7c83a1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eef7c83a1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eef7c83a1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ecfdc463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ecfdc463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eef7c83a13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eef7c83a13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727837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63175" y="291675"/>
            <a:ext cx="8520600" cy="622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1800"/>
              <a:t>MODULE II                        WEB SERVICES                              9</a:t>
            </a:r>
            <a:endParaRPr sz="1800"/>
          </a:p>
        </p:txBody>
      </p:sp>
      <p:sp>
        <p:nvSpPr>
          <p:cNvPr id="55" name="Google Shape;55;p13"/>
          <p:cNvSpPr txBox="1">
            <a:spLocks noGrp="1"/>
          </p:cNvSpPr>
          <p:nvPr>
            <p:ph type="subTitle" idx="1"/>
          </p:nvPr>
        </p:nvSpPr>
        <p:spPr>
          <a:xfrm>
            <a:off x="311700" y="1407175"/>
            <a:ext cx="8689500" cy="2967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t>Introduction: Web Services - SOAP – SOAP Message Format – SOAP Communication Style – WSDL – WSDL Building Blocks – Containment structure of a WSDL document – Logical relationships between WSDL elements - UDDI - UDDI Business registry- Accessing UDDI – UDDI API – Private versus Public UDDI registries. Blogs: Features, Services, Creating a new blogs, Uploading the data, Retrieve the data.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1948E-B186-1D60-ACD7-2D5AE3809B78}"/>
              </a:ext>
            </a:extLst>
          </p:cNvPr>
          <p:cNvSpPr>
            <a:spLocks noGrp="1"/>
          </p:cNvSpPr>
          <p:nvPr>
            <p:ph type="title"/>
          </p:nvPr>
        </p:nvSpPr>
        <p:spPr>
          <a:xfrm>
            <a:off x="246386" y="142946"/>
            <a:ext cx="8520600" cy="572700"/>
          </a:xfrm>
        </p:spPr>
        <p:txBody>
          <a:bodyPr>
            <a:normAutofit fontScale="90000"/>
          </a:bodyPr>
          <a:lstStyle/>
          <a:p>
            <a:r>
              <a:rPr lang="en-IN" b="1" i="0" dirty="0">
                <a:solidFill>
                  <a:srgbClr val="242424"/>
                </a:solidFill>
                <a:effectLst/>
                <a:highlight>
                  <a:srgbClr val="FFFFFF"/>
                </a:highlight>
                <a:latin typeface="sohne"/>
              </a:rPr>
              <a:t>Message Structure</a:t>
            </a:r>
            <a:br>
              <a:rPr lang="en-IN" b="1" i="0" dirty="0">
                <a:solidFill>
                  <a:srgbClr val="242424"/>
                </a:solidFill>
                <a:effectLst/>
                <a:highlight>
                  <a:srgbClr val="FFFFFF"/>
                </a:highlight>
                <a:latin typeface="sohne"/>
              </a:rPr>
            </a:br>
            <a:endParaRPr lang="en-IN" dirty="0"/>
          </a:p>
        </p:txBody>
      </p:sp>
      <p:sp>
        <p:nvSpPr>
          <p:cNvPr id="8" name="Text Placeholder 7">
            <a:extLst>
              <a:ext uri="{FF2B5EF4-FFF2-40B4-BE49-F238E27FC236}">
                <a16:creationId xmlns:a16="http://schemas.microsoft.com/office/drawing/2014/main" id="{E7206FBD-869E-3755-8232-13C38099B6E4}"/>
              </a:ext>
            </a:extLst>
          </p:cNvPr>
          <p:cNvSpPr>
            <a:spLocks noGrp="1"/>
          </p:cNvSpPr>
          <p:nvPr>
            <p:ph type="body" idx="1"/>
          </p:nvPr>
        </p:nvSpPr>
        <p:spPr>
          <a:xfrm>
            <a:off x="311700" y="715646"/>
            <a:ext cx="8520600" cy="4150268"/>
          </a:xfrm>
        </p:spPr>
        <p:txBody>
          <a:bodyPr>
            <a:normAutofit/>
          </a:bodyPr>
          <a:lstStyle/>
          <a:p>
            <a:pPr marL="285750" indent="-285750">
              <a:lnSpc>
                <a:spcPct val="100000"/>
              </a:lnSpc>
              <a:spcBef>
                <a:spcPts val="1200"/>
              </a:spcBef>
              <a:buClr>
                <a:srgbClr val="000000"/>
              </a:buClr>
            </a:pPr>
            <a:r>
              <a:rPr lang="en-US" sz="1600" dirty="0">
                <a:solidFill>
                  <a:schemeClr val="dk1"/>
                </a:solidFill>
                <a:latin typeface="Times New Roman" panose="02020603050405020304" pitchFamily="18" charset="0"/>
                <a:cs typeface="Times New Roman" panose="02020603050405020304" pitchFamily="18" charset="0"/>
              </a:rPr>
              <a:t>A SOAP message is constructed using the format of an XML document. The message is structured around the &lt;Envelope&gt; element, which acts as the primary container or wrapper for the entire SOAP communication. Inside this envelope, there are typically two main components:</a:t>
            </a:r>
          </a:p>
          <a:p>
            <a:pPr marL="285750" indent="-285750">
              <a:lnSpc>
                <a:spcPct val="100000"/>
              </a:lnSpc>
              <a:spcBef>
                <a:spcPts val="1200"/>
              </a:spcBef>
              <a:buClr>
                <a:srgbClr val="000000"/>
              </a:buClr>
            </a:pPr>
            <a:r>
              <a:rPr lang="en-US" sz="1600" dirty="0">
                <a:solidFill>
                  <a:schemeClr val="dk1"/>
                </a:solidFill>
                <a:latin typeface="Times New Roman" panose="02020603050405020304" pitchFamily="18" charset="0"/>
                <a:cs typeface="Times New Roman" panose="02020603050405020304" pitchFamily="18" charset="0"/>
              </a:rPr>
              <a:t>The &lt;Header&gt; element, which is optional, provides a space for supplementary information that might be beneficial for processing the message. This could include aspects such as authentication credentials, directives on how the message should be processed, or even specific routing information. However, since it's not mandatory, SOAP messages can be transmitted without the header, especially if these additional specifications aren't needed.</a:t>
            </a:r>
          </a:p>
          <a:p>
            <a:pPr marL="285750" indent="-285750">
              <a:lnSpc>
                <a:spcPct val="100000"/>
              </a:lnSpc>
              <a:spcBef>
                <a:spcPts val="1200"/>
              </a:spcBef>
              <a:buClr>
                <a:srgbClr val="000000"/>
              </a:buClr>
            </a:pPr>
            <a:r>
              <a:rPr lang="en-US" sz="1600" dirty="0">
                <a:solidFill>
                  <a:schemeClr val="dk1"/>
                </a:solidFill>
                <a:latin typeface="Times New Roman" panose="02020603050405020304" pitchFamily="18" charset="0"/>
                <a:cs typeface="Times New Roman" panose="02020603050405020304" pitchFamily="18" charset="0"/>
              </a:rPr>
              <a:t>The &lt;Body&gt; element is where the main content of the SOAP message resides. This could be information related to the specific web service method being called, the parameters it requires, or the data being transferred. Think of it as the core payload or primary content of the communication.</a:t>
            </a:r>
            <a:endParaRPr lang="en-IN" sz="1600" dirty="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8996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D0AC22-33A2-22D8-BFEA-CA6234178D28}"/>
              </a:ext>
            </a:extLst>
          </p:cNvPr>
          <p:cNvSpPr txBox="1"/>
          <p:nvPr/>
        </p:nvSpPr>
        <p:spPr>
          <a:xfrm>
            <a:off x="303537" y="559986"/>
            <a:ext cx="8268964" cy="4062651"/>
          </a:xfrm>
          <a:prstGeom prst="rect">
            <a:avLst/>
          </a:prstGeom>
          <a:noFill/>
        </p:spPr>
        <p:txBody>
          <a:bodyPr wrap="square">
            <a:spAutoFit/>
          </a:bodyPr>
          <a:lstStyle/>
          <a:p>
            <a:pPr marL="0" lvl="0" indent="0" algn="l" rtl="0">
              <a:spcBef>
                <a:spcPts val="1200"/>
              </a:spcBef>
              <a:spcAft>
                <a:spcPts val="0"/>
              </a:spcAft>
              <a:buNone/>
            </a:pPr>
            <a:r>
              <a:rPr lang="en-US" sz="1600" b="1" u="sng" dirty="0">
                <a:solidFill>
                  <a:schemeClr val="dk1"/>
                </a:solidFill>
              </a:rPr>
              <a:t>Communication Style</a:t>
            </a:r>
            <a:r>
              <a:rPr lang="en-US" sz="1600" u="sng" dirty="0">
                <a:solidFill>
                  <a:schemeClr val="dk1"/>
                </a:solidFill>
              </a:rPr>
              <a:t>:</a:t>
            </a:r>
            <a:r>
              <a:rPr lang="en-US" sz="1600" dirty="0">
                <a:solidFill>
                  <a:schemeClr val="dk1"/>
                </a:solidFill>
              </a:rPr>
              <a:t> SOAP follows a request-response communication style, where one system sends a SOAP request message to another system, which responds with a SOAP response message.</a:t>
            </a:r>
          </a:p>
          <a:p>
            <a:pPr marL="0" lvl="0" indent="0" algn="l" rtl="0">
              <a:spcBef>
                <a:spcPts val="1200"/>
              </a:spcBef>
              <a:spcAft>
                <a:spcPts val="0"/>
              </a:spcAft>
              <a:buNone/>
            </a:pPr>
            <a:r>
              <a:rPr lang="en-US" sz="1600" dirty="0">
                <a:solidFill>
                  <a:schemeClr val="dk1"/>
                </a:solidFill>
              </a:rPr>
              <a:t>SOAP supports various communication styles, including request-response, one-way, and solicit-response. Each style serves different use cases, allowing developers to choose the most suitable method for their application requirements.</a:t>
            </a:r>
          </a:p>
          <a:p>
            <a:pPr marL="0" lvl="0" indent="0" algn="l" rtl="0">
              <a:spcBef>
                <a:spcPts val="1200"/>
              </a:spcBef>
              <a:spcAft>
                <a:spcPts val="0"/>
              </a:spcAft>
              <a:buNone/>
            </a:pPr>
            <a:endParaRPr lang="en-US" sz="1600" dirty="0">
              <a:solidFill>
                <a:schemeClr val="dk1"/>
              </a:solidFill>
            </a:endParaRPr>
          </a:p>
          <a:p>
            <a:pPr marL="0" lvl="0" indent="0" algn="l" rtl="0">
              <a:spcBef>
                <a:spcPts val="1200"/>
              </a:spcBef>
              <a:spcAft>
                <a:spcPts val="1200"/>
              </a:spcAft>
              <a:buNone/>
            </a:pPr>
            <a:r>
              <a:rPr lang="en-US" sz="1600" b="1" u="sng" dirty="0">
                <a:solidFill>
                  <a:schemeClr val="dk1"/>
                </a:solidFill>
              </a:rPr>
              <a:t>Explanation with Real-World Example:</a:t>
            </a:r>
            <a:r>
              <a:rPr lang="en-US" sz="1600" dirty="0">
                <a:solidFill>
                  <a:schemeClr val="dk1"/>
                </a:solidFill>
              </a:rPr>
              <a:t> </a:t>
            </a:r>
          </a:p>
          <a:p>
            <a:pPr marL="0" lvl="0" indent="0" algn="l" rtl="0">
              <a:spcBef>
                <a:spcPts val="1200"/>
              </a:spcBef>
              <a:spcAft>
                <a:spcPts val="1200"/>
              </a:spcAft>
              <a:buNone/>
            </a:pPr>
            <a:r>
              <a:rPr lang="en-US" sz="1600" dirty="0">
                <a:solidFill>
                  <a:schemeClr val="dk1"/>
                </a:solidFill>
              </a:rPr>
              <a:t>Imagine SOAP as a postal service. The SOAP envelope is like an envelope containing a letter (SOAP message). The header contains details like the sender's address (metadata), while the body contains the actual message content. Just as postal services ensure reliable delivery of messages, SOAP ensures structured and secure communication between applications.</a:t>
            </a:r>
          </a:p>
        </p:txBody>
      </p:sp>
    </p:spTree>
    <p:extLst>
      <p:ext uri="{BB962C8B-B14F-4D97-AF65-F5344CB8AC3E}">
        <p14:creationId xmlns:p14="http://schemas.microsoft.com/office/powerpoint/2010/main" val="1359183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18"/>
          <p:cNvSpPr txBox="1">
            <a:spLocks noGrp="1"/>
          </p:cNvSpPr>
          <p:nvPr>
            <p:ph type="body" idx="1"/>
          </p:nvPr>
        </p:nvSpPr>
        <p:spPr>
          <a:xfrm>
            <a:off x="311700" y="481693"/>
            <a:ext cx="8520600" cy="4087182"/>
          </a:xfrm>
          <a:prstGeom prst="rect">
            <a:avLst/>
          </a:prstGeom>
        </p:spPr>
        <p:txBody>
          <a:bodyPr spcFirstLastPara="1" wrap="square" lIns="91425" tIns="91425" rIns="91425" bIns="91425" anchor="t" anchorCtr="0">
            <a:normAutofit/>
          </a:bodyPr>
          <a:lstStyle/>
          <a:p>
            <a:pPr marL="457200" lvl="0" indent="-304800" algn="l" rtl="0">
              <a:spcBef>
                <a:spcPts val="900"/>
              </a:spcBef>
              <a:spcAft>
                <a:spcPts val="0"/>
              </a:spcAft>
              <a:buClr>
                <a:srgbClr val="111111"/>
              </a:buClr>
              <a:buSzPts val="1200"/>
              <a:buFont typeface="Roboto"/>
              <a:buChar char="●"/>
            </a:pPr>
            <a:r>
              <a:rPr lang="en" sz="1400" dirty="0">
                <a:solidFill>
                  <a:srgbClr val="111111"/>
                </a:solidFill>
                <a:highlight>
                  <a:srgbClr val="FFFFFF"/>
                </a:highlight>
                <a:latin typeface="Roboto"/>
                <a:ea typeface="Roboto"/>
                <a:cs typeface="Roboto"/>
                <a:sym typeface="Roboto"/>
              </a:rPr>
              <a:t>SOAP is an XML-based protocol for accessing web services.</a:t>
            </a:r>
            <a:endParaRPr sz="1400" dirty="0">
              <a:solidFill>
                <a:srgbClr val="111111"/>
              </a:solidFill>
              <a:highlight>
                <a:srgbClr val="FFFFFF"/>
              </a:highlight>
              <a:latin typeface="Roboto"/>
              <a:ea typeface="Roboto"/>
              <a:cs typeface="Roboto"/>
              <a:sym typeface="Roboto"/>
            </a:endParaRPr>
          </a:p>
          <a:p>
            <a:pPr marL="457200" lvl="0" indent="-304800" algn="l" rtl="0">
              <a:spcBef>
                <a:spcPts val="0"/>
              </a:spcBef>
              <a:spcAft>
                <a:spcPts val="0"/>
              </a:spcAft>
              <a:buClr>
                <a:srgbClr val="111111"/>
              </a:buClr>
              <a:buSzPts val="1200"/>
              <a:buFont typeface="Roboto"/>
              <a:buChar char="●"/>
            </a:pPr>
            <a:r>
              <a:rPr lang="en" sz="1400" dirty="0">
                <a:solidFill>
                  <a:srgbClr val="111111"/>
                </a:solidFill>
                <a:highlight>
                  <a:srgbClr val="FFFFFF"/>
                </a:highlight>
                <a:latin typeface="Roboto"/>
                <a:ea typeface="Roboto"/>
                <a:cs typeface="Roboto"/>
                <a:sym typeface="Roboto"/>
              </a:rPr>
              <a:t>It defines how web services communicate with each other and with client applications.</a:t>
            </a:r>
          </a:p>
          <a:p>
            <a:pPr indent="-304800">
              <a:lnSpc>
                <a:spcPct val="125000"/>
              </a:lnSpc>
              <a:buClr>
                <a:srgbClr val="111111"/>
              </a:buClr>
              <a:buSzPts val="1200"/>
              <a:buFont typeface="Roboto"/>
              <a:buChar char="●"/>
            </a:pPr>
            <a:r>
              <a:rPr lang="en-US" sz="1400" dirty="0">
                <a:solidFill>
                  <a:srgbClr val="111111"/>
                </a:solidFill>
                <a:highlight>
                  <a:srgbClr val="FFFFFF"/>
                </a:highlight>
                <a:latin typeface="Roboto"/>
                <a:ea typeface="Roboto"/>
                <a:cs typeface="Roboto"/>
              </a:rPr>
              <a:t>SOAP offers several key features including envelope structure, extensibility, and neutrality. </a:t>
            </a:r>
          </a:p>
          <a:p>
            <a:pPr indent="-304800">
              <a:lnSpc>
                <a:spcPct val="125000"/>
              </a:lnSpc>
              <a:buClr>
                <a:srgbClr val="111111"/>
              </a:buClr>
              <a:buSzPts val="1200"/>
              <a:buFont typeface="Roboto"/>
              <a:buChar char="●"/>
            </a:pPr>
            <a:r>
              <a:rPr lang="en-US" sz="1400" dirty="0">
                <a:solidFill>
                  <a:srgbClr val="111111"/>
                </a:solidFill>
                <a:highlight>
                  <a:srgbClr val="FFFFFF"/>
                </a:highlight>
                <a:latin typeface="Roboto"/>
                <a:ea typeface="Roboto"/>
                <a:cs typeface="Roboto"/>
              </a:rPr>
              <a:t>These features ensure that SOAP can be used across different platforms and programming languages, making it a versatile choice for web services.</a:t>
            </a:r>
          </a:p>
          <a:p>
            <a:pPr marL="457200" lvl="0" indent="-304800" algn="l" rtl="0">
              <a:spcBef>
                <a:spcPts val="0"/>
              </a:spcBef>
              <a:spcAft>
                <a:spcPts val="0"/>
              </a:spcAft>
              <a:buClr>
                <a:srgbClr val="111111"/>
              </a:buClr>
              <a:buSzPts val="1200"/>
              <a:buFont typeface="Roboto"/>
              <a:buChar char="●"/>
            </a:pPr>
            <a:endParaRPr sz="1400" dirty="0">
              <a:solidFill>
                <a:srgbClr val="111111"/>
              </a:solidFill>
              <a:highlight>
                <a:srgbClr val="FFFFFF"/>
              </a:highlight>
              <a:latin typeface="Roboto"/>
              <a:ea typeface="Roboto"/>
              <a:cs typeface="Roboto"/>
              <a:sym typeface="Roboto"/>
            </a:endParaRPr>
          </a:p>
          <a:p>
            <a:pPr marL="457200" lvl="0" indent="-304800" algn="l" rtl="0">
              <a:spcBef>
                <a:spcPts val="0"/>
              </a:spcBef>
              <a:spcAft>
                <a:spcPts val="0"/>
              </a:spcAft>
              <a:buClr>
                <a:srgbClr val="111111"/>
              </a:buClr>
              <a:buSzPts val="1200"/>
              <a:buFont typeface="Roboto"/>
              <a:buChar char="●"/>
            </a:pPr>
            <a:r>
              <a:rPr lang="en" sz="1400" dirty="0">
                <a:solidFill>
                  <a:srgbClr val="111111"/>
                </a:solidFill>
                <a:highlight>
                  <a:srgbClr val="FFFFFF"/>
                </a:highlight>
                <a:latin typeface="Roboto"/>
                <a:ea typeface="Roboto"/>
                <a:cs typeface="Roboto"/>
                <a:sym typeface="Roboto"/>
              </a:rPr>
              <a:t>Key points about SOAP:</a:t>
            </a:r>
            <a:endParaRPr sz="1400" dirty="0">
              <a:solidFill>
                <a:srgbClr val="111111"/>
              </a:solidFill>
              <a:highlight>
                <a:srgbClr val="FFFFFF"/>
              </a:highlight>
              <a:latin typeface="Roboto"/>
              <a:ea typeface="Roboto"/>
              <a:cs typeface="Roboto"/>
              <a:sym typeface="Roboto"/>
            </a:endParaRPr>
          </a:p>
          <a:p>
            <a:pPr marL="914400" lvl="1" indent="-304800" algn="l" rtl="0">
              <a:spcBef>
                <a:spcPts val="0"/>
              </a:spcBef>
              <a:spcAft>
                <a:spcPts val="0"/>
              </a:spcAft>
              <a:buClr>
                <a:srgbClr val="111111"/>
              </a:buClr>
              <a:buSzPts val="1200"/>
              <a:buFont typeface="Roboto"/>
              <a:buChar char="○"/>
            </a:pPr>
            <a:r>
              <a:rPr lang="en" dirty="0">
                <a:solidFill>
                  <a:srgbClr val="111111"/>
                </a:solidFill>
                <a:highlight>
                  <a:srgbClr val="FFFFFF"/>
                </a:highlight>
                <a:latin typeface="Roboto"/>
                <a:ea typeface="Roboto"/>
                <a:cs typeface="Roboto"/>
                <a:sym typeface="Roboto"/>
              </a:rPr>
              <a:t>Uses XML for data representation.</a:t>
            </a:r>
            <a:endParaRPr dirty="0">
              <a:solidFill>
                <a:srgbClr val="111111"/>
              </a:solidFill>
              <a:highlight>
                <a:srgbClr val="FFFFFF"/>
              </a:highlight>
              <a:latin typeface="Roboto"/>
              <a:ea typeface="Roboto"/>
              <a:cs typeface="Roboto"/>
              <a:sym typeface="Roboto"/>
            </a:endParaRPr>
          </a:p>
          <a:p>
            <a:pPr marL="914400" lvl="1" indent="-304800" algn="l" rtl="0">
              <a:spcBef>
                <a:spcPts val="0"/>
              </a:spcBef>
              <a:spcAft>
                <a:spcPts val="0"/>
              </a:spcAft>
              <a:buClr>
                <a:srgbClr val="111111"/>
              </a:buClr>
              <a:buSzPts val="1200"/>
              <a:buFont typeface="Roboto"/>
              <a:buChar char="○"/>
            </a:pPr>
            <a:r>
              <a:rPr lang="en" dirty="0">
                <a:solidFill>
                  <a:srgbClr val="111111"/>
                </a:solidFill>
                <a:highlight>
                  <a:srgbClr val="FFFFFF"/>
                </a:highlight>
                <a:latin typeface="Roboto"/>
                <a:ea typeface="Roboto"/>
                <a:cs typeface="Roboto"/>
                <a:sym typeface="Roboto"/>
              </a:rPr>
              <a:t>Platform-independent and operating system-independent.</a:t>
            </a:r>
            <a:endParaRPr dirty="0">
              <a:solidFill>
                <a:srgbClr val="111111"/>
              </a:solidFill>
              <a:highlight>
                <a:srgbClr val="FFFFFF"/>
              </a:highlight>
              <a:latin typeface="Roboto"/>
              <a:ea typeface="Roboto"/>
              <a:cs typeface="Roboto"/>
              <a:sym typeface="Roboto"/>
            </a:endParaRPr>
          </a:p>
          <a:p>
            <a:pPr marL="914400" lvl="1" indent="-304800" algn="l" rtl="0">
              <a:spcBef>
                <a:spcPts val="0"/>
              </a:spcBef>
              <a:spcAft>
                <a:spcPts val="0"/>
              </a:spcAft>
              <a:buClr>
                <a:srgbClr val="111111"/>
              </a:buClr>
              <a:buSzPts val="1200"/>
              <a:buFont typeface="Roboto"/>
              <a:buChar char="○"/>
            </a:pPr>
            <a:r>
              <a:rPr lang="en" dirty="0">
                <a:solidFill>
                  <a:srgbClr val="111111"/>
                </a:solidFill>
                <a:highlight>
                  <a:srgbClr val="FFFFFF"/>
                </a:highlight>
                <a:latin typeface="Roboto"/>
                <a:ea typeface="Roboto"/>
                <a:cs typeface="Roboto"/>
                <a:sym typeface="Roboto"/>
              </a:rPr>
              <a:t>Works over HTTP.</a:t>
            </a:r>
            <a:endParaRPr dirty="0">
              <a:solidFill>
                <a:srgbClr val="111111"/>
              </a:solidFill>
              <a:highlight>
                <a:srgbClr val="FFFFFF"/>
              </a:highlight>
              <a:latin typeface="Roboto"/>
              <a:ea typeface="Roboto"/>
              <a:cs typeface="Roboto"/>
              <a:sym typeface="Roboto"/>
            </a:endParaRPr>
          </a:p>
          <a:p>
            <a:pPr marL="914400" lvl="1" indent="-304800" algn="l" rtl="0">
              <a:spcBef>
                <a:spcPts val="0"/>
              </a:spcBef>
              <a:spcAft>
                <a:spcPts val="0"/>
              </a:spcAft>
              <a:buClr>
                <a:srgbClr val="111111"/>
              </a:buClr>
              <a:buSzPts val="1200"/>
              <a:buFont typeface="Roboto"/>
              <a:buChar char="○"/>
            </a:pPr>
            <a:r>
              <a:rPr lang="en" dirty="0">
                <a:solidFill>
                  <a:srgbClr val="111111"/>
                </a:solidFill>
                <a:highlight>
                  <a:srgbClr val="FFFFFF"/>
                </a:highlight>
                <a:latin typeface="Roboto"/>
                <a:ea typeface="Roboto"/>
                <a:cs typeface="Roboto"/>
                <a:sym typeface="Roboto"/>
              </a:rPr>
              <a:t>Recommended by the W3C consortium.</a:t>
            </a:r>
            <a:endParaRPr dirty="0">
              <a:solidFill>
                <a:srgbClr val="111111"/>
              </a:solidFill>
              <a:highlight>
                <a:srgbClr val="FFFFFF"/>
              </a:highlight>
              <a:latin typeface="Roboto"/>
              <a:ea typeface="Roboto"/>
              <a:cs typeface="Roboto"/>
              <a:sym typeface="Roboto"/>
            </a:endParaRPr>
          </a:p>
          <a:p>
            <a:pPr marL="914400" lvl="1" indent="-304800" algn="l" rtl="0">
              <a:spcBef>
                <a:spcPts val="0"/>
              </a:spcBef>
              <a:spcAft>
                <a:spcPts val="0"/>
              </a:spcAft>
              <a:buClr>
                <a:srgbClr val="111111"/>
              </a:buClr>
              <a:buSzPts val="1200"/>
              <a:buFont typeface="Roboto"/>
              <a:buChar char="○"/>
            </a:pPr>
            <a:r>
              <a:rPr lang="en" dirty="0">
                <a:solidFill>
                  <a:srgbClr val="111111"/>
                </a:solidFill>
                <a:highlight>
                  <a:srgbClr val="FFFFFF"/>
                </a:highlight>
                <a:latin typeface="Roboto"/>
                <a:ea typeface="Roboto"/>
                <a:cs typeface="Roboto"/>
                <a:sym typeface="Roboto"/>
              </a:rPr>
              <a:t>Enables complex interactions between applications.</a:t>
            </a:r>
            <a:endParaRPr dirty="0">
              <a:solidFill>
                <a:srgbClr val="111111"/>
              </a:solidFill>
              <a:highlight>
                <a:srgbClr val="FFFFFF"/>
              </a:highlight>
              <a:latin typeface="Roboto"/>
              <a:ea typeface="Roboto"/>
              <a:cs typeface="Roboto"/>
              <a:sym typeface="Roboto"/>
            </a:endParaRPr>
          </a:p>
          <a:p>
            <a:pPr marL="914400" lvl="1" indent="-304800" algn="l" rtl="0">
              <a:spcBef>
                <a:spcPts val="0"/>
              </a:spcBef>
              <a:spcAft>
                <a:spcPts val="0"/>
              </a:spcAft>
              <a:buClr>
                <a:srgbClr val="111111"/>
              </a:buClr>
              <a:buSzPts val="1200"/>
              <a:buFont typeface="Roboto"/>
              <a:buChar char="○"/>
            </a:pPr>
            <a:r>
              <a:rPr lang="en" dirty="0">
                <a:solidFill>
                  <a:srgbClr val="111111"/>
                </a:solidFill>
                <a:highlight>
                  <a:srgbClr val="FFFFFF"/>
                </a:highlight>
                <a:latin typeface="Roboto"/>
                <a:ea typeface="Roboto"/>
                <a:cs typeface="Roboto"/>
                <a:sym typeface="Roboto"/>
              </a:rPr>
              <a:t>Commonly used in enterprise scenarios.</a:t>
            </a:r>
            <a:endParaRPr dirty="0">
              <a:solidFill>
                <a:srgbClr val="111111"/>
              </a:solidFill>
              <a:highlight>
                <a:srgbClr val="FFFFFF"/>
              </a:highlight>
              <a:latin typeface="Roboto"/>
              <a:ea typeface="Roboto"/>
              <a:cs typeface="Roboto"/>
              <a:sym typeface="Roboto"/>
            </a:endParaRPr>
          </a:p>
          <a:p>
            <a:pPr marL="0" lvl="0" indent="0" algn="l" rtl="0">
              <a:spcBef>
                <a:spcPts val="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0" name="Google Shape;90;p19"/>
          <p:cNvSpPr txBox="1">
            <a:spLocks noGrp="1"/>
          </p:cNvSpPr>
          <p:nvPr>
            <p:ph type="body" idx="1"/>
          </p:nvPr>
        </p:nvSpPr>
        <p:spPr>
          <a:xfrm>
            <a:off x="311700" y="285750"/>
            <a:ext cx="8520600" cy="4283125"/>
          </a:xfrm>
          <a:prstGeom prst="rect">
            <a:avLst/>
          </a:prstGeom>
        </p:spPr>
        <p:txBody>
          <a:bodyPr spcFirstLastPara="1" wrap="square" lIns="91425" tIns="91425" rIns="91425" bIns="91425" anchor="t" anchorCtr="0">
            <a:normAutofit/>
          </a:bodyPr>
          <a:lstStyle/>
          <a:p>
            <a:pPr marL="152400" lvl="0" indent="0" algn="l" rtl="0">
              <a:spcBef>
                <a:spcPts val="900"/>
              </a:spcBef>
              <a:spcAft>
                <a:spcPts val="0"/>
              </a:spcAft>
              <a:buClr>
                <a:srgbClr val="111111"/>
              </a:buClr>
              <a:buSzPts val="1200"/>
              <a:buNone/>
            </a:pPr>
            <a:r>
              <a:rPr lang="en" sz="1400" dirty="0">
                <a:solidFill>
                  <a:srgbClr val="111111"/>
                </a:solidFill>
                <a:highlight>
                  <a:srgbClr val="FFFFFF"/>
                </a:highlight>
                <a:latin typeface="Roboto"/>
                <a:ea typeface="Roboto"/>
                <a:cs typeface="Roboto"/>
                <a:sym typeface="Roboto"/>
              </a:rPr>
              <a:t>SOAP (Simple Object Access Protocol):</a:t>
            </a:r>
            <a:endParaRPr sz="1400" dirty="0">
              <a:solidFill>
                <a:srgbClr val="111111"/>
              </a:solidFill>
              <a:highlight>
                <a:srgbClr val="FFFFFF"/>
              </a:highlight>
              <a:latin typeface="Roboto"/>
              <a:ea typeface="Roboto"/>
              <a:cs typeface="Roboto"/>
              <a:sym typeface="Roboto"/>
            </a:endParaRPr>
          </a:p>
          <a:p>
            <a:pPr marL="609600" lvl="1" indent="0" algn="l" rtl="0">
              <a:spcBef>
                <a:spcPts val="0"/>
              </a:spcBef>
              <a:spcAft>
                <a:spcPts val="0"/>
              </a:spcAft>
              <a:buClr>
                <a:srgbClr val="111111"/>
              </a:buClr>
              <a:buSzPts val="1200"/>
              <a:buNone/>
            </a:pPr>
            <a:r>
              <a:rPr lang="en" b="1" dirty="0">
                <a:solidFill>
                  <a:srgbClr val="111111"/>
                </a:solidFill>
                <a:highlight>
                  <a:srgbClr val="FFFFFF"/>
                </a:highlight>
                <a:latin typeface="Roboto"/>
                <a:ea typeface="Roboto"/>
                <a:cs typeface="Roboto"/>
                <a:sym typeface="Roboto"/>
              </a:rPr>
              <a:t>Example</a:t>
            </a:r>
            <a:r>
              <a:rPr lang="en" dirty="0">
                <a:solidFill>
                  <a:srgbClr val="111111"/>
                </a:solidFill>
                <a:highlight>
                  <a:srgbClr val="FFFFFF"/>
                </a:highlight>
                <a:latin typeface="Roboto"/>
                <a:ea typeface="Roboto"/>
                <a:cs typeface="Roboto"/>
                <a:sym typeface="Roboto"/>
              </a:rPr>
              <a:t>: Consider an airline reservation system. When a user searches for available flights, the client application sends a SOAP request to the reservation service.</a:t>
            </a:r>
            <a:endParaRPr dirty="0">
              <a:solidFill>
                <a:srgbClr val="111111"/>
              </a:solidFill>
              <a:highlight>
                <a:srgbClr val="FFFFFF"/>
              </a:highlight>
              <a:latin typeface="Roboto"/>
              <a:ea typeface="Roboto"/>
              <a:cs typeface="Roboto"/>
              <a:sym typeface="Roboto"/>
            </a:endParaRPr>
          </a:p>
          <a:p>
            <a:pPr marL="1371600" lvl="2" indent="-304800" algn="l" rtl="0">
              <a:spcBef>
                <a:spcPts val="0"/>
              </a:spcBef>
              <a:spcAft>
                <a:spcPts val="0"/>
              </a:spcAft>
              <a:buClr>
                <a:srgbClr val="111111"/>
              </a:buClr>
              <a:buSzPts val="1200"/>
              <a:buFont typeface="Roboto"/>
              <a:buChar char="■"/>
            </a:pPr>
            <a:r>
              <a:rPr lang="en" dirty="0">
                <a:solidFill>
                  <a:srgbClr val="111111"/>
                </a:solidFill>
                <a:highlight>
                  <a:srgbClr val="FFFFFF"/>
                </a:highlight>
                <a:latin typeface="Roboto"/>
                <a:ea typeface="Roboto"/>
                <a:cs typeface="Roboto"/>
                <a:sym typeface="Roboto"/>
              </a:rPr>
              <a:t>The client constructs a SOAP envelope with the necessary data (flight details, passenger info).</a:t>
            </a:r>
            <a:endParaRPr dirty="0">
              <a:solidFill>
                <a:srgbClr val="111111"/>
              </a:solidFill>
              <a:highlight>
                <a:srgbClr val="FFFFFF"/>
              </a:highlight>
              <a:latin typeface="Roboto"/>
              <a:ea typeface="Roboto"/>
              <a:cs typeface="Roboto"/>
              <a:sym typeface="Roboto"/>
            </a:endParaRPr>
          </a:p>
          <a:p>
            <a:pPr marL="1371600" lvl="2" indent="-304800" algn="l" rtl="0">
              <a:spcBef>
                <a:spcPts val="0"/>
              </a:spcBef>
              <a:spcAft>
                <a:spcPts val="0"/>
              </a:spcAft>
              <a:buClr>
                <a:srgbClr val="111111"/>
              </a:buClr>
              <a:buSzPts val="1200"/>
              <a:buFont typeface="Roboto"/>
              <a:buChar char="■"/>
            </a:pPr>
            <a:r>
              <a:rPr lang="en" dirty="0">
                <a:solidFill>
                  <a:srgbClr val="111111"/>
                </a:solidFill>
                <a:highlight>
                  <a:srgbClr val="FFFFFF"/>
                </a:highlight>
                <a:latin typeface="Roboto"/>
                <a:ea typeface="Roboto"/>
                <a:cs typeface="Roboto"/>
                <a:sym typeface="Roboto"/>
              </a:rPr>
              <a:t>The reservation service processes the request and sends a SOAP response with booking confirmation.</a:t>
            </a:r>
            <a:endParaRPr dirty="0">
              <a:solidFill>
                <a:srgbClr val="111111"/>
              </a:solidFill>
              <a:highlight>
                <a:srgbClr val="FFFFFF"/>
              </a:highlight>
              <a:latin typeface="Roboto"/>
              <a:ea typeface="Roboto"/>
              <a:cs typeface="Roboto"/>
              <a:sym typeface="Roboto"/>
            </a:endParaRPr>
          </a:p>
          <a:p>
            <a:pPr marL="0" lvl="0" indent="0" algn="l" rtl="0">
              <a:spcBef>
                <a:spcPts val="0"/>
              </a:spcBef>
              <a:spcAft>
                <a:spcPts val="1200"/>
              </a:spcAft>
              <a:buNone/>
            </a:pPr>
            <a:endParaRPr dirty="0"/>
          </a:p>
        </p:txBody>
      </p:sp>
      <p:pic>
        <p:nvPicPr>
          <p:cNvPr id="2" name="Picture 2">
            <a:extLst>
              <a:ext uri="{FF2B5EF4-FFF2-40B4-BE49-F238E27FC236}">
                <a16:creationId xmlns:a16="http://schemas.microsoft.com/office/drawing/2014/main" id="{AA598A9D-799B-EDB2-9281-C7CC2BB679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0544" y="2305100"/>
            <a:ext cx="2824841" cy="2152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11700" y="568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WSDL (Web Services Description Language)</a:t>
            </a:r>
            <a:endParaRPr/>
          </a:p>
        </p:txBody>
      </p:sp>
      <p:sp>
        <p:nvSpPr>
          <p:cNvPr id="96" name="Google Shape;96;p20"/>
          <p:cNvSpPr txBox="1">
            <a:spLocks noGrp="1"/>
          </p:cNvSpPr>
          <p:nvPr>
            <p:ph type="body" idx="1"/>
          </p:nvPr>
        </p:nvSpPr>
        <p:spPr>
          <a:xfrm>
            <a:off x="311700" y="679325"/>
            <a:ext cx="8520600" cy="42861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1400" b="1" u="sng" dirty="0">
                <a:solidFill>
                  <a:schemeClr val="dk1"/>
                </a:solidFill>
              </a:rPr>
              <a:t>Definition:</a:t>
            </a:r>
            <a:r>
              <a:rPr lang="en" sz="1400" dirty="0">
                <a:solidFill>
                  <a:schemeClr val="dk1"/>
                </a:solidFill>
              </a:rPr>
              <a:t> IWSDL is an XML-based interface definition language that describes the functionalities offered by a web service. It specifies the methods available, the format of requests and responses, and how to access them.</a:t>
            </a:r>
            <a:endParaRPr sz="1400" dirty="0">
              <a:solidFill>
                <a:schemeClr val="dk1"/>
              </a:solidFill>
            </a:endParaRPr>
          </a:p>
          <a:p>
            <a:pPr marL="0" marR="0" lvl="0" indent="0" algn="l" rtl="0">
              <a:lnSpc>
                <a:spcPct val="115000"/>
              </a:lnSpc>
              <a:spcBef>
                <a:spcPts val="1200"/>
              </a:spcBef>
              <a:spcAft>
                <a:spcPts val="0"/>
              </a:spcAft>
              <a:buNone/>
            </a:pPr>
            <a:r>
              <a:rPr lang="en" sz="1400" b="1" u="sng" dirty="0">
                <a:solidFill>
                  <a:schemeClr val="dk1"/>
                </a:solidFill>
              </a:rPr>
              <a:t>Building Blocks: </a:t>
            </a:r>
            <a:endParaRPr sz="1400" b="1" u="sng" dirty="0">
              <a:solidFill>
                <a:schemeClr val="dk1"/>
              </a:solidFill>
            </a:endParaRPr>
          </a:p>
          <a:p>
            <a:pPr marL="0" marR="0" lvl="0" indent="0" algn="l" rtl="0">
              <a:lnSpc>
                <a:spcPct val="115000"/>
              </a:lnSpc>
              <a:spcBef>
                <a:spcPts val="1200"/>
              </a:spcBef>
              <a:spcAft>
                <a:spcPts val="0"/>
              </a:spcAft>
              <a:buNone/>
            </a:pPr>
            <a:r>
              <a:rPr lang="en" sz="1400" b="1" dirty="0">
                <a:solidFill>
                  <a:schemeClr val="dk1"/>
                </a:solidFill>
              </a:rPr>
              <a:t>Types:</a:t>
            </a:r>
            <a:r>
              <a:rPr lang="en" sz="1400" dirty="0">
                <a:solidFill>
                  <a:schemeClr val="dk1"/>
                </a:solidFill>
              </a:rPr>
              <a:t> Defines data types used by the web service.</a:t>
            </a:r>
            <a:endParaRPr sz="1400" dirty="0">
              <a:solidFill>
                <a:schemeClr val="dk1"/>
              </a:solidFill>
            </a:endParaRPr>
          </a:p>
          <a:p>
            <a:pPr marL="0" marR="0" lvl="0" indent="0" algn="l" rtl="0">
              <a:lnSpc>
                <a:spcPct val="115000"/>
              </a:lnSpc>
              <a:spcBef>
                <a:spcPts val="1200"/>
              </a:spcBef>
              <a:spcAft>
                <a:spcPts val="0"/>
              </a:spcAft>
              <a:buNone/>
            </a:pPr>
            <a:r>
              <a:rPr lang="en" sz="1400" b="1" dirty="0">
                <a:solidFill>
                  <a:schemeClr val="dk1"/>
                </a:solidFill>
              </a:rPr>
              <a:t>Message: </a:t>
            </a:r>
            <a:r>
              <a:rPr lang="en" sz="1400" dirty="0">
                <a:solidFill>
                  <a:schemeClr val="dk1"/>
                </a:solidFill>
              </a:rPr>
              <a:t>Describes the data elements for each operation.</a:t>
            </a:r>
            <a:endParaRPr sz="1400" dirty="0">
              <a:solidFill>
                <a:schemeClr val="dk1"/>
              </a:solidFill>
            </a:endParaRPr>
          </a:p>
          <a:p>
            <a:pPr marL="0" marR="0" lvl="0" indent="0" algn="l" rtl="0">
              <a:lnSpc>
                <a:spcPct val="115000"/>
              </a:lnSpc>
              <a:spcBef>
                <a:spcPts val="1200"/>
              </a:spcBef>
              <a:spcAft>
                <a:spcPts val="0"/>
              </a:spcAft>
              <a:buNone/>
            </a:pPr>
            <a:r>
              <a:rPr lang="en" sz="1400" b="1" dirty="0">
                <a:solidFill>
                  <a:schemeClr val="dk1"/>
                </a:solidFill>
              </a:rPr>
              <a:t>PortType: </a:t>
            </a:r>
            <a:r>
              <a:rPr lang="en" sz="1400" dirty="0">
                <a:solidFill>
                  <a:schemeClr val="dk1"/>
                </a:solidFill>
              </a:rPr>
              <a:t>Specifies a set of operations a service supports and the messages involved.</a:t>
            </a:r>
            <a:endParaRPr sz="1400" dirty="0">
              <a:solidFill>
                <a:schemeClr val="dk1"/>
              </a:solidFill>
            </a:endParaRPr>
          </a:p>
          <a:p>
            <a:pPr marL="0" marR="0" lvl="0" indent="0" algn="l" rtl="0">
              <a:lnSpc>
                <a:spcPct val="115000"/>
              </a:lnSpc>
              <a:spcBef>
                <a:spcPts val="1200"/>
              </a:spcBef>
              <a:spcAft>
                <a:spcPts val="0"/>
              </a:spcAft>
              <a:buNone/>
            </a:pPr>
            <a:r>
              <a:rPr lang="en" sz="1400" b="1" dirty="0">
                <a:solidFill>
                  <a:schemeClr val="dk1"/>
                </a:solidFill>
              </a:rPr>
              <a:t>Binding:</a:t>
            </a:r>
            <a:r>
              <a:rPr lang="en" sz="1400" dirty="0">
                <a:solidFill>
                  <a:schemeClr val="dk1"/>
                </a:solidFill>
              </a:rPr>
              <a:t> Defines the protocol and data format specifications for accessing the service.</a:t>
            </a:r>
            <a:endParaRPr sz="1400" dirty="0">
              <a:solidFill>
                <a:schemeClr val="dk1"/>
              </a:solidFill>
            </a:endParaRPr>
          </a:p>
          <a:p>
            <a:pPr marL="0" marR="0" lvl="0" indent="0" algn="l" rtl="0">
              <a:lnSpc>
                <a:spcPct val="115000"/>
              </a:lnSpc>
              <a:spcBef>
                <a:spcPts val="1200"/>
              </a:spcBef>
              <a:spcAft>
                <a:spcPts val="0"/>
              </a:spcAft>
              <a:buNone/>
            </a:pPr>
            <a:r>
              <a:rPr lang="en" sz="1400" b="1" dirty="0">
                <a:solidFill>
                  <a:schemeClr val="dk1"/>
                </a:solidFill>
              </a:rPr>
              <a:t>Service:</a:t>
            </a:r>
            <a:r>
              <a:rPr lang="en" sz="1400" dirty="0">
                <a:solidFill>
                  <a:schemeClr val="dk1"/>
                </a:solidFill>
              </a:rPr>
              <a:t> Specifies the network address for accessing the service.</a:t>
            </a:r>
            <a:endParaRPr sz="1400" dirty="0">
              <a:solidFill>
                <a:schemeClr val="dk1"/>
              </a:solidFill>
            </a:endParaRPr>
          </a:p>
          <a:p>
            <a:pPr marL="0" marR="0" lvl="0" indent="0" algn="l" rtl="0">
              <a:lnSpc>
                <a:spcPct val="115000"/>
              </a:lnSpc>
              <a:spcBef>
                <a:spcPts val="1200"/>
              </a:spcBef>
              <a:spcAft>
                <a:spcPts val="0"/>
              </a:spcAft>
              <a:buNone/>
            </a:pPr>
            <a:endParaRPr sz="1400" b="1" u="sng" dirty="0">
              <a:solidFill>
                <a:schemeClr val="dk1"/>
              </a:solidFill>
            </a:endParaRPr>
          </a:p>
          <a:p>
            <a:pPr marL="0" marR="0" lvl="0" indent="0" algn="l" rtl="0">
              <a:lnSpc>
                <a:spcPct val="115000"/>
              </a:lnSpc>
              <a:spcBef>
                <a:spcPts val="1200"/>
              </a:spcBef>
              <a:spcAft>
                <a:spcPts val="0"/>
              </a:spcAft>
              <a:buNone/>
            </a:pPr>
            <a:endParaRPr sz="1400" dirty="0">
              <a:solidFill>
                <a:schemeClr val="dk1"/>
              </a:solidFill>
            </a:endParaRPr>
          </a:p>
          <a:p>
            <a:pPr marL="0" marR="0" lvl="0" indent="0" algn="l" rtl="0">
              <a:lnSpc>
                <a:spcPct val="115000"/>
              </a:lnSpc>
              <a:spcBef>
                <a:spcPts val="1200"/>
              </a:spcBef>
              <a:spcAft>
                <a:spcPts val="1200"/>
              </a:spcAft>
              <a:buNone/>
            </a:pPr>
            <a:endParaRPr sz="1400" dirty="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21"/>
          <p:cNvSpPr txBox="1">
            <a:spLocks noGrp="1"/>
          </p:cNvSpPr>
          <p:nvPr>
            <p:ph type="body" idx="1"/>
          </p:nvPr>
        </p:nvSpPr>
        <p:spPr>
          <a:xfrm>
            <a:off x="311700" y="726621"/>
            <a:ext cx="8520600" cy="3842254"/>
          </a:xfrm>
          <a:prstGeom prst="rect">
            <a:avLst/>
          </a:prstGeom>
        </p:spPr>
        <p:txBody>
          <a:bodyPr spcFirstLastPara="1" wrap="square" lIns="91425" tIns="91425" rIns="91425" bIns="91425" anchor="t" anchorCtr="0">
            <a:normAutofit fontScale="92500" lnSpcReduction="10000"/>
          </a:bodyPr>
          <a:lstStyle/>
          <a:p>
            <a:pPr marL="0" marR="0" lvl="0" indent="0" algn="l" rtl="0">
              <a:lnSpc>
                <a:spcPct val="115000"/>
              </a:lnSpc>
              <a:spcBef>
                <a:spcPts val="1200"/>
              </a:spcBef>
              <a:spcAft>
                <a:spcPts val="0"/>
              </a:spcAft>
              <a:buNone/>
            </a:pPr>
            <a:r>
              <a:rPr lang="en-US" sz="1400" b="1" u="sng" dirty="0">
                <a:solidFill>
                  <a:schemeClr val="dk1"/>
                </a:solidFill>
              </a:rPr>
              <a:t>Containment Structure:</a:t>
            </a:r>
            <a:r>
              <a:rPr lang="en-US" sz="1400" u="sng" dirty="0">
                <a:solidFill>
                  <a:schemeClr val="dk1"/>
                </a:solidFill>
              </a:rPr>
              <a:t> </a:t>
            </a:r>
            <a:r>
              <a:rPr lang="en-US" sz="1400" dirty="0">
                <a:solidFill>
                  <a:schemeClr val="dk1"/>
                </a:solidFill>
              </a:rPr>
              <a:t>A WSDL document organizes these building blocks in a hierarchical structure, providing a complete description of the web service's interface.</a:t>
            </a:r>
          </a:p>
          <a:p>
            <a:pPr marL="0" marR="0" lvl="0" indent="0" algn="l" rtl="0">
              <a:lnSpc>
                <a:spcPct val="115000"/>
              </a:lnSpc>
              <a:spcBef>
                <a:spcPts val="1200"/>
              </a:spcBef>
              <a:spcAft>
                <a:spcPts val="0"/>
              </a:spcAft>
              <a:buNone/>
            </a:pPr>
            <a:r>
              <a:rPr lang="en-US" sz="1400" b="1" u="sng" dirty="0">
                <a:solidFill>
                  <a:schemeClr val="dk1"/>
                </a:solidFill>
              </a:rPr>
              <a:t>Explanation with Real-World Example</a:t>
            </a:r>
            <a:r>
              <a:rPr lang="en-US" sz="1400" u="sng" dirty="0">
                <a:solidFill>
                  <a:schemeClr val="dk1"/>
                </a:solidFill>
              </a:rPr>
              <a:t>:</a:t>
            </a:r>
            <a:r>
              <a:rPr lang="en-US" sz="1400" dirty="0">
                <a:solidFill>
                  <a:schemeClr val="dk1"/>
                </a:solidFill>
              </a:rPr>
              <a:t> WSDL serves as a blueprint for web services. It's like a menu in a restaurant that lists all available dishes (operations), their ingredients (parameters), and how they are prepared (methods). Clients (diners) use the menu (WSDL) to understand what services are available and how to interact with them.</a:t>
            </a:r>
            <a:endParaRPr lang="en" sz="1400" dirty="0">
              <a:solidFill>
                <a:srgbClr val="111111"/>
              </a:solidFill>
              <a:highlight>
                <a:srgbClr val="FFFFFF"/>
              </a:highlight>
              <a:latin typeface="Roboto"/>
              <a:ea typeface="Roboto"/>
              <a:cs typeface="Roboto"/>
              <a:sym typeface="Roboto"/>
            </a:endParaRPr>
          </a:p>
          <a:p>
            <a:pPr marL="457200" lvl="0" indent="-304800" algn="l" rtl="0">
              <a:spcBef>
                <a:spcPts val="900"/>
              </a:spcBef>
              <a:spcAft>
                <a:spcPts val="0"/>
              </a:spcAft>
              <a:buClr>
                <a:srgbClr val="111111"/>
              </a:buClr>
              <a:buSzPts val="1200"/>
              <a:buFont typeface="Roboto"/>
              <a:buChar char="●"/>
            </a:pPr>
            <a:endParaRPr lang="en" sz="1400" dirty="0">
              <a:solidFill>
                <a:srgbClr val="111111"/>
              </a:solidFill>
              <a:highlight>
                <a:srgbClr val="FFFFFF"/>
              </a:highlight>
              <a:latin typeface="Roboto"/>
              <a:ea typeface="Roboto"/>
              <a:cs typeface="Roboto"/>
              <a:sym typeface="Roboto"/>
            </a:endParaRPr>
          </a:p>
          <a:p>
            <a:pPr marL="457200" lvl="0" indent="-304800" algn="l" rtl="0">
              <a:spcBef>
                <a:spcPts val="900"/>
              </a:spcBef>
              <a:spcAft>
                <a:spcPts val="0"/>
              </a:spcAft>
              <a:buClr>
                <a:srgbClr val="111111"/>
              </a:buClr>
              <a:buSzPts val="1200"/>
              <a:buFont typeface="Roboto"/>
              <a:buChar char="●"/>
            </a:pPr>
            <a:r>
              <a:rPr lang="en" sz="1400" dirty="0">
                <a:solidFill>
                  <a:srgbClr val="111111"/>
                </a:solidFill>
                <a:highlight>
                  <a:srgbClr val="FFFFFF"/>
                </a:highlight>
                <a:latin typeface="Roboto"/>
                <a:ea typeface="Roboto"/>
                <a:cs typeface="Roboto"/>
                <a:sym typeface="Roboto"/>
              </a:rPr>
              <a:t>WSDL describes web services and their operations.</a:t>
            </a:r>
            <a:endParaRPr sz="1400" dirty="0">
              <a:solidFill>
                <a:srgbClr val="111111"/>
              </a:solidFill>
              <a:highlight>
                <a:srgbClr val="FFFFFF"/>
              </a:highlight>
              <a:latin typeface="Roboto"/>
              <a:ea typeface="Roboto"/>
              <a:cs typeface="Roboto"/>
              <a:sym typeface="Roboto"/>
            </a:endParaRPr>
          </a:p>
          <a:p>
            <a:pPr marL="457200" lvl="0" indent="-304800" algn="l" rtl="0">
              <a:spcBef>
                <a:spcPts val="0"/>
              </a:spcBef>
              <a:spcAft>
                <a:spcPts val="0"/>
              </a:spcAft>
              <a:buClr>
                <a:srgbClr val="111111"/>
              </a:buClr>
              <a:buSzPts val="1200"/>
              <a:buFont typeface="Roboto"/>
              <a:buChar char="●"/>
            </a:pPr>
            <a:r>
              <a:rPr lang="en" sz="1400" dirty="0">
                <a:solidFill>
                  <a:srgbClr val="111111"/>
                </a:solidFill>
                <a:highlight>
                  <a:srgbClr val="FFFFFF"/>
                </a:highlight>
                <a:latin typeface="Roboto"/>
                <a:ea typeface="Roboto"/>
                <a:cs typeface="Roboto"/>
                <a:sym typeface="Roboto"/>
              </a:rPr>
              <a:t>It acts as a contract between the service and its clients.</a:t>
            </a:r>
            <a:endParaRPr sz="1400" dirty="0">
              <a:solidFill>
                <a:srgbClr val="111111"/>
              </a:solidFill>
              <a:highlight>
                <a:srgbClr val="FFFFFF"/>
              </a:highlight>
              <a:latin typeface="Roboto"/>
              <a:ea typeface="Roboto"/>
              <a:cs typeface="Roboto"/>
              <a:sym typeface="Roboto"/>
            </a:endParaRPr>
          </a:p>
          <a:p>
            <a:pPr marL="457200" lvl="0" indent="-304800" algn="l" rtl="0">
              <a:spcBef>
                <a:spcPts val="0"/>
              </a:spcBef>
              <a:spcAft>
                <a:spcPts val="0"/>
              </a:spcAft>
              <a:buClr>
                <a:srgbClr val="111111"/>
              </a:buClr>
              <a:buSzPts val="1200"/>
              <a:buFont typeface="Roboto"/>
              <a:buChar char="●"/>
            </a:pPr>
            <a:r>
              <a:rPr lang="en" sz="1400" dirty="0">
                <a:solidFill>
                  <a:srgbClr val="111111"/>
                </a:solidFill>
                <a:highlight>
                  <a:srgbClr val="FFFFFF"/>
                </a:highlight>
                <a:latin typeface="Roboto"/>
                <a:ea typeface="Roboto"/>
                <a:cs typeface="Roboto"/>
                <a:sym typeface="Roboto"/>
              </a:rPr>
              <a:t>WSDL elements:</a:t>
            </a:r>
            <a:endParaRPr sz="1400" dirty="0">
              <a:solidFill>
                <a:srgbClr val="111111"/>
              </a:solidFill>
              <a:highlight>
                <a:srgbClr val="FFFFFF"/>
              </a:highlight>
              <a:latin typeface="Roboto"/>
              <a:ea typeface="Roboto"/>
              <a:cs typeface="Roboto"/>
              <a:sym typeface="Roboto"/>
            </a:endParaRPr>
          </a:p>
          <a:p>
            <a:pPr marL="914400" lvl="1" indent="-304800" algn="l" rtl="0">
              <a:spcBef>
                <a:spcPts val="0"/>
              </a:spcBef>
              <a:spcAft>
                <a:spcPts val="0"/>
              </a:spcAft>
              <a:buClr>
                <a:srgbClr val="111111"/>
              </a:buClr>
              <a:buSzPts val="1200"/>
              <a:buFont typeface="Roboto"/>
              <a:buChar char="○"/>
            </a:pPr>
            <a:r>
              <a:rPr lang="en" u="sng" dirty="0">
                <a:solidFill>
                  <a:srgbClr val="111111"/>
                </a:solidFill>
                <a:highlight>
                  <a:srgbClr val="FFFFFF"/>
                </a:highlight>
                <a:latin typeface="Roboto Mono"/>
                <a:ea typeface="Roboto Mono"/>
                <a:cs typeface="Roboto Mono"/>
                <a:sym typeface="Roboto Mono"/>
              </a:rPr>
              <a:t>portType</a:t>
            </a:r>
            <a:r>
              <a:rPr lang="en" dirty="0">
                <a:solidFill>
                  <a:srgbClr val="111111"/>
                </a:solidFill>
                <a:highlight>
                  <a:srgbClr val="FFFFFF"/>
                </a:highlight>
                <a:latin typeface="Roboto"/>
                <a:ea typeface="Roboto"/>
                <a:cs typeface="Roboto"/>
                <a:sym typeface="Roboto"/>
              </a:rPr>
              <a:t>: Defines operations and their input/output messages.</a:t>
            </a:r>
            <a:endParaRPr dirty="0">
              <a:solidFill>
                <a:srgbClr val="111111"/>
              </a:solidFill>
              <a:highlight>
                <a:srgbClr val="FFFFFF"/>
              </a:highlight>
              <a:latin typeface="Roboto"/>
              <a:ea typeface="Roboto"/>
              <a:cs typeface="Roboto"/>
              <a:sym typeface="Roboto"/>
            </a:endParaRPr>
          </a:p>
          <a:p>
            <a:pPr marL="914400" lvl="1" indent="-304800" algn="l" rtl="0">
              <a:spcBef>
                <a:spcPts val="0"/>
              </a:spcBef>
              <a:spcAft>
                <a:spcPts val="0"/>
              </a:spcAft>
              <a:buClr>
                <a:srgbClr val="111111"/>
              </a:buClr>
              <a:buSzPts val="1200"/>
              <a:buFont typeface="Roboto"/>
              <a:buChar char="○"/>
            </a:pPr>
            <a:r>
              <a:rPr lang="en" u="sng" dirty="0">
                <a:solidFill>
                  <a:srgbClr val="111111"/>
                </a:solidFill>
                <a:highlight>
                  <a:srgbClr val="FFFFFF"/>
                </a:highlight>
                <a:latin typeface="Roboto Mono"/>
                <a:ea typeface="Roboto Mono"/>
                <a:cs typeface="Roboto Mono"/>
                <a:sym typeface="Roboto Mono"/>
              </a:rPr>
              <a:t>binding</a:t>
            </a:r>
            <a:r>
              <a:rPr lang="en" u="sng" dirty="0">
                <a:solidFill>
                  <a:srgbClr val="111111"/>
                </a:solidFill>
                <a:highlight>
                  <a:srgbClr val="FFFFFF"/>
                </a:highlight>
                <a:latin typeface="Roboto"/>
                <a:ea typeface="Roboto"/>
                <a:cs typeface="Roboto"/>
                <a:sym typeface="Roboto"/>
              </a:rPr>
              <a:t>: </a:t>
            </a:r>
            <a:r>
              <a:rPr lang="en" dirty="0">
                <a:solidFill>
                  <a:srgbClr val="111111"/>
                </a:solidFill>
                <a:highlight>
                  <a:srgbClr val="FFFFFF"/>
                </a:highlight>
                <a:latin typeface="Roboto"/>
                <a:ea typeface="Roboto"/>
                <a:cs typeface="Roboto"/>
                <a:sym typeface="Roboto"/>
              </a:rPr>
              <a:t>Specifies the protocol and data format (e.g., SOAP over HTTP).</a:t>
            </a:r>
            <a:endParaRPr dirty="0">
              <a:solidFill>
                <a:srgbClr val="111111"/>
              </a:solidFill>
              <a:highlight>
                <a:srgbClr val="FFFFFF"/>
              </a:highlight>
              <a:latin typeface="Roboto"/>
              <a:ea typeface="Roboto"/>
              <a:cs typeface="Roboto"/>
              <a:sym typeface="Roboto"/>
            </a:endParaRPr>
          </a:p>
          <a:p>
            <a:pPr marL="914400" lvl="1" indent="-304800" algn="l" rtl="0">
              <a:spcBef>
                <a:spcPts val="0"/>
              </a:spcBef>
              <a:spcAft>
                <a:spcPts val="0"/>
              </a:spcAft>
              <a:buClr>
                <a:srgbClr val="111111"/>
              </a:buClr>
              <a:buSzPts val="1200"/>
              <a:buFont typeface="Roboto"/>
              <a:buChar char="○"/>
            </a:pPr>
            <a:r>
              <a:rPr lang="en" u="sng" dirty="0">
                <a:solidFill>
                  <a:srgbClr val="111111"/>
                </a:solidFill>
                <a:highlight>
                  <a:srgbClr val="FFFFFF"/>
                </a:highlight>
                <a:latin typeface="Roboto Mono"/>
                <a:ea typeface="Roboto Mono"/>
                <a:cs typeface="Roboto Mono"/>
                <a:sym typeface="Roboto Mono"/>
              </a:rPr>
              <a:t>service</a:t>
            </a:r>
            <a:r>
              <a:rPr lang="en" dirty="0">
                <a:solidFill>
                  <a:srgbClr val="111111"/>
                </a:solidFill>
                <a:highlight>
                  <a:srgbClr val="FFFFFF"/>
                </a:highlight>
                <a:latin typeface="Roboto"/>
                <a:ea typeface="Roboto"/>
                <a:cs typeface="Roboto"/>
                <a:sym typeface="Roboto"/>
              </a:rPr>
              <a:t>: Describes the available endpoints.</a:t>
            </a:r>
            <a:endParaRPr dirty="0">
              <a:solidFill>
                <a:srgbClr val="111111"/>
              </a:solidFill>
              <a:highlight>
                <a:srgbClr val="FFFFFF"/>
              </a:highlight>
              <a:latin typeface="Roboto"/>
              <a:ea typeface="Roboto"/>
              <a:cs typeface="Roboto"/>
              <a:sym typeface="Roboto"/>
            </a:endParaRPr>
          </a:p>
          <a:p>
            <a:pPr marL="457200" lvl="0" indent="-304800" algn="l" rtl="0">
              <a:spcBef>
                <a:spcPts val="0"/>
              </a:spcBef>
              <a:spcAft>
                <a:spcPts val="0"/>
              </a:spcAft>
              <a:buClr>
                <a:srgbClr val="111111"/>
              </a:buClr>
              <a:buSzPts val="1200"/>
              <a:buFont typeface="Roboto"/>
              <a:buChar char="●"/>
            </a:pPr>
            <a:r>
              <a:rPr lang="en" sz="1400" dirty="0">
                <a:solidFill>
                  <a:srgbClr val="111111"/>
                </a:solidFill>
                <a:highlight>
                  <a:srgbClr val="FFFFFF"/>
                </a:highlight>
                <a:latin typeface="Roboto"/>
                <a:ea typeface="Roboto"/>
                <a:cs typeface="Roboto"/>
                <a:sym typeface="Roboto"/>
              </a:rPr>
              <a:t>A WSDL document contains a logical structure with relationships among its elements.</a:t>
            </a:r>
            <a:endParaRPr sz="1400" dirty="0">
              <a:solidFill>
                <a:srgbClr val="111111"/>
              </a:solidFill>
              <a:highlight>
                <a:srgbClr val="FFFFFF"/>
              </a:highlight>
              <a:latin typeface="Roboto"/>
              <a:ea typeface="Roboto"/>
              <a:cs typeface="Roboto"/>
              <a:sym typeface="Roboto"/>
            </a:endParaRPr>
          </a:p>
          <a:p>
            <a:pPr marL="0" lvl="0" indent="0" algn="l" rtl="0">
              <a:spcBef>
                <a:spcPts val="0"/>
              </a:spcBef>
              <a:spcAft>
                <a:spcPts val="12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SDL Elements">
            <a:extLst>
              <a:ext uri="{FF2B5EF4-FFF2-40B4-BE49-F238E27FC236}">
                <a16:creationId xmlns:a16="http://schemas.microsoft.com/office/drawing/2014/main" id="{C425CED1-19E3-34C1-9667-3C42D01AAC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85750"/>
            <a:ext cx="7620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354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3E1F776-FEF4-BC91-CDF7-1D1E0939694B}"/>
              </a:ext>
            </a:extLst>
          </p:cNvPr>
          <p:cNvSpPr>
            <a:spLocks noGrp="1"/>
          </p:cNvSpPr>
          <p:nvPr>
            <p:ph type="body" idx="1"/>
          </p:nvPr>
        </p:nvSpPr>
        <p:spPr>
          <a:xfrm>
            <a:off x="311700" y="661306"/>
            <a:ext cx="8520600" cy="4204607"/>
          </a:xfrm>
        </p:spPr>
        <p:txBody>
          <a:bodyPr>
            <a:normAutofit fontScale="92500" lnSpcReduction="10000"/>
          </a:bodyPr>
          <a:lstStyle/>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Types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defines the data types that will be used by the web service. WSDL uses XSD (XML Schema Definition) to define these data types.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Message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defines the data elements for each operation. Each message can have one or more parts, which can be of a specific data type or can refer to the types defined in the “types” section.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Port Type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describes the operations that can be performed and the messages involved in the operations. It’s analogous to function signatures in programming (i.e., method name, input parameters, and return values).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Binding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specifies the protocol and data format for each port type. For instance, a service might be available via both SOAP 1.1 and SOAP 1.2 protocols, and these details would be specified in the bindings.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Times New Roman" panose="02020603050405020304" pitchFamily="18" charset="0"/>
                <a:ea typeface="Calibri" panose="020F0502020204030204" pitchFamily="34" charset="0"/>
              </a:rPr>
              <a:t>Service Ports </a:t>
            </a:r>
            <a:r>
              <a:rPr lang="en-IN" sz="1800" dirty="0">
                <a:effectLst/>
                <a:latin typeface="Times New Roman" panose="02020603050405020304" pitchFamily="18" charset="0"/>
                <a:ea typeface="Calibri" panose="020F0502020204030204" pitchFamily="34" charset="0"/>
              </a:rPr>
              <a:t>define the actual endpoint or URL where the web service can be accessed. Each service can have multiple ports (endpoints) associated with it, representing different bindings or addresses.</a:t>
            </a:r>
            <a:endParaRPr lang="en-IN" dirty="0"/>
          </a:p>
        </p:txBody>
      </p:sp>
    </p:spTree>
    <p:extLst>
      <p:ext uri="{BB962C8B-B14F-4D97-AF65-F5344CB8AC3E}">
        <p14:creationId xmlns:p14="http://schemas.microsoft.com/office/powerpoint/2010/main" val="2757872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7E0A-6543-2970-2D7B-5CA938C50860}"/>
              </a:ext>
            </a:extLst>
          </p:cNvPr>
          <p:cNvSpPr>
            <a:spLocks noGrp="1"/>
          </p:cNvSpPr>
          <p:nvPr>
            <p:ph type="title"/>
          </p:nvPr>
        </p:nvSpPr>
        <p:spPr>
          <a:xfrm>
            <a:off x="450493" y="191932"/>
            <a:ext cx="8520600" cy="572700"/>
          </a:xfrm>
        </p:spPr>
        <p:txBody>
          <a:bodyPr>
            <a:normAutofit fontScale="90000"/>
          </a:bodyPr>
          <a:lstStyle/>
          <a:p>
            <a:r>
              <a:rPr lang="en-IN" sz="2800" spc="-5" dirty="0">
                <a:solidFill>
                  <a:srgbClr val="242424"/>
                </a:solidFill>
                <a:effectLst/>
                <a:highlight>
                  <a:srgbClr val="FFFFFF"/>
                </a:highlight>
                <a:latin typeface="Times New Roman" panose="02020603050405020304" pitchFamily="18" charset="0"/>
                <a:ea typeface="Times New Roman" panose="02020603050405020304" pitchFamily="18" charset="0"/>
              </a:rPr>
              <a:t>Think of a banking application. In a simple use case:</a:t>
            </a:r>
            <a:br>
              <a:rPr lang="en-IN" sz="2800" dirty="0">
                <a:effectLst/>
                <a:highlight>
                  <a:srgbClr val="FFFFFF"/>
                </a:highlight>
                <a:latin typeface="Times New Roman" panose="02020603050405020304" pitchFamily="18" charset="0"/>
                <a:ea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4DBA06EC-5116-5766-84D0-4E5A1EB7719B}"/>
              </a:ext>
            </a:extLst>
          </p:cNvPr>
          <p:cNvSpPr>
            <a:spLocks noGrp="1"/>
          </p:cNvSpPr>
          <p:nvPr>
            <p:ph type="body" idx="1"/>
          </p:nvPr>
        </p:nvSpPr>
        <p:spPr>
          <a:xfrm>
            <a:off x="311700" y="873580"/>
            <a:ext cx="8520600" cy="3984170"/>
          </a:xfrm>
        </p:spPr>
        <p:txBody>
          <a:bodyPr>
            <a:noAutofit/>
          </a:bodyPr>
          <a:lstStyle/>
          <a:p>
            <a:pPr marL="285750" indent="-285750">
              <a:lnSpc>
                <a:spcPts val="2400"/>
              </a:lnSpc>
              <a:spcBef>
                <a:spcPts val="2570"/>
              </a:spcBef>
              <a:tabLst>
                <a:tab pos="457200" algn="l"/>
              </a:tabLst>
            </a:pPr>
            <a:r>
              <a:rPr lang="en-IN" sz="1400" spc="-5" dirty="0">
                <a:solidFill>
                  <a:srgbClr val="242424"/>
                </a:solidFill>
                <a:effectLst/>
                <a:highlight>
                  <a:srgbClr val="FFFFFF"/>
                </a:highlight>
                <a:latin typeface="Times New Roman" panose="02020603050405020304" pitchFamily="18" charset="0"/>
                <a:ea typeface="Times New Roman" panose="02020603050405020304" pitchFamily="18" charset="0"/>
              </a:rPr>
              <a:t>A customer wants to check their bank account balance.</a:t>
            </a:r>
            <a:endParaRPr lang="en-IN" sz="1400" dirty="0">
              <a:effectLst/>
              <a:highlight>
                <a:srgbClr val="FFFFFF"/>
              </a:highlight>
              <a:latin typeface="Times New Roman" panose="02020603050405020304" pitchFamily="18" charset="0"/>
              <a:ea typeface="Times New Roman" panose="02020603050405020304" pitchFamily="18" charset="0"/>
            </a:endParaRPr>
          </a:p>
          <a:p>
            <a:pPr marL="342900" lvl="0" indent="-342900">
              <a:lnSpc>
                <a:spcPts val="2400"/>
              </a:lnSpc>
              <a:spcBef>
                <a:spcPts val="1370"/>
              </a:spcBef>
              <a:tabLst>
                <a:tab pos="457200" algn="l"/>
              </a:tabLst>
            </a:pPr>
            <a:r>
              <a:rPr lang="en-IN" sz="1400" spc="-5" dirty="0">
                <a:solidFill>
                  <a:srgbClr val="242424"/>
                </a:solidFill>
                <a:effectLst/>
                <a:highlight>
                  <a:srgbClr val="FFFFFF"/>
                </a:highlight>
                <a:latin typeface="Times New Roman" panose="02020603050405020304" pitchFamily="18" charset="0"/>
                <a:ea typeface="Times New Roman" panose="02020603050405020304" pitchFamily="18" charset="0"/>
              </a:rPr>
              <a:t>The customer’s mobile banking app sends a request message to the bank’s web service. The request message contains the customer’s account number.</a:t>
            </a:r>
            <a:endParaRPr lang="en-IN" sz="1400" dirty="0">
              <a:effectLst/>
              <a:highlight>
                <a:srgbClr val="FFFFFF"/>
              </a:highlight>
              <a:latin typeface="Times New Roman" panose="02020603050405020304" pitchFamily="18" charset="0"/>
              <a:ea typeface="Times New Roman" panose="02020603050405020304" pitchFamily="18" charset="0"/>
            </a:endParaRPr>
          </a:p>
          <a:p>
            <a:pPr marL="342900" lvl="0" indent="-342900">
              <a:lnSpc>
                <a:spcPts val="2400"/>
              </a:lnSpc>
              <a:spcBef>
                <a:spcPts val="1370"/>
              </a:spcBef>
              <a:tabLst>
                <a:tab pos="457200" algn="l"/>
              </a:tabLst>
            </a:pPr>
            <a:r>
              <a:rPr lang="en-IN" sz="1400" spc="-5" dirty="0">
                <a:solidFill>
                  <a:srgbClr val="242424"/>
                </a:solidFill>
                <a:effectLst/>
                <a:highlight>
                  <a:srgbClr val="FFFFFF"/>
                </a:highlight>
                <a:latin typeface="Times New Roman" panose="02020603050405020304" pitchFamily="18" charset="0"/>
                <a:ea typeface="Times New Roman" panose="02020603050405020304" pitchFamily="18" charset="0"/>
              </a:rPr>
              <a:t>The bank’s web service processes the request and gets the customer’s account balance.</a:t>
            </a:r>
            <a:endParaRPr lang="en-IN" sz="1400" dirty="0">
              <a:effectLst/>
              <a:highlight>
                <a:srgbClr val="FFFFFF"/>
              </a:highlight>
              <a:latin typeface="Times New Roman" panose="02020603050405020304" pitchFamily="18" charset="0"/>
              <a:ea typeface="Times New Roman" panose="02020603050405020304" pitchFamily="18" charset="0"/>
            </a:endParaRPr>
          </a:p>
          <a:p>
            <a:pPr marL="342900" lvl="0" indent="-342900">
              <a:lnSpc>
                <a:spcPts val="2400"/>
              </a:lnSpc>
              <a:spcBef>
                <a:spcPts val="1370"/>
              </a:spcBef>
              <a:tabLst>
                <a:tab pos="457200" algn="l"/>
              </a:tabLst>
            </a:pPr>
            <a:r>
              <a:rPr lang="en-IN" sz="1400" spc="-5" dirty="0">
                <a:solidFill>
                  <a:srgbClr val="242424"/>
                </a:solidFill>
                <a:effectLst/>
                <a:highlight>
                  <a:srgbClr val="FFFFFF"/>
                </a:highlight>
                <a:latin typeface="Times New Roman" panose="02020603050405020304" pitchFamily="18" charset="0"/>
                <a:ea typeface="Times New Roman" panose="02020603050405020304" pitchFamily="18" charset="0"/>
              </a:rPr>
              <a:t>The bank’s web service sends a response message back to the customer’s mobile banking app. The response message contains the customer’s account balance.</a:t>
            </a:r>
            <a:endParaRPr lang="en-IN" sz="1400" dirty="0">
              <a:effectLst/>
              <a:highlight>
                <a:srgbClr val="FFFFFF"/>
              </a:highlight>
              <a:latin typeface="Times New Roman" panose="02020603050405020304" pitchFamily="18" charset="0"/>
              <a:ea typeface="Times New Roman" panose="02020603050405020304" pitchFamily="18" charset="0"/>
            </a:endParaRPr>
          </a:p>
          <a:p>
            <a:pPr marL="342900" lvl="0" indent="-342900">
              <a:lnSpc>
                <a:spcPts val="2400"/>
              </a:lnSpc>
              <a:spcBef>
                <a:spcPts val="1370"/>
              </a:spcBef>
              <a:tabLst>
                <a:tab pos="457200" algn="l"/>
              </a:tabLst>
            </a:pPr>
            <a:r>
              <a:rPr lang="en-IN" sz="1400" spc="-5" dirty="0">
                <a:solidFill>
                  <a:srgbClr val="242424"/>
                </a:solidFill>
                <a:effectLst/>
                <a:highlight>
                  <a:srgbClr val="FFFFFF"/>
                </a:highlight>
                <a:latin typeface="Times New Roman" panose="02020603050405020304" pitchFamily="18" charset="0"/>
                <a:ea typeface="Times New Roman" panose="02020603050405020304" pitchFamily="18" charset="0"/>
              </a:rPr>
              <a:t>The customer’s mobile banking app receives the response message and displays the customer’s account balance to the customer.</a:t>
            </a:r>
            <a:endParaRPr lang="en-IN" sz="1400" dirty="0">
              <a:effectLst/>
              <a:highlight>
                <a:srgbClr val="FFFFFF"/>
              </a:highlight>
              <a:latin typeface="Times New Roman" panose="02020603050405020304" pitchFamily="18" charset="0"/>
              <a:ea typeface="Times New Roman" panose="02020603050405020304" pitchFamily="18" charset="0"/>
            </a:endParaRPr>
          </a:p>
          <a:p>
            <a:pPr marL="114300" indent="0">
              <a:lnSpc>
                <a:spcPct val="107000"/>
              </a:lnSpc>
              <a:spcAft>
                <a:spcPts val="800"/>
              </a:spcAft>
              <a:buNone/>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2779434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FC091F-1A2A-852E-AFCF-6EB8B61DF38B}"/>
              </a:ext>
            </a:extLst>
          </p:cNvPr>
          <p:cNvSpPr>
            <a:spLocks noGrp="1"/>
          </p:cNvSpPr>
          <p:nvPr>
            <p:ph type="body" idx="1"/>
          </p:nvPr>
        </p:nvSpPr>
        <p:spPr>
          <a:xfrm>
            <a:off x="311700" y="759278"/>
            <a:ext cx="8520600" cy="4049485"/>
          </a:xfrm>
        </p:spPr>
        <p:txBody>
          <a:bodyPr>
            <a:normAutofit/>
          </a:bodyPr>
          <a:lstStyle/>
          <a:p>
            <a:pPr>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In this example, the web service is acting as an intermediary between the customer’s mobile banking app and the bank’s back-end systems. The web service makes it possible for the customer’s mobile banking app to access the customer’s account balance without having to know anything about the bank’s back-end systems.</a:t>
            </a:r>
          </a:p>
          <a:p>
            <a:pPr>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Web services have revolutionized the way that applications are developed and deployed. They have made it possible to develop complex and distributed applications that can be used by businesses and organizations of all sizes.</a:t>
            </a:r>
          </a:p>
          <a:p>
            <a:pPr>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As software systems became more complex, there was an increasing need for different software applications to communicate with each other. These applications, often developed using different technologies and running on various platforms, required a standard way to communicate. Web services, by using standardized protocols and formats like XML, ensured that software systems could interact regardless of their underlying differences.</a:t>
            </a:r>
          </a:p>
          <a:p>
            <a:pPr marL="114300" indent="0">
              <a:lnSpc>
                <a:spcPct val="107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5631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40250" y="200096"/>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Introduction to Web Services</a:t>
            </a:r>
            <a:endParaRPr dirty="0"/>
          </a:p>
        </p:txBody>
      </p:sp>
      <p:sp>
        <p:nvSpPr>
          <p:cNvPr id="61" name="Google Shape;61;p14"/>
          <p:cNvSpPr txBox="1">
            <a:spLocks noGrp="1"/>
          </p:cNvSpPr>
          <p:nvPr>
            <p:ph type="body" idx="1"/>
          </p:nvPr>
        </p:nvSpPr>
        <p:spPr>
          <a:xfrm>
            <a:off x="140250" y="772796"/>
            <a:ext cx="8863500" cy="43030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u="sng" dirty="0">
                <a:solidFill>
                  <a:schemeClr val="dk1"/>
                </a:solidFill>
              </a:rPr>
              <a:t>Definition</a:t>
            </a:r>
            <a:r>
              <a:rPr lang="en" sz="1200" u="sng" dirty="0">
                <a:solidFill>
                  <a:schemeClr val="dk1"/>
                </a:solidFill>
              </a:rPr>
              <a:t>:</a:t>
            </a:r>
            <a:r>
              <a:rPr lang="en" sz="1200" dirty="0">
                <a:solidFill>
                  <a:schemeClr val="dk1"/>
                </a:solidFill>
              </a:rPr>
              <a:t> Web services are software systems designed to support interoperable machine-to-machine interaction over a network. They provide a standardized way of integrating web-based applications using open standards like XML, SOAP, WSDL, and UDDI.</a:t>
            </a:r>
            <a:endParaRPr sz="1200" dirty="0">
              <a:solidFill>
                <a:schemeClr val="dk1"/>
              </a:solidFill>
            </a:endParaRPr>
          </a:p>
          <a:p>
            <a:pPr marL="0" lvl="0" indent="0" algn="l" rtl="0">
              <a:spcBef>
                <a:spcPts val="1200"/>
              </a:spcBef>
              <a:spcAft>
                <a:spcPts val="0"/>
              </a:spcAft>
              <a:buNone/>
            </a:pPr>
            <a:r>
              <a:rPr lang="en" sz="1200" b="1" u="sng" dirty="0">
                <a:solidFill>
                  <a:schemeClr val="dk1"/>
                </a:solidFill>
              </a:rPr>
              <a:t>Purpose</a:t>
            </a:r>
            <a:r>
              <a:rPr lang="en" sz="1200" u="sng" dirty="0">
                <a:solidFill>
                  <a:schemeClr val="dk1"/>
                </a:solidFill>
              </a:rPr>
              <a:t>:</a:t>
            </a:r>
            <a:r>
              <a:rPr lang="en" sz="1200" dirty="0">
                <a:solidFill>
                  <a:schemeClr val="dk1"/>
                </a:solidFill>
              </a:rPr>
              <a:t>The main purpose of web services is to enable different systems and applications to communicate and exchange data seamlessly over the internet, regardless of the platforms or programming languages they are built on. </a:t>
            </a:r>
            <a:r>
              <a:rPr lang="en" sz="1200" dirty="0">
                <a:solidFill>
                  <a:srgbClr val="111111"/>
                </a:solidFill>
                <a:highlight>
                  <a:srgbClr val="FFFFFF"/>
                </a:highlight>
                <a:latin typeface="Roboto"/>
                <a:ea typeface="Roboto"/>
                <a:cs typeface="Roboto"/>
                <a:sym typeface="Roboto"/>
              </a:rPr>
              <a:t>Web services enable communication between different applications over a network. They allow seamless data exchange across heterogeneous systems.</a:t>
            </a:r>
            <a:endParaRPr sz="1200" dirty="0">
              <a:solidFill>
                <a:srgbClr val="111111"/>
              </a:solidFill>
              <a:highlight>
                <a:srgbClr val="FFFFFF"/>
              </a:highlight>
              <a:latin typeface="Roboto"/>
              <a:ea typeface="Roboto"/>
              <a:cs typeface="Roboto"/>
              <a:sym typeface="Roboto"/>
            </a:endParaRPr>
          </a:p>
          <a:p>
            <a:pPr marL="457200" lvl="0" indent="-304800" algn="l" rtl="0">
              <a:spcBef>
                <a:spcPts val="1200"/>
              </a:spcBef>
              <a:spcAft>
                <a:spcPts val="0"/>
              </a:spcAft>
              <a:buClr>
                <a:srgbClr val="111111"/>
              </a:buClr>
              <a:buSzPts val="1200"/>
              <a:buFont typeface="Roboto"/>
              <a:buChar char="●"/>
            </a:pPr>
            <a:r>
              <a:rPr lang="en" sz="1200" dirty="0">
                <a:solidFill>
                  <a:srgbClr val="111111"/>
                </a:solidFill>
                <a:highlight>
                  <a:srgbClr val="FFFFFF"/>
                </a:highlight>
                <a:latin typeface="Roboto"/>
                <a:ea typeface="Roboto"/>
                <a:cs typeface="Roboto"/>
                <a:sym typeface="Roboto"/>
              </a:rPr>
              <a:t>SOAP (Simple Object Access Protocol) and REST (Representational State Transfer) are common approaches for building web services.</a:t>
            </a:r>
            <a:endParaRPr sz="1200" dirty="0">
              <a:solidFill>
                <a:srgbClr val="111111"/>
              </a:solidFill>
              <a:highlight>
                <a:srgbClr val="FFFFFF"/>
              </a:highlight>
              <a:latin typeface="Roboto"/>
              <a:ea typeface="Roboto"/>
              <a:cs typeface="Roboto"/>
              <a:sym typeface="Roboto"/>
            </a:endParaRPr>
          </a:p>
          <a:p>
            <a:pPr marL="457200" lvl="0" indent="-304800" algn="l" rtl="0">
              <a:spcBef>
                <a:spcPts val="0"/>
              </a:spcBef>
              <a:spcAft>
                <a:spcPts val="0"/>
              </a:spcAft>
              <a:buClr>
                <a:srgbClr val="111111"/>
              </a:buClr>
              <a:buSzPts val="1200"/>
              <a:buFont typeface="Roboto"/>
              <a:buChar char="●"/>
            </a:pPr>
            <a:r>
              <a:rPr lang="en" sz="1200" dirty="0">
                <a:solidFill>
                  <a:srgbClr val="111111"/>
                </a:solidFill>
                <a:highlight>
                  <a:srgbClr val="FFFFFF"/>
                </a:highlight>
                <a:latin typeface="Roboto"/>
                <a:ea typeface="Roboto"/>
                <a:cs typeface="Roboto"/>
                <a:sym typeface="Roboto"/>
              </a:rPr>
              <a:t>SOAP uses XML for data exchange and works over HTTP. It provides a standardized way for applications to communicate.</a:t>
            </a:r>
            <a:endParaRPr sz="1200" dirty="0">
              <a:solidFill>
                <a:srgbClr val="111111"/>
              </a:solidFill>
              <a:highlight>
                <a:srgbClr val="FFFFFF"/>
              </a:highlight>
              <a:latin typeface="Roboto"/>
              <a:ea typeface="Roboto"/>
              <a:cs typeface="Roboto"/>
              <a:sym typeface="Roboto"/>
            </a:endParaRPr>
          </a:p>
          <a:p>
            <a:pPr marL="457200" lvl="0" indent="-304800" algn="l" rtl="0">
              <a:spcBef>
                <a:spcPts val="0"/>
              </a:spcBef>
              <a:spcAft>
                <a:spcPts val="0"/>
              </a:spcAft>
              <a:buClr>
                <a:srgbClr val="111111"/>
              </a:buClr>
              <a:buSzPts val="1200"/>
              <a:buFont typeface="Roboto"/>
              <a:buChar char="●"/>
            </a:pPr>
            <a:r>
              <a:rPr lang="en" sz="1200" dirty="0">
                <a:solidFill>
                  <a:srgbClr val="111111"/>
                </a:solidFill>
                <a:highlight>
                  <a:srgbClr val="FFFFFF"/>
                </a:highlight>
                <a:latin typeface="Roboto"/>
                <a:ea typeface="Roboto"/>
                <a:cs typeface="Roboto"/>
                <a:sym typeface="Roboto"/>
              </a:rPr>
              <a:t>REST, on the other hand, relies on HTTP methods (GET, POST, PUT, DELETE) and operates with lightweight data formats like JSON.</a:t>
            </a:r>
            <a:endParaRPr sz="1200" dirty="0">
              <a:solidFill>
                <a:srgbClr val="111111"/>
              </a:solidFill>
              <a:highlight>
                <a:srgbClr val="FFFFFF"/>
              </a:highlight>
              <a:latin typeface="Roboto"/>
              <a:ea typeface="Roboto"/>
              <a:cs typeface="Roboto"/>
              <a:sym typeface="Roboto"/>
            </a:endParaRPr>
          </a:p>
          <a:p>
            <a:pPr marL="0" lvl="0" indent="0" algn="l" rtl="0">
              <a:spcBef>
                <a:spcPts val="0"/>
              </a:spcBef>
              <a:spcAft>
                <a:spcPts val="0"/>
              </a:spcAft>
              <a:buNone/>
            </a:pPr>
            <a:endParaRPr sz="1200" dirty="0">
              <a:solidFill>
                <a:schemeClr val="dk1"/>
              </a:solidFill>
            </a:endParaRPr>
          </a:p>
          <a:p>
            <a:pPr marL="0" lvl="0" indent="0" algn="l" rtl="0">
              <a:spcBef>
                <a:spcPts val="1200"/>
              </a:spcBef>
              <a:spcAft>
                <a:spcPts val="1200"/>
              </a:spcAft>
              <a:buNone/>
            </a:pPr>
            <a:r>
              <a:rPr lang="en" sz="1200" b="1" u="sng" dirty="0">
                <a:solidFill>
                  <a:schemeClr val="dk1"/>
                </a:solidFill>
              </a:rPr>
              <a:t>Explanation with Real-World Example:</a:t>
            </a:r>
            <a:r>
              <a:rPr lang="en" sz="1200" dirty="0">
                <a:solidFill>
                  <a:schemeClr val="dk1"/>
                </a:solidFill>
              </a:rPr>
              <a:t> Web services act like a waiter in a restaurant. They take requests (orders) from clients (customers), process them in the kitchen (server), and serve the prepared dishes (responses) back to the clients. This analogy illustrates how web services facilitate communication and data exchange between different systems over the internet.</a:t>
            </a:r>
            <a:endParaRPr sz="1200" dirty="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457200" lvl="0" indent="-297180" algn="l" rtl="0">
              <a:lnSpc>
                <a:spcPct val="115000"/>
              </a:lnSpc>
              <a:spcBef>
                <a:spcPts val="900"/>
              </a:spcBef>
              <a:spcAft>
                <a:spcPts val="0"/>
              </a:spcAft>
              <a:buClr>
                <a:srgbClr val="111111"/>
              </a:buClr>
              <a:buSzPct val="100000"/>
              <a:buFont typeface="Roboto"/>
              <a:buChar char="●"/>
            </a:pPr>
            <a:r>
              <a:rPr lang="en" sz="1200" b="1">
                <a:solidFill>
                  <a:srgbClr val="111111"/>
                </a:solidFill>
                <a:highlight>
                  <a:srgbClr val="FFFFFF"/>
                </a:highlight>
                <a:latin typeface="Roboto"/>
                <a:ea typeface="Roboto"/>
                <a:cs typeface="Roboto"/>
                <a:sym typeface="Roboto"/>
              </a:rPr>
              <a:t>Example</a:t>
            </a:r>
            <a:r>
              <a:rPr lang="en" sz="1200">
                <a:solidFill>
                  <a:srgbClr val="111111"/>
                </a:solidFill>
                <a:highlight>
                  <a:srgbClr val="FFFFFF"/>
                </a:highlight>
                <a:latin typeface="Roboto"/>
                <a:ea typeface="Roboto"/>
                <a:cs typeface="Roboto"/>
                <a:sym typeface="Roboto"/>
              </a:rPr>
              <a:t>: Let’s create a simple WSDL for a weather service.</a:t>
            </a:r>
            <a:endParaRPr sz="1200">
              <a:solidFill>
                <a:srgbClr val="111111"/>
              </a:solidFill>
              <a:highlight>
                <a:srgbClr val="FFFFFF"/>
              </a:highlight>
              <a:latin typeface="Roboto"/>
              <a:ea typeface="Roboto"/>
              <a:cs typeface="Roboto"/>
              <a:sym typeface="Roboto"/>
            </a:endParaRPr>
          </a:p>
          <a:p>
            <a:pPr marL="0" lvl="0" indent="0" algn="l" rtl="0">
              <a:spcBef>
                <a:spcPts val="0"/>
              </a:spcBef>
              <a:spcAft>
                <a:spcPts val="0"/>
              </a:spcAft>
              <a:buNone/>
            </a:pPr>
            <a:endParaRPr/>
          </a:p>
        </p:txBody>
      </p:sp>
      <p:sp>
        <p:nvSpPr>
          <p:cNvPr id="108" name="Google Shape;10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Clr>
                <a:schemeClr val="dk1"/>
              </a:buClr>
              <a:buSzPct val="61111"/>
              <a:buFont typeface="Arial"/>
              <a:buNone/>
            </a:pPr>
            <a:r>
              <a:rPr lang="en" dirty="0"/>
              <a:t>&lt;definitions xmlns="http://schemas.xmlsoap.org/wsdl/"</a:t>
            </a:r>
            <a:endParaRPr dirty="0"/>
          </a:p>
          <a:p>
            <a:pPr marL="0" lvl="0" indent="0" algn="l" rtl="0">
              <a:spcBef>
                <a:spcPts val="1200"/>
              </a:spcBef>
              <a:spcAft>
                <a:spcPts val="0"/>
              </a:spcAft>
              <a:buClr>
                <a:schemeClr val="dk1"/>
              </a:buClr>
              <a:buSzPct val="61111"/>
              <a:buFont typeface="Arial"/>
              <a:buNone/>
            </a:pPr>
            <a:r>
              <a:rPr lang="en" dirty="0"/>
              <a:t>             targetNamespace="http://example.com/weather"&gt;</a:t>
            </a:r>
            <a:endParaRPr dirty="0"/>
          </a:p>
          <a:p>
            <a:pPr marL="0" lvl="0" indent="0" algn="l" rtl="0">
              <a:spcBef>
                <a:spcPts val="1200"/>
              </a:spcBef>
              <a:spcAft>
                <a:spcPts val="0"/>
              </a:spcAft>
              <a:buClr>
                <a:schemeClr val="dk1"/>
              </a:buClr>
              <a:buSzPct val="61111"/>
              <a:buFont typeface="Arial"/>
              <a:buNone/>
            </a:pPr>
            <a:r>
              <a:rPr lang="en" dirty="0"/>
              <a:t>    &lt;portType name="WeatherService"&gt;</a:t>
            </a:r>
            <a:endParaRPr dirty="0"/>
          </a:p>
          <a:p>
            <a:pPr marL="0" lvl="0" indent="0" algn="l" rtl="0">
              <a:spcBef>
                <a:spcPts val="1200"/>
              </a:spcBef>
              <a:spcAft>
                <a:spcPts val="0"/>
              </a:spcAft>
              <a:buClr>
                <a:schemeClr val="dk1"/>
              </a:buClr>
              <a:buSzPct val="61111"/>
              <a:buFont typeface="Arial"/>
              <a:buNone/>
            </a:pPr>
            <a:r>
              <a:rPr lang="en" dirty="0"/>
              <a:t>        &lt;operation name="GetWeather"&gt;</a:t>
            </a:r>
            <a:endParaRPr dirty="0"/>
          </a:p>
          <a:p>
            <a:pPr marL="0" lvl="0" indent="0" algn="l" rtl="0">
              <a:spcBef>
                <a:spcPts val="1200"/>
              </a:spcBef>
              <a:spcAft>
                <a:spcPts val="0"/>
              </a:spcAft>
              <a:buClr>
                <a:schemeClr val="dk1"/>
              </a:buClr>
              <a:buSzPct val="61111"/>
              <a:buFont typeface="Arial"/>
              <a:buNone/>
            </a:pPr>
            <a:r>
              <a:rPr lang="en" dirty="0"/>
              <a:t>            &lt;input message="tns:GetWeatherRequest"/&gt;</a:t>
            </a:r>
            <a:endParaRPr dirty="0"/>
          </a:p>
          <a:p>
            <a:pPr marL="0" lvl="0" indent="0" algn="l" rtl="0">
              <a:spcBef>
                <a:spcPts val="1200"/>
              </a:spcBef>
              <a:spcAft>
                <a:spcPts val="0"/>
              </a:spcAft>
              <a:buClr>
                <a:schemeClr val="dk1"/>
              </a:buClr>
              <a:buSzPct val="61111"/>
              <a:buFont typeface="Arial"/>
              <a:buNone/>
            </a:pPr>
            <a:r>
              <a:rPr lang="en" dirty="0"/>
              <a:t>            &lt;output message="tns:GetWeatherResponse"/&gt;</a:t>
            </a:r>
            <a:endParaRPr dirty="0"/>
          </a:p>
          <a:p>
            <a:pPr marL="0" lvl="0" indent="0" algn="l" rtl="0">
              <a:spcBef>
                <a:spcPts val="1200"/>
              </a:spcBef>
              <a:spcAft>
                <a:spcPts val="0"/>
              </a:spcAft>
              <a:buClr>
                <a:schemeClr val="dk1"/>
              </a:buClr>
              <a:buSzPct val="61111"/>
              <a:buFont typeface="Arial"/>
              <a:buNone/>
            </a:pPr>
            <a:r>
              <a:rPr lang="en" dirty="0"/>
              <a:t>        &lt;/operation&gt;</a:t>
            </a:r>
            <a:endParaRPr dirty="0"/>
          </a:p>
          <a:p>
            <a:pPr marL="0" lvl="0" indent="0" algn="l" rtl="0">
              <a:spcBef>
                <a:spcPts val="1200"/>
              </a:spcBef>
              <a:spcAft>
                <a:spcPts val="0"/>
              </a:spcAft>
              <a:buClr>
                <a:schemeClr val="dk1"/>
              </a:buClr>
              <a:buSzPct val="61111"/>
              <a:buFont typeface="Arial"/>
              <a:buNone/>
            </a:pPr>
            <a:r>
              <a:rPr lang="en" dirty="0"/>
              <a:t>    &lt;/portType&gt;</a:t>
            </a:r>
            <a:endParaRPr dirty="0"/>
          </a:p>
          <a:p>
            <a:pPr marL="0" lvl="0" indent="0" algn="l" rtl="0">
              <a:spcBef>
                <a:spcPts val="1200"/>
              </a:spcBef>
              <a:spcAft>
                <a:spcPts val="0"/>
              </a:spcAft>
              <a:buClr>
                <a:schemeClr val="dk1"/>
              </a:buClr>
              <a:buSzPct val="61111"/>
              <a:buFont typeface="Arial"/>
              <a:buNone/>
            </a:pPr>
            <a:r>
              <a:rPr lang="en" dirty="0"/>
              <a:t>    &lt;!-- Other elements like binding and service go here --&gt;</a:t>
            </a:r>
            <a:endParaRPr dirty="0"/>
          </a:p>
          <a:p>
            <a:pPr marL="0" lvl="0" indent="0" algn="l" rtl="0">
              <a:spcBef>
                <a:spcPts val="1200"/>
              </a:spcBef>
              <a:spcAft>
                <a:spcPts val="0"/>
              </a:spcAft>
              <a:buClr>
                <a:schemeClr val="dk1"/>
              </a:buClr>
              <a:buSzPct val="61111"/>
              <a:buFont typeface="Arial"/>
              <a:buNone/>
            </a:pPr>
            <a:r>
              <a:rPr lang="en" dirty="0"/>
              <a:t>&lt;/definitions&gt;</a:t>
            </a:r>
            <a:endParaRPr dirty="0"/>
          </a:p>
          <a:p>
            <a:pPr marL="0" lvl="0" indent="0" algn="l" rtl="0">
              <a:spcBef>
                <a:spcPts val="1200"/>
              </a:spcBef>
              <a:spcAft>
                <a:spcPts val="0"/>
              </a:spcAft>
              <a:buClr>
                <a:schemeClr val="dk1"/>
              </a:buClr>
              <a:buSzPct val="61111"/>
              <a:buFont typeface="Arial"/>
              <a:buNone/>
            </a:pPr>
            <a:endParaRPr dirty="0"/>
          </a:p>
          <a:p>
            <a:pPr marL="0" lvl="0" indent="0" algn="l" rtl="0">
              <a:spcBef>
                <a:spcPts val="1200"/>
              </a:spcBef>
              <a:spcAft>
                <a:spcPts val="1200"/>
              </a:spcAft>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401507" y="93961"/>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 UDDI (Universal Description, Discovery, and Integration)</a:t>
            </a:r>
            <a:endParaRPr dirty="0"/>
          </a:p>
        </p:txBody>
      </p:sp>
      <p:sp>
        <p:nvSpPr>
          <p:cNvPr id="114" name="Google Shape;114;p23"/>
          <p:cNvSpPr txBox="1">
            <a:spLocks noGrp="1"/>
          </p:cNvSpPr>
          <p:nvPr>
            <p:ph type="body" idx="1"/>
          </p:nvPr>
        </p:nvSpPr>
        <p:spPr>
          <a:xfrm>
            <a:off x="137475" y="666660"/>
            <a:ext cx="8863500" cy="4542153"/>
          </a:xfrm>
          <a:prstGeom prst="rect">
            <a:avLst/>
          </a:prstGeom>
        </p:spPr>
        <p:txBody>
          <a:bodyPr spcFirstLastPara="1" wrap="square" lIns="91425" tIns="91425" rIns="91425" bIns="91425" anchor="t" anchorCtr="0">
            <a:normAutofit fontScale="92500" lnSpcReduction="20000"/>
          </a:bodyPr>
          <a:lstStyle/>
          <a:p>
            <a:pPr marL="0" indent="0">
              <a:spcBef>
                <a:spcPts val="1200"/>
              </a:spcBef>
              <a:buNone/>
            </a:pPr>
            <a:r>
              <a:rPr lang="en" b="1" dirty="0">
                <a:solidFill>
                  <a:schemeClr val="dk1"/>
                </a:solidFill>
              </a:rPr>
              <a:t>Definition</a:t>
            </a:r>
            <a:r>
              <a:rPr lang="en" dirty="0">
                <a:solidFill>
                  <a:schemeClr val="dk1"/>
                </a:solidFill>
              </a:rPr>
              <a:t>: UDDI is a directory service where businesses can register and discover web services. It provides a standard way for companies to publish information about their services and for other companies to find and use these services.</a:t>
            </a:r>
            <a:endParaRPr lang="en-US" dirty="0">
              <a:solidFill>
                <a:schemeClr val="dk1"/>
              </a:solidFill>
              <a:sym typeface="Roboto"/>
            </a:endParaRPr>
          </a:p>
          <a:p>
            <a:pPr marL="0" indent="0">
              <a:spcBef>
                <a:spcPts val="1200"/>
              </a:spcBef>
              <a:buClr>
                <a:srgbClr val="111111"/>
              </a:buClr>
              <a:buSzPts val="1200"/>
              <a:buNone/>
            </a:pPr>
            <a:r>
              <a:rPr lang="en-US" b="1" dirty="0">
                <a:solidFill>
                  <a:schemeClr val="dk1"/>
                </a:solidFill>
                <a:sym typeface="Roboto"/>
              </a:rPr>
              <a:t>UDDI components:</a:t>
            </a:r>
          </a:p>
          <a:p>
            <a:pPr marL="0" indent="0">
              <a:spcBef>
                <a:spcPts val="1200"/>
              </a:spcBef>
              <a:buClr>
                <a:srgbClr val="111111"/>
              </a:buClr>
              <a:buSzPts val="1200"/>
              <a:buNone/>
            </a:pPr>
            <a:r>
              <a:rPr lang="en-US" u="sng" dirty="0">
                <a:solidFill>
                  <a:schemeClr val="dk1"/>
                </a:solidFill>
                <a:sym typeface="Roboto"/>
              </a:rPr>
              <a:t>Business registry: </a:t>
            </a:r>
            <a:r>
              <a:rPr lang="en-US" dirty="0">
                <a:solidFill>
                  <a:schemeClr val="dk1"/>
                </a:solidFill>
                <a:sym typeface="Roboto"/>
              </a:rPr>
              <a:t>Stores service information.</a:t>
            </a:r>
          </a:p>
          <a:p>
            <a:pPr marL="0" indent="0">
              <a:spcBef>
                <a:spcPts val="1200"/>
              </a:spcBef>
              <a:buClr>
                <a:srgbClr val="111111"/>
              </a:buClr>
              <a:buSzPts val="1200"/>
              <a:buNone/>
            </a:pPr>
            <a:r>
              <a:rPr lang="en-US" u="sng" dirty="0">
                <a:solidFill>
                  <a:schemeClr val="dk1"/>
                </a:solidFill>
                <a:sym typeface="Roboto"/>
              </a:rPr>
              <a:t>Inquiry API: </a:t>
            </a:r>
            <a:r>
              <a:rPr lang="en-US" dirty="0">
                <a:solidFill>
                  <a:schemeClr val="dk1"/>
                </a:solidFill>
                <a:sym typeface="Roboto"/>
              </a:rPr>
              <a:t>Allows clients to search for services.</a:t>
            </a:r>
          </a:p>
          <a:p>
            <a:pPr marL="0" indent="0">
              <a:spcBef>
                <a:spcPts val="1200"/>
              </a:spcBef>
              <a:buClr>
                <a:srgbClr val="111111"/>
              </a:buClr>
              <a:buSzPts val="1200"/>
              <a:buNone/>
            </a:pPr>
            <a:r>
              <a:rPr lang="en-US" u="sng" dirty="0">
                <a:solidFill>
                  <a:schemeClr val="dk1"/>
                </a:solidFill>
                <a:sym typeface="Roboto"/>
              </a:rPr>
              <a:t>Publishing API: </a:t>
            </a:r>
            <a:r>
              <a:rPr lang="en-US" dirty="0">
                <a:solidFill>
                  <a:schemeClr val="dk1"/>
                </a:solidFill>
                <a:sym typeface="Roboto"/>
              </a:rPr>
              <a:t>Lets providers register services.</a:t>
            </a:r>
          </a:p>
          <a:p>
            <a:pPr marL="0" lvl="0" indent="0" algn="l" rtl="0">
              <a:spcBef>
                <a:spcPts val="1200"/>
              </a:spcBef>
              <a:spcAft>
                <a:spcPts val="0"/>
              </a:spcAft>
              <a:buClr>
                <a:schemeClr val="dk1"/>
              </a:buClr>
              <a:buSzPts val="1100"/>
              <a:buFont typeface="Arial"/>
              <a:buNone/>
            </a:pPr>
            <a:r>
              <a:rPr lang="en-US" sz="1800" b="1" dirty="0">
                <a:solidFill>
                  <a:schemeClr val="dk1"/>
                </a:solidFill>
              </a:rPr>
              <a:t>Business Registry</a:t>
            </a:r>
            <a:r>
              <a:rPr lang="en-US" sz="1800" dirty="0">
                <a:solidFill>
                  <a:schemeClr val="dk1"/>
                </a:solidFill>
              </a:rPr>
              <a:t>: UDDI serves as a global registry of businesses and the services they offer. It categorizes services based on industry standards and allows businesses to publish their services with detailed descriptions and technical specifications.</a:t>
            </a:r>
          </a:p>
          <a:p>
            <a:pPr marL="0" lvl="0" indent="0" algn="l" rtl="0">
              <a:spcBef>
                <a:spcPts val="1200"/>
              </a:spcBef>
              <a:spcAft>
                <a:spcPts val="0"/>
              </a:spcAft>
              <a:buNone/>
            </a:pPr>
            <a:r>
              <a:rPr lang="en-US" sz="1800" b="1" dirty="0">
                <a:solidFill>
                  <a:schemeClr val="dk1"/>
                </a:solidFill>
              </a:rPr>
              <a:t>Accessing UDDI</a:t>
            </a:r>
            <a:r>
              <a:rPr lang="en-US" sz="1800" dirty="0">
                <a:solidFill>
                  <a:schemeClr val="dk1"/>
                </a:solidFill>
              </a:rPr>
              <a:t>: Applications and developers can access UDDI registries programmatically using APIs (Application Programming Interfaces) to search for and retrieve information about available web services.</a:t>
            </a:r>
          </a:p>
          <a:p>
            <a:pPr marL="0" lvl="0" indent="0" algn="l" rtl="0">
              <a:spcBef>
                <a:spcPts val="1200"/>
              </a:spcBef>
              <a:spcAft>
                <a:spcPts val="1200"/>
              </a:spcAft>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DB65A-DD07-9948-7867-83D1CB2188E2}"/>
              </a:ext>
            </a:extLst>
          </p:cNvPr>
          <p:cNvSpPr>
            <a:spLocks noGrp="1"/>
          </p:cNvSpPr>
          <p:nvPr>
            <p:ph type="title"/>
          </p:nvPr>
        </p:nvSpPr>
        <p:spPr>
          <a:xfrm>
            <a:off x="311700" y="0"/>
            <a:ext cx="8520600" cy="572700"/>
          </a:xfrm>
        </p:spPr>
        <p:txBody>
          <a:bodyPr>
            <a:normAutofit fontScale="90000"/>
          </a:bodyPr>
          <a:lstStyle/>
          <a:p>
            <a:r>
              <a:rPr lang="en-US" b="1" i="0" dirty="0">
                <a:solidFill>
                  <a:srgbClr val="323232"/>
                </a:solidFill>
                <a:effectLst/>
                <a:highlight>
                  <a:srgbClr val="FFFFFF"/>
                </a:highlight>
                <a:latin typeface="Arial" panose="020B0604020202020204" pitchFamily="34" charset="0"/>
              </a:rPr>
              <a:t>What are UDDI registries?</a:t>
            </a:r>
            <a:br>
              <a:rPr lang="en-US" b="1" i="0" dirty="0">
                <a:solidFill>
                  <a:srgbClr val="323232"/>
                </a:solidFill>
                <a:effectLst/>
                <a:highlight>
                  <a:srgbClr val="FFFFFF"/>
                </a:highlight>
                <a:latin typeface="Arial" panose="020B0604020202020204" pitchFamily="34" charset="0"/>
              </a:rPr>
            </a:br>
            <a:endParaRPr lang="en-IN" dirty="0"/>
          </a:p>
        </p:txBody>
      </p:sp>
      <p:sp>
        <p:nvSpPr>
          <p:cNvPr id="3" name="Text Placeholder 2">
            <a:extLst>
              <a:ext uri="{FF2B5EF4-FFF2-40B4-BE49-F238E27FC236}">
                <a16:creationId xmlns:a16="http://schemas.microsoft.com/office/drawing/2014/main" id="{6C66D3EF-E17C-A82E-E8CA-C41FAD30E038}"/>
              </a:ext>
            </a:extLst>
          </p:cNvPr>
          <p:cNvSpPr>
            <a:spLocks noGrp="1"/>
          </p:cNvSpPr>
          <p:nvPr>
            <p:ph type="body" idx="1"/>
          </p:nvPr>
        </p:nvSpPr>
        <p:spPr>
          <a:xfrm>
            <a:off x="0" y="572700"/>
            <a:ext cx="8832300" cy="4407514"/>
          </a:xfrm>
        </p:spPr>
        <p:txBody>
          <a:bodyPr>
            <a:normAutofit lnSpcReduction="10000"/>
          </a:bodyPr>
          <a:lstStyle/>
          <a:p>
            <a:pPr algn="l"/>
            <a:r>
              <a:rPr lang="en-US" sz="1600" b="0" i="0" dirty="0">
                <a:solidFill>
                  <a:srgbClr val="666666"/>
                </a:solidFill>
                <a:effectLst/>
                <a:highlight>
                  <a:srgbClr val="FFFFFF"/>
                </a:highlight>
                <a:latin typeface="Arial" panose="020B0604020202020204" pitchFamily="34" charset="0"/>
              </a:rPr>
              <a:t>UDDI relies on a distributed registry of businesses plus their service descriptions, implemented in a common XML format, to manage and enable the discovery of web services. </a:t>
            </a:r>
          </a:p>
          <a:p>
            <a:pPr algn="l"/>
            <a:r>
              <a:rPr lang="en-US" sz="1600" b="0" i="0" dirty="0">
                <a:solidFill>
                  <a:srgbClr val="666666"/>
                </a:solidFill>
                <a:effectLst/>
                <a:highlight>
                  <a:srgbClr val="FFFFFF"/>
                </a:highlight>
                <a:latin typeface="Arial" panose="020B0604020202020204" pitchFamily="34" charset="0"/>
              </a:rPr>
              <a:t>Web service providers advertise their services on the UDDI registry that manages all the information about the provider, service implementations and service metadata. </a:t>
            </a:r>
          </a:p>
          <a:p>
            <a:pPr algn="l"/>
            <a:r>
              <a:rPr lang="en-US" sz="1600" b="0" i="0" dirty="0">
                <a:solidFill>
                  <a:srgbClr val="666666"/>
                </a:solidFill>
                <a:effectLst/>
                <a:highlight>
                  <a:srgbClr val="FFFFFF"/>
                </a:highlight>
                <a:latin typeface="Arial" panose="020B0604020202020204" pitchFamily="34" charset="0"/>
              </a:rPr>
              <a:t>Organizing and cataloging web services on a registry allows for sharing and reuse within an enterprise or with an external partner. </a:t>
            </a:r>
          </a:p>
          <a:p>
            <a:pPr algn="l"/>
            <a:r>
              <a:rPr lang="en-US" sz="1600" b="0" i="0" dirty="0">
                <a:solidFill>
                  <a:srgbClr val="666666"/>
                </a:solidFill>
                <a:effectLst/>
                <a:highlight>
                  <a:srgbClr val="FFFFFF"/>
                </a:highlight>
                <a:latin typeface="Arial" panose="020B0604020202020204" pitchFamily="34" charset="0"/>
              </a:rPr>
              <a:t>Today, these registries are based on the UDDI 3.0 specification.</a:t>
            </a:r>
          </a:p>
          <a:p>
            <a:pPr algn="l"/>
            <a:r>
              <a:rPr lang="en-US" sz="1600" b="0" i="0" dirty="0">
                <a:solidFill>
                  <a:srgbClr val="666666"/>
                </a:solidFill>
                <a:effectLst/>
                <a:highlight>
                  <a:srgbClr val="FFFFFF"/>
                </a:highlight>
                <a:latin typeface="Arial" panose="020B0604020202020204" pitchFamily="34" charset="0"/>
              </a:rPr>
              <a:t>A UDDI registry is a central repository for three primary nodes labeled Providers, Services, and Bindings.</a:t>
            </a:r>
          </a:p>
          <a:p>
            <a:pPr algn="l"/>
            <a:r>
              <a:rPr lang="en-US" sz="1600" b="0" i="0" dirty="0">
                <a:solidFill>
                  <a:srgbClr val="666666"/>
                </a:solidFill>
                <a:effectLst/>
                <a:highlight>
                  <a:srgbClr val="FFFFFF"/>
                </a:highlight>
                <a:latin typeface="Arial" panose="020B0604020202020204" pitchFamily="34" charset="0"/>
              </a:rPr>
              <a:t> Two types of registries are available: private and public. </a:t>
            </a:r>
          </a:p>
          <a:p>
            <a:pPr algn="l"/>
            <a:r>
              <a:rPr lang="en-US" sz="1600" b="0" i="0" dirty="0">
                <a:solidFill>
                  <a:srgbClr val="666666"/>
                </a:solidFill>
                <a:effectLst/>
                <a:highlight>
                  <a:srgbClr val="FFFFFF"/>
                </a:highlight>
                <a:latin typeface="Arial" panose="020B0604020202020204" pitchFamily="34" charset="0"/>
              </a:rPr>
              <a:t>A private registry lets businesses publish and test their internal web applications in a secure, private environment.</a:t>
            </a:r>
          </a:p>
          <a:p>
            <a:pPr algn="l"/>
            <a:r>
              <a:rPr lang="en-US" sz="1600" b="0" i="0" dirty="0">
                <a:solidFill>
                  <a:srgbClr val="666666"/>
                </a:solidFill>
                <a:effectLst/>
                <a:highlight>
                  <a:srgbClr val="FFFFFF"/>
                </a:highlight>
                <a:latin typeface="Arial" panose="020B0604020202020204" pitchFamily="34" charset="0"/>
              </a:rPr>
              <a:t> A public registry consists of peer directories containing information about businesses and their web services. </a:t>
            </a:r>
          </a:p>
          <a:p>
            <a:pPr algn="l"/>
            <a:r>
              <a:rPr lang="en-US" sz="1600" b="0" i="0" dirty="0">
                <a:solidFill>
                  <a:srgbClr val="666666"/>
                </a:solidFill>
                <a:effectLst/>
                <a:highlight>
                  <a:srgbClr val="FFFFFF"/>
                </a:highlight>
                <a:latin typeface="Arial" panose="020B0604020202020204" pitchFamily="34" charset="0"/>
              </a:rPr>
              <a:t>Both private and public registries comply with the same specifications.</a:t>
            </a:r>
          </a:p>
          <a:p>
            <a:endParaRPr lang="en-IN" dirty="0"/>
          </a:p>
        </p:txBody>
      </p:sp>
    </p:spTree>
    <p:extLst>
      <p:ext uri="{BB962C8B-B14F-4D97-AF65-F5344CB8AC3E}">
        <p14:creationId xmlns:p14="http://schemas.microsoft.com/office/powerpoint/2010/main" val="129362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FA8B-7DC0-CAE9-A3ED-05BD71927B0C}"/>
              </a:ext>
            </a:extLst>
          </p:cNvPr>
          <p:cNvSpPr>
            <a:spLocks noGrp="1"/>
          </p:cNvSpPr>
          <p:nvPr>
            <p:ph type="title"/>
          </p:nvPr>
        </p:nvSpPr>
        <p:spPr/>
        <p:txBody>
          <a:bodyPr>
            <a:normAutofit fontScale="90000"/>
          </a:bodyPr>
          <a:lstStyle/>
          <a:p>
            <a:r>
              <a:rPr lang="en-US" b="1" i="0" dirty="0">
                <a:solidFill>
                  <a:srgbClr val="323232"/>
                </a:solidFill>
                <a:effectLst/>
                <a:highlight>
                  <a:srgbClr val="FFFFFF"/>
                </a:highlight>
                <a:latin typeface="Arial" panose="020B0604020202020204" pitchFamily="34" charset="0"/>
              </a:rPr>
              <a:t>UDDI registry directory structure</a:t>
            </a:r>
            <a:br>
              <a:rPr lang="en-US" b="1" i="0" dirty="0">
                <a:solidFill>
                  <a:srgbClr val="323232"/>
                </a:solidFill>
                <a:effectLst/>
                <a:highlight>
                  <a:srgbClr val="FFFFFF"/>
                </a:highlight>
                <a:latin typeface="Arial" panose="020B0604020202020204" pitchFamily="34" charset="0"/>
              </a:rPr>
            </a:br>
            <a:endParaRPr lang="en-IN" dirty="0"/>
          </a:p>
        </p:txBody>
      </p:sp>
      <p:pic>
        <p:nvPicPr>
          <p:cNvPr id="2050" name="Picture 2" descr="publishing to UDDI registry">
            <a:extLst>
              <a:ext uri="{FF2B5EF4-FFF2-40B4-BE49-F238E27FC236}">
                <a16:creationId xmlns:a16="http://schemas.microsoft.com/office/drawing/2014/main" id="{89393E47-BD1B-8DCB-B032-3B1EB785FE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2779" y="1430061"/>
            <a:ext cx="2808514" cy="3416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EEE0802-A379-1223-4292-6A6466FBD925}"/>
              </a:ext>
            </a:extLst>
          </p:cNvPr>
          <p:cNvSpPr txBox="1"/>
          <p:nvPr/>
        </p:nvSpPr>
        <p:spPr>
          <a:xfrm>
            <a:off x="236764" y="1617996"/>
            <a:ext cx="5290458" cy="1384995"/>
          </a:xfrm>
          <a:prstGeom prst="rect">
            <a:avLst/>
          </a:prstGeom>
          <a:noFill/>
        </p:spPr>
        <p:txBody>
          <a:bodyPr wrap="square">
            <a:spAutoFit/>
          </a:bodyPr>
          <a:lstStyle/>
          <a:p>
            <a:pPr algn="l"/>
            <a:r>
              <a:rPr lang="en-US" b="0" i="0" dirty="0">
                <a:solidFill>
                  <a:srgbClr val="666666"/>
                </a:solidFill>
                <a:effectLst/>
                <a:highlight>
                  <a:srgbClr val="FFFFFF"/>
                </a:highlight>
                <a:latin typeface="Arial" panose="020B0604020202020204" pitchFamily="34" charset="0"/>
              </a:rPr>
              <a:t>UDDI has a very specific directory structure and three types of directory listings:</a:t>
            </a:r>
          </a:p>
          <a:p>
            <a:pPr algn="l"/>
            <a:endParaRPr lang="en-US" b="0" i="0" dirty="0">
              <a:solidFill>
                <a:srgbClr val="666666"/>
              </a:solidFill>
              <a:effectLst/>
              <a:highlight>
                <a:srgbClr val="FFFFFF"/>
              </a:highlight>
              <a:latin typeface="Arial" panose="020B0604020202020204" pitchFamily="34" charset="0"/>
            </a:endParaRPr>
          </a:p>
          <a:p>
            <a:pPr algn="l">
              <a:buFont typeface="Arial" panose="020B0604020202020204" pitchFamily="34" charset="0"/>
              <a:buChar char="•"/>
            </a:pPr>
            <a:r>
              <a:rPr lang="en-US" b="0" i="0" dirty="0">
                <a:solidFill>
                  <a:srgbClr val="666666"/>
                </a:solidFill>
                <a:effectLst/>
                <a:highlight>
                  <a:srgbClr val="FFFFFF"/>
                </a:highlight>
                <a:latin typeface="Arial" panose="020B0604020202020204" pitchFamily="34" charset="0"/>
              </a:rPr>
              <a:t>Organizations (also known as Providers)</a:t>
            </a:r>
          </a:p>
          <a:p>
            <a:pPr algn="l">
              <a:buFont typeface="Arial" panose="020B0604020202020204" pitchFamily="34" charset="0"/>
              <a:buChar char="•"/>
            </a:pPr>
            <a:r>
              <a:rPr lang="en-US" b="0" i="0" dirty="0">
                <a:solidFill>
                  <a:srgbClr val="666666"/>
                </a:solidFill>
                <a:effectLst/>
                <a:highlight>
                  <a:srgbClr val="FFFFFF"/>
                </a:highlight>
                <a:latin typeface="Arial" panose="020B0604020202020204" pitchFamily="34" charset="0"/>
              </a:rPr>
              <a:t>Services</a:t>
            </a:r>
          </a:p>
          <a:p>
            <a:pPr algn="l">
              <a:buFont typeface="Arial" panose="020B0604020202020204" pitchFamily="34" charset="0"/>
              <a:buChar char="•"/>
            </a:pPr>
            <a:r>
              <a:rPr lang="en-US" b="0" i="0" dirty="0">
                <a:solidFill>
                  <a:srgbClr val="666666"/>
                </a:solidFill>
                <a:effectLst/>
                <a:highlight>
                  <a:srgbClr val="FFFFFF"/>
                </a:highlight>
                <a:latin typeface="Arial" panose="020B0604020202020204" pitchFamily="34" charset="0"/>
              </a:rPr>
              <a:t>Bindings (also known as end points)</a:t>
            </a:r>
          </a:p>
        </p:txBody>
      </p:sp>
    </p:spTree>
    <p:extLst>
      <p:ext uri="{BB962C8B-B14F-4D97-AF65-F5344CB8AC3E}">
        <p14:creationId xmlns:p14="http://schemas.microsoft.com/office/powerpoint/2010/main" val="2904283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3180996-58C9-CE62-931A-CD4221C9A9B0}"/>
              </a:ext>
            </a:extLst>
          </p:cNvPr>
          <p:cNvSpPr>
            <a:spLocks noGrp="1"/>
          </p:cNvSpPr>
          <p:nvPr>
            <p:ph type="body" idx="1"/>
          </p:nvPr>
        </p:nvSpPr>
        <p:spPr>
          <a:xfrm>
            <a:off x="244929" y="277586"/>
            <a:ext cx="8587371" cy="4931227"/>
          </a:xfrm>
        </p:spPr>
        <p:txBody>
          <a:bodyPr>
            <a:noAutofit/>
          </a:bodyPr>
          <a:lstStyle/>
          <a:p>
            <a:pPr algn="l"/>
            <a:r>
              <a:rPr lang="en-US" sz="1400" b="0" i="0" dirty="0">
                <a:solidFill>
                  <a:srgbClr val="666666"/>
                </a:solidFill>
                <a:effectLst/>
                <a:highlight>
                  <a:srgbClr val="FFFFFF"/>
                </a:highlight>
                <a:latin typeface="Times New Roman" panose="02020603050405020304" pitchFamily="18" charset="0"/>
                <a:cs typeface="Times New Roman" panose="02020603050405020304" pitchFamily="18" charset="0"/>
              </a:rPr>
              <a:t>The Providers folder is where all the service providers are listed in the UDDI server. It includes a Relationships tab to specify organizational structures (parent-child) and partnerships (peer), which describe a company's operational structure. </a:t>
            </a:r>
          </a:p>
          <a:p>
            <a:pPr algn="l"/>
            <a:r>
              <a:rPr lang="en-US" sz="1400" b="0" i="0" dirty="0">
                <a:solidFill>
                  <a:srgbClr val="666666"/>
                </a:solidFill>
                <a:effectLst/>
                <a:highlight>
                  <a:srgbClr val="FFFFFF"/>
                </a:highlight>
                <a:latin typeface="Times New Roman" panose="02020603050405020304" pitchFamily="18" charset="0"/>
                <a:cs typeface="Times New Roman" panose="02020603050405020304" pitchFamily="18" charset="0"/>
              </a:rPr>
              <a:t>The Services, which are logical containers, are below the service providers, and the Bindings for the services are below the services. Services includes a collection of Bindings and Categories. The Bindings listing refers to endpoints or physical locations where the services exist. They are the services' own children. A single service, in turn, is a child of an organization (provider).</a:t>
            </a:r>
          </a:p>
          <a:p>
            <a:pPr algn="l"/>
            <a:r>
              <a:rPr lang="en-US" sz="1400" b="0" i="0" dirty="0">
                <a:solidFill>
                  <a:srgbClr val="666666"/>
                </a:solidFill>
                <a:effectLst/>
                <a:highlight>
                  <a:srgbClr val="FFFFFF"/>
                </a:highlight>
                <a:latin typeface="Times New Roman" panose="02020603050405020304" pitchFamily="18" charset="0"/>
                <a:cs typeface="Times New Roman" panose="02020603050405020304" pitchFamily="18" charset="0"/>
              </a:rPr>
              <a:t>Categories are listed at every level in the hierarchy (meaning each level has a Categories tab), and that helps to make UDDI a powerful and expressive standard. A category classifies the different levels through metadata. When a user adds a category to a level of the UDDI structure (providers, services, bindings), they can either use a standard category or create a custom category.</a:t>
            </a:r>
          </a:p>
          <a:p>
            <a:pPr algn="l"/>
            <a:r>
              <a:rPr lang="en-US" sz="1400" b="0" i="0" dirty="0">
                <a:solidFill>
                  <a:srgbClr val="666666"/>
                </a:solidFill>
                <a:effectLst/>
                <a:highlight>
                  <a:srgbClr val="FFFFFF"/>
                </a:highlight>
                <a:latin typeface="Times New Roman" panose="02020603050405020304" pitchFamily="18" charset="0"/>
                <a:cs typeface="Times New Roman" panose="02020603050405020304" pitchFamily="18" charset="0"/>
              </a:rPr>
              <a:t>Bindings are the lowest level in the UDDI hierarchy. They represent implementation locations or service details, like WSDLs. In a binding for a service, the access point could be a URL to where the service exists. A WSDL deployment is another possible access point. Regardless of the access point, it's usually better to expose the service and/or its WSDL for simplicity instead of putting all the details of the service, such as its parameters and other technical information, in the UDDI registry.</a:t>
            </a:r>
          </a:p>
        </p:txBody>
      </p:sp>
    </p:spTree>
    <p:extLst>
      <p:ext uri="{BB962C8B-B14F-4D97-AF65-F5344CB8AC3E}">
        <p14:creationId xmlns:p14="http://schemas.microsoft.com/office/powerpoint/2010/main" val="312351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A3C24-7B68-CA37-DFB7-6CCD7A08D60A}"/>
              </a:ext>
            </a:extLst>
          </p:cNvPr>
          <p:cNvSpPr>
            <a:spLocks noGrp="1"/>
          </p:cNvSpPr>
          <p:nvPr>
            <p:ph type="title"/>
          </p:nvPr>
        </p:nvSpPr>
        <p:spPr>
          <a:xfrm>
            <a:off x="311700" y="110289"/>
            <a:ext cx="8520600" cy="572700"/>
          </a:xfrm>
        </p:spPr>
        <p:txBody>
          <a:bodyPr>
            <a:normAutofit fontScale="90000"/>
          </a:bodyPr>
          <a:lstStyle/>
          <a:p>
            <a:r>
              <a:rPr lang="en-US" b="1" i="0" dirty="0">
                <a:solidFill>
                  <a:srgbClr val="323232"/>
                </a:solidFill>
                <a:effectLst/>
                <a:highlight>
                  <a:srgbClr val="FFFFFF"/>
                </a:highlight>
                <a:latin typeface="Arial" panose="020B0604020202020204" pitchFamily="34" charset="0"/>
              </a:rPr>
              <a:t>What are the functions of UDDI?</a:t>
            </a:r>
            <a:br>
              <a:rPr lang="en-US" b="1" i="0" dirty="0">
                <a:solidFill>
                  <a:srgbClr val="323232"/>
                </a:solidFill>
                <a:effectLst/>
                <a:highlight>
                  <a:srgbClr val="FFFFFF"/>
                </a:highlight>
                <a:latin typeface="Arial" panose="020B0604020202020204" pitchFamily="34" charset="0"/>
              </a:rPr>
            </a:br>
            <a:endParaRPr lang="en-IN" dirty="0"/>
          </a:p>
        </p:txBody>
      </p:sp>
      <p:sp>
        <p:nvSpPr>
          <p:cNvPr id="3" name="Text Placeholder 2">
            <a:extLst>
              <a:ext uri="{FF2B5EF4-FFF2-40B4-BE49-F238E27FC236}">
                <a16:creationId xmlns:a16="http://schemas.microsoft.com/office/drawing/2014/main" id="{07B560A3-2F61-2036-7C52-2B785F685F59}"/>
              </a:ext>
            </a:extLst>
          </p:cNvPr>
          <p:cNvSpPr>
            <a:spLocks noGrp="1"/>
          </p:cNvSpPr>
          <p:nvPr>
            <p:ph type="body" idx="1"/>
          </p:nvPr>
        </p:nvSpPr>
        <p:spPr>
          <a:xfrm>
            <a:off x="106136" y="767443"/>
            <a:ext cx="8874578" cy="4163786"/>
          </a:xfrm>
        </p:spPr>
        <p:txBody>
          <a:bodyPr>
            <a:normAutofit/>
          </a:bodyPr>
          <a:lstStyle/>
          <a:p>
            <a:pPr algn="l"/>
            <a:r>
              <a:rPr lang="en-US" b="0" i="0" dirty="0">
                <a:solidFill>
                  <a:srgbClr val="666666"/>
                </a:solidFill>
                <a:effectLst/>
                <a:highlight>
                  <a:srgbClr val="FFFFFF"/>
                </a:highlight>
                <a:latin typeface="Arial" panose="020B0604020202020204" pitchFamily="34" charset="0"/>
              </a:rPr>
              <a:t>The two main functions of UDDI are to provide a SOAP-based protocol and a set of registries. The registries are globally replicated, and the protocol defines how clients </a:t>
            </a:r>
            <a:r>
              <a:rPr lang="en-US" dirty="0">
                <a:solidFill>
                  <a:srgbClr val="666666"/>
                </a:solidFill>
                <a:highlight>
                  <a:srgbClr val="FFFFFF"/>
                </a:highlight>
                <a:latin typeface="Arial" panose="020B0604020202020204" pitchFamily="34" charset="0"/>
              </a:rPr>
              <a:t>communicate with these registries. A UDDI registry contains the metadata o</a:t>
            </a:r>
            <a:r>
              <a:rPr lang="en-US" b="0" i="0" dirty="0">
                <a:solidFill>
                  <a:srgbClr val="666666"/>
                </a:solidFill>
                <a:effectLst/>
                <a:highlight>
                  <a:srgbClr val="FFFFFF"/>
                </a:highlight>
                <a:latin typeface="Arial" panose="020B0604020202020204" pitchFamily="34" charset="0"/>
              </a:rPr>
              <a:t>f web services and includes a pointer to the WSDL description of a service. UDDI also includes a set of WSDL port type definitions to manipulate and search the registry.</a:t>
            </a:r>
          </a:p>
          <a:p>
            <a:pPr algn="l"/>
            <a:r>
              <a:rPr lang="en-US" b="0" i="0" dirty="0">
                <a:solidFill>
                  <a:srgbClr val="666666"/>
                </a:solidFill>
                <a:effectLst/>
                <a:highlight>
                  <a:srgbClr val="FFFFFF"/>
                </a:highlight>
                <a:latin typeface="Arial" panose="020B0604020202020204" pitchFamily="34" charset="0"/>
              </a:rPr>
              <a:t>UDDI's XML schema for SOAP messages defines documents that describe a business and </a:t>
            </a:r>
            <a:r>
              <a:rPr lang="en-US" dirty="0">
                <a:solidFill>
                  <a:srgbClr val="666666"/>
                </a:solidFill>
                <a:highlight>
                  <a:srgbClr val="FFFFFF"/>
                </a:highlight>
                <a:latin typeface="Arial" panose="020B0604020202020204" pitchFamily="34" charset="0"/>
              </a:rPr>
              <a:t>provide information about its services. The schema also includes a common set of APIs </a:t>
            </a:r>
            <a:r>
              <a:rPr lang="en-US" b="0" i="0" dirty="0">
                <a:solidFill>
                  <a:srgbClr val="666666"/>
                </a:solidFill>
                <a:effectLst/>
                <a:highlight>
                  <a:srgbClr val="FFFFFF"/>
                </a:highlight>
                <a:latin typeface="Arial" panose="020B0604020202020204" pitchFamily="34" charset="0"/>
              </a:rPr>
              <a:t>(Application Program Interfaces) for querying and publishing information to UDDI directories, plus an API to replicate directory entries between peer UDDI nodes.</a:t>
            </a:r>
          </a:p>
          <a:p>
            <a:endParaRPr lang="en-IN" dirty="0"/>
          </a:p>
        </p:txBody>
      </p:sp>
    </p:spTree>
    <p:extLst>
      <p:ext uri="{BB962C8B-B14F-4D97-AF65-F5344CB8AC3E}">
        <p14:creationId xmlns:p14="http://schemas.microsoft.com/office/powerpoint/2010/main" val="3535770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62916-C17F-78D5-41E0-467129E15DD8}"/>
              </a:ext>
            </a:extLst>
          </p:cNvPr>
          <p:cNvSpPr>
            <a:spLocks noGrp="1"/>
          </p:cNvSpPr>
          <p:nvPr>
            <p:ph type="title"/>
          </p:nvPr>
        </p:nvSpPr>
        <p:spPr/>
        <p:txBody>
          <a:bodyPr>
            <a:normAutofit fontScale="90000"/>
          </a:bodyPr>
          <a:lstStyle/>
          <a:p>
            <a:r>
              <a:rPr lang="en-US" sz="2800" b="1" u="sng" dirty="0">
                <a:solidFill>
                  <a:schemeClr val="dk1"/>
                </a:solidFill>
              </a:rPr>
              <a:t>Private vs. Public UDDI Registries</a:t>
            </a:r>
            <a:r>
              <a:rPr lang="en-US" sz="2800" u="sng" dirty="0">
                <a:solidFill>
                  <a:schemeClr val="dk1"/>
                </a:solidFill>
              </a:rPr>
              <a:t>:</a:t>
            </a:r>
            <a:br>
              <a:rPr lang="en-US" sz="2800" u="sng" dirty="0">
                <a:solidFill>
                  <a:schemeClr val="dk1"/>
                </a:solidFill>
              </a:rPr>
            </a:br>
            <a:endParaRPr lang="en-IN" dirty="0"/>
          </a:p>
        </p:txBody>
      </p:sp>
      <p:sp>
        <p:nvSpPr>
          <p:cNvPr id="3" name="Text Placeholder 2">
            <a:extLst>
              <a:ext uri="{FF2B5EF4-FFF2-40B4-BE49-F238E27FC236}">
                <a16:creationId xmlns:a16="http://schemas.microsoft.com/office/drawing/2014/main" id="{0AE547BE-5540-891E-A2FB-55E5AEC80155}"/>
              </a:ext>
            </a:extLst>
          </p:cNvPr>
          <p:cNvSpPr>
            <a:spLocks noGrp="1"/>
          </p:cNvSpPr>
          <p:nvPr>
            <p:ph type="body" idx="1"/>
          </p:nvPr>
        </p:nvSpPr>
        <p:spPr/>
        <p:txBody>
          <a:bodyPr>
            <a:normAutofit fontScale="92500" lnSpcReduction="20000"/>
          </a:bodyPr>
          <a:lstStyle/>
          <a:p>
            <a:pPr marL="0" lvl="0" indent="0" algn="l" rtl="0">
              <a:spcBef>
                <a:spcPts val="0"/>
              </a:spcBef>
              <a:spcAft>
                <a:spcPts val="0"/>
              </a:spcAft>
              <a:buNone/>
            </a:pPr>
            <a:endParaRPr lang="en-US" sz="1100" dirty="0">
              <a:solidFill>
                <a:schemeClr val="dk1"/>
              </a:solidFill>
            </a:endParaRPr>
          </a:p>
          <a:p>
            <a:pPr marL="0" lvl="0" indent="0" algn="l" rtl="0">
              <a:spcBef>
                <a:spcPts val="0"/>
              </a:spcBef>
              <a:spcAft>
                <a:spcPts val="0"/>
              </a:spcAft>
              <a:buNone/>
            </a:pPr>
            <a:endParaRPr lang="en-US" sz="1100" dirty="0">
              <a:solidFill>
                <a:schemeClr val="dk1"/>
              </a:solidFill>
            </a:endParaRPr>
          </a:p>
          <a:p>
            <a:pPr marL="457200" lvl="0" indent="-298450" algn="l" rtl="0">
              <a:spcBef>
                <a:spcPts val="1200"/>
              </a:spcBef>
              <a:spcAft>
                <a:spcPts val="0"/>
              </a:spcAft>
              <a:buClr>
                <a:schemeClr val="dk1"/>
              </a:buClr>
              <a:buSzPts val="1100"/>
              <a:buChar char="●"/>
            </a:pPr>
            <a:r>
              <a:rPr lang="en-US" sz="1400" b="1" dirty="0">
                <a:solidFill>
                  <a:schemeClr val="dk1"/>
                </a:solidFill>
              </a:rPr>
              <a:t>Public Registries</a:t>
            </a:r>
            <a:r>
              <a:rPr lang="en-US" sz="1400" dirty="0">
                <a:solidFill>
                  <a:schemeClr val="dk1"/>
                </a:solidFill>
              </a:rPr>
              <a:t>: Open to anyone and typically used for discovering publicly available services.</a:t>
            </a:r>
          </a:p>
          <a:p>
            <a:pPr marL="457200" lvl="0" indent="-298450" algn="l" rtl="0">
              <a:spcBef>
                <a:spcPts val="0"/>
              </a:spcBef>
              <a:spcAft>
                <a:spcPts val="0"/>
              </a:spcAft>
              <a:buClr>
                <a:schemeClr val="dk1"/>
              </a:buClr>
              <a:buSzPts val="1100"/>
              <a:buChar char="●"/>
            </a:pPr>
            <a:r>
              <a:rPr lang="en-US" sz="1400" b="1" dirty="0">
                <a:solidFill>
                  <a:schemeClr val="dk1"/>
                </a:solidFill>
              </a:rPr>
              <a:t>Private Registries</a:t>
            </a:r>
            <a:r>
              <a:rPr lang="en-US" sz="1400" dirty="0">
                <a:solidFill>
                  <a:schemeClr val="dk1"/>
                </a:solidFill>
              </a:rPr>
              <a:t>: Restricted access, often used within organizations or specific communities to manage internal services or collaborations.</a:t>
            </a:r>
          </a:p>
          <a:p>
            <a:pPr marL="457200" lvl="0" indent="-298450" algn="l" rtl="0">
              <a:spcBef>
                <a:spcPts val="0"/>
              </a:spcBef>
              <a:spcAft>
                <a:spcPts val="0"/>
              </a:spcAft>
              <a:buClr>
                <a:schemeClr val="dk1"/>
              </a:buClr>
              <a:buSzPts val="1100"/>
              <a:buChar char="●"/>
            </a:pPr>
            <a:endParaRPr lang="en-US" sz="1100" dirty="0">
              <a:solidFill>
                <a:schemeClr val="dk1"/>
              </a:solidFill>
            </a:endParaRPr>
          </a:p>
          <a:p>
            <a:pPr marL="457200" lvl="0" indent="-298450" algn="l" rtl="0">
              <a:spcBef>
                <a:spcPts val="0"/>
              </a:spcBef>
              <a:spcAft>
                <a:spcPts val="0"/>
              </a:spcAft>
              <a:buClr>
                <a:schemeClr val="dk1"/>
              </a:buClr>
              <a:buSzPts val="1100"/>
              <a:buChar char="●"/>
            </a:pPr>
            <a:endParaRPr lang="en-US" sz="1100" dirty="0">
              <a:solidFill>
                <a:schemeClr val="dk1"/>
              </a:solidFill>
            </a:endParaRPr>
          </a:p>
          <a:p>
            <a:pPr marL="457200" lvl="0" indent="-298450" algn="l" rtl="0">
              <a:spcBef>
                <a:spcPts val="0"/>
              </a:spcBef>
              <a:spcAft>
                <a:spcPts val="0"/>
              </a:spcAft>
              <a:buClr>
                <a:schemeClr val="dk1"/>
              </a:buClr>
              <a:buSzPts val="1100"/>
              <a:buChar char="●"/>
            </a:pPr>
            <a:endParaRPr lang="en-US" sz="1100" dirty="0">
              <a:solidFill>
                <a:schemeClr val="dk1"/>
              </a:solidFill>
            </a:endParaRPr>
          </a:p>
          <a:p>
            <a:pPr marL="457200" lvl="0" indent="-298450" algn="l" rtl="0">
              <a:spcBef>
                <a:spcPts val="0"/>
              </a:spcBef>
              <a:spcAft>
                <a:spcPts val="0"/>
              </a:spcAft>
              <a:buClr>
                <a:schemeClr val="dk1"/>
              </a:buClr>
              <a:buSzPts val="1100"/>
              <a:buChar char="●"/>
            </a:pPr>
            <a:endParaRPr lang="en-US" sz="1100" dirty="0">
              <a:solidFill>
                <a:schemeClr val="dk1"/>
              </a:solidFill>
            </a:endParaRPr>
          </a:p>
          <a:p>
            <a:pPr marL="457200" lvl="0" indent="-304800" algn="l" rtl="0">
              <a:spcBef>
                <a:spcPts val="900"/>
              </a:spcBef>
              <a:spcAft>
                <a:spcPts val="0"/>
              </a:spcAft>
              <a:buClr>
                <a:srgbClr val="111111"/>
              </a:buClr>
              <a:buSzPts val="1200"/>
              <a:buFont typeface="Roboto"/>
              <a:buChar char="●"/>
            </a:pPr>
            <a:r>
              <a:rPr lang="en-US" sz="1200" b="1" dirty="0">
                <a:solidFill>
                  <a:srgbClr val="111111"/>
                </a:solidFill>
                <a:highlight>
                  <a:srgbClr val="FFFFFF"/>
                </a:highlight>
                <a:latin typeface="Roboto"/>
                <a:ea typeface="Roboto"/>
                <a:cs typeface="Roboto"/>
                <a:sym typeface="Roboto"/>
              </a:rPr>
              <a:t>Example</a:t>
            </a:r>
            <a:r>
              <a:rPr lang="en-US" sz="1200" dirty="0">
                <a:solidFill>
                  <a:srgbClr val="111111"/>
                </a:solidFill>
                <a:highlight>
                  <a:srgbClr val="FFFFFF"/>
                </a:highlight>
                <a:latin typeface="Roboto"/>
                <a:ea typeface="Roboto"/>
                <a:cs typeface="Roboto"/>
                <a:sym typeface="Roboto"/>
              </a:rPr>
              <a:t>: Suppose you’re building a travel app. You want to find flight booking services via UDDI.</a:t>
            </a:r>
          </a:p>
          <a:p>
            <a:pPr marL="152400" lvl="0" indent="0" algn="l" rtl="0">
              <a:spcBef>
                <a:spcPts val="0"/>
              </a:spcBef>
              <a:spcAft>
                <a:spcPts val="0"/>
              </a:spcAft>
              <a:buClr>
                <a:srgbClr val="111111"/>
              </a:buClr>
              <a:buSzPts val="1200"/>
              <a:buNone/>
            </a:pPr>
            <a:r>
              <a:rPr lang="en-US" sz="1200" b="1" dirty="0">
                <a:solidFill>
                  <a:srgbClr val="111111"/>
                </a:solidFill>
                <a:highlight>
                  <a:srgbClr val="FFFFFF"/>
                </a:highlight>
                <a:latin typeface="Roboto"/>
                <a:ea typeface="Roboto"/>
                <a:cs typeface="Roboto"/>
                <a:sym typeface="Roboto"/>
              </a:rPr>
              <a:t>         Visual</a:t>
            </a:r>
            <a:r>
              <a:rPr lang="en-US" sz="1200" dirty="0">
                <a:solidFill>
                  <a:srgbClr val="111111"/>
                </a:solidFill>
                <a:highlight>
                  <a:srgbClr val="FFFFFF"/>
                </a:highlight>
                <a:latin typeface="Roboto"/>
                <a:ea typeface="Roboto"/>
                <a:cs typeface="Roboto"/>
                <a:sym typeface="Roboto"/>
              </a:rPr>
              <a:t>:</a:t>
            </a:r>
          </a:p>
          <a:p>
            <a:pPr marL="914400" lvl="1" indent="-304800" algn="l" rtl="0">
              <a:spcBef>
                <a:spcPts val="0"/>
              </a:spcBef>
              <a:spcAft>
                <a:spcPts val="0"/>
              </a:spcAft>
              <a:buClr>
                <a:srgbClr val="111111"/>
              </a:buClr>
              <a:buSzPts val="1200"/>
              <a:buFont typeface="Roboto"/>
              <a:buChar char="○"/>
            </a:pPr>
            <a:r>
              <a:rPr lang="en-US" sz="1200" dirty="0">
                <a:solidFill>
                  <a:srgbClr val="111111"/>
                </a:solidFill>
                <a:highlight>
                  <a:srgbClr val="FFFFFF"/>
                </a:highlight>
                <a:latin typeface="Roboto"/>
                <a:ea typeface="Roboto"/>
                <a:cs typeface="Roboto"/>
                <a:sym typeface="Roboto"/>
              </a:rPr>
              <a:t>You query the UDDI registry for services related to flight bookings.</a:t>
            </a:r>
          </a:p>
          <a:p>
            <a:pPr marL="914400" lvl="1" indent="-304800" algn="l" rtl="0">
              <a:spcBef>
                <a:spcPts val="0"/>
              </a:spcBef>
              <a:spcAft>
                <a:spcPts val="0"/>
              </a:spcAft>
              <a:buClr>
                <a:srgbClr val="111111"/>
              </a:buClr>
              <a:buSzPts val="1200"/>
              <a:buFont typeface="Roboto"/>
              <a:buChar char="○"/>
            </a:pPr>
            <a:r>
              <a:rPr lang="en-US" sz="1200" dirty="0">
                <a:solidFill>
                  <a:srgbClr val="111111"/>
                </a:solidFill>
                <a:highlight>
                  <a:srgbClr val="FFFFFF"/>
                </a:highlight>
                <a:latin typeface="Roboto"/>
                <a:ea typeface="Roboto"/>
                <a:cs typeface="Roboto"/>
                <a:sym typeface="Roboto"/>
              </a:rPr>
              <a:t>The registry returns a list of available services along with their endpoints.</a:t>
            </a:r>
          </a:p>
          <a:p>
            <a:pPr marL="158750" lvl="0" indent="0" algn="l" rtl="0">
              <a:spcBef>
                <a:spcPts val="0"/>
              </a:spcBef>
              <a:spcAft>
                <a:spcPts val="0"/>
              </a:spcAft>
              <a:buClr>
                <a:schemeClr val="dk1"/>
              </a:buClr>
              <a:buSzPts val="1100"/>
              <a:buNone/>
            </a:pPr>
            <a:endParaRPr lang="en-US" sz="1100" dirty="0">
              <a:solidFill>
                <a:schemeClr val="dk1"/>
              </a:solidFill>
            </a:endParaRPr>
          </a:p>
          <a:p>
            <a:pPr marL="158750" lvl="0" indent="0" algn="l" rtl="0">
              <a:spcBef>
                <a:spcPts val="0"/>
              </a:spcBef>
              <a:spcAft>
                <a:spcPts val="0"/>
              </a:spcAft>
              <a:buClr>
                <a:schemeClr val="dk1"/>
              </a:buClr>
              <a:buSzPts val="1100"/>
              <a:buNone/>
            </a:pPr>
            <a:endParaRPr lang="en-US" sz="1100" dirty="0">
              <a:solidFill>
                <a:schemeClr val="dk1"/>
              </a:solidFill>
            </a:endParaRPr>
          </a:p>
          <a:p>
            <a:pPr marL="0" lvl="0" indent="0" algn="l" rtl="0">
              <a:spcBef>
                <a:spcPts val="1200"/>
              </a:spcBef>
              <a:spcAft>
                <a:spcPts val="0"/>
              </a:spcAft>
              <a:buNone/>
            </a:pPr>
            <a:r>
              <a:rPr lang="en-US" sz="1100" b="1" u="sng" dirty="0">
                <a:solidFill>
                  <a:schemeClr val="dk1"/>
                </a:solidFill>
              </a:rPr>
              <a:t>Explanation with Real-World Example:</a:t>
            </a:r>
            <a:r>
              <a:rPr lang="en-US" sz="1100" dirty="0">
                <a:solidFill>
                  <a:schemeClr val="dk1"/>
                </a:solidFill>
              </a:rPr>
              <a:t> UDDI acts as a yellow pages directory for businesses and services. It's similar to a business directory where companies (businesses) list their services (offerings), contact information (addresses), and industry categories (classification). Other businesses (clients) can search this directory to find and use relevant services.</a:t>
            </a:r>
          </a:p>
          <a:p>
            <a:pPr marL="0" lvl="0" indent="0" algn="l" rtl="0">
              <a:spcBef>
                <a:spcPts val="1200"/>
              </a:spcBef>
              <a:spcAft>
                <a:spcPts val="0"/>
              </a:spcAft>
              <a:buNone/>
            </a:pPr>
            <a:endParaRPr lang="en-US" sz="1100" dirty="0">
              <a:solidFill>
                <a:schemeClr val="dk1"/>
              </a:solidFill>
            </a:endParaRPr>
          </a:p>
          <a:p>
            <a:endParaRPr lang="en-IN" dirty="0"/>
          </a:p>
        </p:txBody>
      </p:sp>
    </p:spTree>
    <p:extLst>
      <p:ext uri="{BB962C8B-B14F-4D97-AF65-F5344CB8AC3E}">
        <p14:creationId xmlns:p14="http://schemas.microsoft.com/office/powerpoint/2010/main" val="2871814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IN" sz="2800" b="1" i="0" dirty="0">
                <a:solidFill>
                  <a:srgbClr val="242424"/>
                </a:solidFill>
                <a:effectLst/>
                <a:highlight>
                  <a:srgbClr val="FFFFFF"/>
                </a:highlight>
                <a:latin typeface="+mj-lt"/>
              </a:rPr>
              <a:t>Example: UDDI Inquiry API</a:t>
            </a:r>
            <a:br>
              <a:rPr lang="en-IN" sz="2800" b="1" i="0" dirty="0">
                <a:solidFill>
                  <a:srgbClr val="242424"/>
                </a:solidFill>
                <a:effectLst/>
                <a:highlight>
                  <a:srgbClr val="FFFFFF"/>
                </a:highlight>
                <a:latin typeface="+mj-lt"/>
              </a:rPr>
            </a:br>
            <a:endParaRPr dirty="0"/>
          </a:p>
        </p:txBody>
      </p:sp>
      <p:sp>
        <p:nvSpPr>
          <p:cNvPr id="126" name="Google Shape;126;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en-IN" b="0" i="0" dirty="0">
              <a:solidFill>
                <a:srgbClr val="643820"/>
              </a:solidFill>
              <a:effectLst/>
              <a:highlight>
                <a:srgbClr val="F9F9F9"/>
              </a:highlight>
              <a:latin typeface="source-code-pro"/>
            </a:endParaRPr>
          </a:p>
          <a:p>
            <a:pPr marL="0" lvl="0" indent="0" algn="l" rtl="0">
              <a:spcBef>
                <a:spcPts val="0"/>
              </a:spcBef>
              <a:spcAft>
                <a:spcPts val="1200"/>
              </a:spcAft>
              <a:buNone/>
            </a:pPr>
            <a:r>
              <a:rPr lang="en-US" sz="1600" b="0" i="0" dirty="0">
                <a:solidFill>
                  <a:srgbClr val="242424"/>
                </a:solidFill>
                <a:effectLst/>
                <a:highlight>
                  <a:srgbClr val="FFFFFF"/>
                </a:highlight>
                <a:latin typeface="+mj-lt"/>
              </a:rPr>
              <a:t>An example of using the UDDI Inquiry API to find a web service with a specific service key:</a:t>
            </a:r>
            <a:endParaRPr lang="en-IN" sz="1600" dirty="0">
              <a:solidFill>
                <a:srgbClr val="643820"/>
              </a:solidFill>
              <a:highlight>
                <a:srgbClr val="F9F9F9"/>
              </a:highlight>
              <a:latin typeface="+mj-lt"/>
            </a:endParaRPr>
          </a:p>
          <a:p>
            <a:pPr marL="0" lvl="0" indent="0" algn="l" rtl="0">
              <a:spcBef>
                <a:spcPts val="0"/>
              </a:spcBef>
              <a:spcAft>
                <a:spcPts val="1200"/>
              </a:spcAft>
              <a:buNone/>
            </a:pPr>
            <a:r>
              <a:rPr lang="en-IN" sz="1600" b="0" i="0" dirty="0">
                <a:solidFill>
                  <a:srgbClr val="643820"/>
                </a:solidFill>
                <a:effectLst/>
                <a:highlight>
                  <a:srgbClr val="F9F9F9"/>
                </a:highlight>
                <a:latin typeface="+mj-lt"/>
              </a:rPr>
              <a:t>?xml version=</a:t>
            </a:r>
            <a:r>
              <a:rPr lang="en-IN" sz="1600" b="0" i="0" dirty="0">
                <a:solidFill>
                  <a:srgbClr val="C41A16"/>
                </a:solidFill>
                <a:effectLst/>
                <a:highlight>
                  <a:srgbClr val="F9F9F9"/>
                </a:highlight>
                <a:latin typeface="+mj-lt"/>
              </a:rPr>
              <a:t>"1.0"</a:t>
            </a:r>
            <a:r>
              <a:rPr lang="en-IN" sz="1600" b="0" i="0" dirty="0">
                <a:solidFill>
                  <a:srgbClr val="643820"/>
                </a:solidFill>
                <a:effectLst/>
                <a:highlight>
                  <a:srgbClr val="F9F9F9"/>
                </a:highlight>
                <a:latin typeface="+mj-lt"/>
              </a:rPr>
              <a:t> encoding=</a:t>
            </a:r>
            <a:r>
              <a:rPr lang="en-IN" sz="1600" b="0" i="0" dirty="0">
                <a:solidFill>
                  <a:srgbClr val="C41A16"/>
                </a:solidFill>
                <a:effectLst/>
                <a:highlight>
                  <a:srgbClr val="F9F9F9"/>
                </a:highlight>
                <a:latin typeface="+mj-lt"/>
              </a:rPr>
              <a:t>"UTF-8"</a:t>
            </a:r>
            <a:r>
              <a:rPr lang="en-IN" sz="1600" b="0" i="0" dirty="0">
                <a:solidFill>
                  <a:srgbClr val="643820"/>
                </a:solidFill>
                <a:effectLst/>
                <a:highlight>
                  <a:srgbClr val="F9F9F9"/>
                </a:highlight>
                <a:latin typeface="+mj-lt"/>
              </a:rPr>
              <a:t>?&gt;</a:t>
            </a:r>
            <a:br>
              <a:rPr lang="en-IN" sz="1600" dirty="0">
                <a:latin typeface="+mj-lt"/>
              </a:rPr>
            </a:br>
            <a:r>
              <a:rPr lang="en-IN" sz="1600" b="0" i="0" dirty="0">
                <a:solidFill>
                  <a:srgbClr val="AA0D91"/>
                </a:solidFill>
                <a:effectLst/>
                <a:highlight>
                  <a:srgbClr val="F9F9F9"/>
                </a:highlight>
                <a:latin typeface="+mj-lt"/>
              </a:rPr>
              <a:t>&lt;</a:t>
            </a:r>
            <a:r>
              <a:rPr lang="en-IN" sz="1600" b="0" i="0" dirty="0" err="1">
                <a:solidFill>
                  <a:srgbClr val="AA0D91"/>
                </a:solidFill>
                <a:effectLst/>
                <a:highlight>
                  <a:srgbClr val="F9F9F9"/>
                </a:highlight>
                <a:latin typeface="+mj-lt"/>
              </a:rPr>
              <a:t>find_service</a:t>
            </a:r>
            <a:r>
              <a:rPr lang="en-IN" sz="1600" b="0" i="0" dirty="0">
                <a:solidFill>
                  <a:srgbClr val="AA0D91"/>
                </a:solidFill>
                <a:effectLst/>
                <a:highlight>
                  <a:srgbClr val="F9F9F9"/>
                </a:highlight>
                <a:latin typeface="+mj-lt"/>
              </a:rPr>
              <a:t> </a:t>
            </a:r>
            <a:r>
              <a:rPr lang="en-IN" sz="1600" b="0" i="0" dirty="0" err="1">
                <a:solidFill>
                  <a:srgbClr val="836C28"/>
                </a:solidFill>
                <a:effectLst/>
                <a:highlight>
                  <a:srgbClr val="F9F9F9"/>
                </a:highlight>
                <a:latin typeface="+mj-lt"/>
              </a:rPr>
              <a:t>xmlns</a:t>
            </a:r>
            <a:r>
              <a:rPr lang="en-IN" sz="1600" b="0" i="0" dirty="0">
                <a:solidFill>
                  <a:srgbClr val="AA0D91"/>
                </a:solidFill>
                <a:effectLst/>
                <a:highlight>
                  <a:srgbClr val="F9F9F9"/>
                </a:highlight>
                <a:latin typeface="+mj-lt"/>
              </a:rPr>
              <a:t>=</a:t>
            </a:r>
            <a:r>
              <a:rPr lang="en-IN" sz="1600" b="0" i="0" dirty="0">
                <a:solidFill>
                  <a:srgbClr val="C41A16"/>
                </a:solidFill>
                <a:effectLst/>
                <a:highlight>
                  <a:srgbClr val="F9F9F9"/>
                </a:highlight>
                <a:latin typeface="+mj-lt"/>
              </a:rPr>
              <a:t>"urn:uddi-org:api_v2"</a:t>
            </a:r>
            <a:r>
              <a:rPr lang="en-IN" sz="1600" b="0" i="0" dirty="0">
                <a:solidFill>
                  <a:srgbClr val="AA0D91"/>
                </a:solidFill>
                <a:effectLst/>
                <a:highlight>
                  <a:srgbClr val="F9F9F9"/>
                </a:highlight>
                <a:latin typeface="+mj-lt"/>
              </a:rPr>
              <a:t> </a:t>
            </a:r>
            <a:r>
              <a:rPr lang="en-IN" sz="1600" b="0" i="0" dirty="0" err="1">
                <a:solidFill>
                  <a:srgbClr val="836C28"/>
                </a:solidFill>
                <a:effectLst/>
                <a:highlight>
                  <a:srgbClr val="F9F9F9"/>
                </a:highlight>
                <a:latin typeface="+mj-lt"/>
              </a:rPr>
              <a:t>serviceKey</a:t>
            </a:r>
            <a:r>
              <a:rPr lang="en-IN" sz="1600" b="0" i="0" dirty="0">
                <a:solidFill>
                  <a:srgbClr val="AA0D91"/>
                </a:solidFill>
                <a:effectLst/>
                <a:highlight>
                  <a:srgbClr val="F9F9F9"/>
                </a:highlight>
                <a:latin typeface="+mj-lt"/>
              </a:rPr>
              <a:t>=</a:t>
            </a:r>
            <a:r>
              <a:rPr lang="en-IN" sz="1600" b="0" i="0" dirty="0">
                <a:solidFill>
                  <a:srgbClr val="C41A16"/>
                </a:solidFill>
                <a:effectLst/>
                <a:highlight>
                  <a:srgbClr val="F9F9F9"/>
                </a:highlight>
                <a:latin typeface="+mj-lt"/>
              </a:rPr>
              <a:t>"</a:t>
            </a:r>
            <a:r>
              <a:rPr lang="en-IN" sz="1600" b="0" i="0" dirty="0" err="1">
                <a:solidFill>
                  <a:srgbClr val="C41A16"/>
                </a:solidFill>
                <a:effectLst/>
                <a:highlight>
                  <a:srgbClr val="F9F9F9"/>
                </a:highlight>
                <a:latin typeface="+mj-lt"/>
              </a:rPr>
              <a:t>uddi:example.com:service_helloWorld</a:t>
            </a:r>
            <a:r>
              <a:rPr lang="en-IN" sz="1600" b="0" i="0" dirty="0">
                <a:solidFill>
                  <a:srgbClr val="C41A16"/>
                </a:solidFill>
                <a:effectLst/>
                <a:highlight>
                  <a:srgbClr val="F9F9F9"/>
                </a:highlight>
                <a:latin typeface="+mj-lt"/>
              </a:rPr>
              <a:t>"</a:t>
            </a:r>
            <a:r>
              <a:rPr lang="en-IN" sz="1600" b="0" i="0" dirty="0">
                <a:solidFill>
                  <a:srgbClr val="AA0D91"/>
                </a:solidFill>
                <a:effectLst/>
                <a:highlight>
                  <a:srgbClr val="F9F9F9"/>
                </a:highlight>
                <a:latin typeface="+mj-lt"/>
              </a:rPr>
              <a:t>&gt;</a:t>
            </a:r>
            <a:br>
              <a:rPr lang="en-IN" sz="1600" dirty="0">
                <a:latin typeface="+mj-lt"/>
              </a:rPr>
            </a:br>
            <a:r>
              <a:rPr lang="en-IN" sz="1600" b="0" i="0" dirty="0">
                <a:solidFill>
                  <a:srgbClr val="AA0D91"/>
                </a:solidFill>
                <a:effectLst/>
                <a:highlight>
                  <a:srgbClr val="F9F9F9"/>
                </a:highlight>
                <a:latin typeface="+mj-lt"/>
              </a:rPr>
              <a:t>&lt;/</a:t>
            </a:r>
            <a:r>
              <a:rPr lang="en-IN" sz="1600" b="0" i="0" dirty="0" err="1">
                <a:solidFill>
                  <a:srgbClr val="AA0D91"/>
                </a:solidFill>
                <a:effectLst/>
                <a:highlight>
                  <a:srgbClr val="F9F9F9"/>
                </a:highlight>
                <a:latin typeface="+mj-lt"/>
              </a:rPr>
              <a:t>find_service</a:t>
            </a:r>
            <a:r>
              <a:rPr lang="en-IN" sz="1600" b="0" i="0" dirty="0">
                <a:solidFill>
                  <a:srgbClr val="AA0D91"/>
                </a:solidFill>
                <a:effectLst/>
                <a:highlight>
                  <a:srgbClr val="F9F9F9"/>
                </a:highlight>
                <a:latin typeface="+mj-lt"/>
              </a:rPr>
              <a:t>&gt;</a:t>
            </a:r>
            <a:endParaRPr sz="1600" dirty="0">
              <a:latin typeface="+mj-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a:spLocks noGrp="1"/>
          </p:cNvSpPr>
          <p:nvPr>
            <p:ph type="title"/>
          </p:nvPr>
        </p:nvSpPr>
        <p:spPr>
          <a:xfrm>
            <a:off x="360225" y="194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Blogs - Features and Services</a:t>
            </a:r>
            <a:endParaRPr/>
          </a:p>
        </p:txBody>
      </p:sp>
      <p:sp>
        <p:nvSpPr>
          <p:cNvPr id="132" name="Google Shape;132;p26"/>
          <p:cNvSpPr txBox="1">
            <a:spLocks noGrp="1"/>
          </p:cNvSpPr>
          <p:nvPr>
            <p:ph type="body" idx="1"/>
          </p:nvPr>
        </p:nvSpPr>
        <p:spPr>
          <a:xfrm>
            <a:off x="360225" y="808725"/>
            <a:ext cx="8520600" cy="420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u="sng" dirty="0">
                <a:solidFill>
                  <a:schemeClr val="dk1"/>
                </a:solidFill>
              </a:rPr>
              <a:t>Features</a:t>
            </a:r>
            <a:r>
              <a:rPr lang="en" sz="1200" u="sng" dirty="0">
                <a:solidFill>
                  <a:schemeClr val="dk1"/>
                </a:solidFill>
              </a:rPr>
              <a:t>:</a:t>
            </a:r>
            <a:r>
              <a:rPr lang="en" sz="1200" dirty="0">
                <a:solidFill>
                  <a:schemeClr val="dk1"/>
                </a:solidFill>
              </a:rPr>
              <a:t> Blogs are online platforms where individuals or organizations can publish content in the form of articles or posts. Typical features include:</a:t>
            </a:r>
            <a:endParaRPr sz="1200" dirty="0">
              <a:solidFill>
                <a:schemeClr val="dk1"/>
              </a:solidFill>
            </a:endParaRPr>
          </a:p>
          <a:p>
            <a:pPr marL="457200" lvl="0" indent="-304800" algn="l" rtl="0">
              <a:spcBef>
                <a:spcPts val="1200"/>
              </a:spcBef>
              <a:spcAft>
                <a:spcPts val="0"/>
              </a:spcAft>
              <a:buClr>
                <a:schemeClr val="dk1"/>
              </a:buClr>
              <a:buSzPts val="1200"/>
              <a:buChar char="●"/>
            </a:pPr>
            <a:r>
              <a:rPr lang="en" sz="1200" dirty="0">
                <a:solidFill>
                  <a:schemeClr val="dk1"/>
                </a:solidFill>
              </a:rPr>
              <a:t>Creating and managing posts.</a:t>
            </a:r>
            <a:endParaRPr sz="1200" dirty="0">
              <a:solidFill>
                <a:schemeClr val="dk1"/>
              </a:solidFill>
            </a:endParaRPr>
          </a:p>
          <a:p>
            <a:pPr marL="457200" lvl="0" indent="-304800" algn="l" rtl="0">
              <a:spcBef>
                <a:spcPts val="0"/>
              </a:spcBef>
              <a:spcAft>
                <a:spcPts val="0"/>
              </a:spcAft>
              <a:buClr>
                <a:schemeClr val="dk1"/>
              </a:buClr>
              <a:buSzPts val="1200"/>
              <a:buChar char="●"/>
            </a:pPr>
            <a:r>
              <a:rPr lang="en" sz="1200" dirty="0">
                <a:solidFill>
                  <a:schemeClr val="dk1"/>
                </a:solidFill>
              </a:rPr>
              <a:t>User authentication and authorization.</a:t>
            </a:r>
            <a:endParaRPr sz="1200" dirty="0">
              <a:solidFill>
                <a:schemeClr val="dk1"/>
              </a:solidFill>
            </a:endParaRPr>
          </a:p>
          <a:p>
            <a:pPr marL="457200" lvl="0" indent="-304800" algn="l" rtl="0">
              <a:spcBef>
                <a:spcPts val="0"/>
              </a:spcBef>
              <a:spcAft>
                <a:spcPts val="0"/>
              </a:spcAft>
              <a:buClr>
                <a:schemeClr val="dk1"/>
              </a:buClr>
              <a:buSzPts val="1200"/>
              <a:buChar char="●"/>
            </a:pPr>
            <a:r>
              <a:rPr lang="en" sz="1200" dirty="0">
                <a:solidFill>
                  <a:schemeClr val="dk1"/>
                </a:solidFill>
              </a:rPr>
              <a:t>Commenting and interacting with readers.</a:t>
            </a:r>
            <a:endParaRPr sz="1200" dirty="0">
              <a:solidFill>
                <a:schemeClr val="dk1"/>
              </a:solidFill>
            </a:endParaRPr>
          </a:p>
          <a:p>
            <a:pPr marL="457200" lvl="0" indent="-304800" algn="l" rtl="0">
              <a:spcBef>
                <a:spcPts val="0"/>
              </a:spcBef>
              <a:spcAft>
                <a:spcPts val="0"/>
              </a:spcAft>
              <a:buClr>
                <a:schemeClr val="dk1"/>
              </a:buClr>
              <a:buSzPts val="1200"/>
              <a:buChar char="●"/>
            </a:pPr>
            <a:r>
              <a:rPr lang="en" sz="1200" dirty="0">
                <a:solidFill>
                  <a:schemeClr val="dk1"/>
                </a:solidFill>
              </a:rPr>
              <a:t>Categories and tags for organizing content.</a:t>
            </a:r>
            <a:endParaRPr sz="1200" dirty="0">
              <a:solidFill>
                <a:schemeClr val="dk1"/>
              </a:solidFill>
            </a:endParaRPr>
          </a:p>
          <a:p>
            <a:pPr marL="0" lvl="0" indent="0" algn="l" rtl="0">
              <a:spcBef>
                <a:spcPts val="1200"/>
              </a:spcBef>
              <a:spcAft>
                <a:spcPts val="0"/>
              </a:spcAft>
              <a:buNone/>
            </a:pPr>
            <a:r>
              <a:rPr lang="en" sz="1200" b="1" u="sng" dirty="0">
                <a:solidFill>
                  <a:schemeClr val="dk1"/>
                </a:solidFill>
              </a:rPr>
              <a:t>Services</a:t>
            </a:r>
            <a:r>
              <a:rPr lang="en" sz="1200" u="sng" dirty="0">
                <a:solidFill>
                  <a:schemeClr val="dk1"/>
                </a:solidFill>
              </a:rPr>
              <a:t>: </a:t>
            </a:r>
            <a:r>
              <a:rPr lang="en" sz="1200" b="1" u="sng" dirty="0">
                <a:solidFill>
                  <a:schemeClr val="dk1"/>
                </a:solidFill>
              </a:rPr>
              <a:t>Creating a New Blog</a:t>
            </a:r>
            <a:r>
              <a:rPr lang="en" sz="1200" u="sng" dirty="0">
                <a:solidFill>
                  <a:schemeClr val="dk1"/>
                </a:solidFill>
              </a:rPr>
              <a:t>:</a:t>
            </a:r>
            <a:r>
              <a:rPr lang="en" sz="1200" dirty="0">
                <a:solidFill>
                  <a:schemeClr val="dk1"/>
                </a:solidFill>
              </a:rPr>
              <a:t> Involves setting up user accounts, choosing templates or themes, configuring settings (such as privacy or SEO options), and customizing layouts.</a:t>
            </a:r>
            <a:endParaRPr sz="1200" dirty="0">
              <a:solidFill>
                <a:schemeClr val="dk1"/>
              </a:solidFill>
            </a:endParaRPr>
          </a:p>
          <a:p>
            <a:pPr marL="0" lvl="0" indent="0" algn="l" rtl="0">
              <a:spcBef>
                <a:spcPts val="1200"/>
              </a:spcBef>
              <a:spcAft>
                <a:spcPts val="0"/>
              </a:spcAft>
              <a:buNone/>
            </a:pPr>
            <a:r>
              <a:rPr lang="en" sz="1200" b="1" u="sng" dirty="0">
                <a:solidFill>
                  <a:schemeClr val="dk1"/>
                </a:solidFill>
              </a:rPr>
              <a:t>Uploading Data</a:t>
            </a:r>
            <a:r>
              <a:rPr lang="en" sz="1200" dirty="0">
                <a:solidFill>
                  <a:schemeClr val="dk1"/>
                </a:solidFill>
              </a:rPr>
              <a:t>: Users can upload text, images, videos, and other media types to their blogs.</a:t>
            </a:r>
            <a:endParaRPr sz="1200" dirty="0">
              <a:solidFill>
                <a:schemeClr val="dk1"/>
              </a:solidFill>
            </a:endParaRPr>
          </a:p>
          <a:p>
            <a:pPr marL="0" lvl="0" indent="0" algn="l" rtl="0">
              <a:spcBef>
                <a:spcPts val="1200"/>
              </a:spcBef>
              <a:spcAft>
                <a:spcPts val="0"/>
              </a:spcAft>
              <a:buNone/>
            </a:pPr>
            <a:r>
              <a:rPr lang="en" sz="1200" b="1" u="sng" dirty="0">
                <a:solidFill>
                  <a:schemeClr val="dk1"/>
                </a:solidFill>
              </a:rPr>
              <a:t>Retrieving Data</a:t>
            </a:r>
            <a:r>
              <a:rPr lang="en" sz="1200" dirty="0">
                <a:solidFill>
                  <a:schemeClr val="dk1"/>
                </a:solidFill>
              </a:rPr>
              <a:t>: Readers can access and view blog posts, search for content, subscribe to updates, and interact with comments or discussions.</a:t>
            </a:r>
            <a:endParaRPr sz="1200" dirty="0">
              <a:solidFill>
                <a:schemeClr val="dk1"/>
              </a:solidFill>
            </a:endParaRPr>
          </a:p>
          <a:p>
            <a:pPr marL="0" lvl="0" indent="0" algn="l" rtl="0">
              <a:spcBef>
                <a:spcPts val="1200"/>
              </a:spcBef>
              <a:spcAft>
                <a:spcPts val="1200"/>
              </a:spcAft>
              <a:buNone/>
            </a:pPr>
            <a:endParaRPr sz="1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sz="2800" b="1" dirty="0">
                <a:solidFill>
                  <a:srgbClr val="111111"/>
                </a:solidFill>
                <a:highlight>
                  <a:srgbClr val="FFFFFF"/>
                </a:highlight>
                <a:latin typeface="Times New Roman" panose="02020603050405020304" pitchFamily="18" charset="0"/>
                <a:ea typeface="Roboto"/>
                <a:cs typeface="Times New Roman" panose="02020603050405020304" pitchFamily="18" charset="0"/>
                <a:sym typeface="Roboto"/>
              </a:rPr>
              <a:t>Example</a:t>
            </a:r>
            <a:r>
              <a:rPr lang="en" sz="2800" dirty="0">
                <a:solidFill>
                  <a:srgbClr val="111111"/>
                </a:solidFill>
                <a:highlight>
                  <a:srgbClr val="FFFFFF"/>
                </a:highlight>
                <a:latin typeface="Times New Roman" panose="02020603050405020304" pitchFamily="18" charset="0"/>
                <a:ea typeface="Roboto"/>
                <a:cs typeface="Times New Roman" panose="02020603050405020304" pitchFamily="18" charset="0"/>
                <a:sym typeface="Roboto"/>
              </a:rPr>
              <a:t>: Let’s create a blog service with REST endpoints:</a:t>
            </a:r>
            <a:br>
              <a:rPr lang="en" sz="2800" dirty="0">
                <a:solidFill>
                  <a:srgbClr val="111111"/>
                </a:solidFill>
                <a:highlight>
                  <a:srgbClr val="FFFFFF"/>
                </a:highlight>
                <a:latin typeface="Times New Roman" panose="02020603050405020304" pitchFamily="18" charset="0"/>
                <a:ea typeface="Roboto"/>
                <a:cs typeface="Times New Roman" panose="02020603050405020304" pitchFamily="18" charset="0"/>
                <a:sym typeface="Roboto"/>
              </a:rPr>
            </a:br>
            <a:endParaRPr lang="en-IN" dirty="0"/>
          </a:p>
        </p:txBody>
      </p:sp>
      <p:sp>
        <p:nvSpPr>
          <p:cNvPr id="144" name="Google Shape;144;p28"/>
          <p:cNvSpPr txBox="1">
            <a:spLocks noGrp="1"/>
          </p:cNvSpPr>
          <p:nvPr>
            <p:ph type="body" idx="1"/>
          </p:nvPr>
        </p:nvSpPr>
        <p:spPr>
          <a:xfrm>
            <a:off x="311700" y="1152474"/>
            <a:ext cx="8520600" cy="3991025"/>
          </a:xfrm>
          <a:prstGeom prst="rect">
            <a:avLst/>
          </a:prstGeom>
        </p:spPr>
        <p:txBody>
          <a:bodyPr spcFirstLastPara="1" wrap="square" lIns="91425" tIns="91425" rIns="91425" bIns="91425" anchor="t" anchorCtr="0">
            <a:normAutofit fontScale="25000" lnSpcReduction="20000"/>
          </a:bodyPr>
          <a:lstStyle/>
          <a:p>
            <a:pPr marL="0" lvl="0" indent="0" algn="l" rtl="0">
              <a:spcBef>
                <a:spcPts val="1200"/>
              </a:spcBef>
              <a:spcAft>
                <a:spcPts val="0"/>
              </a:spcAft>
              <a:buNone/>
            </a:pPr>
            <a:r>
              <a:rPr lang="en-US" sz="4800" b="1" u="sng" dirty="0">
                <a:solidFill>
                  <a:schemeClr val="dk1"/>
                </a:solidFill>
                <a:latin typeface="Times New Roman" panose="02020603050405020304" pitchFamily="18" charset="0"/>
                <a:cs typeface="Times New Roman" panose="02020603050405020304" pitchFamily="18" charset="0"/>
              </a:rPr>
              <a:t>Explanation with Real-World Example:</a:t>
            </a:r>
          </a:p>
          <a:p>
            <a:pPr marL="0" lvl="0" indent="0" algn="l" rtl="0">
              <a:spcBef>
                <a:spcPts val="1200"/>
              </a:spcBef>
              <a:spcAft>
                <a:spcPts val="0"/>
              </a:spcAft>
              <a:buNone/>
            </a:pPr>
            <a:r>
              <a:rPr lang="en-US" sz="4800" dirty="0">
                <a:solidFill>
                  <a:schemeClr val="dk1"/>
                </a:solidFill>
                <a:latin typeface="Times New Roman" panose="02020603050405020304" pitchFamily="18" charset="0"/>
                <a:cs typeface="Times New Roman" panose="02020603050405020304" pitchFamily="18" charset="0"/>
              </a:rPr>
              <a:t>A blog platform is like a community noticeboard. Users (writers) can create posts (notices) about various topics, add images or videos (attachments), and readers (community members) can read, comment, and share these posts. It provides a structured way to publish content and engage with an audience online.</a:t>
            </a:r>
          </a:p>
          <a:p>
            <a:pPr marL="152400" lvl="0" indent="0" algn="l" rtl="0">
              <a:spcBef>
                <a:spcPts val="900"/>
              </a:spcBef>
              <a:spcAft>
                <a:spcPts val="0"/>
              </a:spcAft>
              <a:buClr>
                <a:srgbClr val="111111"/>
              </a:buClr>
              <a:buSzPts val="1200"/>
              <a:buNone/>
            </a:pPr>
            <a:endParaRPr lang="en" sz="4800" dirty="0">
              <a:solidFill>
                <a:srgbClr val="111111"/>
              </a:solidFill>
              <a:highlight>
                <a:srgbClr val="FFFFFF"/>
              </a:highlight>
              <a:latin typeface="Times New Roman" panose="02020603050405020304" pitchFamily="18" charset="0"/>
              <a:ea typeface="Roboto"/>
              <a:cs typeface="Times New Roman" panose="02020603050405020304" pitchFamily="18" charset="0"/>
              <a:sym typeface="Roboto"/>
            </a:endParaRPr>
          </a:p>
          <a:p>
            <a:pPr indent="-304800">
              <a:spcBef>
                <a:spcPts val="900"/>
              </a:spcBef>
              <a:buClr>
                <a:srgbClr val="111111"/>
              </a:buClr>
              <a:buSzPts val="1200"/>
              <a:buFont typeface="Roboto"/>
              <a:buChar char="●"/>
            </a:pPr>
            <a:r>
              <a:rPr lang="en" sz="4800" b="1" dirty="0">
                <a:solidFill>
                  <a:srgbClr val="111111"/>
                </a:solidFill>
                <a:highlight>
                  <a:srgbClr val="FFFFFF"/>
                </a:highlight>
                <a:latin typeface="Times New Roman" panose="02020603050405020304" pitchFamily="18" charset="0"/>
                <a:ea typeface="Roboto"/>
                <a:cs typeface="Times New Roman" panose="02020603050405020304" pitchFamily="18" charset="0"/>
                <a:sym typeface="Roboto"/>
              </a:rPr>
              <a:t>Features</a:t>
            </a:r>
            <a:r>
              <a:rPr lang="en-US" sz="4800" dirty="0">
                <a:solidFill>
                  <a:srgbClr val="111111"/>
                </a:solidFill>
                <a:highlight>
                  <a:srgbClr val="FFFFFF"/>
                </a:highlight>
                <a:latin typeface="Times New Roman" panose="02020603050405020304" pitchFamily="18" charset="0"/>
                <a:ea typeface="Roboto"/>
                <a:cs typeface="Times New Roman" panose="02020603050405020304" pitchFamily="18" charset="0"/>
                <a:sym typeface="Roboto"/>
              </a:rPr>
              <a:t>: Create, read, update, and delete blog posts.</a:t>
            </a:r>
            <a:endParaRPr sz="4800" dirty="0">
              <a:solidFill>
                <a:srgbClr val="111111"/>
              </a:solidFill>
              <a:highlight>
                <a:srgbClr val="FFFFFF"/>
              </a:highlight>
              <a:latin typeface="Times New Roman" panose="02020603050405020304" pitchFamily="18" charset="0"/>
              <a:ea typeface="Roboto"/>
              <a:cs typeface="Times New Roman" panose="02020603050405020304" pitchFamily="18" charset="0"/>
              <a:sym typeface="Roboto"/>
            </a:endParaRPr>
          </a:p>
          <a:p>
            <a:pPr lvl="1" indent="-304800">
              <a:buClr>
                <a:srgbClr val="111111"/>
              </a:buClr>
              <a:buSzPts val="1200"/>
              <a:buFont typeface="Roboto"/>
              <a:buChar char="○"/>
            </a:pPr>
            <a:r>
              <a:rPr lang="en" sz="4800" b="1" dirty="0">
                <a:solidFill>
                  <a:srgbClr val="111111"/>
                </a:solidFill>
                <a:highlight>
                  <a:srgbClr val="FFFFFF"/>
                </a:highlight>
                <a:latin typeface="Times New Roman" panose="02020603050405020304" pitchFamily="18" charset="0"/>
                <a:ea typeface="Roboto"/>
                <a:cs typeface="Times New Roman" panose="02020603050405020304" pitchFamily="18" charset="0"/>
                <a:sym typeface="Roboto"/>
              </a:rPr>
              <a:t>Creating a New Blog</a:t>
            </a:r>
            <a:r>
              <a:rPr lang="en" sz="4800" dirty="0">
                <a:solidFill>
                  <a:srgbClr val="111111"/>
                </a:solidFill>
                <a:highlight>
                  <a:srgbClr val="FFFFFF"/>
                </a:highlight>
                <a:latin typeface="Times New Roman" panose="02020603050405020304" pitchFamily="18" charset="0"/>
                <a:ea typeface="Roboto"/>
                <a:cs typeface="Times New Roman" panose="02020603050405020304" pitchFamily="18" charset="0"/>
                <a:sym typeface="Roboto"/>
              </a:rPr>
              <a:t>:</a:t>
            </a:r>
            <a:r>
              <a:rPr lang="en-US" sz="4800" dirty="0">
                <a:solidFill>
                  <a:srgbClr val="111111"/>
                </a:solidFill>
                <a:highlight>
                  <a:srgbClr val="FFFFFF"/>
                </a:highlight>
                <a:latin typeface="Times New Roman" panose="02020603050405020304" pitchFamily="18" charset="0"/>
                <a:ea typeface="Roboto"/>
                <a:cs typeface="Times New Roman" panose="02020603050405020304" pitchFamily="18" charset="0"/>
                <a:sym typeface="Roboto"/>
              </a:rPr>
              <a:t>: A service to create a new blog with metadata (title, author, etc.).</a:t>
            </a:r>
            <a:endParaRPr sz="4800" dirty="0">
              <a:solidFill>
                <a:srgbClr val="111111"/>
              </a:solidFill>
              <a:highlight>
                <a:srgbClr val="FFFFFF"/>
              </a:highlight>
              <a:latin typeface="Times New Roman" panose="02020603050405020304" pitchFamily="18" charset="0"/>
              <a:ea typeface="Roboto"/>
              <a:cs typeface="Times New Roman" panose="02020603050405020304" pitchFamily="18" charset="0"/>
              <a:sym typeface="Roboto"/>
            </a:endParaRPr>
          </a:p>
          <a:p>
            <a:pPr marL="1371600" lvl="2" indent="-304800" algn="l" rtl="0">
              <a:spcBef>
                <a:spcPts val="0"/>
              </a:spcBef>
              <a:spcAft>
                <a:spcPts val="0"/>
              </a:spcAft>
              <a:buClr>
                <a:srgbClr val="111111"/>
              </a:buClr>
              <a:buSzPts val="1200"/>
              <a:buFont typeface="Roboto"/>
              <a:buChar char="■"/>
            </a:pPr>
            <a:r>
              <a:rPr lang="en" sz="4800" dirty="0">
                <a:solidFill>
                  <a:srgbClr val="111111"/>
                </a:solidFill>
                <a:highlight>
                  <a:srgbClr val="FFFFFF"/>
                </a:highlight>
                <a:latin typeface="Times New Roman" panose="02020603050405020304" pitchFamily="18" charset="0"/>
                <a:ea typeface="Roboto"/>
                <a:cs typeface="Times New Roman" panose="02020603050405020304" pitchFamily="18" charset="0"/>
                <a:sym typeface="Roboto"/>
              </a:rPr>
              <a:t>Endpoint: </a:t>
            </a:r>
            <a:r>
              <a:rPr lang="en" sz="4800" dirty="0">
                <a:solidFill>
                  <a:srgbClr val="111111"/>
                </a:solidFill>
                <a:highlight>
                  <a:srgbClr val="FFFFFF"/>
                </a:highlight>
                <a:latin typeface="Times New Roman" panose="02020603050405020304" pitchFamily="18" charset="0"/>
                <a:ea typeface="Roboto Mono"/>
                <a:cs typeface="Times New Roman" panose="02020603050405020304" pitchFamily="18" charset="0"/>
                <a:sym typeface="Roboto Mono"/>
              </a:rPr>
              <a:t>POST /blogs</a:t>
            </a:r>
            <a:endParaRPr sz="4800" dirty="0">
              <a:solidFill>
                <a:srgbClr val="111111"/>
              </a:solidFill>
              <a:highlight>
                <a:srgbClr val="FFFFFF"/>
              </a:highlight>
              <a:latin typeface="Times New Roman" panose="02020603050405020304" pitchFamily="18" charset="0"/>
              <a:ea typeface="Roboto Mono"/>
              <a:cs typeface="Times New Roman" panose="02020603050405020304" pitchFamily="18" charset="0"/>
              <a:sym typeface="Roboto Mono"/>
            </a:endParaRPr>
          </a:p>
          <a:p>
            <a:pPr marL="1371600" lvl="2" indent="-304800" algn="l" rtl="0">
              <a:spcBef>
                <a:spcPts val="0"/>
              </a:spcBef>
              <a:spcAft>
                <a:spcPts val="0"/>
              </a:spcAft>
              <a:buClr>
                <a:srgbClr val="111111"/>
              </a:buClr>
              <a:buSzPts val="1200"/>
              <a:buFont typeface="Roboto"/>
              <a:buChar char="■"/>
            </a:pPr>
            <a:r>
              <a:rPr lang="en" sz="4800" dirty="0">
                <a:solidFill>
                  <a:srgbClr val="111111"/>
                </a:solidFill>
                <a:highlight>
                  <a:srgbClr val="FFFFFF"/>
                </a:highlight>
                <a:latin typeface="Times New Roman" panose="02020603050405020304" pitchFamily="18" charset="0"/>
                <a:ea typeface="Roboto"/>
                <a:cs typeface="Times New Roman" panose="02020603050405020304" pitchFamily="18" charset="0"/>
                <a:sym typeface="Roboto"/>
              </a:rPr>
              <a:t>Request body: </a:t>
            </a:r>
            <a:r>
              <a:rPr lang="en" sz="4800" dirty="0">
                <a:solidFill>
                  <a:srgbClr val="111111"/>
                </a:solidFill>
                <a:highlight>
                  <a:srgbClr val="FFFFFF"/>
                </a:highlight>
                <a:latin typeface="Times New Roman" panose="02020603050405020304" pitchFamily="18" charset="0"/>
                <a:ea typeface="Roboto Mono"/>
                <a:cs typeface="Times New Roman" panose="02020603050405020304" pitchFamily="18" charset="0"/>
                <a:sym typeface="Roboto Mono"/>
              </a:rPr>
              <a:t>{ "title": "My New Blog", "author": "John Doe" }</a:t>
            </a:r>
          </a:p>
          <a:p>
            <a:pPr marL="1066800" lvl="2" indent="0" algn="l" rtl="0">
              <a:spcBef>
                <a:spcPts val="0"/>
              </a:spcBef>
              <a:spcAft>
                <a:spcPts val="0"/>
              </a:spcAft>
              <a:buClr>
                <a:srgbClr val="111111"/>
              </a:buClr>
              <a:buSzPts val="1200"/>
              <a:buNone/>
            </a:pPr>
            <a:endParaRPr sz="4800" dirty="0">
              <a:solidFill>
                <a:srgbClr val="111111"/>
              </a:solidFill>
              <a:highlight>
                <a:srgbClr val="FFFFFF"/>
              </a:highlight>
              <a:latin typeface="Times New Roman" panose="02020603050405020304" pitchFamily="18" charset="0"/>
              <a:ea typeface="Roboto Mono"/>
              <a:cs typeface="Times New Roman" panose="02020603050405020304" pitchFamily="18" charset="0"/>
              <a:sym typeface="Roboto Mono"/>
            </a:endParaRPr>
          </a:p>
          <a:p>
            <a:pPr lvl="1" indent="-304800">
              <a:buClr>
                <a:srgbClr val="111111"/>
              </a:buClr>
              <a:buSzPts val="1200"/>
              <a:buFont typeface="Roboto"/>
              <a:buChar char="○"/>
            </a:pPr>
            <a:r>
              <a:rPr lang="en" sz="4800" b="1" dirty="0">
                <a:solidFill>
                  <a:srgbClr val="111111"/>
                </a:solidFill>
                <a:highlight>
                  <a:srgbClr val="FFFFFF"/>
                </a:highlight>
                <a:latin typeface="Times New Roman" panose="02020603050405020304" pitchFamily="18" charset="0"/>
                <a:ea typeface="Roboto"/>
                <a:cs typeface="Times New Roman" panose="02020603050405020304" pitchFamily="18" charset="0"/>
                <a:sym typeface="Roboto"/>
              </a:rPr>
              <a:t>Uploading Data</a:t>
            </a:r>
            <a:r>
              <a:rPr lang="en" sz="4800" dirty="0">
                <a:solidFill>
                  <a:srgbClr val="111111"/>
                </a:solidFill>
                <a:highlight>
                  <a:srgbClr val="FFFFFF"/>
                </a:highlight>
                <a:latin typeface="Times New Roman" panose="02020603050405020304" pitchFamily="18" charset="0"/>
                <a:ea typeface="Roboto"/>
                <a:cs typeface="Times New Roman" panose="02020603050405020304" pitchFamily="18" charset="0"/>
                <a:sym typeface="Roboto"/>
              </a:rPr>
              <a:t>: </a:t>
            </a:r>
            <a:r>
              <a:rPr lang="en-IN" sz="4800" dirty="0">
                <a:solidFill>
                  <a:srgbClr val="111111"/>
                </a:solidFill>
                <a:highlight>
                  <a:srgbClr val="FFFFFF"/>
                </a:highlight>
                <a:latin typeface="Times New Roman" panose="02020603050405020304" pitchFamily="18" charset="0"/>
                <a:ea typeface="Roboto"/>
                <a:cs typeface="Times New Roman" panose="02020603050405020304" pitchFamily="18" charset="0"/>
                <a:sym typeface="Roboto"/>
              </a:rPr>
              <a:t>Upload blog content (text, images, etc.) via a service.</a:t>
            </a:r>
            <a:endParaRPr sz="4800" dirty="0">
              <a:solidFill>
                <a:srgbClr val="111111"/>
              </a:solidFill>
              <a:highlight>
                <a:srgbClr val="FFFFFF"/>
              </a:highlight>
              <a:latin typeface="Times New Roman" panose="02020603050405020304" pitchFamily="18" charset="0"/>
              <a:ea typeface="Roboto"/>
              <a:cs typeface="Times New Roman" panose="02020603050405020304" pitchFamily="18" charset="0"/>
              <a:sym typeface="Roboto"/>
            </a:endParaRPr>
          </a:p>
          <a:p>
            <a:pPr marL="1371600" lvl="2" indent="-304800" algn="l" rtl="0">
              <a:spcBef>
                <a:spcPts val="0"/>
              </a:spcBef>
              <a:spcAft>
                <a:spcPts val="0"/>
              </a:spcAft>
              <a:buClr>
                <a:srgbClr val="111111"/>
              </a:buClr>
              <a:buSzPts val="1200"/>
              <a:buFont typeface="Roboto"/>
              <a:buChar char="■"/>
            </a:pPr>
            <a:r>
              <a:rPr lang="en" sz="4800" dirty="0">
                <a:solidFill>
                  <a:srgbClr val="111111"/>
                </a:solidFill>
                <a:highlight>
                  <a:srgbClr val="FFFFFF"/>
                </a:highlight>
                <a:latin typeface="Times New Roman" panose="02020603050405020304" pitchFamily="18" charset="0"/>
                <a:ea typeface="Roboto"/>
                <a:cs typeface="Times New Roman" panose="02020603050405020304" pitchFamily="18" charset="0"/>
                <a:sym typeface="Roboto"/>
              </a:rPr>
              <a:t>Endpoint: </a:t>
            </a:r>
            <a:r>
              <a:rPr lang="en" sz="4800" dirty="0">
                <a:solidFill>
                  <a:srgbClr val="111111"/>
                </a:solidFill>
                <a:highlight>
                  <a:srgbClr val="FFFFFF"/>
                </a:highlight>
                <a:latin typeface="Times New Roman" panose="02020603050405020304" pitchFamily="18" charset="0"/>
                <a:ea typeface="Roboto Mono"/>
                <a:cs typeface="Times New Roman" panose="02020603050405020304" pitchFamily="18" charset="0"/>
                <a:sym typeface="Roboto Mono"/>
              </a:rPr>
              <a:t>POST /blogs/{blogId}/posts</a:t>
            </a:r>
            <a:endParaRPr sz="4800" dirty="0">
              <a:solidFill>
                <a:srgbClr val="111111"/>
              </a:solidFill>
              <a:highlight>
                <a:srgbClr val="FFFFFF"/>
              </a:highlight>
              <a:latin typeface="Times New Roman" panose="02020603050405020304" pitchFamily="18" charset="0"/>
              <a:ea typeface="Roboto Mono"/>
              <a:cs typeface="Times New Roman" panose="02020603050405020304" pitchFamily="18" charset="0"/>
              <a:sym typeface="Roboto Mono"/>
            </a:endParaRPr>
          </a:p>
          <a:p>
            <a:pPr marL="1371600" lvl="2" indent="-304800" algn="l" rtl="0">
              <a:spcBef>
                <a:spcPts val="0"/>
              </a:spcBef>
              <a:spcAft>
                <a:spcPts val="0"/>
              </a:spcAft>
              <a:buClr>
                <a:srgbClr val="111111"/>
              </a:buClr>
              <a:buSzPts val="1200"/>
              <a:buFont typeface="Roboto"/>
              <a:buChar char="■"/>
            </a:pPr>
            <a:r>
              <a:rPr lang="en" sz="4800" dirty="0">
                <a:solidFill>
                  <a:srgbClr val="111111"/>
                </a:solidFill>
                <a:highlight>
                  <a:srgbClr val="FFFFFF"/>
                </a:highlight>
                <a:latin typeface="Times New Roman" panose="02020603050405020304" pitchFamily="18" charset="0"/>
                <a:ea typeface="Roboto"/>
                <a:cs typeface="Times New Roman" panose="02020603050405020304" pitchFamily="18" charset="0"/>
                <a:sym typeface="Roboto"/>
              </a:rPr>
              <a:t>Request body: </a:t>
            </a:r>
            <a:r>
              <a:rPr lang="en" sz="4800" dirty="0">
                <a:solidFill>
                  <a:srgbClr val="111111"/>
                </a:solidFill>
                <a:highlight>
                  <a:srgbClr val="FFFFFF"/>
                </a:highlight>
                <a:latin typeface="Times New Roman" panose="02020603050405020304" pitchFamily="18" charset="0"/>
                <a:ea typeface="Roboto Mono"/>
                <a:cs typeface="Times New Roman" panose="02020603050405020304" pitchFamily="18" charset="0"/>
                <a:sym typeface="Roboto Mono"/>
              </a:rPr>
              <a:t>{ "content": "Lorem ipsum..." }</a:t>
            </a:r>
          </a:p>
          <a:p>
            <a:pPr marL="1066800" lvl="2" indent="0" algn="l" rtl="0">
              <a:spcBef>
                <a:spcPts val="0"/>
              </a:spcBef>
              <a:spcAft>
                <a:spcPts val="0"/>
              </a:spcAft>
              <a:buClr>
                <a:srgbClr val="111111"/>
              </a:buClr>
              <a:buSzPts val="1200"/>
              <a:buNone/>
            </a:pPr>
            <a:endParaRPr sz="4800" dirty="0">
              <a:solidFill>
                <a:srgbClr val="111111"/>
              </a:solidFill>
              <a:highlight>
                <a:srgbClr val="FFFFFF"/>
              </a:highlight>
              <a:latin typeface="Times New Roman" panose="02020603050405020304" pitchFamily="18" charset="0"/>
              <a:ea typeface="Roboto Mono"/>
              <a:cs typeface="Times New Roman" panose="02020603050405020304" pitchFamily="18" charset="0"/>
              <a:sym typeface="Roboto Mono"/>
            </a:endParaRPr>
          </a:p>
          <a:p>
            <a:pPr lvl="1" indent="-304800">
              <a:buClr>
                <a:srgbClr val="111111"/>
              </a:buClr>
              <a:buSzPts val="1200"/>
              <a:buFont typeface="Roboto"/>
              <a:buChar char="○"/>
            </a:pPr>
            <a:r>
              <a:rPr lang="en" sz="4800" b="1" dirty="0">
                <a:solidFill>
                  <a:srgbClr val="111111"/>
                </a:solidFill>
                <a:highlight>
                  <a:srgbClr val="FFFFFF"/>
                </a:highlight>
                <a:latin typeface="Times New Roman" panose="02020603050405020304" pitchFamily="18" charset="0"/>
                <a:ea typeface="Roboto"/>
                <a:cs typeface="Times New Roman" panose="02020603050405020304" pitchFamily="18" charset="0"/>
                <a:sym typeface="Roboto"/>
              </a:rPr>
              <a:t>Retrieving Data</a:t>
            </a:r>
            <a:r>
              <a:rPr lang="en" sz="4800" dirty="0">
                <a:solidFill>
                  <a:srgbClr val="111111"/>
                </a:solidFill>
                <a:highlight>
                  <a:srgbClr val="FFFFFF"/>
                </a:highlight>
                <a:latin typeface="Times New Roman" panose="02020603050405020304" pitchFamily="18" charset="0"/>
                <a:ea typeface="Roboto"/>
                <a:cs typeface="Times New Roman" panose="02020603050405020304" pitchFamily="18" charset="0"/>
                <a:sym typeface="Roboto"/>
              </a:rPr>
              <a:t>: </a:t>
            </a:r>
            <a:r>
              <a:rPr lang="en-US" sz="4800" dirty="0">
                <a:solidFill>
                  <a:srgbClr val="111111"/>
                </a:solidFill>
                <a:highlight>
                  <a:srgbClr val="FFFFFF"/>
                </a:highlight>
                <a:latin typeface="Times New Roman" panose="02020603050405020304" pitchFamily="18" charset="0"/>
                <a:ea typeface="Roboto"/>
                <a:cs typeface="Times New Roman" panose="02020603050405020304" pitchFamily="18" charset="0"/>
                <a:sym typeface="Roboto"/>
              </a:rPr>
              <a:t>Retrieve blog posts based on criteria (e.g., author, category).</a:t>
            </a:r>
            <a:endParaRPr sz="4800" dirty="0">
              <a:solidFill>
                <a:srgbClr val="111111"/>
              </a:solidFill>
              <a:highlight>
                <a:srgbClr val="FFFFFF"/>
              </a:highlight>
              <a:latin typeface="Times New Roman" panose="02020603050405020304" pitchFamily="18" charset="0"/>
              <a:ea typeface="Roboto"/>
              <a:cs typeface="Times New Roman" panose="02020603050405020304" pitchFamily="18" charset="0"/>
              <a:sym typeface="Roboto"/>
            </a:endParaRPr>
          </a:p>
          <a:p>
            <a:pPr marL="1371600" lvl="2" indent="-304800" algn="l" rtl="0">
              <a:spcBef>
                <a:spcPts val="0"/>
              </a:spcBef>
              <a:spcAft>
                <a:spcPts val="0"/>
              </a:spcAft>
              <a:buClr>
                <a:srgbClr val="111111"/>
              </a:buClr>
              <a:buSzPts val="1200"/>
              <a:buFont typeface="Roboto"/>
              <a:buChar char="■"/>
            </a:pPr>
            <a:r>
              <a:rPr lang="en" sz="4800" dirty="0">
                <a:solidFill>
                  <a:srgbClr val="111111"/>
                </a:solidFill>
                <a:highlight>
                  <a:srgbClr val="FFFFFF"/>
                </a:highlight>
                <a:latin typeface="Times New Roman" panose="02020603050405020304" pitchFamily="18" charset="0"/>
                <a:ea typeface="Roboto"/>
                <a:cs typeface="Times New Roman" panose="02020603050405020304" pitchFamily="18" charset="0"/>
                <a:sym typeface="Roboto"/>
              </a:rPr>
              <a:t>Endpoint: </a:t>
            </a:r>
            <a:r>
              <a:rPr lang="en" sz="4800" dirty="0">
                <a:solidFill>
                  <a:srgbClr val="111111"/>
                </a:solidFill>
                <a:highlight>
                  <a:srgbClr val="FFFFFF"/>
                </a:highlight>
                <a:latin typeface="Times New Roman" panose="02020603050405020304" pitchFamily="18" charset="0"/>
                <a:ea typeface="Roboto Mono"/>
                <a:cs typeface="Times New Roman" panose="02020603050405020304" pitchFamily="18" charset="0"/>
                <a:sym typeface="Roboto Mono"/>
              </a:rPr>
              <a:t>GET /blogs/{blogId}/posts</a:t>
            </a:r>
            <a:endParaRPr sz="4800" dirty="0">
              <a:solidFill>
                <a:srgbClr val="111111"/>
              </a:solidFill>
              <a:highlight>
                <a:srgbClr val="FFFFFF"/>
              </a:highlight>
              <a:latin typeface="Times New Roman" panose="02020603050405020304" pitchFamily="18" charset="0"/>
              <a:ea typeface="Roboto Mono"/>
              <a:cs typeface="Times New Roman" panose="02020603050405020304" pitchFamily="18" charset="0"/>
              <a:sym typeface="Roboto Mono"/>
            </a:endParaRPr>
          </a:p>
          <a:p>
            <a:pPr marL="1371600" lvl="2" indent="-304800" algn="l" rtl="0">
              <a:spcBef>
                <a:spcPts val="0"/>
              </a:spcBef>
              <a:spcAft>
                <a:spcPts val="0"/>
              </a:spcAft>
              <a:buClr>
                <a:srgbClr val="111111"/>
              </a:buClr>
              <a:buSzPts val="1200"/>
              <a:buFont typeface="Roboto"/>
              <a:buChar char="■"/>
            </a:pPr>
            <a:r>
              <a:rPr lang="en" sz="4800" dirty="0">
                <a:solidFill>
                  <a:srgbClr val="111111"/>
                </a:solidFill>
                <a:highlight>
                  <a:srgbClr val="FFFFFF"/>
                </a:highlight>
                <a:latin typeface="Times New Roman" panose="02020603050405020304" pitchFamily="18" charset="0"/>
                <a:ea typeface="Roboto"/>
                <a:cs typeface="Times New Roman" panose="02020603050405020304" pitchFamily="18" charset="0"/>
                <a:sym typeface="Roboto"/>
              </a:rPr>
              <a:t>Response: List of blog posts.</a:t>
            </a:r>
            <a:endParaRPr sz="4800" dirty="0">
              <a:solidFill>
                <a:srgbClr val="111111"/>
              </a:solidFill>
              <a:highlight>
                <a:srgbClr val="FFFFFF"/>
              </a:highlight>
              <a:latin typeface="Times New Roman" panose="02020603050405020304" pitchFamily="18" charset="0"/>
              <a:ea typeface="Roboto"/>
              <a:cs typeface="Times New Roman" panose="02020603050405020304" pitchFamily="18" charset="0"/>
              <a:sym typeface="Roboto"/>
            </a:endParaRPr>
          </a:p>
          <a:p>
            <a:pPr marL="0" lvl="0" indent="0" algn="l" rtl="0">
              <a:spcBef>
                <a:spcPts val="0"/>
              </a:spcBef>
              <a:spcAft>
                <a:spcPts val="1200"/>
              </a:spcAft>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w do web services work">
            <a:extLst>
              <a:ext uri="{FF2B5EF4-FFF2-40B4-BE49-F238E27FC236}">
                <a16:creationId xmlns:a16="http://schemas.microsoft.com/office/drawing/2014/main" id="{D1161DC4-EE4E-F343-A1D8-76D2369DE6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31275"/>
            <a:ext cx="80772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8608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1E2C-9AA4-AA35-6266-67F8CA97FE8C}"/>
              </a:ext>
            </a:extLst>
          </p:cNvPr>
          <p:cNvSpPr>
            <a:spLocks noGrp="1"/>
          </p:cNvSpPr>
          <p:nvPr>
            <p:ph type="title"/>
          </p:nvPr>
        </p:nvSpPr>
        <p:spPr/>
        <p:txBody>
          <a:bodyPr>
            <a:normAutofit fontScale="90000"/>
          </a:bodyPr>
          <a:lstStyle/>
          <a:p>
            <a:r>
              <a:rPr kumimoji="0" lang="en-US" altLang="en-US" sz="2800" b="0" i="0" u="none" strike="noStrike" cap="none" normalizeH="0" baseline="0" dirty="0">
                <a:ln>
                  <a:noFill/>
                </a:ln>
                <a:solidFill>
                  <a:schemeClr val="tx1"/>
                </a:solidFill>
                <a:effectLst/>
                <a:latin typeface="Arial" panose="020B0604020202020204" pitchFamily="34" charset="0"/>
              </a:rPr>
              <a:t>In summary</a:t>
            </a:r>
            <a:endParaRPr lang="en-IN" dirty="0"/>
          </a:p>
        </p:txBody>
      </p:sp>
      <p:sp>
        <p:nvSpPr>
          <p:cNvPr id="4" name="Rectangle 1">
            <a:extLst>
              <a:ext uri="{FF2B5EF4-FFF2-40B4-BE49-F238E27FC236}">
                <a16:creationId xmlns:a16="http://schemas.microsoft.com/office/drawing/2014/main" id="{046E4E1D-699B-C820-EFF6-0D750A2E3580}"/>
              </a:ext>
            </a:extLst>
          </p:cNvPr>
          <p:cNvSpPr>
            <a:spLocks noGrp="1" noChangeArrowheads="1"/>
          </p:cNvSpPr>
          <p:nvPr>
            <p:ph type="body" idx="1"/>
          </p:nvPr>
        </p:nvSpPr>
        <p:spPr bwMode="auto">
          <a:xfrm>
            <a:off x="311700" y="1429515"/>
            <a:ext cx="858737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The core elements of web services are SOAP, WSDL, and UDDI, which offer a</a:t>
            </a:r>
          </a:p>
          <a:p>
            <a:pPr marL="0" indent="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     standardized means of data exchange and communication for applications.</a:t>
            </a:r>
          </a:p>
          <a:p>
            <a:pPr marL="0" indent="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UDDI makes it easier to find and integrate services, WSDL describes web services and their functions and SOAP allows applications to communicate with one another.</a:t>
            </a:r>
          </a:p>
          <a:p>
            <a:pPr marL="285750" indent="-285750" eaLnBrk="0" fontAlgn="base"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Developers may leverage the power of the internet to create scalable, interoperable applications by mastering and putting these technologies into practice.</a:t>
            </a:r>
          </a:p>
        </p:txBody>
      </p:sp>
    </p:spTree>
    <p:extLst>
      <p:ext uri="{BB962C8B-B14F-4D97-AF65-F5344CB8AC3E}">
        <p14:creationId xmlns:p14="http://schemas.microsoft.com/office/powerpoint/2010/main" val="1031908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D307A-6FC4-80CB-AFF9-97AA33632A56}"/>
              </a:ext>
            </a:extLst>
          </p:cNvPr>
          <p:cNvSpPr>
            <a:spLocks noGrp="1"/>
          </p:cNvSpPr>
          <p:nvPr>
            <p:ph type="title"/>
          </p:nvPr>
        </p:nvSpPr>
        <p:spPr/>
        <p:txBody>
          <a:bodyPr>
            <a:normAutofit fontScale="90000"/>
          </a:bodyPr>
          <a:lstStyle/>
          <a:p>
            <a:r>
              <a:rPr lang="en-US" b="1" i="0" dirty="0">
                <a:solidFill>
                  <a:srgbClr val="505E6B"/>
                </a:solidFill>
                <a:effectLst/>
                <a:latin typeface="PT Sans" panose="020F0502020204030204" pitchFamily="34" charset="0"/>
              </a:rPr>
              <a:t>Web Service Architecture:</a:t>
            </a:r>
            <a:br>
              <a:rPr lang="en-US" b="1" i="0" dirty="0">
                <a:solidFill>
                  <a:srgbClr val="505E6B"/>
                </a:solidFill>
                <a:effectLst/>
                <a:latin typeface="PT Sans" panose="020F0502020204030204" pitchFamily="34" charset="0"/>
              </a:rPr>
            </a:br>
            <a:endParaRPr lang="en-IN" dirty="0"/>
          </a:p>
        </p:txBody>
      </p:sp>
      <p:sp>
        <p:nvSpPr>
          <p:cNvPr id="3" name="Text Placeholder 2">
            <a:extLst>
              <a:ext uri="{FF2B5EF4-FFF2-40B4-BE49-F238E27FC236}">
                <a16:creationId xmlns:a16="http://schemas.microsoft.com/office/drawing/2014/main" id="{103A9A67-F857-5E18-3A17-829D8490FE4F}"/>
              </a:ext>
            </a:extLst>
          </p:cNvPr>
          <p:cNvSpPr>
            <a:spLocks noGrp="1"/>
          </p:cNvSpPr>
          <p:nvPr>
            <p:ph type="body" idx="1"/>
          </p:nvPr>
        </p:nvSpPr>
        <p:spPr>
          <a:xfrm>
            <a:off x="311700" y="1152475"/>
            <a:ext cx="8520600" cy="3664454"/>
          </a:xfrm>
        </p:spPr>
        <p:txBody>
          <a:bodyPr>
            <a:normAutofit/>
          </a:bodyPr>
          <a:lstStyle/>
          <a:p>
            <a:pPr algn="just">
              <a:buFont typeface="Arial" panose="020B0604020202020204" pitchFamily="34" charset="0"/>
              <a:buChar char="•"/>
            </a:pPr>
            <a:r>
              <a:rPr lang="en-US" dirty="0">
                <a:solidFill>
                  <a:srgbClr val="505E6B"/>
                </a:solidFill>
                <a:latin typeface="PT Sans" panose="020B0503020203020204" pitchFamily="34" charset="0"/>
              </a:rPr>
              <a:t>Web services are </a:t>
            </a:r>
            <a:r>
              <a:rPr lang="en-US" b="0" i="0" dirty="0">
                <a:solidFill>
                  <a:srgbClr val="505E6B"/>
                </a:solidFill>
                <a:effectLst/>
                <a:latin typeface="PT Sans" panose="020B0503020203020204" pitchFamily="34" charset="0"/>
              </a:rPr>
              <a:t>XML-centered data replace systems that utilize the internet for A2A (application-to-application) communication and interfacing. </a:t>
            </a:r>
          </a:p>
          <a:p>
            <a:pPr algn="just">
              <a:buFont typeface="Arial" panose="020B0604020202020204" pitchFamily="34" charset="0"/>
              <a:buChar char="•"/>
            </a:pPr>
            <a:r>
              <a:rPr lang="en-US" b="0" i="0" dirty="0">
                <a:solidFill>
                  <a:srgbClr val="505E6B"/>
                </a:solidFill>
                <a:effectLst/>
                <a:latin typeface="PT Sans" panose="020B0503020203020204" pitchFamily="34" charset="0"/>
              </a:rPr>
              <a:t>These processes engage messages, programs, documents, and objects.</a:t>
            </a:r>
          </a:p>
          <a:p>
            <a:pPr algn="just">
              <a:buFont typeface="Arial" panose="020B0604020202020204" pitchFamily="34" charset="0"/>
              <a:buChar char="•"/>
            </a:pPr>
            <a:r>
              <a:rPr lang="en-US" b="0" i="0" dirty="0">
                <a:solidFill>
                  <a:srgbClr val="505E6B"/>
                </a:solidFill>
                <a:effectLst/>
                <a:latin typeface="PT Sans" panose="020B0503020203020204" pitchFamily="34" charset="0"/>
              </a:rPr>
              <a:t> A key characteristic of web services is that applications can be written in different languages and can talk by exchanging data with one another via a web service between clients and servers.</a:t>
            </a:r>
            <a:endParaRPr lang="en-US" b="0" i="0" dirty="0">
              <a:solidFill>
                <a:srgbClr val="505E6B"/>
              </a:solidFill>
              <a:effectLst/>
              <a:latin typeface="PT Sans" panose="020F0502020204030204" pitchFamily="34" charset="0"/>
            </a:endParaRPr>
          </a:p>
          <a:p>
            <a:pPr algn="just">
              <a:buFont typeface="Arial" panose="020B0604020202020204" pitchFamily="34" charset="0"/>
              <a:buChar char="•"/>
            </a:pPr>
            <a:r>
              <a:rPr lang="en-US" b="0" i="0" dirty="0">
                <a:solidFill>
                  <a:srgbClr val="505E6B"/>
                </a:solidFill>
                <a:effectLst/>
                <a:latin typeface="PT Sans" panose="020F0502020204030204" pitchFamily="34" charset="0"/>
              </a:rPr>
              <a:t>The architecture of web service interrelates among three roles: service requester, service provider and service registry.</a:t>
            </a:r>
          </a:p>
          <a:p>
            <a:pPr algn="just">
              <a:buFont typeface="Arial" panose="020B0604020202020204" pitchFamily="34" charset="0"/>
              <a:buChar char="•"/>
            </a:pPr>
            <a:r>
              <a:rPr lang="en-US" b="0" i="0" dirty="0">
                <a:solidFill>
                  <a:srgbClr val="505E6B"/>
                </a:solidFill>
                <a:effectLst/>
                <a:latin typeface="PT Sans" panose="020F0502020204030204" pitchFamily="34" charset="0"/>
              </a:rPr>
              <a:t> Communication involves three operations: publish, find, and bind. </a:t>
            </a:r>
          </a:p>
          <a:p>
            <a:pPr algn="just">
              <a:buFont typeface="Arial" panose="020B0604020202020204" pitchFamily="34" charset="0"/>
              <a:buChar char="•"/>
            </a:pPr>
            <a:r>
              <a:rPr lang="en-US" b="0" i="0" dirty="0">
                <a:solidFill>
                  <a:srgbClr val="505E6B"/>
                </a:solidFill>
                <a:effectLst/>
                <a:latin typeface="PT Sans" panose="020F0502020204030204" pitchFamily="34" charset="0"/>
              </a:rPr>
              <a:t>These operations and roles precede the web services artefacts. </a:t>
            </a:r>
          </a:p>
          <a:p>
            <a:endParaRPr lang="en-IN" dirty="0"/>
          </a:p>
        </p:txBody>
      </p:sp>
    </p:spTree>
    <p:extLst>
      <p:ext uri="{BB962C8B-B14F-4D97-AF65-F5344CB8AC3E}">
        <p14:creationId xmlns:p14="http://schemas.microsoft.com/office/powerpoint/2010/main" val="1788326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9F0C-4F8C-41CA-08E3-A51C30F448C4}"/>
              </a:ext>
            </a:extLst>
          </p:cNvPr>
          <p:cNvSpPr>
            <a:spLocks noGrp="1"/>
          </p:cNvSpPr>
          <p:nvPr>
            <p:ph type="title"/>
          </p:nvPr>
        </p:nvSpPr>
        <p:spPr>
          <a:xfrm>
            <a:off x="311700" y="288275"/>
            <a:ext cx="8520600" cy="572700"/>
          </a:xfrm>
        </p:spPr>
        <p:txBody>
          <a:bodyPr>
            <a:noAutofit/>
          </a:bodyPr>
          <a:lstStyle/>
          <a:p>
            <a:r>
              <a:rPr lang="en-US" sz="1600" b="0" i="1" dirty="0">
                <a:solidFill>
                  <a:srgbClr val="505E6B"/>
                </a:solidFill>
                <a:effectLst/>
                <a:latin typeface="PT Sans" panose="020B0503020203020204" pitchFamily="34" charset="0"/>
              </a:rPr>
              <a:t>The diagram below displays how the Service provider, the Service requestor and the Service registry interact.</a:t>
            </a:r>
            <a:endParaRPr lang="en-IN" sz="1600" i="1" dirty="0"/>
          </a:p>
        </p:txBody>
      </p:sp>
      <p:pic>
        <p:nvPicPr>
          <p:cNvPr id="5" name="Picture 4">
            <a:extLst>
              <a:ext uri="{FF2B5EF4-FFF2-40B4-BE49-F238E27FC236}">
                <a16:creationId xmlns:a16="http://schemas.microsoft.com/office/drawing/2014/main" id="{FEF1C7F4-2F28-74E9-DE63-1B0F762AC86C}"/>
              </a:ext>
            </a:extLst>
          </p:cNvPr>
          <p:cNvPicPr>
            <a:picLocks noChangeAspect="1"/>
          </p:cNvPicPr>
          <p:nvPr/>
        </p:nvPicPr>
        <p:blipFill>
          <a:blip r:embed="rId2"/>
          <a:stretch>
            <a:fillRect/>
          </a:stretch>
        </p:blipFill>
        <p:spPr>
          <a:xfrm>
            <a:off x="1394119" y="1152475"/>
            <a:ext cx="6159817" cy="3340272"/>
          </a:xfrm>
          <a:prstGeom prst="rect">
            <a:avLst/>
          </a:prstGeom>
        </p:spPr>
      </p:pic>
    </p:spTree>
    <p:extLst>
      <p:ext uri="{BB962C8B-B14F-4D97-AF65-F5344CB8AC3E}">
        <p14:creationId xmlns:p14="http://schemas.microsoft.com/office/powerpoint/2010/main" val="1596285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DDF18F-C306-DDF8-DDB2-F186463EE189}"/>
              </a:ext>
            </a:extLst>
          </p:cNvPr>
          <p:cNvSpPr txBox="1"/>
          <p:nvPr/>
        </p:nvSpPr>
        <p:spPr>
          <a:xfrm>
            <a:off x="395968" y="553466"/>
            <a:ext cx="8352064" cy="4278094"/>
          </a:xfrm>
          <a:prstGeom prst="rect">
            <a:avLst/>
          </a:prstGeom>
          <a:noFill/>
        </p:spPr>
        <p:txBody>
          <a:bodyPr wrap="square">
            <a:spAutoFit/>
          </a:bodyPr>
          <a:lstStyle/>
          <a:p>
            <a:pPr algn="just"/>
            <a:endParaRPr lang="en-US" sz="1600" b="1" i="0" dirty="0">
              <a:solidFill>
                <a:srgbClr val="505E6B"/>
              </a:solidFill>
              <a:effectLst/>
              <a:latin typeface="PT Sans" panose="020B0503020203020204" pitchFamily="34" charset="0"/>
            </a:endParaRPr>
          </a:p>
          <a:p>
            <a:pPr algn="just"/>
            <a:r>
              <a:rPr lang="en-US" sz="1600" b="1" i="0" dirty="0">
                <a:solidFill>
                  <a:srgbClr val="505E6B"/>
                </a:solidFill>
                <a:effectLst/>
                <a:latin typeface="PT Sans" panose="020F0502020204030204" pitchFamily="34" charset="0"/>
              </a:rPr>
              <a:t>Provider -</a:t>
            </a:r>
            <a:r>
              <a:rPr lang="en-US" sz="1600" b="0" i="0" dirty="0">
                <a:solidFill>
                  <a:srgbClr val="505E6B"/>
                </a:solidFill>
                <a:effectLst/>
                <a:latin typeface="PT Sans" panose="020F0502020204030204" pitchFamily="34" charset="0"/>
              </a:rPr>
              <a:t> The provider makes the web service and builds it obtainable to client application who wants to use it.</a:t>
            </a:r>
          </a:p>
          <a:p>
            <a:pPr algn="just"/>
            <a:endParaRPr lang="en-US" sz="1600" b="0" i="0" dirty="0">
              <a:solidFill>
                <a:srgbClr val="505E6B"/>
              </a:solidFill>
              <a:effectLst/>
              <a:latin typeface="PT Sans" panose="020F0502020204030204" pitchFamily="34" charset="0"/>
            </a:endParaRPr>
          </a:p>
          <a:p>
            <a:pPr algn="just"/>
            <a:r>
              <a:rPr lang="en-US" sz="1600" b="1" i="0" dirty="0">
                <a:solidFill>
                  <a:srgbClr val="505E6B"/>
                </a:solidFill>
                <a:effectLst/>
                <a:latin typeface="PT Sans" panose="020F0502020204030204" pitchFamily="34" charset="0"/>
              </a:rPr>
              <a:t>Requestor -</a:t>
            </a:r>
            <a:r>
              <a:rPr lang="en-US" sz="1600" b="0" i="0" dirty="0">
                <a:solidFill>
                  <a:srgbClr val="505E6B"/>
                </a:solidFill>
                <a:effectLst/>
                <a:latin typeface="PT Sans" panose="020F0502020204030204" pitchFamily="34" charset="0"/>
              </a:rPr>
              <a:t> A requestor is the client application that requires contacting a web service. The client application can be a </a:t>
            </a:r>
            <a:r>
              <a:rPr lang="en-US" sz="1600" b="0" i="0" dirty="0" err="1">
                <a:solidFill>
                  <a:srgbClr val="505E6B"/>
                </a:solidFill>
                <a:effectLst/>
                <a:latin typeface="PT Sans" panose="020F0502020204030204" pitchFamily="34" charset="0"/>
              </a:rPr>
              <a:t>.Net</a:t>
            </a:r>
            <a:r>
              <a:rPr lang="en-US" sz="1600" b="0" i="0" dirty="0">
                <a:solidFill>
                  <a:srgbClr val="505E6B"/>
                </a:solidFill>
                <a:effectLst/>
                <a:latin typeface="PT Sans" panose="020F0502020204030204" pitchFamily="34" charset="0"/>
              </a:rPr>
              <a:t>, Java, or any additional language-based application that looks for functionality via a web service.</a:t>
            </a:r>
          </a:p>
          <a:p>
            <a:pPr algn="just"/>
            <a:endParaRPr lang="en-US" sz="1600" b="0" i="0" dirty="0">
              <a:solidFill>
                <a:srgbClr val="505E6B"/>
              </a:solidFill>
              <a:effectLst/>
              <a:latin typeface="PT Sans" panose="020F0502020204030204" pitchFamily="34" charset="0"/>
            </a:endParaRPr>
          </a:p>
          <a:p>
            <a:pPr algn="just"/>
            <a:r>
              <a:rPr lang="en-US" sz="1600" b="1" i="0" dirty="0">
                <a:solidFill>
                  <a:srgbClr val="505E6B"/>
                </a:solidFill>
                <a:effectLst/>
                <a:latin typeface="PT Sans" panose="020F0502020204030204" pitchFamily="34" charset="0"/>
              </a:rPr>
              <a:t>Broker -</a:t>
            </a:r>
            <a:r>
              <a:rPr lang="en-US" sz="1600" b="0" i="0" dirty="0">
                <a:solidFill>
                  <a:srgbClr val="505E6B"/>
                </a:solidFill>
                <a:effectLst/>
                <a:latin typeface="PT Sans" panose="020F0502020204030204" pitchFamily="34" charset="0"/>
              </a:rPr>
              <a:t> The broker is nil but the application offers a contact to the UDDI.</a:t>
            </a:r>
          </a:p>
          <a:p>
            <a:pPr algn="just"/>
            <a:endParaRPr lang="en-US" sz="1600" b="1" i="0" dirty="0">
              <a:solidFill>
                <a:srgbClr val="505E6B"/>
              </a:solidFill>
              <a:effectLst/>
              <a:latin typeface="PT Sans" panose="020B0503020203020204" pitchFamily="34" charset="0"/>
            </a:endParaRPr>
          </a:p>
          <a:p>
            <a:pPr algn="just"/>
            <a:r>
              <a:rPr lang="en-US" sz="1600" b="1" i="0" dirty="0">
                <a:solidFill>
                  <a:srgbClr val="505E6B"/>
                </a:solidFill>
                <a:effectLst/>
                <a:latin typeface="PT Sans" panose="020B0503020203020204" pitchFamily="34" charset="0"/>
              </a:rPr>
              <a:t>Publish -</a:t>
            </a:r>
            <a:r>
              <a:rPr lang="en-US" sz="1600" b="0" i="0" dirty="0">
                <a:solidFill>
                  <a:srgbClr val="505E6B"/>
                </a:solidFill>
                <a:effectLst/>
                <a:latin typeface="PT Sans" panose="020B0503020203020204" pitchFamily="34" charset="0"/>
              </a:rPr>
              <a:t> A provider notifies the broker about the survival of the web service by using the broker's publish border to make the Service available to clients</a:t>
            </a:r>
          </a:p>
          <a:p>
            <a:pPr algn="just"/>
            <a:endParaRPr lang="en-US" sz="1600" b="0" i="0" dirty="0">
              <a:solidFill>
                <a:srgbClr val="505E6B"/>
              </a:solidFill>
              <a:effectLst/>
              <a:latin typeface="PT Sans" panose="020B0503020203020204" pitchFamily="34" charset="0"/>
            </a:endParaRPr>
          </a:p>
          <a:p>
            <a:pPr algn="just"/>
            <a:r>
              <a:rPr lang="en-US" sz="1600" b="1" i="0" dirty="0">
                <a:solidFill>
                  <a:srgbClr val="505E6B"/>
                </a:solidFill>
                <a:effectLst/>
                <a:latin typeface="PT Sans" panose="020B0503020203020204" pitchFamily="34" charset="0"/>
              </a:rPr>
              <a:t>Find -</a:t>
            </a:r>
            <a:r>
              <a:rPr lang="en-US" sz="1600" b="0" i="0" dirty="0">
                <a:solidFill>
                  <a:srgbClr val="505E6B"/>
                </a:solidFill>
                <a:effectLst/>
                <a:latin typeface="PT Sans" panose="020B0503020203020204" pitchFamily="34" charset="0"/>
              </a:rPr>
              <a:t> The requestor asks the broker to position a published web service</a:t>
            </a:r>
          </a:p>
          <a:p>
            <a:pPr algn="just"/>
            <a:endParaRPr lang="en-US" sz="1600" b="0" i="0" dirty="0">
              <a:solidFill>
                <a:srgbClr val="505E6B"/>
              </a:solidFill>
              <a:effectLst/>
              <a:latin typeface="PT Sans" panose="020B0503020203020204" pitchFamily="34" charset="0"/>
            </a:endParaRPr>
          </a:p>
          <a:p>
            <a:pPr algn="just"/>
            <a:r>
              <a:rPr lang="en-US" sz="1600" b="1" i="0" dirty="0">
                <a:solidFill>
                  <a:srgbClr val="505E6B"/>
                </a:solidFill>
                <a:effectLst/>
                <a:latin typeface="PT Sans" panose="020B0503020203020204" pitchFamily="34" charset="0"/>
              </a:rPr>
              <a:t>Bind -</a:t>
            </a:r>
            <a:r>
              <a:rPr lang="en-US" sz="1600" b="0" i="0" dirty="0">
                <a:solidFill>
                  <a:srgbClr val="505E6B"/>
                </a:solidFill>
                <a:effectLst/>
                <a:latin typeface="PT Sans" panose="020B0503020203020204" pitchFamily="34" charset="0"/>
              </a:rPr>
              <a:t> With the information it received from the broker about the web service, the requestor can bind, or raise, the web service.</a:t>
            </a:r>
          </a:p>
        </p:txBody>
      </p:sp>
    </p:spTree>
    <p:extLst>
      <p:ext uri="{BB962C8B-B14F-4D97-AF65-F5344CB8AC3E}">
        <p14:creationId xmlns:p14="http://schemas.microsoft.com/office/powerpoint/2010/main" val="945040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52400" lvl="0" indent="0" algn="l" rtl="0">
              <a:spcBef>
                <a:spcPts val="900"/>
              </a:spcBef>
              <a:spcAft>
                <a:spcPts val="0"/>
              </a:spcAft>
              <a:buClr>
                <a:srgbClr val="111111"/>
              </a:buClr>
              <a:buSzPts val="1200"/>
              <a:buNone/>
            </a:pPr>
            <a:r>
              <a:rPr lang="en" sz="1600" b="1" dirty="0">
                <a:solidFill>
                  <a:srgbClr val="111111"/>
                </a:solidFill>
                <a:highlight>
                  <a:srgbClr val="FFFFFF"/>
                </a:highlight>
                <a:latin typeface="Roboto"/>
                <a:ea typeface="Roboto"/>
                <a:cs typeface="Roboto"/>
                <a:sym typeface="Roboto"/>
              </a:rPr>
              <a:t>Web Services:</a:t>
            </a:r>
          </a:p>
          <a:p>
            <a:pPr marL="152400" lvl="0" indent="0" algn="l" rtl="0">
              <a:spcBef>
                <a:spcPts val="900"/>
              </a:spcBef>
              <a:spcAft>
                <a:spcPts val="0"/>
              </a:spcAft>
              <a:buClr>
                <a:srgbClr val="111111"/>
              </a:buClr>
              <a:buSzPts val="1200"/>
              <a:buNone/>
            </a:pPr>
            <a:endParaRPr sz="1600" b="1" dirty="0">
              <a:solidFill>
                <a:srgbClr val="111111"/>
              </a:solidFill>
              <a:highlight>
                <a:srgbClr val="FFFFFF"/>
              </a:highlight>
              <a:latin typeface="Roboto"/>
              <a:ea typeface="Roboto"/>
              <a:cs typeface="Roboto"/>
              <a:sym typeface="Roboto"/>
            </a:endParaRPr>
          </a:p>
          <a:p>
            <a:pPr marL="914400" lvl="1" indent="-304800" algn="l" rtl="0">
              <a:spcBef>
                <a:spcPts val="0"/>
              </a:spcBef>
              <a:spcAft>
                <a:spcPts val="0"/>
              </a:spcAft>
              <a:buClr>
                <a:srgbClr val="111111"/>
              </a:buClr>
              <a:buSzPts val="1200"/>
              <a:buFont typeface="Roboto"/>
              <a:buChar char="○"/>
            </a:pPr>
            <a:r>
              <a:rPr lang="en" sz="1600" b="1" dirty="0">
                <a:solidFill>
                  <a:srgbClr val="111111"/>
                </a:solidFill>
                <a:highlight>
                  <a:srgbClr val="FFFFFF"/>
                </a:highlight>
                <a:latin typeface="Roboto"/>
                <a:ea typeface="Roboto"/>
                <a:cs typeface="Roboto"/>
                <a:sym typeface="Roboto"/>
              </a:rPr>
              <a:t>Example</a:t>
            </a:r>
            <a:r>
              <a:rPr lang="en" sz="1600" dirty="0">
                <a:solidFill>
                  <a:srgbClr val="111111"/>
                </a:solidFill>
                <a:highlight>
                  <a:srgbClr val="FFFFFF"/>
                </a:highlight>
                <a:latin typeface="Roboto"/>
                <a:ea typeface="Roboto"/>
                <a:cs typeface="Roboto"/>
                <a:sym typeface="Roboto"/>
              </a:rPr>
              <a:t>: Imagine an e-commerce website that needs to retrieve product information from an inventory system. The website communicates with the inventory system using a web service.</a:t>
            </a:r>
            <a:endParaRPr sz="1600" dirty="0">
              <a:solidFill>
                <a:srgbClr val="111111"/>
              </a:solidFill>
              <a:highlight>
                <a:srgbClr val="FFFFFF"/>
              </a:highlight>
              <a:latin typeface="Roboto"/>
              <a:ea typeface="Roboto"/>
              <a:cs typeface="Roboto"/>
              <a:sym typeface="Roboto"/>
            </a:endParaRPr>
          </a:p>
          <a:p>
            <a:pPr marL="1371600" lvl="2" indent="-304800" algn="l" rtl="0">
              <a:spcBef>
                <a:spcPts val="0"/>
              </a:spcBef>
              <a:spcAft>
                <a:spcPts val="0"/>
              </a:spcAft>
              <a:buClr>
                <a:srgbClr val="111111"/>
              </a:buClr>
              <a:buSzPts val="1200"/>
              <a:buFont typeface="Roboto"/>
              <a:buChar char="■"/>
            </a:pPr>
            <a:r>
              <a:rPr lang="en" sz="1600" dirty="0">
                <a:solidFill>
                  <a:srgbClr val="111111"/>
                </a:solidFill>
                <a:highlight>
                  <a:srgbClr val="FFFFFF"/>
                </a:highlight>
                <a:latin typeface="Roboto"/>
                <a:ea typeface="Roboto"/>
                <a:cs typeface="Roboto"/>
                <a:sym typeface="Roboto"/>
              </a:rPr>
              <a:t>The e-commerce website sends a SOAP request to the inventory system.</a:t>
            </a:r>
            <a:endParaRPr sz="1600" dirty="0">
              <a:solidFill>
                <a:srgbClr val="111111"/>
              </a:solidFill>
              <a:highlight>
                <a:srgbClr val="FFFFFF"/>
              </a:highlight>
              <a:latin typeface="Roboto"/>
              <a:ea typeface="Roboto"/>
              <a:cs typeface="Roboto"/>
              <a:sym typeface="Roboto"/>
            </a:endParaRPr>
          </a:p>
          <a:p>
            <a:pPr marL="1371600" lvl="2" indent="-304800" algn="l" rtl="0">
              <a:spcBef>
                <a:spcPts val="0"/>
              </a:spcBef>
              <a:spcAft>
                <a:spcPts val="0"/>
              </a:spcAft>
              <a:buClr>
                <a:srgbClr val="111111"/>
              </a:buClr>
              <a:buSzPts val="1200"/>
              <a:buFont typeface="Roboto"/>
              <a:buChar char="■"/>
            </a:pPr>
            <a:r>
              <a:rPr lang="en" sz="1600" dirty="0">
                <a:solidFill>
                  <a:srgbClr val="111111"/>
                </a:solidFill>
                <a:highlight>
                  <a:srgbClr val="FFFFFF"/>
                </a:highlight>
                <a:latin typeface="Roboto"/>
                <a:ea typeface="Roboto"/>
                <a:cs typeface="Roboto"/>
                <a:sym typeface="Roboto"/>
              </a:rPr>
              <a:t>The inventory system processes the request and sends a SOAP response with product details.</a:t>
            </a:r>
            <a:endParaRPr sz="1600" dirty="0">
              <a:solidFill>
                <a:srgbClr val="111111"/>
              </a:solidFill>
              <a:highlight>
                <a:srgbClr val="FFFFFF"/>
              </a:highlight>
              <a:latin typeface="Roboto"/>
              <a:ea typeface="Roboto"/>
              <a:cs typeface="Roboto"/>
              <a:sym typeface="Roboto"/>
            </a:endParaRPr>
          </a:p>
          <a:p>
            <a:pPr marL="0" lvl="0" indent="0" algn="l" rtl="0">
              <a:spcBef>
                <a:spcPts val="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110289"/>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SOAP (Simple Object Access Protocol)</a:t>
            </a:r>
            <a:endParaRPr dirty="0"/>
          </a:p>
        </p:txBody>
      </p:sp>
      <p:sp>
        <p:nvSpPr>
          <p:cNvPr id="78" name="Google Shape;78;p17"/>
          <p:cNvSpPr txBox="1">
            <a:spLocks noGrp="1"/>
          </p:cNvSpPr>
          <p:nvPr>
            <p:ph type="body" idx="1"/>
          </p:nvPr>
        </p:nvSpPr>
        <p:spPr>
          <a:xfrm>
            <a:off x="377014" y="789125"/>
            <a:ext cx="8520600" cy="355114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u="sng" dirty="0">
                <a:solidFill>
                  <a:schemeClr val="dk1"/>
                </a:solidFill>
              </a:rPr>
              <a:t>Definition</a:t>
            </a:r>
            <a:r>
              <a:rPr lang="en" sz="1400" u="sng" dirty="0">
                <a:solidFill>
                  <a:schemeClr val="dk1"/>
                </a:solidFill>
              </a:rPr>
              <a:t>:</a:t>
            </a:r>
            <a:r>
              <a:rPr lang="en" sz="1400" dirty="0">
                <a:solidFill>
                  <a:schemeClr val="dk1"/>
                </a:solidFill>
              </a:rPr>
              <a:t> SOAP is a protocol for exchanging structured information in the implementation of web services. It uses XML for its message format and typically operates over HTTP or HTTPS.</a:t>
            </a:r>
          </a:p>
          <a:p>
            <a:pPr marL="0" lvl="0" indent="0" algn="l" rtl="0">
              <a:spcBef>
                <a:spcPts val="0"/>
              </a:spcBef>
              <a:spcAft>
                <a:spcPts val="0"/>
              </a:spcAft>
              <a:buNone/>
            </a:pPr>
            <a:endParaRPr sz="1400" dirty="0">
              <a:solidFill>
                <a:schemeClr val="dk1"/>
              </a:solidFill>
            </a:endParaRPr>
          </a:p>
          <a:p>
            <a:pPr marL="0" lvl="0" indent="0" algn="l" rtl="0">
              <a:spcBef>
                <a:spcPts val="1200"/>
              </a:spcBef>
              <a:spcAft>
                <a:spcPts val="0"/>
              </a:spcAft>
              <a:buNone/>
            </a:pPr>
            <a:r>
              <a:rPr lang="en" sz="1400" b="1" u="sng" dirty="0">
                <a:solidFill>
                  <a:schemeClr val="dk1"/>
                </a:solidFill>
              </a:rPr>
              <a:t>Message Format</a:t>
            </a:r>
            <a:r>
              <a:rPr lang="en" sz="1400" u="sng" dirty="0">
                <a:solidFill>
                  <a:schemeClr val="dk1"/>
                </a:solidFill>
              </a:rPr>
              <a:t>:</a:t>
            </a:r>
            <a:endParaRPr sz="1400" u="sng" dirty="0">
              <a:solidFill>
                <a:schemeClr val="dk1"/>
              </a:solidFill>
            </a:endParaRPr>
          </a:p>
          <a:p>
            <a:pPr marL="457200" lvl="0" indent="-298450" algn="l" rtl="0">
              <a:spcBef>
                <a:spcPts val="1200"/>
              </a:spcBef>
              <a:spcAft>
                <a:spcPts val="0"/>
              </a:spcAft>
              <a:buClr>
                <a:schemeClr val="dk1"/>
              </a:buClr>
              <a:buSzPts val="1100"/>
              <a:buChar char="➔"/>
            </a:pPr>
            <a:r>
              <a:rPr lang="en" sz="1400" b="1" dirty="0">
                <a:solidFill>
                  <a:schemeClr val="dk1"/>
                </a:solidFill>
              </a:rPr>
              <a:t>Envelope</a:t>
            </a:r>
            <a:r>
              <a:rPr lang="en" sz="1400" dirty="0">
                <a:solidFill>
                  <a:schemeClr val="dk1"/>
                </a:solidFill>
              </a:rPr>
              <a:t>: Contains the entire message.</a:t>
            </a:r>
            <a:endParaRPr sz="1400" dirty="0">
              <a:solidFill>
                <a:schemeClr val="dk1"/>
              </a:solidFill>
            </a:endParaRPr>
          </a:p>
          <a:p>
            <a:pPr marL="457200" lvl="0" indent="-298450" algn="l" rtl="0">
              <a:spcBef>
                <a:spcPts val="0"/>
              </a:spcBef>
              <a:spcAft>
                <a:spcPts val="0"/>
              </a:spcAft>
              <a:buClr>
                <a:schemeClr val="dk1"/>
              </a:buClr>
              <a:buSzPts val="1100"/>
              <a:buChar char="➔"/>
            </a:pPr>
            <a:r>
              <a:rPr lang="en" sz="1400" b="1" dirty="0">
                <a:solidFill>
                  <a:schemeClr val="dk1"/>
                </a:solidFill>
              </a:rPr>
              <a:t>Header</a:t>
            </a:r>
            <a:r>
              <a:rPr lang="en" sz="1400" dirty="0">
                <a:solidFill>
                  <a:schemeClr val="dk1"/>
                </a:solidFill>
              </a:rPr>
              <a:t>: Contains any optional attributes or metadata for the message.</a:t>
            </a:r>
            <a:endParaRPr sz="1400" dirty="0">
              <a:solidFill>
                <a:schemeClr val="dk1"/>
              </a:solidFill>
            </a:endParaRPr>
          </a:p>
          <a:p>
            <a:pPr marL="457200" lvl="0" indent="-298450" algn="l" rtl="0">
              <a:spcBef>
                <a:spcPts val="0"/>
              </a:spcBef>
              <a:spcAft>
                <a:spcPts val="0"/>
              </a:spcAft>
              <a:buClr>
                <a:schemeClr val="dk1"/>
              </a:buClr>
              <a:buSzPts val="1100"/>
              <a:buChar char="➔"/>
            </a:pPr>
            <a:r>
              <a:rPr lang="en" sz="1400" b="1" dirty="0">
                <a:solidFill>
                  <a:schemeClr val="dk1"/>
                </a:solidFill>
              </a:rPr>
              <a:t>Body</a:t>
            </a:r>
            <a:r>
              <a:rPr lang="en" sz="1400" dirty="0">
                <a:solidFill>
                  <a:schemeClr val="dk1"/>
                </a:solidFill>
              </a:rPr>
              <a:t>: Contains the actual XML data being sent.</a:t>
            </a:r>
            <a:endParaRPr sz="1400"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B43B1CE-2AC7-0759-EEA2-B0E9CDAFA2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959" y="355075"/>
            <a:ext cx="3438525"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36725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3406</Words>
  <Application>Microsoft Office PowerPoint</Application>
  <PresentationFormat>On-screen Show (16:9)</PresentationFormat>
  <Paragraphs>196</Paragraphs>
  <Slides>30</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Calibri</vt:lpstr>
      <vt:lpstr>PT Sans</vt:lpstr>
      <vt:lpstr>Times New Roman</vt:lpstr>
      <vt:lpstr>sohne</vt:lpstr>
      <vt:lpstr>Roboto Mono</vt:lpstr>
      <vt:lpstr>source-code-pro</vt:lpstr>
      <vt:lpstr>Roboto</vt:lpstr>
      <vt:lpstr>Arial</vt:lpstr>
      <vt:lpstr>Simple Light</vt:lpstr>
      <vt:lpstr>MODULE II                        WEB SERVICES                              9</vt:lpstr>
      <vt:lpstr>Introduction to Web Services</vt:lpstr>
      <vt:lpstr>PowerPoint Presentation</vt:lpstr>
      <vt:lpstr>Web Service Architecture: </vt:lpstr>
      <vt:lpstr>The diagram below displays how the Service provider, the Service requestor and the Service registry interact.</vt:lpstr>
      <vt:lpstr>PowerPoint Presentation</vt:lpstr>
      <vt:lpstr>PowerPoint Presentation</vt:lpstr>
      <vt:lpstr>SOAP (Simple Object Access Protocol)</vt:lpstr>
      <vt:lpstr>PowerPoint Presentation</vt:lpstr>
      <vt:lpstr>Message Structure </vt:lpstr>
      <vt:lpstr>PowerPoint Presentation</vt:lpstr>
      <vt:lpstr>PowerPoint Presentation</vt:lpstr>
      <vt:lpstr>PowerPoint Presentation</vt:lpstr>
      <vt:lpstr>WSDL (Web Services Description Language)</vt:lpstr>
      <vt:lpstr>PowerPoint Presentation</vt:lpstr>
      <vt:lpstr>PowerPoint Presentation</vt:lpstr>
      <vt:lpstr>PowerPoint Presentation</vt:lpstr>
      <vt:lpstr>Think of a banking application. In a simple use case: </vt:lpstr>
      <vt:lpstr>PowerPoint Presentation</vt:lpstr>
      <vt:lpstr>Example: Let’s create a simple WSDL for a weather service. </vt:lpstr>
      <vt:lpstr> UDDI (Universal Description, Discovery, and Integration)</vt:lpstr>
      <vt:lpstr>What are UDDI registries? </vt:lpstr>
      <vt:lpstr>UDDI registry directory structure </vt:lpstr>
      <vt:lpstr>PowerPoint Presentation</vt:lpstr>
      <vt:lpstr>What are the functions of UDDI? </vt:lpstr>
      <vt:lpstr>Private vs. Public UDDI Registries: </vt:lpstr>
      <vt:lpstr>Example: UDDI Inquiry API </vt:lpstr>
      <vt:lpstr> Blogs - Features and Services</vt:lpstr>
      <vt:lpstr>Example: Let’s create a blog service with REST endpoints: </vt:lpstr>
      <vt:lpstr>In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Varshavardhini S</cp:lastModifiedBy>
  <cp:revision>24</cp:revision>
  <dcterms:modified xsi:type="dcterms:W3CDTF">2024-08-11T10:36:49Z</dcterms:modified>
</cp:coreProperties>
</file>