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257" r:id="rId2"/>
    <p:sldId id="258" r:id="rId3"/>
    <p:sldId id="335" r:id="rId4"/>
    <p:sldId id="259" r:id="rId5"/>
    <p:sldId id="261" r:id="rId6"/>
    <p:sldId id="262" r:id="rId7"/>
    <p:sldId id="263" r:id="rId8"/>
    <p:sldId id="264" r:id="rId9"/>
    <p:sldId id="265" r:id="rId10"/>
    <p:sldId id="314" r:id="rId11"/>
    <p:sldId id="315" r:id="rId12"/>
    <p:sldId id="312" r:id="rId13"/>
    <p:sldId id="313" r:id="rId14"/>
    <p:sldId id="316" r:id="rId15"/>
    <p:sldId id="317" r:id="rId16"/>
    <p:sldId id="318" r:id="rId17"/>
    <p:sldId id="331" r:id="rId18"/>
    <p:sldId id="332" r:id="rId19"/>
    <p:sldId id="333" r:id="rId20"/>
    <p:sldId id="334" r:id="rId21"/>
    <p:sldId id="319" r:id="rId22"/>
    <p:sldId id="320" r:id="rId23"/>
    <p:sldId id="321" r:id="rId24"/>
    <p:sldId id="322" r:id="rId25"/>
    <p:sldId id="323" r:id="rId26"/>
    <p:sldId id="324" r:id="rId27"/>
    <p:sldId id="325" r:id="rId28"/>
    <p:sldId id="326" r:id="rId29"/>
    <p:sldId id="327" r:id="rId30"/>
    <p:sldId id="328" r:id="rId31"/>
    <p:sldId id="329" r:id="rId32"/>
    <p:sldId id="330"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 id="291" r:id="rId59"/>
    <p:sldId id="292" r:id="rId60"/>
    <p:sldId id="293" r:id="rId61"/>
    <p:sldId id="294" r:id="rId62"/>
    <p:sldId id="295" r:id="rId63"/>
    <p:sldId id="296" r:id="rId64"/>
    <p:sldId id="297" r:id="rId65"/>
    <p:sldId id="29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572" y="108"/>
      </p:cViewPr>
      <p:guideLst/>
    </p:cSldViewPr>
  </p:slideViewPr>
  <p:notesTextViewPr>
    <p:cViewPr>
      <p:scale>
        <a:sx n="1" d="1"/>
        <a:sy n="1" d="1"/>
      </p:scale>
      <p:origin x="0" y="0"/>
    </p:cViewPr>
  </p:notesTextViewPr>
  <p:sorterViewPr>
    <p:cViewPr>
      <p:scale>
        <a:sx n="66" d="100"/>
        <a:sy n="66" d="100"/>
      </p:scale>
      <p:origin x="0" y="-8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6A5F9E-7A1E-48C0-9CA8-4618B2405BE2}" type="datetime1">
              <a:rPr lang="en-IN" smtClean="0"/>
              <a:t>02-08-2023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1FA99D-69BD-4BB2-9908-1D1C5C15FA16}" type="slidenum">
              <a:rPr lang="en-IN" smtClean="0"/>
              <a:t>‹#›</a:t>
            </a:fld>
            <a:endParaRPr lang="en-IN"/>
          </a:p>
        </p:txBody>
      </p:sp>
    </p:spTree>
    <p:extLst>
      <p:ext uri="{BB962C8B-B14F-4D97-AF65-F5344CB8AC3E}">
        <p14:creationId xmlns:p14="http://schemas.microsoft.com/office/powerpoint/2010/main" val="147041214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BFA5B-BD98-404A-B8B5-7100F15D625A}" type="datetime1">
              <a:rPr lang="en-IN" smtClean="0"/>
              <a:t>02-08-2023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E73A5-EF5C-45EC-B6A8-31A80BF8F8FC}" type="slidenum">
              <a:rPr lang="en-IN" smtClean="0"/>
              <a:t>‹#›</a:t>
            </a:fld>
            <a:endParaRPr lang="en-IN"/>
          </a:p>
        </p:txBody>
      </p:sp>
    </p:spTree>
    <p:extLst>
      <p:ext uri="{BB962C8B-B14F-4D97-AF65-F5344CB8AC3E}">
        <p14:creationId xmlns:p14="http://schemas.microsoft.com/office/powerpoint/2010/main" val="290424577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93E3570-F9C9-4B52-8B86-68FECAC347ED}" type="slidenum">
              <a:rPr lang="en-US" smtClean="0"/>
              <a:pPr/>
              <a:t>1</a:t>
            </a:fld>
            <a:endParaRPr lang="en-US"/>
          </a:p>
        </p:txBody>
      </p:sp>
      <p:sp>
        <p:nvSpPr>
          <p:cNvPr id="5" name="Date Placeholder 4"/>
          <p:cNvSpPr>
            <a:spLocks noGrp="1"/>
          </p:cNvSpPr>
          <p:nvPr>
            <p:ph type="dt" idx="11"/>
          </p:nvPr>
        </p:nvSpPr>
        <p:spPr/>
        <p:txBody>
          <a:bodyPr/>
          <a:lstStyle/>
          <a:p>
            <a:fld id="{4E26E164-5BA9-4A85-AD6F-BB15A757D030}" type="datetime1">
              <a:rPr lang="en-IN" smtClean="0"/>
              <a:t>02-08-2023</a:t>
            </a:fld>
            <a:endParaRPr lang="en-IN"/>
          </a:p>
        </p:txBody>
      </p:sp>
    </p:spTree>
    <p:extLst>
      <p:ext uri="{BB962C8B-B14F-4D97-AF65-F5344CB8AC3E}">
        <p14:creationId xmlns:p14="http://schemas.microsoft.com/office/powerpoint/2010/main" val="3297788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D7C3DBED-6FD3-41F6-96AF-A5D35E4825AE}" type="slidenum">
              <a:rPr lang="en-US" altLang="en-US" smtClean="0">
                <a:latin typeface="굴림" pitchFamily="50" charset="-128"/>
                <a:ea typeface="굴림" pitchFamily="50" charset="-128"/>
              </a:rPr>
              <a:pPr fontAlgn="base">
                <a:spcBef>
                  <a:spcPct val="0"/>
                </a:spcBef>
                <a:spcAft>
                  <a:spcPct val="0"/>
                </a:spcAft>
              </a:pPr>
              <a:t>24</a:t>
            </a:fld>
            <a:endParaRPr lang="en-US" altLang="en-US" smtClean="0">
              <a:latin typeface="굴림" pitchFamily="50" charset="-128"/>
              <a:ea typeface="굴림" pitchFamily="50" charset="-128"/>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106007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B980384B-EDE4-48AA-AA82-96EDC97FED31}" type="slidenum">
              <a:rPr lang="en-US" altLang="en-US" smtClean="0">
                <a:latin typeface="굴림" pitchFamily="50" charset="-128"/>
                <a:ea typeface="굴림" pitchFamily="50" charset="-128"/>
              </a:rPr>
              <a:pPr fontAlgn="base">
                <a:spcBef>
                  <a:spcPct val="0"/>
                </a:spcBef>
                <a:spcAft>
                  <a:spcPct val="0"/>
                </a:spcAft>
              </a:pPr>
              <a:t>25</a:t>
            </a:fld>
            <a:endParaRPr lang="en-US" altLang="en-US" smtClean="0">
              <a:latin typeface="굴림" pitchFamily="50" charset="-128"/>
              <a:ea typeface="굴림" pitchFamily="50" charset="-128"/>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25432397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86A7E6CB-DA26-415D-8E70-33A2EF4F1FDD}" type="slidenum">
              <a:rPr lang="en-US" altLang="en-US" smtClean="0">
                <a:latin typeface="굴림" pitchFamily="50" charset="-128"/>
                <a:ea typeface="굴림" pitchFamily="50" charset="-128"/>
              </a:rPr>
              <a:pPr fontAlgn="base">
                <a:spcBef>
                  <a:spcPct val="0"/>
                </a:spcBef>
                <a:spcAft>
                  <a:spcPct val="0"/>
                </a:spcAft>
              </a:pPr>
              <a:t>26</a:t>
            </a:fld>
            <a:endParaRPr lang="en-US" altLang="en-US" smtClean="0">
              <a:latin typeface="굴림" pitchFamily="50" charset="-128"/>
              <a:ea typeface="굴림" pitchFamily="50" charset="-128"/>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3940567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8E21C2E3-CF11-4E51-A223-6E588D6170D4}" type="slidenum">
              <a:rPr lang="en-US" altLang="en-US" smtClean="0">
                <a:latin typeface="굴림" pitchFamily="50" charset="-128"/>
                <a:ea typeface="굴림" pitchFamily="50" charset="-128"/>
              </a:rPr>
              <a:pPr fontAlgn="base">
                <a:spcBef>
                  <a:spcPct val="0"/>
                </a:spcBef>
                <a:spcAft>
                  <a:spcPct val="0"/>
                </a:spcAft>
              </a:pPr>
              <a:t>27</a:t>
            </a:fld>
            <a:endParaRPr lang="en-US" altLang="en-US" smtClean="0">
              <a:latin typeface="굴림" pitchFamily="50" charset="-128"/>
              <a:ea typeface="굴림" pitchFamily="50" charset="-128"/>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3656294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96488385-D9F9-43F1-9613-6BDD34579E59}" type="slidenum">
              <a:rPr lang="en-US" altLang="en-US" smtClean="0">
                <a:latin typeface="굴림" pitchFamily="50" charset="-128"/>
                <a:ea typeface="굴림" pitchFamily="50" charset="-128"/>
              </a:rPr>
              <a:pPr fontAlgn="base">
                <a:spcBef>
                  <a:spcPct val="0"/>
                </a:spcBef>
                <a:spcAft>
                  <a:spcPct val="0"/>
                </a:spcAft>
              </a:pPr>
              <a:t>28</a:t>
            </a:fld>
            <a:endParaRPr lang="en-US" altLang="en-US" smtClean="0">
              <a:latin typeface="굴림" pitchFamily="50" charset="-128"/>
              <a:ea typeface="굴림" pitchFamily="50" charset="-128"/>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1681227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1658021F-FE87-4EAC-B192-EEF28BCF837E}" type="slidenum">
              <a:rPr lang="en-US" altLang="en-US" smtClean="0">
                <a:latin typeface="굴림" pitchFamily="50" charset="-128"/>
                <a:ea typeface="굴림" pitchFamily="50" charset="-128"/>
              </a:rPr>
              <a:pPr fontAlgn="base">
                <a:spcBef>
                  <a:spcPct val="0"/>
                </a:spcBef>
                <a:spcAft>
                  <a:spcPct val="0"/>
                </a:spcAft>
              </a:pPr>
              <a:t>29</a:t>
            </a:fld>
            <a:endParaRPr lang="en-US" altLang="en-US" smtClean="0">
              <a:latin typeface="굴림" pitchFamily="50" charset="-128"/>
              <a:ea typeface="굴림" pitchFamily="50" charset="-128"/>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1739041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ECA5562B-C6A1-44A9-ABF2-2C84B899277B}" type="slidenum">
              <a:rPr lang="en-US" altLang="en-US" smtClean="0">
                <a:latin typeface="굴림" pitchFamily="50" charset="-128"/>
                <a:ea typeface="굴림" pitchFamily="50" charset="-128"/>
              </a:rPr>
              <a:pPr fontAlgn="base">
                <a:spcBef>
                  <a:spcPct val="0"/>
                </a:spcBef>
                <a:spcAft>
                  <a:spcPct val="0"/>
                </a:spcAft>
              </a:pPr>
              <a:t>30</a:t>
            </a:fld>
            <a:endParaRPr lang="en-US" altLang="en-US" smtClean="0">
              <a:latin typeface="굴림" pitchFamily="50" charset="-128"/>
              <a:ea typeface="굴림" pitchFamily="50" charset="-128"/>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1468045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2EBAD089-8908-429C-9D0D-9181875C7857}" type="slidenum">
              <a:rPr lang="en-US" altLang="en-US" smtClean="0">
                <a:latin typeface="굴림" pitchFamily="50" charset="-128"/>
                <a:ea typeface="굴림" pitchFamily="50" charset="-128"/>
              </a:rPr>
              <a:pPr fontAlgn="base">
                <a:spcBef>
                  <a:spcPct val="0"/>
                </a:spcBef>
                <a:spcAft>
                  <a:spcPct val="0"/>
                </a:spcAft>
              </a:pPr>
              <a:t>32</a:t>
            </a:fld>
            <a:endParaRPr lang="en-US" altLang="en-US" smtClean="0">
              <a:latin typeface="굴림" pitchFamily="50" charset="-128"/>
              <a:ea typeface="굴림" pitchFamily="50" charset="-128"/>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3019710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6E73A5-EF5C-45EC-B6A8-31A80BF8F8FC}" type="slidenum">
              <a:rPr lang="en-IN" smtClean="0"/>
              <a:t>36</a:t>
            </a:fld>
            <a:endParaRPr lang="en-IN"/>
          </a:p>
        </p:txBody>
      </p:sp>
      <p:sp>
        <p:nvSpPr>
          <p:cNvPr id="5" name="Date Placeholder 4"/>
          <p:cNvSpPr>
            <a:spLocks noGrp="1"/>
          </p:cNvSpPr>
          <p:nvPr>
            <p:ph type="dt" idx="11"/>
          </p:nvPr>
        </p:nvSpPr>
        <p:spPr/>
        <p:txBody>
          <a:bodyPr/>
          <a:lstStyle/>
          <a:p>
            <a:fld id="{166517DA-B268-4C4F-8379-C6B26C348983}" type="datetime1">
              <a:rPr lang="en-IN" smtClean="0"/>
              <a:t>02-08-2023</a:t>
            </a:fld>
            <a:endParaRPr lang="en-IN"/>
          </a:p>
        </p:txBody>
      </p:sp>
    </p:spTree>
    <p:extLst>
      <p:ext uri="{BB962C8B-B14F-4D97-AF65-F5344CB8AC3E}">
        <p14:creationId xmlns:p14="http://schemas.microsoft.com/office/powerpoint/2010/main" val="3061617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Information and pictures from the previous five slides can be found in Isaac Asimov’s and Karen A. Frenkel’s book “Robots, Machines in Man’s Image ” © 1985</a:t>
            </a:r>
          </a:p>
        </p:txBody>
      </p:sp>
      <p:sp>
        <p:nvSpPr>
          <p:cNvPr id="25603"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CCCF63-B9D7-424D-93D4-EF32CE3E57E0}" type="slidenum">
              <a:rPr lang="en-US">
                <a:latin typeface="Calibri" panose="020F0502020204030204" pitchFamily="34" charset="0"/>
              </a:rPr>
              <a:pPr eaLnBrk="1" hangingPunct="1"/>
              <a:t>46</a:t>
            </a:fld>
            <a:endParaRPr lang="en-US">
              <a:latin typeface="Calibri" panose="020F0502020204030204" pitchFamily="34" charset="0"/>
            </a:endParaRPr>
          </a:p>
        </p:txBody>
      </p:sp>
      <p:sp>
        <p:nvSpPr>
          <p:cNvPr id="2" name="Date Placeholder 1"/>
          <p:cNvSpPr>
            <a:spLocks noGrp="1"/>
          </p:cNvSpPr>
          <p:nvPr>
            <p:ph type="dt" idx="10"/>
          </p:nvPr>
        </p:nvSpPr>
        <p:spPr/>
        <p:txBody>
          <a:bodyPr/>
          <a:lstStyle/>
          <a:p>
            <a:fld id="{5B1BF94F-82AE-46BE-AB0B-B6D5F6BEB9CD}" type="datetime1">
              <a:rPr lang="en-IN" smtClean="0"/>
              <a:t>02-08-2023</a:t>
            </a:fld>
            <a:endParaRPr lang="en-IN"/>
          </a:p>
        </p:txBody>
      </p:sp>
    </p:spTree>
    <p:extLst>
      <p:ext uri="{BB962C8B-B14F-4D97-AF65-F5344CB8AC3E}">
        <p14:creationId xmlns:p14="http://schemas.microsoft.com/office/powerpoint/2010/main" val="2136521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76E73A5-EF5C-45EC-B6A8-31A80BF8F8FC}" type="slidenum">
              <a:rPr lang="en-IN" smtClean="0"/>
              <a:t>5</a:t>
            </a:fld>
            <a:endParaRPr lang="en-IN"/>
          </a:p>
        </p:txBody>
      </p:sp>
      <p:sp>
        <p:nvSpPr>
          <p:cNvPr id="5" name="Date Placeholder 4"/>
          <p:cNvSpPr>
            <a:spLocks noGrp="1"/>
          </p:cNvSpPr>
          <p:nvPr>
            <p:ph type="dt" idx="11"/>
          </p:nvPr>
        </p:nvSpPr>
        <p:spPr/>
        <p:txBody>
          <a:bodyPr/>
          <a:lstStyle/>
          <a:p>
            <a:fld id="{6E97F6A1-F3C8-40D7-85F9-97FB9EBB7BC5}" type="datetime1">
              <a:rPr lang="en-IN" smtClean="0"/>
              <a:t>02-08-2023</a:t>
            </a:fld>
            <a:endParaRPr lang="en-IN"/>
          </a:p>
        </p:txBody>
      </p:sp>
    </p:spTree>
    <p:extLst>
      <p:ext uri="{BB962C8B-B14F-4D97-AF65-F5344CB8AC3E}">
        <p14:creationId xmlns:p14="http://schemas.microsoft.com/office/powerpoint/2010/main" val="1105435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0479EF2A-838F-4C02-B4E7-698B4C1C2AD7}" type="slidenum">
              <a:rPr lang="en-US" altLang="en-US" smtClean="0">
                <a:latin typeface="굴림" pitchFamily="50" charset="-128"/>
                <a:ea typeface="굴림" pitchFamily="50" charset="-128"/>
              </a:rPr>
              <a:pPr fontAlgn="base">
                <a:spcBef>
                  <a:spcPct val="0"/>
                </a:spcBef>
                <a:spcAft>
                  <a:spcPct val="0"/>
                </a:spcAft>
              </a:pPr>
              <a:t>17</a:t>
            </a:fld>
            <a:endParaRPr lang="en-US" altLang="en-US" smtClean="0">
              <a:latin typeface="굴림" pitchFamily="50" charset="-128"/>
              <a:ea typeface="굴림" pitchFamily="50" charset="-128"/>
            </a:endParaRPr>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1509697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A78A6AD1-F103-4793-BFFD-23A0A60385FB}" type="slidenum">
              <a:rPr lang="en-US" altLang="en-US" smtClean="0">
                <a:latin typeface="굴림" pitchFamily="50" charset="-128"/>
                <a:ea typeface="굴림" pitchFamily="50" charset="-128"/>
              </a:rPr>
              <a:pPr fontAlgn="base">
                <a:spcBef>
                  <a:spcPct val="0"/>
                </a:spcBef>
                <a:spcAft>
                  <a:spcPct val="0"/>
                </a:spcAft>
              </a:pPr>
              <a:t>18</a:t>
            </a:fld>
            <a:endParaRPr lang="en-US" altLang="en-US" smtClean="0">
              <a:latin typeface="굴림" pitchFamily="50" charset="-128"/>
              <a:ea typeface="굴림" pitchFamily="50" charset="-128"/>
            </a:endParaRPr>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618279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74930387-9EF6-49B8-B0E3-C9406119E1FE}" type="slidenum">
              <a:rPr lang="en-US" altLang="en-US" smtClean="0">
                <a:latin typeface="굴림" pitchFamily="50" charset="-128"/>
                <a:ea typeface="굴림" pitchFamily="50" charset="-128"/>
              </a:rPr>
              <a:pPr fontAlgn="base">
                <a:spcBef>
                  <a:spcPct val="0"/>
                </a:spcBef>
                <a:spcAft>
                  <a:spcPct val="0"/>
                </a:spcAft>
              </a:pPr>
              <a:t>19</a:t>
            </a:fld>
            <a:endParaRPr lang="en-US" altLang="en-US" smtClean="0">
              <a:latin typeface="굴림" pitchFamily="50" charset="-128"/>
              <a:ea typeface="굴림" pitchFamily="50" charset="-128"/>
            </a:endParaRPr>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403919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6BAFF914-1911-4E09-BD83-F5BBD8B495AA}" type="slidenum">
              <a:rPr lang="en-US" altLang="en-US" smtClean="0">
                <a:latin typeface="굴림" pitchFamily="50" charset="-128"/>
                <a:ea typeface="굴림" pitchFamily="50" charset="-128"/>
              </a:rPr>
              <a:pPr fontAlgn="base">
                <a:spcBef>
                  <a:spcPct val="0"/>
                </a:spcBef>
                <a:spcAft>
                  <a:spcPct val="0"/>
                </a:spcAft>
              </a:pPr>
              <a:t>20</a:t>
            </a:fld>
            <a:endParaRPr lang="en-US" altLang="en-US" smtClean="0">
              <a:latin typeface="굴림" pitchFamily="50" charset="-128"/>
              <a:ea typeface="굴림" pitchFamily="50" charset="-128"/>
            </a:endParaRPr>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2231727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F9BC1207-8158-46CD-BC29-D55BAC82BDA0}" type="slidenum">
              <a:rPr lang="en-US" altLang="en-US" smtClean="0">
                <a:latin typeface="굴림" pitchFamily="50" charset="-128"/>
                <a:ea typeface="굴림" pitchFamily="50" charset="-128"/>
              </a:rPr>
              <a:pPr fontAlgn="base">
                <a:spcBef>
                  <a:spcPct val="0"/>
                </a:spcBef>
                <a:spcAft>
                  <a:spcPct val="0"/>
                </a:spcAft>
              </a:pPr>
              <a:t>21</a:t>
            </a:fld>
            <a:endParaRPr lang="en-US" altLang="en-US" smtClean="0">
              <a:latin typeface="굴림" pitchFamily="50" charset="-128"/>
              <a:ea typeface="굴림" pitchFamily="50" charset="-128"/>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2628161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9CFA43BD-953E-4FE8-B2A8-F3AD88FCE770}" type="slidenum">
              <a:rPr lang="en-US" altLang="en-US" smtClean="0">
                <a:latin typeface="굴림" pitchFamily="50" charset="-128"/>
                <a:ea typeface="굴림" pitchFamily="50" charset="-128"/>
              </a:rPr>
              <a:pPr fontAlgn="base">
                <a:spcBef>
                  <a:spcPct val="0"/>
                </a:spcBef>
                <a:spcAft>
                  <a:spcPct val="0"/>
                </a:spcAft>
              </a:pPr>
              <a:t>22</a:t>
            </a:fld>
            <a:endParaRPr lang="en-US" altLang="en-US" smtClean="0">
              <a:latin typeface="굴림" pitchFamily="50" charset="-128"/>
              <a:ea typeface="굴림" pitchFamily="50" charset="-128"/>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2511492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fontAlgn="base">
              <a:spcBef>
                <a:spcPct val="0"/>
              </a:spcBef>
              <a:spcAft>
                <a:spcPct val="0"/>
              </a:spcAft>
            </a:pPr>
            <a:fld id="{D17D1A5A-78CB-43BB-A92D-8E58785E85DA}" type="slidenum">
              <a:rPr lang="en-US" altLang="en-US" smtClean="0">
                <a:latin typeface="굴림" pitchFamily="50" charset="-128"/>
                <a:ea typeface="굴림" pitchFamily="50" charset="-128"/>
              </a:rPr>
              <a:pPr fontAlgn="base">
                <a:spcBef>
                  <a:spcPct val="0"/>
                </a:spcBef>
                <a:spcAft>
                  <a:spcPct val="0"/>
                </a:spcAft>
              </a:pPr>
              <a:t>23</a:t>
            </a:fld>
            <a:endParaRPr lang="en-US" altLang="en-US" smtClean="0">
              <a:latin typeface="굴림" pitchFamily="50" charset="-128"/>
              <a:ea typeface="굴림" pitchFamily="50" charset="-128"/>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altLang="en-US" smtClean="0">
              <a:latin typeface="굴림" pitchFamily="50" charset="-128"/>
              <a:ea typeface="굴림" pitchFamily="50" charset="-128"/>
            </a:endParaRPr>
          </a:p>
        </p:txBody>
      </p:sp>
    </p:spTree>
    <p:extLst>
      <p:ext uri="{BB962C8B-B14F-4D97-AF65-F5344CB8AC3E}">
        <p14:creationId xmlns:p14="http://schemas.microsoft.com/office/powerpoint/2010/main" val="1838578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041AEC-3FFE-4DE7-A202-D45A170991AB}" type="datetime1">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69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E15431C-2121-47AF-BA61-B56F6772273C}" type="datetime1">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1305382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E19207-8BA7-4171-B412-797150F393BE}" type="datetime1">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1545955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Online Image Placeholder 2"/>
          <p:cNvSpPr>
            <a:spLocks noGrp="1"/>
          </p:cNvSpPr>
          <p:nvPr>
            <p:ph type="clipArt" sz="half" idx="1"/>
          </p:nvPr>
        </p:nvSpPr>
        <p:spPr>
          <a:xfrm>
            <a:off x="609600" y="1600201"/>
            <a:ext cx="5384800" cy="4530725"/>
          </a:xfrm>
        </p:spPr>
        <p:txBody>
          <a:bodyPr rtlCol="0">
            <a:normAutofit/>
          </a:bodyPr>
          <a:lstStyle/>
          <a:p>
            <a:pPr lvl="0"/>
            <a:endParaRPr lang="en-US" noProof="0"/>
          </a:p>
        </p:txBody>
      </p:sp>
      <p:sp>
        <p:nvSpPr>
          <p:cNvPr id="4" name="Text Placeholder 3"/>
          <p:cNvSpPr>
            <a:spLocks noGrp="1"/>
          </p:cNvSpPr>
          <p:nvPr>
            <p:ph type="body"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 xmlns:a16="http://schemas.microsoft.com/office/drawing/2014/main" id="{2DFE198E-347C-4168-8E8C-803439C14ABD}"/>
              </a:ext>
            </a:extLst>
          </p:cNvPr>
          <p:cNvSpPr>
            <a:spLocks noGrp="1" noChangeArrowheads="1"/>
          </p:cNvSpPr>
          <p:nvPr>
            <p:ph type="dt" sz="half" idx="10"/>
          </p:nvPr>
        </p:nvSpPr>
        <p:spPr/>
        <p:txBody>
          <a:bodyPr/>
          <a:lstStyle>
            <a:lvl1pPr>
              <a:defRPr/>
            </a:lvl1pPr>
          </a:lstStyle>
          <a:p>
            <a:pPr>
              <a:defRPr/>
            </a:pPr>
            <a:endParaRPr lang="en-US" altLang="en-US"/>
          </a:p>
        </p:txBody>
      </p:sp>
      <p:sp>
        <p:nvSpPr>
          <p:cNvPr id="6" name="Rectangle 13">
            <a:extLst>
              <a:ext uri="{FF2B5EF4-FFF2-40B4-BE49-F238E27FC236}">
                <a16:creationId xmlns="" xmlns:a16="http://schemas.microsoft.com/office/drawing/2014/main" id="{CAF75E10-9316-4D2F-9478-6E99B9C472BF}"/>
              </a:ext>
            </a:extLst>
          </p:cNvPr>
          <p:cNvSpPr>
            <a:spLocks noGrp="1" noChangeArrowheads="1"/>
          </p:cNvSpPr>
          <p:nvPr>
            <p:ph type="ftr" sz="quarter" idx="11"/>
          </p:nvPr>
        </p:nvSpPr>
        <p:spPr/>
        <p:txBody>
          <a:bodyPr/>
          <a:lstStyle>
            <a:lvl1pPr>
              <a:defRPr/>
            </a:lvl1pPr>
          </a:lstStyle>
          <a:p>
            <a:pPr>
              <a:defRPr/>
            </a:pPr>
            <a:endParaRPr lang="en-US" altLang="en-US"/>
          </a:p>
        </p:txBody>
      </p:sp>
      <p:sp>
        <p:nvSpPr>
          <p:cNvPr id="7" name="Rectangle 14">
            <a:extLst>
              <a:ext uri="{FF2B5EF4-FFF2-40B4-BE49-F238E27FC236}">
                <a16:creationId xmlns="" xmlns:a16="http://schemas.microsoft.com/office/drawing/2014/main" id="{A0FBE2DB-1D3A-4706-8154-5E533FC417C3}"/>
              </a:ext>
            </a:extLst>
          </p:cNvPr>
          <p:cNvSpPr>
            <a:spLocks noGrp="1" noChangeArrowheads="1"/>
          </p:cNvSpPr>
          <p:nvPr>
            <p:ph type="sldNum" sz="quarter" idx="12"/>
          </p:nvPr>
        </p:nvSpPr>
        <p:spPr/>
        <p:txBody>
          <a:bodyPr/>
          <a:lstStyle>
            <a:lvl1pPr>
              <a:defRPr/>
            </a:lvl1pPr>
          </a:lstStyle>
          <a:p>
            <a:pPr>
              <a:defRPr/>
            </a:pPr>
            <a:fld id="{28C7EF87-F757-4E32-B822-3A86D97AC85C}" type="slidenum">
              <a:rPr lang="en-US" altLang="en-US"/>
              <a:pPr>
                <a:defRPr/>
              </a:pPr>
              <a:t>‹#›</a:t>
            </a:fld>
            <a:endParaRPr lang="en-US" altLang="en-US"/>
          </a:p>
        </p:txBody>
      </p:sp>
    </p:spTree>
    <p:extLst>
      <p:ext uri="{BB962C8B-B14F-4D97-AF65-F5344CB8AC3E}">
        <p14:creationId xmlns:p14="http://schemas.microsoft.com/office/powerpoint/2010/main" val="2807783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9683BE-44B5-4059-B750-074723002DE4}" type="datetime1">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17518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88AD54-6A9C-4A03-B4A9-2B72805791E1}" type="datetime1">
              <a:rPr lang="en-IN" smtClean="0"/>
              <a:t>02-08-2023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1441308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8DB4D9-A07F-4F52-BF64-8FD256496BD1}" type="datetime1">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217247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0E0B459-EB10-44D3-9D64-1CDFF0955CC2}" type="datetime1">
              <a:rPr lang="en-IN" smtClean="0"/>
              <a:t>02-08-2023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389704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9BDABD9-276D-48B9-9544-F4D03FF29B40}" type="datetime1">
              <a:rPr lang="en-IN" smtClean="0"/>
              <a:t>02-08-2023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61887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776850-631E-49DD-B685-42169B66798E}" type="datetime1">
              <a:rPr lang="en-IN" smtClean="0"/>
              <a:t>02-08-2023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1066636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BD0A78-B611-4519-A154-8F78DDB4070C}" type="datetime1">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1306245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B6815-9A28-413B-A516-780B37B232CD}" type="datetime1">
              <a:rPr lang="en-IN" smtClean="0"/>
              <a:t>02-08-2023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48754-FFFC-4070-89EE-01B245B84029}" type="slidenum">
              <a:rPr lang="en-IN" smtClean="0"/>
              <a:t>‹#›</a:t>
            </a:fld>
            <a:endParaRPr lang="en-IN"/>
          </a:p>
        </p:txBody>
      </p:sp>
    </p:spTree>
    <p:extLst>
      <p:ext uri="{BB962C8B-B14F-4D97-AF65-F5344CB8AC3E}">
        <p14:creationId xmlns:p14="http://schemas.microsoft.com/office/powerpoint/2010/main" val="3731564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FF752-7485-484A-92A3-AF46A0D54615}" type="datetime1">
              <a:rPr lang="en-IN" smtClean="0"/>
              <a:t>02-08-2023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748754-FFFC-4070-89EE-01B245B84029}" type="slidenum">
              <a:rPr lang="en-IN" smtClean="0"/>
              <a:t>‹#›</a:t>
            </a:fld>
            <a:endParaRPr lang="en-IN"/>
          </a:p>
        </p:txBody>
      </p:sp>
    </p:spTree>
    <p:extLst>
      <p:ext uri="{BB962C8B-B14F-4D97-AF65-F5344CB8AC3E}">
        <p14:creationId xmlns:p14="http://schemas.microsoft.com/office/powerpoint/2010/main" val="3599160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2.xml"/><Relationship Id="rId5" Type="http://schemas.openxmlformats.org/officeDocument/2006/relationships/image" Target="../media/image39.png"/><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hyperlink" Target="http://www.directindustry.com/prod/yamaha-motor-industrial-robots/product-25092-56426.html#video" TargetMode="Externa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razorrobotics.com/knowledge/?title=Nikola_Tesla"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3" Type="http://schemas.openxmlformats.org/officeDocument/2006/relationships/image" Target="http://capek.misto.cz/pics/capek_up.jpg" TargetMode="External"/><Relationship Id="rId2" Type="http://schemas.openxmlformats.org/officeDocument/2006/relationships/image" Target="../media/image48.jpeg"/><Relationship Id="rId1" Type="http://schemas.openxmlformats.org/officeDocument/2006/relationships/slideLayout" Target="../slideLayouts/slideLayout2.xml"/><Relationship Id="rId5" Type="http://schemas.openxmlformats.org/officeDocument/2006/relationships/image" Target="http://capek.misto.cz/pics/capek_down.jpg" TargetMode="External"/><Relationship Id="rId4" Type="http://schemas.openxmlformats.org/officeDocument/2006/relationships/image" Target="../media/image49.jpeg"/></Relationships>
</file>

<file path=ppt/slides/_rels/slide38.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hyperlink" Target="http://www.razorrobotics.com/knowledge/?title=William_Grey_Walter" TargetMode="Externa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hyperlink" Target="http://orionrobots.co.uk/browseimage11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www.razorrobotics.com/knowledge/?title=Sputnik_1" TargetMode="External"/><Relationship Id="rId2" Type="http://schemas.openxmlformats.org/officeDocument/2006/relationships/hyperlink" Target="http://www.razorrobotics.com/knowledge/?title=George_Devo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http://www.razorrobotics.com/images/history/i-robot-runaround.jpg" TargetMode="External"/><Relationship Id="rId7" Type="http://schemas.openxmlformats.org/officeDocument/2006/relationships/image" Target="http://www.razorrobotics.com/images/history/sputnik.jpg" TargetMode="External"/><Relationship Id="rId2" Type="http://schemas.openxmlformats.org/officeDocument/2006/relationships/image" Target="../media/image52.jpeg"/><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image" Target="http://www.razorrobotics.com/images/history/w-grey-turtle.jpg" TargetMode="External"/><Relationship Id="rId4" Type="http://schemas.openxmlformats.org/officeDocument/2006/relationships/image" Target="../media/image53.jpeg"/></Relationships>
</file>

<file path=ppt/slides/_rels/slide4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razorrobotics.com/knowledge/?title=Moore's_Law" TargetMode="External"/><Relationship Id="rId2" Type="http://schemas.openxmlformats.org/officeDocument/2006/relationships/hyperlink" Target="http://www.razorrobotics.com/knowledge/?title=Gordon_E._Moore" TargetMode="External"/><Relationship Id="rId1" Type="http://schemas.openxmlformats.org/officeDocument/2006/relationships/slideLayout" Target="../slideLayouts/slideLayout2.xml"/><Relationship Id="rId6" Type="http://schemas.openxmlformats.org/officeDocument/2006/relationships/hyperlink" Target="http://www.razorrobotics.com/knowledge/?title=Apollo_Lunar_Module" TargetMode="External"/><Relationship Id="rId5" Type="http://schemas.openxmlformats.org/officeDocument/2006/relationships/hyperlink" Target="http://www.razorrobotics.com/knowledge/?title=Apollo_11" TargetMode="External"/><Relationship Id="rId4" Type="http://schemas.openxmlformats.org/officeDocument/2006/relationships/hyperlink" Target="http://www.razorrobotics.com/knowledge/?title=Shakey_the_robot"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56.jpeg"/><Relationship Id="rId7" Type="http://schemas.openxmlformats.org/officeDocument/2006/relationships/image" Target="http://www.razorrobotics.com/images/history/moon-walk.jpg"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8.jpeg"/><Relationship Id="rId5" Type="http://schemas.openxmlformats.org/officeDocument/2006/relationships/image" Target="http://www.razorrobotics.com/images/history/shakey.jpg" TargetMode="External"/><Relationship Id="rId4" Type="http://schemas.openxmlformats.org/officeDocument/2006/relationships/image" Target="../media/image57.jpeg"/></Relationships>
</file>

<file path=ppt/slides/_rels/slide47.xml.rels><?xml version="1.0" encoding="UTF-8" standalone="yes"?>
<Relationships xmlns="http://schemas.openxmlformats.org/package/2006/relationships"><Relationship Id="rId8" Type="http://schemas.openxmlformats.org/officeDocument/2006/relationships/hyperlink" Target="http://www.razorrobotics.com/knowledge/?title=R2-D2" TargetMode="External"/><Relationship Id="rId3" Type="http://schemas.openxmlformats.org/officeDocument/2006/relationships/hyperlink" Target="http://www.razorrobotics.com/knowledge/?title=Lunokhod_1" TargetMode="External"/><Relationship Id="rId7" Type="http://schemas.openxmlformats.org/officeDocument/2006/relationships/hyperlink" Target="http://www.razorrobotics.com/knowledge/?title=Star_Wars" TargetMode="External"/><Relationship Id="rId2" Type="http://schemas.openxmlformats.org/officeDocument/2006/relationships/hyperlink" Target="http://www.razorrobotics.com/knowledge/?title=Luna_17" TargetMode="External"/><Relationship Id="rId1" Type="http://schemas.openxmlformats.org/officeDocument/2006/relationships/slideLayout" Target="../slideLayouts/slideLayout2.xml"/><Relationship Id="rId6" Type="http://schemas.openxmlformats.org/officeDocument/2006/relationships/hyperlink" Target="http://www.razorrobotics.com/knowledge/?title=Viking_program" TargetMode="External"/><Relationship Id="rId5" Type="http://schemas.openxmlformats.org/officeDocument/2006/relationships/hyperlink" Target="http://www.razorrobotics.com/knowledge/?title=4004" TargetMode="External"/><Relationship Id="rId4" Type="http://schemas.openxmlformats.org/officeDocument/2006/relationships/hyperlink" Target="http://www.razorrobotics.com/knowledge/?title=Intel" TargetMode="External"/><Relationship Id="rId9" Type="http://schemas.openxmlformats.org/officeDocument/2006/relationships/hyperlink" Target="http://www.razorrobotics.com/knowledge/?title=C-3PO"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59.jpe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jpeg"/><Relationship Id="rId5" Type="http://schemas.openxmlformats.org/officeDocument/2006/relationships/image" Target="../media/image67.jpeg"/><Relationship Id="rId4" Type="http://schemas.openxmlformats.org/officeDocument/2006/relationships/image" Target="../media/image66.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razorrobotics.com/knowledge/?title=ASIMO" TargetMode="External"/><Relationship Id="rId2" Type="http://schemas.openxmlformats.org/officeDocument/2006/relationships/hyperlink" Target="http://www.razorrobotics.com/knowledge/?title=Honda_E0" TargetMode="External"/><Relationship Id="rId1" Type="http://schemas.openxmlformats.org/officeDocument/2006/relationships/slideLayout" Target="../slideLayouts/slideLayout2.xml"/><Relationship Id="rId4" Type="http://schemas.openxmlformats.org/officeDocument/2006/relationships/hyperlink" Target="http://www.razorrobotics.com/knowledge/?title=BEAM_robotic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razorrobotics.com/knowledge/?title=Mars_Pathfinder" TargetMode="External"/><Relationship Id="rId2" Type="http://schemas.openxmlformats.org/officeDocument/2006/relationships/hyperlink" Target="http://www.razorrobotics.com/knowledge/?title=Sojourner_(rover)" TargetMode="External"/><Relationship Id="rId1" Type="http://schemas.openxmlformats.org/officeDocument/2006/relationships/slideLayout" Target="../slideLayouts/slideLayout2.xml"/><Relationship Id="rId5" Type="http://schemas.openxmlformats.org/officeDocument/2006/relationships/hyperlink" Target="http://www.razorrobotics.com/knowledge/?title=QRIO" TargetMode="External"/><Relationship Id="rId4" Type="http://schemas.openxmlformats.org/officeDocument/2006/relationships/hyperlink" Target="http://www.razorrobotics.com/knowledge/?title=AIBO"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razorrobotics.com/knowledge/?title=MQ-1_Predator" TargetMode="External"/><Relationship Id="rId2" Type="http://schemas.openxmlformats.org/officeDocument/2006/relationships/hyperlink" Target="http://www.razorrobotics.com/knowledge/?title=ASIMO" TargetMode="External"/><Relationship Id="rId1" Type="http://schemas.openxmlformats.org/officeDocument/2006/relationships/slideLayout" Target="../slideLayouts/slideLayout2.xml"/><Relationship Id="rId4" Type="http://schemas.openxmlformats.org/officeDocument/2006/relationships/hyperlink" Target="http://www.razorrobotics.com/knowledge/?title=UAV"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72.jpeg"/><Relationship Id="rId13" Type="http://schemas.openxmlformats.org/officeDocument/2006/relationships/image" Target="http://www.razorrobotics.com/images/history/lego-nxt.jpg" TargetMode="External"/><Relationship Id="rId3" Type="http://schemas.openxmlformats.org/officeDocument/2006/relationships/image" Target="http://www.razorrobotics.com/images/history/lunokhod-1.jpg" TargetMode="External"/><Relationship Id="rId7" Type="http://schemas.openxmlformats.org/officeDocument/2006/relationships/image" Target="http://www.razorrobotics.com/images/history/starwars.jpg" TargetMode="External"/><Relationship Id="rId12" Type="http://schemas.openxmlformats.org/officeDocument/2006/relationships/image" Target="../media/image74.jpeg"/><Relationship Id="rId2" Type="http://schemas.openxmlformats.org/officeDocument/2006/relationships/image" Target="../media/image69.jpeg"/><Relationship Id="rId1" Type="http://schemas.openxmlformats.org/officeDocument/2006/relationships/slideLayout" Target="../slideLayouts/slideLayout2.xml"/><Relationship Id="rId6" Type="http://schemas.openxmlformats.org/officeDocument/2006/relationships/image" Target="../media/image71.jpeg"/><Relationship Id="rId11" Type="http://schemas.openxmlformats.org/officeDocument/2006/relationships/image" Target="http://www.razorrobotics.com/images/history/sojourner.jpg" TargetMode="External"/><Relationship Id="rId5" Type="http://schemas.openxmlformats.org/officeDocument/2006/relationships/image" Target="http://www.razorrobotics.com/images/history/intel4004.jpg" TargetMode="External"/><Relationship Id="rId10" Type="http://schemas.openxmlformats.org/officeDocument/2006/relationships/image" Target="../media/image73.jpeg"/><Relationship Id="rId4" Type="http://schemas.openxmlformats.org/officeDocument/2006/relationships/image" Target="../media/image70.jpeg"/><Relationship Id="rId9" Type="http://schemas.openxmlformats.org/officeDocument/2006/relationships/image" Target="http://www.razorrobotics.com/images/history/asimo.jp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http://www.razorrobotics.com/images/history/aibo.jpg" TargetMode="External"/><Relationship Id="rId7" Type="http://schemas.openxmlformats.org/officeDocument/2006/relationships/image" Target="http://www.razorrobotics.com/images/history/mq-1.jpg" TargetMode="External"/><Relationship Id="rId2" Type="http://schemas.openxmlformats.org/officeDocument/2006/relationships/image" Target="../media/image75.jpeg"/><Relationship Id="rId1" Type="http://schemas.openxmlformats.org/officeDocument/2006/relationships/slideLayout" Target="../slideLayouts/slideLayout2.xml"/><Relationship Id="rId6" Type="http://schemas.openxmlformats.org/officeDocument/2006/relationships/image" Target="../media/image77.jpeg"/><Relationship Id="rId5" Type="http://schemas.openxmlformats.org/officeDocument/2006/relationships/image" Target="http://www.razorrobotics.com/images/history/qrio.jpg" TargetMode="External"/><Relationship Id="rId4" Type="http://schemas.openxmlformats.org/officeDocument/2006/relationships/image" Target="../media/image76.jpeg"/></Relationships>
</file>

<file path=ppt/slides/_rels/slide61.xml.rels><?xml version="1.0" encoding="UTF-8" standalone="yes"?>
<Relationships xmlns="http://schemas.openxmlformats.org/package/2006/relationships"><Relationship Id="rId8" Type="http://schemas.openxmlformats.org/officeDocument/2006/relationships/hyperlink" Target="http://www.razorrobotics.com/knowledge/?title=Robonaut" TargetMode="External"/><Relationship Id="rId3" Type="http://schemas.openxmlformats.org/officeDocument/2006/relationships/hyperlink" Target="http://www.razorrobotics.com/knowledge/?title=Roomba" TargetMode="External"/><Relationship Id="rId7" Type="http://schemas.openxmlformats.org/officeDocument/2006/relationships/hyperlink" Target="http://www.razorrobotics.com/knowledge/?title=NASA" TargetMode="External"/><Relationship Id="rId2" Type="http://schemas.openxmlformats.org/officeDocument/2006/relationships/hyperlink" Target="http://www.razorrobotics.com/knowledge/?title=Irobot" TargetMode="External"/><Relationship Id="rId1" Type="http://schemas.openxmlformats.org/officeDocument/2006/relationships/slideLayout" Target="../slideLayouts/slideLayout2.xml"/><Relationship Id="rId6" Type="http://schemas.openxmlformats.org/officeDocument/2006/relationships/hyperlink" Target="http://www.razorrobotics.com/knowledge/?title=Spirit_and_Opportunity" TargetMode="External"/><Relationship Id="rId5" Type="http://schemas.openxmlformats.org/officeDocument/2006/relationships/hyperlink" Target="http://www.razorrobotics.com/knowledge/?title=Darpa_grand_challenge" TargetMode="External"/><Relationship Id="rId4" Type="http://schemas.openxmlformats.org/officeDocument/2006/relationships/hyperlink" Target="http://www.razorrobotics.com/knowledge/?title=Actroid"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http://www.razorrobotics.com/images/history/actroid.jpg" TargetMode="External"/><Relationship Id="rId7" Type="http://schemas.openxmlformats.org/officeDocument/2006/relationships/image" Target="http://www.razorrobotics.com/images/history/robonaut-2.jpg" TargetMode="External"/><Relationship Id="rId2" Type="http://schemas.openxmlformats.org/officeDocument/2006/relationships/image" Target="../media/image78.jpeg"/><Relationship Id="rId1" Type="http://schemas.openxmlformats.org/officeDocument/2006/relationships/slideLayout" Target="../slideLayouts/slideLayout2.xml"/><Relationship Id="rId6" Type="http://schemas.openxmlformats.org/officeDocument/2006/relationships/image" Target="../media/image80.jpeg"/><Relationship Id="rId5" Type="http://schemas.openxmlformats.org/officeDocument/2006/relationships/image" Target="http://www.razorrobotics.com/images/history/mars-rover-2004.jpg" TargetMode="External"/><Relationship Id="rId4" Type="http://schemas.openxmlformats.org/officeDocument/2006/relationships/image" Target="../media/image79.jpeg"/></Relationships>
</file>

<file path=ppt/slides/_rels/slide63.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3371850"/>
            <a:ext cx="24384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1" name="Title 1"/>
          <p:cNvSpPr>
            <a:spLocks noGrp="1"/>
          </p:cNvSpPr>
          <p:nvPr>
            <p:ph type="title"/>
          </p:nvPr>
        </p:nvSpPr>
        <p:spPr>
          <a:xfrm>
            <a:off x="1981200" y="2590800"/>
            <a:ext cx="8229600" cy="1143000"/>
          </a:xfrm>
        </p:spPr>
        <p:txBody>
          <a:bodyPr/>
          <a:lstStyle/>
          <a:p>
            <a:pPr eaLnBrk="1" hangingPunct="1">
              <a:defRPr/>
            </a:pPr>
            <a:r>
              <a:rPr lang="en-US" b="1" dirty="0" smtClean="0">
                <a:solidFill>
                  <a:srgbClr val="00218A"/>
                </a:solidFill>
                <a:effectLst>
                  <a:outerShdw blurRad="38100" dist="38100" dir="2700000" algn="tl">
                    <a:srgbClr val="C0C0C0"/>
                  </a:outerShdw>
                </a:effectLst>
                <a:latin typeface="+mn-lt"/>
                <a:cs typeface="Times New Roman" pitchFamily="18" charset="0"/>
              </a:rPr>
              <a:t>Foundation on Robotics</a:t>
            </a:r>
          </a:p>
        </p:txBody>
      </p:sp>
      <p:pic>
        <p:nvPicPr>
          <p:cNvPr id="410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0"/>
            <a:ext cx="3429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38100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1664" y="3657600"/>
            <a:ext cx="24463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714750"/>
            <a:ext cx="1905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4" name="Rectangle 15"/>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4105" name="Picture 14" descr="utah-mit"/>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53001" y="1"/>
            <a:ext cx="298132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4800" y="0"/>
            <a:ext cx="27432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12"/>
          </p:nvPr>
        </p:nvSpPr>
        <p:spPr>
          <a:xfrm>
            <a:off x="8534400" y="6400800"/>
            <a:ext cx="2133600" cy="47625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BE9F6E3-A6C1-48B6-80F0-34A8B56096C4}" type="slidenum">
              <a:rPr lang="de-DE">
                <a:solidFill>
                  <a:srgbClr val="898989"/>
                </a:solidFill>
                <a:latin typeface="Calibri" panose="020F0502020204030204" pitchFamily="34" charset="0"/>
              </a:rPr>
              <a:pPr eaLnBrk="1" hangingPunct="1"/>
              <a:t>1</a:t>
            </a:fld>
            <a:endParaRPr lang="de-DE">
              <a:solidFill>
                <a:srgbClr val="898989"/>
              </a:solidFill>
              <a:latin typeface="Calibri" panose="020F0502020204030204" pitchFamily="34" charset="0"/>
            </a:endParaRPr>
          </a:p>
        </p:txBody>
      </p:sp>
    </p:spTree>
    <p:extLst>
      <p:ext uri="{BB962C8B-B14F-4D97-AF65-F5344CB8AC3E}">
        <p14:creationId xmlns:p14="http://schemas.microsoft.com/office/powerpoint/2010/main" val="28522896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t>Robots</a:t>
            </a:r>
          </a:p>
        </p:txBody>
      </p:sp>
      <p:pic>
        <p:nvPicPr>
          <p:cNvPr id="188424" name="Picture 8"/>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7010400" y="4495801"/>
            <a:ext cx="2984500" cy="2119313"/>
          </a:xfrm>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8842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0" y="2514601"/>
            <a:ext cx="2133600" cy="1706563"/>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
        <p:nvSpPr>
          <p:cNvPr id="188427" name="Rectangle 11"/>
          <p:cNvSpPr>
            <a:spLocks noChangeArrowheads="1"/>
          </p:cNvSpPr>
          <p:nvPr/>
        </p:nvSpPr>
        <p:spPr bwMode="auto">
          <a:xfrm>
            <a:off x="2362200" y="2057400"/>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folHlink"/>
              </a:buClr>
              <a:buSzPct val="60000"/>
              <a:buFont typeface="Wingdings" panose="05000000000000000000" pitchFamily="2" charset="2"/>
              <a:buChar char="n"/>
            </a:pPr>
            <a:r>
              <a:rPr lang="en-US" sz="2800">
                <a:latin typeface="Tahoma" panose="020B0604030504040204" pitchFamily="34" charset="0"/>
              </a:rPr>
              <a:t>Robot Manipulators</a:t>
            </a:r>
          </a:p>
          <a:p>
            <a:pPr lvl="1">
              <a:lnSpc>
                <a:spcPct val="80000"/>
              </a:lnSpc>
              <a:spcBef>
                <a:spcPct val="20000"/>
              </a:spcBef>
              <a:buClr>
                <a:schemeClr val="hlink"/>
              </a:buClr>
              <a:buSzPct val="55000"/>
              <a:buFont typeface="Wingdings" panose="05000000000000000000" pitchFamily="2" charset="2"/>
              <a:buNone/>
            </a:pPr>
            <a:endParaRPr lang="en-US" sz="2000">
              <a:latin typeface="Tahoma" panose="020B0604030504040204" pitchFamily="34" charset="0"/>
            </a:endParaRPr>
          </a:p>
          <a:p>
            <a:pPr lvl="1">
              <a:lnSpc>
                <a:spcPct val="80000"/>
              </a:lnSpc>
              <a:spcBef>
                <a:spcPct val="20000"/>
              </a:spcBef>
              <a:buClr>
                <a:schemeClr val="hlink"/>
              </a:buClr>
              <a:buSzPct val="55000"/>
              <a:buFont typeface="Wingdings" panose="05000000000000000000" pitchFamily="2" charset="2"/>
              <a:buNone/>
            </a:pPr>
            <a:endParaRPr lang="en-US" sz="2000">
              <a:latin typeface="Tahoma" panose="020B0604030504040204" pitchFamily="34" charset="0"/>
            </a:endParaRPr>
          </a:p>
          <a:p>
            <a:pPr lvl="1">
              <a:lnSpc>
                <a:spcPct val="80000"/>
              </a:lnSpc>
              <a:spcBef>
                <a:spcPct val="20000"/>
              </a:spcBef>
              <a:buClr>
                <a:schemeClr val="hlink"/>
              </a:buClr>
              <a:buSzPct val="55000"/>
              <a:buFont typeface="Wingdings" panose="05000000000000000000" pitchFamily="2" charset="2"/>
              <a:buNone/>
            </a:pPr>
            <a:endParaRPr lang="en-US" sz="2000">
              <a:latin typeface="Tahoma" panose="020B0604030504040204" pitchFamily="34" charset="0"/>
            </a:endParaRPr>
          </a:p>
          <a:p>
            <a:pPr lvl="1">
              <a:lnSpc>
                <a:spcPct val="80000"/>
              </a:lnSpc>
              <a:spcBef>
                <a:spcPct val="20000"/>
              </a:spcBef>
              <a:buClr>
                <a:schemeClr val="hlink"/>
              </a:buClr>
              <a:buSzPct val="55000"/>
              <a:buFont typeface="Wingdings" panose="05000000000000000000" pitchFamily="2" charset="2"/>
              <a:buNone/>
            </a:pPr>
            <a:endParaRPr lang="en-US" sz="2000">
              <a:latin typeface="Tahoma" panose="020B0604030504040204" pitchFamily="34" charset="0"/>
            </a:endParaRPr>
          </a:p>
          <a:p>
            <a:pPr lvl="1">
              <a:lnSpc>
                <a:spcPct val="80000"/>
              </a:lnSpc>
              <a:spcBef>
                <a:spcPct val="20000"/>
              </a:spcBef>
              <a:buClr>
                <a:schemeClr val="hlink"/>
              </a:buClr>
              <a:buSzPct val="55000"/>
              <a:buFont typeface="Wingdings" panose="05000000000000000000" pitchFamily="2" charset="2"/>
              <a:buNone/>
            </a:pPr>
            <a:endParaRPr lang="en-US" sz="2000">
              <a:latin typeface="Tahoma" panose="020B0604030504040204" pitchFamily="34" charset="0"/>
            </a:endParaRPr>
          </a:p>
          <a:p>
            <a:pPr lvl="1">
              <a:lnSpc>
                <a:spcPct val="80000"/>
              </a:lnSpc>
              <a:spcBef>
                <a:spcPct val="20000"/>
              </a:spcBef>
              <a:buClr>
                <a:schemeClr val="hlink"/>
              </a:buClr>
              <a:buSzPct val="55000"/>
              <a:buFont typeface="Wingdings" panose="05000000000000000000" pitchFamily="2" charset="2"/>
              <a:buNone/>
            </a:pPr>
            <a:endParaRPr lang="en-US" sz="2000">
              <a:latin typeface="Tahoma" panose="020B0604030504040204" pitchFamily="34" charset="0"/>
            </a:endParaRPr>
          </a:p>
          <a:p>
            <a:pPr>
              <a:lnSpc>
                <a:spcPct val="80000"/>
              </a:lnSpc>
              <a:spcBef>
                <a:spcPct val="20000"/>
              </a:spcBef>
              <a:buClr>
                <a:schemeClr val="folHlink"/>
              </a:buClr>
              <a:buSzPct val="60000"/>
              <a:buFont typeface="Wingdings" panose="05000000000000000000" pitchFamily="2" charset="2"/>
              <a:buChar char="n"/>
            </a:pPr>
            <a:r>
              <a:rPr lang="en-US" sz="2800">
                <a:latin typeface="Tahoma" panose="020B0604030504040204" pitchFamily="34" charset="0"/>
              </a:rPr>
              <a:t>Mobile Robots</a:t>
            </a:r>
          </a:p>
          <a:p>
            <a:pPr>
              <a:lnSpc>
                <a:spcPct val="80000"/>
              </a:lnSpc>
              <a:spcBef>
                <a:spcPct val="20000"/>
              </a:spcBef>
              <a:buClr>
                <a:schemeClr val="folHlink"/>
              </a:buClr>
              <a:buSzPct val="60000"/>
              <a:buFont typeface="Wingdings" panose="05000000000000000000" pitchFamily="2" charset="2"/>
              <a:buChar char="n"/>
            </a:pPr>
            <a:endParaRPr lang="en-US" sz="2800">
              <a:latin typeface="Tahoma" panose="020B0604030504040204" pitchFamily="34" charset="0"/>
            </a:endParaRPr>
          </a:p>
        </p:txBody>
      </p:sp>
      <p:pic>
        <p:nvPicPr>
          <p:cNvPr id="188428" name="Picture 12" descr="C:\My Documents\SmartHomeCourse\Robotics\pictures\brother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4800601"/>
            <a:ext cx="3594100" cy="1895475"/>
          </a:xfrm>
          <a:prstGeom prst="rect">
            <a:avLst/>
          </a:prstGeom>
          <a:noFill/>
          <a:extLst>
            <a:ext uri="{909E8E84-426E-40DD-AFC4-6F175D3DCCD1}">
              <a14:hiddenFill xmlns:a14="http://schemas.microsoft.com/office/drawing/2010/main">
                <a:solidFill>
                  <a:srgbClr val="FFFFFF"/>
                </a:solidFill>
              </a14:hiddenFill>
            </a:ext>
          </a:extLst>
        </p:spPr>
      </p:pic>
      <p:pic>
        <p:nvPicPr>
          <p:cNvPr id="188430" name="Picture 14" descr="http://www-robotics.cs.umass.edu/images/robots/UtahMIT.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2133600"/>
            <a:ext cx="28194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0554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Robots</a:t>
            </a:r>
          </a:p>
        </p:txBody>
      </p:sp>
      <p:sp>
        <p:nvSpPr>
          <p:cNvPr id="189445" name="Rectangle 5"/>
          <p:cNvSpPr>
            <a:spLocks noChangeArrowheads="1"/>
          </p:cNvSpPr>
          <p:nvPr/>
        </p:nvSpPr>
        <p:spPr bwMode="auto">
          <a:xfrm>
            <a:off x="2362200" y="2057400"/>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fontAlgn="base">
              <a:spcBef>
                <a:spcPct val="0"/>
              </a:spcBef>
              <a:spcAft>
                <a:spcPct val="0"/>
              </a:spcAft>
              <a:defRPr sz="2400">
                <a:solidFill>
                  <a:schemeClr val="tx1"/>
                </a:solidFill>
                <a:latin typeface="Times New Roman" panose="02020603050405020304" pitchFamily="18" charset="0"/>
              </a:defRPr>
            </a:lvl6pPr>
            <a:lvl7pPr marL="2971800" indent="-228600" fontAlgn="base">
              <a:spcBef>
                <a:spcPct val="0"/>
              </a:spcBef>
              <a:spcAft>
                <a:spcPct val="0"/>
              </a:spcAft>
              <a:defRPr sz="2400">
                <a:solidFill>
                  <a:schemeClr val="tx1"/>
                </a:solidFill>
                <a:latin typeface="Times New Roman" panose="02020603050405020304" pitchFamily="18" charset="0"/>
              </a:defRPr>
            </a:lvl7pPr>
            <a:lvl8pPr marL="3429000" indent="-228600" fontAlgn="base">
              <a:spcBef>
                <a:spcPct val="0"/>
              </a:spcBef>
              <a:spcAft>
                <a:spcPct val="0"/>
              </a:spcAft>
              <a:defRPr sz="2400">
                <a:solidFill>
                  <a:schemeClr val="tx1"/>
                </a:solidFill>
                <a:latin typeface="Times New Roman" panose="02020603050405020304" pitchFamily="18" charset="0"/>
              </a:defRPr>
            </a:lvl8pPr>
            <a:lvl9pPr marL="3886200" indent="-228600" fontAlgn="base">
              <a:spcBef>
                <a:spcPct val="0"/>
              </a:spcBef>
              <a:spcAft>
                <a:spcPct val="0"/>
              </a:spcAft>
              <a:defRPr sz="2400">
                <a:solidFill>
                  <a:schemeClr val="tx1"/>
                </a:solidFill>
                <a:latin typeface="Times New Roman" panose="02020603050405020304" pitchFamily="18" charset="0"/>
              </a:defRPr>
            </a:lvl9pPr>
          </a:lstStyle>
          <a:p>
            <a:pPr>
              <a:lnSpc>
                <a:spcPct val="80000"/>
              </a:lnSpc>
              <a:spcBef>
                <a:spcPct val="20000"/>
              </a:spcBef>
              <a:buClr>
                <a:schemeClr val="folHlink"/>
              </a:buClr>
              <a:buSzPct val="60000"/>
              <a:buFont typeface="Wingdings" panose="05000000000000000000" pitchFamily="2" charset="2"/>
              <a:buChar char="n"/>
            </a:pPr>
            <a:r>
              <a:rPr lang="en-US" sz="2800">
                <a:latin typeface="Tahoma" panose="020B0604030504040204" pitchFamily="34" charset="0"/>
              </a:rPr>
              <a:t>Walking Robots</a:t>
            </a:r>
          </a:p>
          <a:p>
            <a:pPr>
              <a:lnSpc>
                <a:spcPct val="80000"/>
              </a:lnSpc>
              <a:spcBef>
                <a:spcPct val="20000"/>
              </a:spcBef>
              <a:buClr>
                <a:schemeClr val="folHlink"/>
              </a:buClr>
              <a:buSzPct val="60000"/>
              <a:buFont typeface="Wingdings" panose="05000000000000000000" pitchFamily="2" charset="2"/>
              <a:buChar char="n"/>
            </a:pPr>
            <a:endParaRPr lang="en-US" sz="2800">
              <a:latin typeface="Tahoma" panose="020B0604030504040204" pitchFamily="34" charset="0"/>
            </a:endParaRPr>
          </a:p>
          <a:p>
            <a:pPr>
              <a:lnSpc>
                <a:spcPct val="80000"/>
              </a:lnSpc>
              <a:spcBef>
                <a:spcPct val="20000"/>
              </a:spcBef>
              <a:buClr>
                <a:schemeClr val="folHlink"/>
              </a:buClr>
              <a:buSzPct val="60000"/>
              <a:buFont typeface="Wingdings" panose="05000000000000000000" pitchFamily="2" charset="2"/>
              <a:buChar char="n"/>
            </a:pPr>
            <a:endParaRPr lang="en-US" sz="2800">
              <a:latin typeface="Tahoma" panose="020B0604030504040204" pitchFamily="34" charset="0"/>
            </a:endParaRPr>
          </a:p>
          <a:p>
            <a:pPr>
              <a:lnSpc>
                <a:spcPct val="80000"/>
              </a:lnSpc>
              <a:spcBef>
                <a:spcPct val="20000"/>
              </a:spcBef>
              <a:buClr>
                <a:schemeClr val="folHlink"/>
              </a:buClr>
              <a:buSzPct val="60000"/>
              <a:buFont typeface="Wingdings" panose="05000000000000000000" pitchFamily="2" charset="2"/>
              <a:buChar char="n"/>
            </a:pPr>
            <a:endParaRPr lang="en-US" sz="2800">
              <a:latin typeface="Tahoma" panose="020B0604030504040204" pitchFamily="34" charset="0"/>
            </a:endParaRPr>
          </a:p>
          <a:p>
            <a:pPr lvl="1">
              <a:lnSpc>
                <a:spcPct val="80000"/>
              </a:lnSpc>
              <a:spcBef>
                <a:spcPct val="20000"/>
              </a:spcBef>
              <a:buClr>
                <a:schemeClr val="hlink"/>
              </a:buClr>
              <a:buSzPct val="55000"/>
              <a:buFont typeface="Wingdings" panose="05000000000000000000" pitchFamily="2" charset="2"/>
              <a:buNone/>
            </a:pPr>
            <a:endParaRPr lang="en-US" sz="2000">
              <a:latin typeface="Tahoma" panose="020B0604030504040204" pitchFamily="34" charset="0"/>
            </a:endParaRPr>
          </a:p>
          <a:p>
            <a:pPr lvl="1">
              <a:lnSpc>
                <a:spcPct val="80000"/>
              </a:lnSpc>
              <a:spcBef>
                <a:spcPct val="20000"/>
              </a:spcBef>
              <a:buClr>
                <a:schemeClr val="hlink"/>
              </a:buClr>
              <a:buSzPct val="55000"/>
              <a:buFont typeface="Wingdings" panose="05000000000000000000" pitchFamily="2" charset="2"/>
              <a:buNone/>
            </a:pPr>
            <a:endParaRPr lang="en-US" sz="2000">
              <a:latin typeface="Tahoma" panose="020B0604030504040204" pitchFamily="34" charset="0"/>
            </a:endParaRPr>
          </a:p>
          <a:p>
            <a:pPr>
              <a:lnSpc>
                <a:spcPct val="80000"/>
              </a:lnSpc>
              <a:spcBef>
                <a:spcPct val="20000"/>
              </a:spcBef>
              <a:buClr>
                <a:schemeClr val="folHlink"/>
              </a:buClr>
              <a:buSzPct val="60000"/>
              <a:buFont typeface="Wingdings" panose="05000000000000000000" pitchFamily="2" charset="2"/>
              <a:buChar char="n"/>
            </a:pPr>
            <a:endParaRPr lang="en-US" sz="2800">
              <a:latin typeface="Tahoma" panose="020B0604030504040204" pitchFamily="34" charset="0"/>
            </a:endParaRPr>
          </a:p>
          <a:p>
            <a:pPr>
              <a:lnSpc>
                <a:spcPct val="80000"/>
              </a:lnSpc>
              <a:spcBef>
                <a:spcPct val="20000"/>
              </a:spcBef>
              <a:buClr>
                <a:schemeClr val="folHlink"/>
              </a:buClr>
              <a:buSzPct val="60000"/>
              <a:buFont typeface="Wingdings" panose="05000000000000000000" pitchFamily="2" charset="2"/>
              <a:buChar char="n"/>
            </a:pPr>
            <a:r>
              <a:rPr lang="en-US" sz="2800">
                <a:latin typeface="Tahoma" panose="020B0604030504040204" pitchFamily="34" charset="0"/>
              </a:rPr>
              <a:t>Humanoid Robots</a:t>
            </a:r>
          </a:p>
          <a:p>
            <a:pPr>
              <a:lnSpc>
                <a:spcPct val="80000"/>
              </a:lnSpc>
              <a:spcBef>
                <a:spcPct val="20000"/>
              </a:spcBef>
              <a:buClr>
                <a:schemeClr val="folHlink"/>
              </a:buClr>
              <a:buSzPct val="60000"/>
              <a:buFont typeface="Wingdings" panose="05000000000000000000" pitchFamily="2" charset="2"/>
              <a:buChar char="n"/>
            </a:pPr>
            <a:endParaRPr lang="en-US" sz="2800">
              <a:latin typeface="Tahoma" panose="020B0604030504040204" pitchFamily="34" charset="0"/>
            </a:endParaRPr>
          </a:p>
        </p:txBody>
      </p:sp>
      <p:pic>
        <p:nvPicPr>
          <p:cNvPr id="1894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667001"/>
            <a:ext cx="2286000"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89450" name="Picture 1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2362200"/>
            <a:ext cx="2533650" cy="207803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8945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3124200"/>
            <a:ext cx="2324100" cy="3582988"/>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89453" name="Picture 13"/>
          <p:cNvPicPr>
            <a:picLocks noChangeAspect="1" noChangeArrowheads="1"/>
          </p:cNvPicPr>
          <p:nvPr/>
        </p:nvPicPr>
        <p:blipFill>
          <a:blip r:embed="rId5" cstate="print">
            <a:extLst>
              <a:ext uri="{28A0092B-C50C-407E-A947-70E740481C1C}">
                <a14:useLocalDpi xmlns:a14="http://schemas.microsoft.com/office/drawing/2010/main" val="0"/>
              </a:ext>
            </a:extLst>
          </a:blip>
          <a:srcRect l="7567" t="21375" r="4541" b="16031"/>
          <a:stretch>
            <a:fillRect/>
          </a:stretch>
        </p:blipFill>
        <p:spPr bwMode="auto">
          <a:xfrm>
            <a:off x="6096001" y="4800600"/>
            <a:ext cx="1889125" cy="19050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3975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GB"/>
              <a:t>Automation and Robotics in Intelligent Environments</a:t>
            </a:r>
            <a:endParaRPr lang="en-US"/>
          </a:p>
        </p:txBody>
      </p:sp>
      <p:sp>
        <p:nvSpPr>
          <p:cNvPr id="181251" name="Rectangle 3"/>
          <p:cNvSpPr>
            <a:spLocks noGrp="1" noChangeArrowheads="1"/>
          </p:cNvSpPr>
          <p:nvPr>
            <p:ph type="body" idx="1"/>
          </p:nvPr>
        </p:nvSpPr>
        <p:spPr>
          <a:xfrm>
            <a:off x="2362200" y="2057400"/>
            <a:ext cx="8153400" cy="4724400"/>
          </a:xfrm>
        </p:spPr>
        <p:txBody>
          <a:bodyPr/>
          <a:lstStyle/>
          <a:p>
            <a:pPr eaLnBrk="0" hangingPunct="0">
              <a:lnSpc>
                <a:spcPct val="80000"/>
              </a:lnSpc>
              <a:spcBef>
                <a:spcPts val="775"/>
              </a:spcBef>
              <a:buClr>
                <a:schemeClr val="tx2"/>
              </a:buClr>
              <a:buFont typeface="Wingdings" panose="05000000000000000000" pitchFamily="2" charset="2"/>
              <a:buChar char="§"/>
            </a:pPr>
            <a:r>
              <a:rPr lang="en-GB" dirty="0"/>
              <a:t>Control of the physical environment</a:t>
            </a:r>
          </a:p>
          <a:p>
            <a:pPr lvl="1" eaLnBrk="0" hangingPunct="0">
              <a:lnSpc>
                <a:spcPct val="80000"/>
              </a:lnSpc>
              <a:spcBef>
                <a:spcPts val="775"/>
              </a:spcBef>
              <a:buFont typeface="Wingdings" panose="05000000000000000000" pitchFamily="2" charset="2"/>
              <a:buChar char="§"/>
            </a:pPr>
            <a:r>
              <a:rPr lang="en-GB" dirty="0"/>
              <a:t>Automated blinds</a:t>
            </a:r>
          </a:p>
          <a:p>
            <a:pPr lvl="1" eaLnBrk="0" hangingPunct="0">
              <a:lnSpc>
                <a:spcPct val="80000"/>
              </a:lnSpc>
              <a:spcBef>
                <a:spcPts val="775"/>
              </a:spcBef>
              <a:buFont typeface="Wingdings" panose="05000000000000000000" pitchFamily="2" charset="2"/>
              <a:buChar char="§"/>
            </a:pPr>
            <a:r>
              <a:rPr lang="en-GB" dirty="0"/>
              <a:t>Thermostats and heating ducts</a:t>
            </a:r>
          </a:p>
          <a:p>
            <a:pPr lvl="1" eaLnBrk="0" hangingPunct="0">
              <a:lnSpc>
                <a:spcPct val="80000"/>
              </a:lnSpc>
              <a:spcBef>
                <a:spcPts val="775"/>
              </a:spcBef>
              <a:buFont typeface="Wingdings" panose="05000000000000000000" pitchFamily="2" charset="2"/>
              <a:buChar char="§"/>
            </a:pPr>
            <a:r>
              <a:rPr lang="en-GB" dirty="0"/>
              <a:t>Automatic doors</a:t>
            </a:r>
          </a:p>
          <a:p>
            <a:pPr lvl="1" eaLnBrk="0" hangingPunct="0">
              <a:lnSpc>
                <a:spcPct val="80000"/>
              </a:lnSpc>
              <a:spcBef>
                <a:spcPts val="775"/>
              </a:spcBef>
              <a:buFont typeface="Wingdings" panose="05000000000000000000" pitchFamily="2" charset="2"/>
              <a:buChar char="§"/>
            </a:pPr>
            <a:r>
              <a:rPr lang="en-GB" dirty="0"/>
              <a:t>Automatic room partitioning</a:t>
            </a:r>
          </a:p>
          <a:p>
            <a:pPr eaLnBrk="0" hangingPunct="0">
              <a:lnSpc>
                <a:spcPct val="80000"/>
              </a:lnSpc>
              <a:spcBef>
                <a:spcPts val="775"/>
              </a:spcBef>
              <a:buClr>
                <a:schemeClr val="tx2"/>
              </a:buClr>
              <a:buFont typeface="Wingdings" panose="05000000000000000000" pitchFamily="2" charset="2"/>
              <a:buChar char="§"/>
            </a:pPr>
            <a:r>
              <a:rPr lang="en-GB" dirty="0"/>
              <a:t>Personal service robots</a:t>
            </a:r>
          </a:p>
          <a:p>
            <a:pPr lvl="1" eaLnBrk="0" hangingPunct="0">
              <a:lnSpc>
                <a:spcPct val="80000"/>
              </a:lnSpc>
              <a:spcBef>
                <a:spcPts val="775"/>
              </a:spcBef>
              <a:buFont typeface="Wingdings" panose="05000000000000000000" pitchFamily="2" charset="2"/>
              <a:buChar char="§"/>
            </a:pPr>
            <a:r>
              <a:rPr lang="en-GB" dirty="0"/>
              <a:t>House cleaning</a:t>
            </a:r>
          </a:p>
          <a:p>
            <a:pPr lvl="1" eaLnBrk="0" hangingPunct="0">
              <a:lnSpc>
                <a:spcPct val="80000"/>
              </a:lnSpc>
              <a:spcBef>
                <a:spcPts val="775"/>
              </a:spcBef>
              <a:buFont typeface="Wingdings" panose="05000000000000000000" pitchFamily="2" charset="2"/>
              <a:buChar char="§"/>
            </a:pPr>
            <a:r>
              <a:rPr lang="en-GB" dirty="0"/>
              <a:t>Lawn mowing</a:t>
            </a:r>
          </a:p>
          <a:p>
            <a:pPr lvl="1" eaLnBrk="0" hangingPunct="0">
              <a:lnSpc>
                <a:spcPct val="80000"/>
              </a:lnSpc>
              <a:spcBef>
                <a:spcPts val="775"/>
              </a:spcBef>
              <a:buFont typeface="Wingdings" panose="05000000000000000000" pitchFamily="2" charset="2"/>
              <a:buChar char="§"/>
            </a:pPr>
            <a:r>
              <a:rPr lang="en-GB" dirty="0"/>
              <a:t>Assistance to the elderly and handicapped</a:t>
            </a:r>
          </a:p>
          <a:p>
            <a:pPr lvl="1" eaLnBrk="0" hangingPunct="0">
              <a:lnSpc>
                <a:spcPct val="80000"/>
              </a:lnSpc>
              <a:spcBef>
                <a:spcPts val="775"/>
              </a:spcBef>
              <a:buFont typeface="Wingdings" panose="05000000000000000000" pitchFamily="2" charset="2"/>
              <a:buChar char="§"/>
            </a:pPr>
            <a:r>
              <a:rPr lang="en-GB" dirty="0"/>
              <a:t>Office assistants</a:t>
            </a:r>
          </a:p>
          <a:p>
            <a:pPr lvl="1" eaLnBrk="0" hangingPunct="0">
              <a:lnSpc>
                <a:spcPct val="80000"/>
              </a:lnSpc>
              <a:spcBef>
                <a:spcPts val="775"/>
              </a:spcBef>
              <a:buFont typeface="Wingdings" panose="05000000000000000000" pitchFamily="2" charset="2"/>
              <a:buChar char="§"/>
            </a:pPr>
            <a:r>
              <a:rPr lang="en-GB" dirty="0"/>
              <a:t>Security services</a:t>
            </a:r>
          </a:p>
        </p:txBody>
      </p:sp>
    </p:spTree>
    <p:extLst>
      <p:ext uri="{BB962C8B-B14F-4D97-AF65-F5344CB8AC3E}">
        <p14:creationId xmlns:p14="http://schemas.microsoft.com/office/powerpoint/2010/main" val="5076766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Robots</a:t>
            </a:r>
          </a:p>
        </p:txBody>
      </p:sp>
      <p:sp>
        <p:nvSpPr>
          <p:cNvPr id="186371" name="Rectangle 3"/>
          <p:cNvSpPr>
            <a:spLocks noGrp="1" noChangeArrowheads="1"/>
          </p:cNvSpPr>
          <p:nvPr>
            <p:ph type="body" idx="1"/>
          </p:nvPr>
        </p:nvSpPr>
        <p:spPr>
          <a:xfrm>
            <a:off x="2362200" y="2057400"/>
            <a:ext cx="8153400" cy="4724400"/>
          </a:xfrm>
        </p:spPr>
        <p:txBody>
          <a:bodyPr/>
          <a:lstStyle/>
          <a:p>
            <a:pPr>
              <a:lnSpc>
                <a:spcPct val="80000"/>
              </a:lnSpc>
            </a:pPr>
            <a:r>
              <a:rPr lang="en-GB" dirty="0" err="1"/>
              <a:t>Robota</a:t>
            </a:r>
            <a:r>
              <a:rPr lang="en-GB" dirty="0">
                <a:latin typeface="Times New Roman" panose="02020603050405020304" pitchFamily="18" charset="0"/>
              </a:rPr>
              <a:t> (Czech) = A worker of forced </a:t>
            </a:r>
            <a:r>
              <a:rPr lang="en-GB" dirty="0" err="1">
                <a:latin typeface="Times New Roman" panose="02020603050405020304" pitchFamily="18" charset="0"/>
              </a:rPr>
              <a:t>labor</a:t>
            </a:r>
            <a:endParaRPr lang="en-US" dirty="0"/>
          </a:p>
          <a:p>
            <a:pPr lvl="1">
              <a:lnSpc>
                <a:spcPct val="80000"/>
              </a:lnSpc>
              <a:buFont typeface="Wingdings" panose="05000000000000000000" pitchFamily="2" charset="2"/>
              <a:buNone/>
            </a:pPr>
            <a:r>
              <a:rPr lang="en-US" dirty="0"/>
              <a:t>From Czech playwright </a:t>
            </a:r>
            <a:r>
              <a:rPr lang="en-US" dirty="0" err="1"/>
              <a:t>Karel</a:t>
            </a:r>
            <a:r>
              <a:rPr lang="en-US" dirty="0"/>
              <a:t> Capek's 1921 play “R.U.R” (“</a:t>
            </a:r>
            <a:r>
              <a:rPr lang="en-US" dirty="0" err="1"/>
              <a:t>Rossum's</a:t>
            </a:r>
            <a:r>
              <a:rPr lang="en-US" dirty="0"/>
              <a:t> Universal Robots”)</a:t>
            </a:r>
          </a:p>
          <a:p>
            <a:pPr>
              <a:lnSpc>
                <a:spcPct val="80000"/>
              </a:lnSpc>
            </a:pPr>
            <a:r>
              <a:rPr lang="en-US" dirty="0"/>
              <a:t>Japanese Industrial Robot Association (JIRA) :</a:t>
            </a:r>
          </a:p>
          <a:p>
            <a:pPr lvl="1">
              <a:lnSpc>
                <a:spcPct val="80000"/>
              </a:lnSpc>
              <a:buFont typeface="Wingdings" panose="05000000000000000000" pitchFamily="2" charset="2"/>
              <a:buNone/>
            </a:pPr>
            <a:r>
              <a:rPr lang="en-US" dirty="0"/>
              <a:t>“A device with degrees of freedom that can be controlled.”</a:t>
            </a:r>
          </a:p>
          <a:p>
            <a:pPr lvl="1">
              <a:lnSpc>
                <a:spcPct val="80000"/>
              </a:lnSpc>
            </a:pPr>
            <a:r>
              <a:rPr lang="en-US" dirty="0"/>
              <a:t>Class 1 : Manual handling device</a:t>
            </a:r>
          </a:p>
          <a:p>
            <a:pPr lvl="1">
              <a:lnSpc>
                <a:spcPct val="80000"/>
              </a:lnSpc>
            </a:pPr>
            <a:r>
              <a:rPr lang="en-US" dirty="0"/>
              <a:t>Class 2 : Fixed sequence robot</a:t>
            </a:r>
          </a:p>
          <a:p>
            <a:pPr lvl="1">
              <a:lnSpc>
                <a:spcPct val="80000"/>
              </a:lnSpc>
            </a:pPr>
            <a:r>
              <a:rPr lang="en-US" dirty="0"/>
              <a:t>Class 3 : Variable sequence robot</a:t>
            </a:r>
          </a:p>
          <a:p>
            <a:pPr lvl="1">
              <a:lnSpc>
                <a:spcPct val="80000"/>
              </a:lnSpc>
            </a:pPr>
            <a:r>
              <a:rPr lang="en-US" dirty="0"/>
              <a:t>Class 4 : Playback robot</a:t>
            </a:r>
          </a:p>
          <a:p>
            <a:pPr lvl="1">
              <a:lnSpc>
                <a:spcPct val="80000"/>
              </a:lnSpc>
            </a:pPr>
            <a:r>
              <a:rPr lang="en-US" dirty="0"/>
              <a:t>Class 5 : Numerical control robot</a:t>
            </a:r>
          </a:p>
          <a:p>
            <a:pPr lvl="1">
              <a:lnSpc>
                <a:spcPct val="80000"/>
              </a:lnSpc>
            </a:pPr>
            <a:r>
              <a:rPr lang="en-US" dirty="0"/>
              <a:t>Class 6 : Intelligent robot</a:t>
            </a:r>
          </a:p>
        </p:txBody>
      </p:sp>
    </p:spTree>
    <p:extLst>
      <p:ext uri="{BB962C8B-B14F-4D97-AF65-F5344CB8AC3E}">
        <p14:creationId xmlns:p14="http://schemas.microsoft.com/office/powerpoint/2010/main" val="3545791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t>Traditional Industrial Robots</a:t>
            </a:r>
          </a:p>
        </p:txBody>
      </p:sp>
      <p:sp>
        <p:nvSpPr>
          <p:cNvPr id="193539" name="Rectangle 3"/>
          <p:cNvSpPr>
            <a:spLocks noGrp="1" noChangeArrowheads="1"/>
          </p:cNvSpPr>
          <p:nvPr>
            <p:ph type="body" idx="1"/>
          </p:nvPr>
        </p:nvSpPr>
        <p:spPr>
          <a:xfrm>
            <a:off x="2514600" y="2057400"/>
            <a:ext cx="7924800" cy="4648200"/>
          </a:xfrm>
        </p:spPr>
        <p:txBody>
          <a:bodyPr/>
          <a:lstStyle/>
          <a:p>
            <a:pPr>
              <a:lnSpc>
                <a:spcPct val="70000"/>
              </a:lnSpc>
            </a:pPr>
            <a:r>
              <a:rPr lang="en-GB"/>
              <a:t>Traditional industrial robot control uses robot arms and largely pre-computed motions</a:t>
            </a:r>
          </a:p>
          <a:p>
            <a:pPr lvl="1" eaLnBrk="0" hangingPunct="0">
              <a:lnSpc>
                <a:spcPct val="70000"/>
              </a:lnSpc>
              <a:spcBef>
                <a:spcPts val="1538"/>
              </a:spcBef>
              <a:buFont typeface="Wingdings" panose="05000000000000000000" pitchFamily="2" charset="2"/>
              <a:buChar char="§"/>
            </a:pPr>
            <a:r>
              <a:rPr lang="en-GB"/>
              <a:t>Programming using “teach box”</a:t>
            </a:r>
          </a:p>
          <a:p>
            <a:pPr lvl="1" eaLnBrk="0" hangingPunct="0">
              <a:lnSpc>
                <a:spcPct val="70000"/>
              </a:lnSpc>
              <a:spcBef>
                <a:spcPts val="1538"/>
              </a:spcBef>
              <a:buFont typeface="Wingdings" panose="05000000000000000000" pitchFamily="2" charset="2"/>
              <a:buChar char="§"/>
            </a:pPr>
            <a:r>
              <a:rPr lang="en-GB"/>
              <a:t>Repetitive tasks</a:t>
            </a:r>
          </a:p>
          <a:p>
            <a:pPr lvl="1" eaLnBrk="0" hangingPunct="0">
              <a:lnSpc>
                <a:spcPct val="70000"/>
              </a:lnSpc>
              <a:spcBef>
                <a:spcPts val="1538"/>
              </a:spcBef>
              <a:buFont typeface="Wingdings" panose="05000000000000000000" pitchFamily="2" charset="2"/>
              <a:buChar char="§"/>
            </a:pPr>
            <a:r>
              <a:rPr lang="en-GB"/>
              <a:t>High speed</a:t>
            </a:r>
          </a:p>
          <a:p>
            <a:pPr lvl="1" eaLnBrk="0" hangingPunct="0">
              <a:lnSpc>
                <a:spcPct val="70000"/>
              </a:lnSpc>
              <a:spcBef>
                <a:spcPts val="1538"/>
              </a:spcBef>
              <a:buFont typeface="Wingdings" panose="05000000000000000000" pitchFamily="2" charset="2"/>
              <a:buChar char="§"/>
            </a:pPr>
            <a:r>
              <a:rPr lang="en-GB"/>
              <a:t>Few sensing operations </a:t>
            </a:r>
          </a:p>
          <a:p>
            <a:pPr lvl="1" eaLnBrk="0" hangingPunct="0">
              <a:lnSpc>
                <a:spcPct val="70000"/>
              </a:lnSpc>
              <a:spcBef>
                <a:spcPts val="1538"/>
              </a:spcBef>
              <a:buFont typeface="Wingdings" panose="05000000000000000000" pitchFamily="2" charset="2"/>
              <a:buChar char="§"/>
            </a:pPr>
            <a:r>
              <a:rPr lang="en-GB"/>
              <a:t>High precision movements</a:t>
            </a:r>
          </a:p>
          <a:p>
            <a:pPr lvl="1" eaLnBrk="0" hangingPunct="0">
              <a:lnSpc>
                <a:spcPct val="70000"/>
              </a:lnSpc>
              <a:spcBef>
                <a:spcPts val="1538"/>
              </a:spcBef>
              <a:buFont typeface="Wingdings" panose="05000000000000000000" pitchFamily="2" charset="2"/>
              <a:buChar char="§"/>
            </a:pPr>
            <a:r>
              <a:rPr lang="en-GB"/>
              <a:t>Pre-planned trajectories and </a:t>
            </a:r>
          </a:p>
          <a:p>
            <a:pPr lvl="1" eaLnBrk="0" hangingPunct="0">
              <a:lnSpc>
                <a:spcPct val="70000"/>
              </a:lnSpc>
              <a:spcBef>
                <a:spcPts val="1538"/>
              </a:spcBef>
              <a:buNone/>
            </a:pPr>
            <a:r>
              <a:rPr lang="en-GB"/>
              <a:t>	task policies</a:t>
            </a:r>
          </a:p>
          <a:p>
            <a:pPr lvl="1" eaLnBrk="0" hangingPunct="0">
              <a:lnSpc>
                <a:spcPct val="70000"/>
              </a:lnSpc>
              <a:spcBef>
                <a:spcPts val="1538"/>
              </a:spcBef>
              <a:buFont typeface="Wingdings" panose="05000000000000000000" pitchFamily="2" charset="2"/>
              <a:buChar char="§"/>
            </a:pPr>
            <a:r>
              <a:rPr lang="en-GB"/>
              <a:t>No interaction with humans</a:t>
            </a:r>
          </a:p>
        </p:txBody>
      </p:sp>
      <p:pic>
        <p:nvPicPr>
          <p:cNvPr id="193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3429000"/>
            <a:ext cx="3086100" cy="254635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3289410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Requirements for Robots in Intelligent Environments</a:t>
            </a:r>
          </a:p>
        </p:txBody>
      </p:sp>
      <p:sp>
        <p:nvSpPr>
          <p:cNvPr id="184323" name="Rectangle 3"/>
          <p:cNvSpPr>
            <a:spLocks noGrp="1" noChangeArrowheads="1"/>
          </p:cNvSpPr>
          <p:nvPr>
            <p:ph type="body" idx="1"/>
          </p:nvPr>
        </p:nvSpPr>
        <p:spPr>
          <a:xfrm>
            <a:off x="2362200" y="2057400"/>
            <a:ext cx="8153400" cy="4724400"/>
          </a:xfrm>
        </p:spPr>
        <p:txBody>
          <a:bodyPr/>
          <a:lstStyle/>
          <a:p>
            <a:pPr>
              <a:lnSpc>
                <a:spcPct val="80000"/>
              </a:lnSpc>
            </a:pPr>
            <a:r>
              <a:rPr lang="en-US"/>
              <a:t>Autonomy</a:t>
            </a:r>
          </a:p>
          <a:p>
            <a:pPr lvl="1">
              <a:lnSpc>
                <a:spcPct val="80000"/>
              </a:lnSpc>
            </a:pPr>
            <a:r>
              <a:rPr lang="en-US"/>
              <a:t>Robots have to be capable of achieving task objectives without human input</a:t>
            </a:r>
          </a:p>
          <a:p>
            <a:pPr lvl="1">
              <a:lnSpc>
                <a:spcPct val="80000"/>
              </a:lnSpc>
            </a:pPr>
            <a:r>
              <a:rPr lang="en-US"/>
              <a:t>Robots have to be able to make and execute their own decisions based on sensor information</a:t>
            </a:r>
          </a:p>
          <a:p>
            <a:pPr>
              <a:lnSpc>
                <a:spcPct val="80000"/>
              </a:lnSpc>
            </a:pPr>
            <a:r>
              <a:rPr lang="en-US"/>
              <a:t>Intuitive Human-Robot Interfaces</a:t>
            </a:r>
          </a:p>
          <a:p>
            <a:pPr lvl="1">
              <a:lnSpc>
                <a:spcPct val="80000"/>
              </a:lnSpc>
            </a:pPr>
            <a:r>
              <a:rPr lang="en-US"/>
              <a:t>Use of robots in smart homes can not require extensive user training</a:t>
            </a:r>
          </a:p>
          <a:p>
            <a:pPr lvl="1">
              <a:lnSpc>
                <a:spcPct val="80000"/>
              </a:lnSpc>
            </a:pPr>
            <a:r>
              <a:rPr lang="en-US"/>
              <a:t>Commands to robots should be natural for inhabitants</a:t>
            </a:r>
          </a:p>
          <a:p>
            <a:pPr>
              <a:lnSpc>
                <a:spcPct val="80000"/>
              </a:lnSpc>
            </a:pPr>
            <a:r>
              <a:rPr lang="en-US"/>
              <a:t>Adaptation</a:t>
            </a:r>
          </a:p>
          <a:p>
            <a:pPr lvl="1">
              <a:lnSpc>
                <a:spcPct val="80000"/>
              </a:lnSpc>
            </a:pPr>
            <a:r>
              <a:rPr lang="en-US"/>
              <a:t>Robots have to be able to adjust to changes in the environment</a:t>
            </a:r>
          </a:p>
        </p:txBody>
      </p:sp>
    </p:spTree>
    <p:extLst>
      <p:ext uri="{BB962C8B-B14F-4D97-AF65-F5344CB8AC3E}">
        <p14:creationId xmlns:p14="http://schemas.microsoft.com/office/powerpoint/2010/main" val="9887298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t>Robots for Intelligent Environments</a:t>
            </a:r>
          </a:p>
        </p:txBody>
      </p:sp>
      <p:sp>
        <p:nvSpPr>
          <p:cNvPr id="195587" name="Rectangle 3"/>
          <p:cNvSpPr>
            <a:spLocks noGrp="1" noChangeArrowheads="1"/>
          </p:cNvSpPr>
          <p:nvPr>
            <p:ph type="body" idx="1"/>
          </p:nvPr>
        </p:nvSpPr>
        <p:spPr>
          <a:xfrm>
            <a:off x="2362200" y="2057400"/>
            <a:ext cx="8153400" cy="4724400"/>
          </a:xfrm>
        </p:spPr>
        <p:txBody>
          <a:bodyPr/>
          <a:lstStyle/>
          <a:p>
            <a:r>
              <a:rPr lang="en-US"/>
              <a:t>Service Robots</a:t>
            </a:r>
          </a:p>
          <a:p>
            <a:pPr lvl="1"/>
            <a:r>
              <a:rPr lang="en-US"/>
              <a:t>Security guard</a:t>
            </a:r>
          </a:p>
          <a:p>
            <a:pPr lvl="1"/>
            <a:r>
              <a:rPr lang="en-US"/>
              <a:t>Delivery</a:t>
            </a:r>
          </a:p>
          <a:p>
            <a:pPr lvl="1"/>
            <a:r>
              <a:rPr lang="en-US"/>
              <a:t>Cleaning</a:t>
            </a:r>
          </a:p>
          <a:p>
            <a:pPr lvl="1"/>
            <a:r>
              <a:rPr lang="en-US"/>
              <a:t>Mowing</a:t>
            </a:r>
          </a:p>
          <a:p>
            <a:r>
              <a:rPr lang="en-US"/>
              <a:t>Assistance Robots</a:t>
            </a:r>
          </a:p>
          <a:p>
            <a:pPr lvl="1"/>
            <a:r>
              <a:rPr lang="en-US"/>
              <a:t>Mobility</a:t>
            </a:r>
          </a:p>
          <a:p>
            <a:pPr lvl="1"/>
            <a:r>
              <a:rPr lang="en-US"/>
              <a:t>Services for elderly and </a:t>
            </a:r>
          </a:p>
          <a:p>
            <a:pPr lvl="1">
              <a:buFont typeface="Wingdings" panose="05000000000000000000" pitchFamily="2" charset="2"/>
              <a:buNone/>
            </a:pPr>
            <a:r>
              <a:rPr lang="en-US"/>
              <a:t>	People with disabilities</a:t>
            </a:r>
          </a:p>
        </p:txBody>
      </p:sp>
      <p:pic>
        <p:nvPicPr>
          <p:cNvPr id="1955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4801" y="2209800"/>
            <a:ext cx="2327275" cy="1524000"/>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pic>
        <p:nvPicPr>
          <p:cNvPr id="1955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4038600"/>
            <a:ext cx="2505075" cy="2603500"/>
          </a:xfrm>
          <a:prstGeom prst="rect">
            <a:avLst/>
          </a:prstGeom>
          <a:noFill/>
          <a:extLst>
            <a:ext uri="{909E8E84-426E-40DD-AFC4-6F175D3DCCD1}">
              <a14:hiddenFill xmlns:a14="http://schemas.microsoft.com/office/drawing/2010/main">
                <a:solidFill>
                  <a:srgbClr val="FFFFFF"/>
                </a:solidFill>
              </a14:hiddenFill>
            </a:ext>
          </a:extLst>
        </p:spPr>
      </p:pic>
      <p:pic>
        <p:nvPicPr>
          <p:cNvPr id="195590"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9800" y="2133601"/>
            <a:ext cx="1485900" cy="2466975"/>
          </a:xfrm>
          <a:prstGeom prst="rect">
            <a:avLst/>
          </a:prstGeom>
          <a:noFill/>
          <a:extLst>
            <a:ext uri="{909E8E84-426E-40DD-AFC4-6F175D3DCCD1}">
              <a14:hiddenFill xmlns:a14="http://schemas.microsoft.com/office/drawing/2010/main">
                <a:blipFill dpi="0" rotWithShape="0">
                  <a:blip/>
                  <a:srcRect/>
                  <a:stretch>
                    <a:fillRect/>
                  </a:stretch>
                </a:blipFill>
              </a14:hiddenFill>
            </a:ext>
          </a:extLst>
        </p:spPr>
      </p:pic>
    </p:spTree>
    <p:extLst>
      <p:ext uri="{BB962C8B-B14F-4D97-AF65-F5344CB8AC3E}">
        <p14:creationId xmlns:p14="http://schemas.microsoft.com/office/powerpoint/2010/main" val="1252480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xmlns="" id="{6E1274AC-6451-4628-9C4B-9247759B9559}"/>
              </a:ext>
            </a:extLst>
          </p:cNvPr>
          <p:cNvSpPr>
            <a:spLocks noGrp="1" noChangeArrowheads="1"/>
          </p:cNvSpPr>
          <p:nvPr>
            <p:ph type="title"/>
          </p:nvPr>
        </p:nvSpPr>
        <p:spPr/>
        <p:txBody>
          <a:bodyPr/>
          <a:lstStyle/>
          <a:p>
            <a:pPr>
              <a:defRPr/>
            </a:pPr>
            <a:r>
              <a:rPr lang="en-US" altLang="ko-KR" sz="4000">
                <a:solidFill>
                  <a:schemeClr val="tx1">
                    <a:lumMod val="95000"/>
                    <a:lumOff val="5000"/>
                  </a:schemeClr>
                </a:solidFill>
                <a:ea typeface="굴림" pitchFamily="50" charset="-127"/>
              </a:rPr>
              <a:t>Classification of Robots</a:t>
            </a:r>
          </a:p>
        </p:txBody>
      </p:sp>
      <p:sp>
        <p:nvSpPr>
          <p:cNvPr id="19459" name="Text Box 4"/>
          <p:cNvSpPr txBox="1">
            <a:spLocks noChangeArrowheads="1"/>
          </p:cNvSpPr>
          <p:nvPr/>
        </p:nvSpPr>
        <p:spPr bwMode="auto">
          <a:xfrm>
            <a:off x="2286000" y="1676400"/>
            <a:ext cx="80772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2400">
                <a:latin typeface="Tahoma" panose="020B0604030504040204" pitchFamily="34" charset="0"/>
                <a:cs typeface="HY얕은샘물M"/>
              </a:rPr>
              <a:t>    - </a:t>
            </a:r>
            <a:r>
              <a:rPr kumimoji="1" lang="en-US" altLang="ko-KR" sz="2800">
                <a:solidFill>
                  <a:srgbClr val="FF0000"/>
                </a:solidFill>
                <a:latin typeface="Tahoma" panose="020B0604030504040204" pitchFamily="34" charset="0"/>
                <a:cs typeface="HY얕은샘물M"/>
              </a:rPr>
              <a:t>JIRA</a:t>
            </a:r>
            <a:r>
              <a:rPr kumimoji="1" lang="en-US" altLang="ko-KR" sz="2800">
                <a:latin typeface="Tahoma" panose="020B0604030504040204" pitchFamily="34" charset="0"/>
                <a:cs typeface="HY얕은샘물M"/>
              </a:rPr>
              <a:t> (</a:t>
            </a:r>
            <a:r>
              <a:rPr kumimoji="1" lang="en-US" altLang="ko-KR" sz="2800">
                <a:solidFill>
                  <a:srgbClr val="FF0000"/>
                </a:solidFill>
                <a:latin typeface="Tahoma" panose="020B0604030504040204" pitchFamily="34" charset="0"/>
                <a:cs typeface="HY얕은샘물M"/>
              </a:rPr>
              <a:t>J</a:t>
            </a:r>
            <a:r>
              <a:rPr kumimoji="1" lang="en-US" altLang="ko-KR" sz="2800">
                <a:latin typeface="Tahoma" panose="020B0604030504040204" pitchFamily="34" charset="0"/>
                <a:cs typeface="HY얕은샘물M"/>
              </a:rPr>
              <a:t>apanese </a:t>
            </a:r>
            <a:r>
              <a:rPr kumimoji="1" lang="en-US" altLang="ko-KR" sz="2800">
                <a:solidFill>
                  <a:srgbClr val="FF0000"/>
                </a:solidFill>
                <a:latin typeface="Tahoma" panose="020B0604030504040204" pitchFamily="34" charset="0"/>
                <a:cs typeface="HY얕은샘물M"/>
              </a:rPr>
              <a:t>I</a:t>
            </a:r>
            <a:r>
              <a:rPr kumimoji="1" lang="en-US" altLang="ko-KR" sz="2800">
                <a:latin typeface="Tahoma" panose="020B0604030504040204" pitchFamily="34" charset="0"/>
                <a:cs typeface="HY얕은샘물M"/>
              </a:rPr>
              <a:t>ndustrial </a:t>
            </a:r>
            <a:r>
              <a:rPr kumimoji="1" lang="en-US" altLang="ko-KR" sz="2800">
                <a:solidFill>
                  <a:srgbClr val="FF0000"/>
                </a:solidFill>
                <a:latin typeface="Tahoma" panose="020B0604030504040204" pitchFamily="34" charset="0"/>
                <a:cs typeface="HY얕은샘물M"/>
              </a:rPr>
              <a:t>R</a:t>
            </a:r>
            <a:r>
              <a:rPr kumimoji="1" lang="en-US" altLang="ko-KR" sz="2800">
                <a:latin typeface="Tahoma" panose="020B0604030504040204" pitchFamily="34" charset="0"/>
                <a:cs typeface="HY얕은샘물M"/>
              </a:rPr>
              <a:t>obot </a:t>
            </a:r>
            <a:r>
              <a:rPr kumimoji="1" lang="en-US" altLang="ko-KR" sz="2800">
                <a:solidFill>
                  <a:srgbClr val="FF0000"/>
                </a:solidFill>
                <a:latin typeface="Tahoma" panose="020B0604030504040204" pitchFamily="34" charset="0"/>
                <a:cs typeface="HY얕은샘물M"/>
              </a:rPr>
              <a:t>A</a:t>
            </a:r>
            <a:r>
              <a:rPr kumimoji="1" lang="en-US" altLang="ko-KR" sz="2800">
                <a:latin typeface="Tahoma" panose="020B0604030504040204" pitchFamily="34" charset="0"/>
                <a:cs typeface="HY얕은샘물M"/>
              </a:rPr>
              <a:t>ssociation) </a:t>
            </a:r>
          </a:p>
          <a:p>
            <a:pPr eaLnBrk="1" latinLnBrk="1" hangingPunct="1"/>
            <a:r>
              <a:rPr kumimoji="1" lang="en-US" altLang="ko-KR" sz="2800" b="1">
                <a:latin typeface="Tahoma" panose="020B0604030504040204" pitchFamily="34" charset="0"/>
                <a:cs typeface="HY얕은샘물M"/>
              </a:rPr>
              <a:t>        Class1: </a:t>
            </a:r>
            <a:r>
              <a:rPr kumimoji="1" lang="en-US" altLang="ko-KR" sz="2800">
                <a:latin typeface="Tahoma" panose="020B0604030504040204" pitchFamily="34" charset="0"/>
                <a:cs typeface="HY얕은샘물M"/>
              </a:rPr>
              <a:t>Manual-Handling Device </a:t>
            </a:r>
          </a:p>
          <a:p>
            <a:pPr eaLnBrk="1" latinLnBrk="1" hangingPunct="1"/>
            <a:r>
              <a:rPr kumimoji="1" lang="en-US" altLang="ko-KR" sz="2800">
                <a:latin typeface="Tahoma" panose="020B0604030504040204" pitchFamily="34" charset="0"/>
                <a:cs typeface="HY얕은샘물M"/>
              </a:rPr>
              <a:t>        </a:t>
            </a:r>
            <a:r>
              <a:rPr kumimoji="1" lang="en-US" altLang="ko-KR" sz="2800" b="1">
                <a:latin typeface="Tahoma" panose="020B0604030504040204" pitchFamily="34" charset="0"/>
                <a:cs typeface="HY얕은샘물M"/>
              </a:rPr>
              <a:t>Class2:</a:t>
            </a:r>
            <a:r>
              <a:rPr kumimoji="1" lang="en-US" altLang="ko-KR" sz="2800">
                <a:latin typeface="Tahoma" panose="020B0604030504040204" pitchFamily="34" charset="0"/>
                <a:cs typeface="HY얕은샘물M"/>
              </a:rPr>
              <a:t> Fixed Sequence Robot  </a:t>
            </a:r>
          </a:p>
          <a:p>
            <a:pPr eaLnBrk="1" latinLnBrk="1" hangingPunct="1"/>
            <a:r>
              <a:rPr kumimoji="1" lang="en-US" altLang="ko-KR" sz="2800" b="1">
                <a:latin typeface="Tahoma" panose="020B0604030504040204" pitchFamily="34" charset="0"/>
                <a:cs typeface="HY얕은샘물M"/>
              </a:rPr>
              <a:t>        Class3: </a:t>
            </a:r>
            <a:r>
              <a:rPr kumimoji="1" lang="en-US" altLang="ko-KR" sz="2800">
                <a:latin typeface="Tahoma" panose="020B0604030504040204" pitchFamily="34" charset="0"/>
                <a:cs typeface="HY얕은샘물M"/>
              </a:rPr>
              <a:t>Variable Sequence Robot  </a:t>
            </a:r>
          </a:p>
          <a:p>
            <a:pPr eaLnBrk="1" latinLnBrk="1" hangingPunct="1"/>
            <a:r>
              <a:rPr kumimoji="1" lang="en-US" altLang="ko-KR" sz="2800">
                <a:latin typeface="Tahoma" panose="020B0604030504040204" pitchFamily="34" charset="0"/>
                <a:cs typeface="HY얕은샘물M"/>
              </a:rPr>
              <a:t>        </a:t>
            </a:r>
            <a:r>
              <a:rPr kumimoji="1" lang="en-US" altLang="ko-KR" sz="2800" b="1">
                <a:latin typeface="Tahoma" panose="020B0604030504040204" pitchFamily="34" charset="0"/>
                <a:cs typeface="HY얕은샘물M"/>
              </a:rPr>
              <a:t>Class4:</a:t>
            </a:r>
            <a:r>
              <a:rPr kumimoji="1" lang="en-US" altLang="ko-KR" sz="2800">
                <a:latin typeface="Tahoma" panose="020B0604030504040204" pitchFamily="34" charset="0"/>
                <a:cs typeface="HY얕은샘물M"/>
              </a:rPr>
              <a:t> Playback Robot  </a:t>
            </a:r>
          </a:p>
          <a:p>
            <a:pPr eaLnBrk="1" latinLnBrk="1" hangingPunct="1"/>
            <a:r>
              <a:rPr kumimoji="1" lang="en-US" altLang="ko-KR" sz="2800" b="1">
                <a:latin typeface="Tahoma" panose="020B0604030504040204" pitchFamily="34" charset="0"/>
                <a:cs typeface="HY얕은샘물M"/>
              </a:rPr>
              <a:t>        Class5: </a:t>
            </a:r>
            <a:r>
              <a:rPr kumimoji="1" lang="en-US" altLang="ko-KR" sz="2800">
                <a:latin typeface="Tahoma" panose="020B0604030504040204" pitchFamily="34" charset="0"/>
                <a:cs typeface="HY얕은샘물M"/>
              </a:rPr>
              <a:t>Numerical Control Robot  </a:t>
            </a:r>
          </a:p>
          <a:p>
            <a:pPr eaLnBrk="1" latinLnBrk="1" hangingPunct="1"/>
            <a:r>
              <a:rPr kumimoji="1" lang="en-US" altLang="ko-KR" sz="2800">
                <a:latin typeface="Tahoma" panose="020B0604030504040204" pitchFamily="34" charset="0"/>
                <a:cs typeface="HY얕은샘물M"/>
              </a:rPr>
              <a:t>        </a:t>
            </a:r>
            <a:r>
              <a:rPr kumimoji="1" lang="en-US" altLang="ko-KR" sz="2800" b="1">
                <a:latin typeface="Tahoma" panose="020B0604030504040204" pitchFamily="34" charset="0"/>
                <a:cs typeface="HY얕은샘물M"/>
              </a:rPr>
              <a:t>Class6: </a:t>
            </a:r>
            <a:r>
              <a:rPr kumimoji="1" lang="en-US" altLang="ko-KR" sz="2800">
                <a:latin typeface="Tahoma" panose="020B0604030504040204" pitchFamily="34" charset="0"/>
                <a:cs typeface="HY얕은샘물M"/>
              </a:rPr>
              <a:t>Intelligent Robot</a:t>
            </a:r>
            <a:endParaRPr kumimoji="1" lang="ko-KR" altLang="en-US" sz="2800">
              <a:latin typeface="Tahoma" panose="020B0604030504040204" pitchFamily="34" charset="0"/>
              <a:cs typeface="HY얕은샘물M"/>
            </a:endParaRPr>
          </a:p>
        </p:txBody>
      </p:sp>
    </p:spTree>
    <p:extLst>
      <p:ext uri="{BB962C8B-B14F-4D97-AF65-F5344CB8AC3E}">
        <p14:creationId xmlns:p14="http://schemas.microsoft.com/office/powerpoint/2010/main" val="7815637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xmlns="" id="{C994EC30-BD73-49F8-84CC-1C1CF7667F0A}"/>
              </a:ext>
            </a:extLst>
          </p:cNvPr>
          <p:cNvSpPr>
            <a:spLocks noGrp="1" noChangeArrowheads="1"/>
          </p:cNvSpPr>
          <p:nvPr>
            <p:ph type="title"/>
          </p:nvPr>
        </p:nvSpPr>
        <p:spPr/>
        <p:txBody>
          <a:bodyPr/>
          <a:lstStyle/>
          <a:p>
            <a:pPr>
              <a:defRPr/>
            </a:pPr>
            <a:r>
              <a:rPr lang="en-US" altLang="ko-KR" sz="4000">
                <a:solidFill>
                  <a:schemeClr val="tx1">
                    <a:lumMod val="95000"/>
                    <a:lumOff val="5000"/>
                  </a:schemeClr>
                </a:solidFill>
                <a:ea typeface="굴림" pitchFamily="50" charset="-127"/>
              </a:rPr>
              <a:t>Classification of Robots</a:t>
            </a:r>
          </a:p>
        </p:txBody>
      </p:sp>
      <p:sp>
        <p:nvSpPr>
          <p:cNvPr id="21507" name="Text Box 4"/>
          <p:cNvSpPr txBox="1">
            <a:spLocks noChangeArrowheads="1"/>
          </p:cNvSpPr>
          <p:nvPr/>
        </p:nvSpPr>
        <p:spPr bwMode="auto">
          <a:xfrm>
            <a:off x="2286000" y="1703388"/>
            <a:ext cx="6362700" cy="2246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Tw Cen MT" panose="020B0602020104020603" pitchFamily="34" charset="0"/>
              </a:defRPr>
            </a:lvl1pPr>
            <a:lvl2pPr marL="914400" indent="-457200">
              <a:defRPr>
                <a:solidFill>
                  <a:schemeClr val="tx1"/>
                </a:solidFill>
                <a:latin typeface="Tw Cen MT" panose="020B0602020104020603" pitchFamily="34" charset="0"/>
              </a:defRPr>
            </a:lvl2pPr>
            <a:lvl3pPr marL="1371600" indent="-457200">
              <a:defRPr>
                <a:solidFill>
                  <a:schemeClr val="tx1"/>
                </a:solidFill>
                <a:latin typeface="Tw Cen MT" panose="020B0602020104020603" pitchFamily="34" charset="0"/>
              </a:defRPr>
            </a:lvl3pPr>
            <a:lvl4pPr marL="1828800" indent="-457200">
              <a:defRPr>
                <a:solidFill>
                  <a:schemeClr val="tx1"/>
                </a:solidFill>
                <a:latin typeface="Tw Cen MT" panose="020B0602020104020603" pitchFamily="34" charset="0"/>
              </a:defRPr>
            </a:lvl4pPr>
            <a:lvl5pPr marL="2286000" indent="-457200">
              <a:defRPr>
                <a:solidFill>
                  <a:schemeClr val="tx1"/>
                </a:solidFill>
                <a:latin typeface="Tw Cen MT" panose="020B0602020104020603" pitchFamily="34" charset="0"/>
              </a:defRPr>
            </a:lvl5pPr>
            <a:lvl6pPr marL="2743200" indent="-457200" defTabSz="457200" fontAlgn="base">
              <a:spcBef>
                <a:spcPct val="0"/>
              </a:spcBef>
              <a:spcAft>
                <a:spcPct val="0"/>
              </a:spcAft>
              <a:defRPr>
                <a:solidFill>
                  <a:schemeClr val="tx1"/>
                </a:solidFill>
                <a:latin typeface="Tw Cen MT" panose="020B0602020104020603" pitchFamily="34" charset="0"/>
              </a:defRPr>
            </a:lvl6pPr>
            <a:lvl7pPr marL="3200400" indent="-457200" defTabSz="457200" fontAlgn="base">
              <a:spcBef>
                <a:spcPct val="0"/>
              </a:spcBef>
              <a:spcAft>
                <a:spcPct val="0"/>
              </a:spcAft>
              <a:defRPr>
                <a:solidFill>
                  <a:schemeClr val="tx1"/>
                </a:solidFill>
                <a:latin typeface="Tw Cen MT" panose="020B0602020104020603" pitchFamily="34" charset="0"/>
              </a:defRPr>
            </a:lvl7pPr>
            <a:lvl8pPr marL="3657600" indent="-457200" defTabSz="457200" fontAlgn="base">
              <a:spcBef>
                <a:spcPct val="0"/>
              </a:spcBef>
              <a:spcAft>
                <a:spcPct val="0"/>
              </a:spcAft>
              <a:defRPr>
                <a:solidFill>
                  <a:schemeClr val="tx1"/>
                </a:solidFill>
                <a:latin typeface="Tw Cen MT" panose="020B0602020104020603" pitchFamily="34" charset="0"/>
              </a:defRPr>
            </a:lvl8pPr>
            <a:lvl9pPr marL="4114800" indent="-4572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2400">
                <a:latin typeface="Tahoma" panose="020B0604030504040204" pitchFamily="34" charset="0"/>
                <a:ea typeface="굴림" pitchFamily="50" charset="-128"/>
              </a:rPr>
              <a:t> </a:t>
            </a:r>
            <a:r>
              <a:rPr kumimoji="1" lang="en-US" altLang="ko-KR" sz="2800">
                <a:latin typeface="Tahoma" panose="020B0604030504040204" pitchFamily="34" charset="0"/>
                <a:ea typeface="굴림" pitchFamily="50" charset="-128"/>
              </a:rPr>
              <a:t>- </a:t>
            </a:r>
            <a:r>
              <a:rPr kumimoji="1" lang="en-US" altLang="ko-KR" sz="2800">
                <a:solidFill>
                  <a:srgbClr val="FF0000"/>
                </a:solidFill>
                <a:latin typeface="Tahoma" panose="020B0604030504040204" pitchFamily="34" charset="0"/>
                <a:ea typeface="굴림" pitchFamily="50" charset="-128"/>
              </a:rPr>
              <a:t>RIA </a:t>
            </a:r>
            <a:r>
              <a:rPr kumimoji="1" lang="en-US" altLang="ko-KR" sz="2800">
                <a:latin typeface="Tahoma" panose="020B0604030504040204" pitchFamily="34" charset="0"/>
                <a:ea typeface="굴림" pitchFamily="50" charset="-128"/>
              </a:rPr>
              <a:t>(</a:t>
            </a:r>
            <a:r>
              <a:rPr kumimoji="1" lang="en-US" altLang="ko-KR" sz="2800">
                <a:solidFill>
                  <a:srgbClr val="FF0000"/>
                </a:solidFill>
                <a:latin typeface="Tahoma" panose="020B0604030504040204" pitchFamily="34" charset="0"/>
                <a:ea typeface="굴림" pitchFamily="50" charset="-128"/>
              </a:rPr>
              <a:t>R</a:t>
            </a:r>
            <a:r>
              <a:rPr kumimoji="1" lang="en-US" altLang="ko-KR" sz="2800">
                <a:latin typeface="Tahoma" panose="020B0604030504040204" pitchFamily="34" charset="0"/>
                <a:ea typeface="굴림" pitchFamily="50" charset="-128"/>
              </a:rPr>
              <a:t>obotics </a:t>
            </a:r>
            <a:r>
              <a:rPr kumimoji="1" lang="en-US" altLang="ko-KR" sz="2800">
                <a:solidFill>
                  <a:srgbClr val="FF0000"/>
                </a:solidFill>
                <a:latin typeface="Tahoma" panose="020B0604030504040204" pitchFamily="34" charset="0"/>
                <a:ea typeface="굴림" pitchFamily="50" charset="-128"/>
              </a:rPr>
              <a:t>I</a:t>
            </a:r>
            <a:r>
              <a:rPr kumimoji="1" lang="en-US" altLang="ko-KR" sz="2800">
                <a:latin typeface="Tahoma" panose="020B0604030504040204" pitchFamily="34" charset="0"/>
                <a:ea typeface="굴림" pitchFamily="50" charset="-128"/>
              </a:rPr>
              <a:t>nstitute of </a:t>
            </a:r>
            <a:r>
              <a:rPr kumimoji="1" lang="en-US" altLang="ko-KR" sz="2800">
                <a:solidFill>
                  <a:srgbClr val="FF0000"/>
                </a:solidFill>
                <a:latin typeface="Tahoma" panose="020B0604030504040204" pitchFamily="34" charset="0"/>
                <a:ea typeface="굴림" pitchFamily="50" charset="-128"/>
              </a:rPr>
              <a:t>A</a:t>
            </a:r>
            <a:r>
              <a:rPr kumimoji="1" lang="en-US" altLang="ko-KR" sz="2800">
                <a:latin typeface="Tahoma" panose="020B0604030504040204" pitchFamily="34" charset="0"/>
                <a:ea typeface="굴림" pitchFamily="50" charset="-128"/>
              </a:rPr>
              <a:t>merica)</a:t>
            </a:r>
          </a:p>
          <a:p>
            <a:pPr eaLnBrk="1" latinLnBrk="1" hangingPunct="1"/>
            <a:r>
              <a:rPr kumimoji="1" lang="en-US" altLang="ko-KR" sz="2800">
                <a:latin typeface="Tahoma" panose="020B0604030504040204" pitchFamily="34" charset="0"/>
                <a:ea typeface="굴림" pitchFamily="50" charset="-128"/>
              </a:rPr>
              <a:t>	  Variable Sequence Robot(</a:t>
            </a:r>
            <a:r>
              <a:rPr kumimoji="1" lang="en-US" altLang="ko-KR" sz="2800" b="1">
                <a:latin typeface="Tahoma" panose="020B0604030504040204" pitchFamily="34" charset="0"/>
                <a:ea typeface="굴림" pitchFamily="50" charset="-128"/>
              </a:rPr>
              <a:t>Class3</a:t>
            </a:r>
            <a:r>
              <a:rPr kumimoji="1" lang="en-US" altLang="ko-KR" sz="2800">
                <a:latin typeface="Tahoma" panose="020B0604030504040204" pitchFamily="34" charset="0"/>
                <a:ea typeface="굴림" pitchFamily="50" charset="-128"/>
              </a:rPr>
              <a:t>) </a:t>
            </a:r>
          </a:p>
          <a:p>
            <a:pPr eaLnBrk="1" latinLnBrk="1" hangingPunct="1"/>
            <a:r>
              <a:rPr kumimoji="1" lang="en-US" altLang="ko-KR" sz="2800">
                <a:latin typeface="Tahoma" panose="020B0604030504040204" pitchFamily="34" charset="0"/>
                <a:ea typeface="굴림" pitchFamily="50" charset="-128"/>
              </a:rPr>
              <a:t>	  Playback Robot(</a:t>
            </a:r>
            <a:r>
              <a:rPr kumimoji="1" lang="en-US" altLang="ko-KR" sz="2800" b="1">
                <a:latin typeface="Tahoma" panose="020B0604030504040204" pitchFamily="34" charset="0"/>
                <a:ea typeface="굴림" pitchFamily="50" charset="-128"/>
              </a:rPr>
              <a:t>Class4</a:t>
            </a:r>
            <a:r>
              <a:rPr kumimoji="1" lang="en-US" altLang="ko-KR" sz="2800">
                <a:latin typeface="Tahoma" panose="020B0604030504040204" pitchFamily="34" charset="0"/>
                <a:ea typeface="굴림" pitchFamily="50" charset="-128"/>
              </a:rPr>
              <a:t>)</a:t>
            </a:r>
          </a:p>
          <a:p>
            <a:pPr eaLnBrk="1" latinLnBrk="1" hangingPunct="1"/>
            <a:r>
              <a:rPr kumimoji="1" lang="en-US" altLang="ko-KR" sz="2800">
                <a:latin typeface="Tahoma" panose="020B0604030504040204" pitchFamily="34" charset="0"/>
                <a:ea typeface="굴림" pitchFamily="50" charset="-128"/>
              </a:rPr>
              <a:t>	  Numerical Control Robot(</a:t>
            </a:r>
            <a:r>
              <a:rPr kumimoji="1" lang="en-US" altLang="ko-KR" sz="2800" b="1">
                <a:latin typeface="Tahoma" panose="020B0604030504040204" pitchFamily="34" charset="0"/>
                <a:ea typeface="굴림" pitchFamily="50" charset="-128"/>
              </a:rPr>
              <a:t>Class5</a:t>
            </a:r>
            <a:r>
              <a:rPr kumimoji="1" lang="en-US" altLang="ko-KR" sz="2800">
                <a:latin typeface="Tahoma" panose="020B0604030504040204" pitchFamily="34" charset="0"/>
                <a:ea typeface="굴림" pitchFamily="50" charset="-128"/>
              </a:rPr>
              <a:t>)</a:t>
            </a:r>
          </a:p>
          <a:p>
            <a:pPr eaLnBrk="1" latinLnBrk="1" hangingPunct="1"/>
            <a:r>
              <a:rPr kumimoji="1" lang="en-US" altLang="ko-KR" sz="2800">
                <a:latin typeface="Tahoma" panose="020B0604030504040204" pitchFamily="34" charset="0"/>
                <a:ea typeface="굴림" pitchFamily="50" charset="-128"/>
              </a:rPr>
              <a:t>	  Intelligent Robot(</a:t>
            </a:r>
            <a:r>
              <a:rPr kumimoji="1" lang="en-US" altLang="ko-KR" sz="2800" b="1">
                <a:latin typeface="Tahoma" panose="020B0604030504040204" pitchFamily="34" charset="0"/>
                <a:ea typeface="굴림" pitchFamily="50" charset="-128"/>
              </a:rPr>
              <a:t>Class6</a:t>
            </a:r>
            <a:r>
              <a:rPr kumimoji="1" lang="en-US" altLang="ko-KR" sz="2800">
                <a:latin typeface="Tahoma" panose="020B0604030504040204" pitchFamily="34" charset="0"/>
                <a:ea typeface="굴림" pitchFamily="50" charset="-128"/>
              </a:rPr>
              <a:t>)</a:t>
            </a:r>
            <a:endParaRPr kumimoji="1" lang="ko-KR" altLang="en-US" sz="2800">
              <a:latin typeface="Tahoma" panose="020B0604030504040204" pitchFamily="34" charset="0"/>
              <a:ea typeface="굴림" pitchFamily="50" charset="-128"/>
            </a:endParaRPr>
          </a:p>
        </p:txBody>
      </p:sp>
    </p:spTree>
    <p:extLst>
      <p:ext uri="{BB962C8B-B14F-4D97-AF65-F5344CB8AC3E}">
        <p14:creationId xmlns:p14="http://schemas.microsoft.com/office/powerpoint/2010/main" val="1518450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xmlns="" id="{B596CD9B-16FA-4F40-A5A6-B3EDD27A6157}"/>
              </a:ext>
            </a:extLst>
          </p:cNvPr>
          <p:cNvSpPr>
            <a:spLocks noGrp="1" noChangeArrowheads="1"/>
          </p:cNvSpPr>
          <p:nvPr>
            <p:ph type="title"/>
          </p:nvPr>
        </p:nvSpPr>
        <p:spPr/>
        <p:txBody>
          <a:bodyPr/>
          <a:lstStyle/>
          <a:p>
            <a:pPr>
              <a:defRPr/>
            </a:pPr>
            <a:r>
              <a:rPr lang="en-US" altLang="ko-KR" sz="4000">
                <a:solidFill>
                  <a:schemeClr val="tx1">
                    <a:lumMod val="95000"/>
                    <a:lumOff val="5000"/>
                  </a:schemeClr>
                </a:solidFill>
                <a:ea typeface="굴림" pitchFamily="50" charset="-127"/>
              </a:rPr>
              <a:t>Classification of Robots</a:t>
            </a:r>
          </a:p>
        </p:txBody>
      </p:sp>
      <p:sp>
        <p:nvSpPr>
          <p:cNvPr id="23555" name="Text Box 4"/>
          <p:cNvSpPr txBox="1">
            <a:spLocks noChangeArrowheads="1"/>
          </p:cNvSpPr>
          <p:nvPr/>
        </p:nvSpPr>
        <p:spPr bwMode="auto">
          <a:xfrm>
            <a:off x="2362200" y="1828801"/>
            <a:ext cx="7772400" cy="30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35000" indent="-635000">
              <a:defRPr>
                <a:solidFill>
                  <a:schemeClr val="tx1"/>
                </a:solidFill>
                <a:latin typeface="Tw Cen MT" panose="020B0602020104020603" pitchFamily="34" charset="0"/>
              </a:defRPr>
            </a:lvl1pPr>
            <a:lvl2pPr marL="2338388" indent="-457200">
              <a:defRPr>
                <a:solidFill>
                  <a:schemeClr val="tx1"/>
                </a:solidFill>
                <a:latin typeface="Tw Cen MT" panose="020B0602020104020603" pitchFamily="34" charset="0"/>
              </a:defRPr>
            </a:lvl2pPr>
            <a:lvl3pPr marL="2909888" indent="-457200">
              <a:defRPr>
                <a:solidFill>
                  <a:schemeClr val="tx1"/>
                </a:solidFill>
                <a:latin typeface="Tw Cen MT" panose="020B0602020104020603" pitchFamily="34" charset="0"/>
              </a:defRPr>
            </a:lvl3pPr>
            <a:lvl4pPr marL="3481388" indent="-457200">
              <a:defRPr>
                <a:solidFill>
                  <a:schemeClr val="tx1"/>
                </a:solidFill>
                <a:latin typeface="Tw Cen MT" panose="020B0602020104020603" pitchFamily="34" charset="0"/>
              </a:defRPr>
            </a:lvl4pPr>
            <a:lvl5pPr marL="4052888" indent="-457200">
              <a:defRPr>
                <a:solidFill>
                  <a:schemeClr val="tx1"/>
                </a:solidFill>
                <a:latin typeface="Tw Cen MT" panose="020B0602020104020603" pitchFamily="34" charset="0"/>
              </a:defRPr>
            </a:lvl5pPr>
            <a:lvl6pPr marL="4510088" indent="-457200" defTabSz="457200" fontAlgn="base">
              <a:spcBef>
                <a:spcPct val="0"/>
              </a:spcBef>
              <a:spcAft>
                <a:spcPct val="0"/>
              </a:spcAft>
              <a:defRPr>
                <a:solidFill>
                  <a:schemeClr val="tx1"/>
                </a:solidFill>
                <a:latin typeface="Tw Cen MT" panose="020B0602020104020603" pitchFamily="34" charset="0"/>
              </a:defRPr>
            </a:lvl6pPr>
            <a:lvl7pPr marL="4967288" indent="-457200" defTabSz="457200" fontAlgn="base">
              <a:spcBef>
                <a:spcPct val="0"/>
              </a:spcBef>
              <a:spcAft>
                <a:spcPct val="0"/>
              </a:spcAft>
              <a:defRPr>
                <a:solidFill>
                  <a:schemeClr val="tx1"/>
                </a:solidFill>
                <a:latin typeface="Tw Cen MT" panose="020B0602020104020603" pitchFamily="34" charset="0"/>
              </a:defRPr>
            </a:lvl7pPr>
            <a:lvl8pPr marL="5424488" indent="-457200" defTabSz="457200" fontAlgn="base">
              <a:spcBef>
                <a:spcPct val="0"/>
              </a:spcBef>
              <a:spcAft>
                <a:spcPct val="0"/>
              </a:spcAft>
              <a:defRPr>
                <a:solidFill>
                  <a:schemeClr val="tx1"/>
                </a:solidFill>
                <a:latin typeface="Tw Cen MT" panose="020B0602020104020603" pitchFamily="34" charset="0"/>
              </a:defRPr>
            </a:lvl8pPr>
            <a:lvl9pPr marL="5881688" indent="-457200" defTabSz="457200" fontAlgn="base">
              <a:spcBef>
                <a:spcPct val="0"/>
              </a:spcBef>
              <a:spcAft>
                <a:spcPct val="0"/>
              </a:spcAft>
              <a:defRPr>
                <a:solidFill>
                  <a:schemeClr val="tx1"/>
                </a:solidFill>
                <a:latin typeface="Tw Cen MT" panose="020B0602020104020603" pitchFamily="34" charset="0"/>
              </a:defRPr>
            </a:lvl9pPr>
          </a:lstStyle>
          <a:p>
            <a:pPr eaLnBrk="1" hangingPunct="1"/>
            <a:r>
              <a:rPr kumimoji="1" lang="en-US" altLang="ko-KR" sz="2000">
                <a:latin typeface="Tahoma" panose="020B0604030504040204" pitchFamily="34" charset="0"/>
                <a:ea typeface="굴림" pitchFamily="50" charset="-128"/>
              </a:rPr>
              <a:t>     </a:t>
            </a:r>
            <a:r>
              <a:rPr kumimoji="1" lang="en-US" altLang="ko-KR" sz="2400">
                <a:latin typeface="Tahoma" panose="020B0604030504040204" pitchFamily="34" charset="0"/>
                <a:ea typeface="굴림" pitchFamily="50" charset="-128"/>
              </a:rPr>
              <a:t>- </a:t>
            </a:r>
            <a:r>
              <a:rPr kumimoji="1" lang="en-US" altLang="ko-KR" sz="2400">
                <a:solidFill>
                  <a:srgbClr val="FF0000"/>
                </a:solidFill>
                <a:latin typeface="Tahoma" panose="020B0604030504040204" pitchFamily="34" charset="0"/>
                <a:ea typeface="굴림" pitchFamily="50" charset="-128"/>
              </a:rPr>
              <a:t>AFR</a:t>
            </a:r>
            <a:r>
              <a:rPr kumimoji="1" lang="en-US" altLang="ko-KR" sz="2400">
                <a:latin typeface="Tahoma" panose="020B0604030504040204" pitchFamily="34" charset="0"/>
                <a:ea typeface="굴림" pitchFamily="50" charset="-128"/>
              </a:rPr>
              <a:t> (</a:t>
            </a:r>
            <a:r>
              <a:rPr kumimoji="1" lang="en-US" altLang="ko-KR" sz="2400">
                <a:solidFill>
                  <a:srgbClr val="FF0000"/>
                </a:solidFill>
                <a:latin typeface="Tahoma" panose="020B0604030504040204" pitchFamily="34" charset="0"/>
                <a:ea typeface="굴림" pitchFamily="50" charset="-128"/>
              </a:rPr>
              <a:t>A</a:t>
            </a:r>
            <a:r>
              <a:rPr kumimoji="1" lang="en-US" altLang="ko-KR" sz="2400">
                <a:latin typeface="Tahoma" panose="020B0604030504040204" pitchFamily="34" charset="0"/>
                <a:ea typeface="굴림" pitchFamily="50" charset="-128"/>
              </a:rPr>
              <a:t>ssociation </a:t>
            </a:r>
            <a:r>
              <a:rPr kumimoji="1" lang="en-US" altLang="ko-KR" sz="2400">
                <a:solidFill>
                  <a:srgbClr val="FF0000"/>
                </a:solidFill>
                <a:latin typeface="Tahoma" panose="020B0604030504040204" pitchFamily="34" charset="0"/>
                <a:ea typeface="굴림" pitchFamily="50" charset="-128"/>
              </a:rPr>
              <a:t>F</a:t>
            </a:r>
            <a:r>
              <a:rPr kumimoji="1" lang="en-US" altLang="ko-KR" sz="2400">
                <a:latin typeface="Tahoma" panose="020B0604030504040204" pitchFamily="34" charset="0"/>
                <a:ea typeface="굴림" pitchFamily="50" charset="-128"/>
              </a:rPr>
              <a:t>ran</a:t>
            </a:r>
            <a:r>
              <a:rPr kumimoji="1" lang="en-US" altLang="ko-KR" sz="2400">
                <a:latin typeface="Tahoma" panose="020B0604030504040204" pitchFamily="34" charset="0"/>
                <a:ea typeface="굴림" pitchFamily="50" charset="-128"/>
                <a:cs typeface="Tahoma" panose="020B0604030504040204" pitchFamily="34" charset="0"/>
              </a:rPr>
              <a:t>Ç</a:t>
            </a:r>
            <a:r>
              <a:rPr kumimoji="1" lang="en-US" altLang="ko-KR" sz="2400">
                <a:latin typeface="Tahoma" panose="020B0604030504040204" pitchFamily="34" charset="0"/>
                <a:ea typeface="굴림" pitchFamily="50" charset="-128"/>
              </a:rPr>
              <a:t>aise de </a:t>
            </a:r>
            <a:r>
              <a:rPr kumimoji="1" lang="en-US" altLang="ko-KR" sz="2400">
                <a:solidFill>
                  <a:srgbClr val="FF0000"/>
                </a:solidFill>
                <a:latin typeface="Tahoma" panose="020B0604030504040204" pitchFamily="34" charset="0"/>
                <a:ea typeface="굴림" pitchFamily="50" charset="-128"/>
              </a:rPr>
              <a:t>R</a:t>
            </a:r>
            <a:r>
              <a:rPr kumimoji="1" lang="en-US" altLang="ko-KR" sz="2400">
                <a:latin typeface="Tahoma" panose="020B0604030504040204" pitchFamily="34" charset="0"/>
                <a:ea typeface="굴림" pitchFamily="50" charset="-128"/>
              </a:rPr>
              <a:t>obotique) </a:t>
            </a:r>
          </a:p>
          <a:p>
            <a:pPr eaLnBrk="1" hangingPunct="1"/>
            <a:r>
              <a:rPr kumimoji="1" lang="en-US" altLang="ko-KR" sz="2400">
                <a:latin typeface="Tahoma" panose="020B0604030504040204" pitchFamily="34" charset="0"/>
                <a:ea typeface="굴림" pitchFamily="50" charset="-128"/>
              </a:rPr>
              <a:t>	</a:t>
            </a:r>
            <a:r>
              <a:rPr kumimoji="1" lang="en-US" altLang="ko-KR" sz="2400" b="1">
                <a:latin typeface="Tahoma" panose="020B0604030504040204" pitchFamily="34" charset="0"/>
                <a:ea typeface="굴림" pitchFamily="50" charset="-128"/>
              </a:rPr>
              <a:t>   Type A: </a:t>
            </a:r>
            <a:r>
              <a:rPr kumimoji="1" lang="en-US" altLang="ko-KR" sz="2400">
                <a:latin typeface="Tahoma" panose="020B0604030504040204" pitchFamily="34" charset="0"/>
                <a:ea typeface="굴림" pitchFamily="50" charset="-128"/>
              </a:rPr>
              <a:t>Manual Handling Devices/ telerobotics </a:t>
            </a:r>
          </a:p>
          <a:p>
            <a:pPr eaLnBrk="1" hangingPunct="1"/>
            <a:r>
              <a:rPr kumimoji="1" lang="en-US" altLang="ko-KR" sz="2400">
                <a:latin typeface="Tahoma" panose="020B0604030504040204" pitchFamily="34" charset="0"/>
                <a:ea typeface="굴림" pitchFamily="50" charset="-128"/>
              </a:rPr>
              <a:t>	   </a:t>
            </a:r>
            <a:r>
              <a:rPr kumimoji="1" lang="en-US" altLang="ko-KR" sz="2400" b="1">
                <a:latin typeface="Tahoma" panose="020B0604030504040204" pitchFamily="34" charset="0"/>
                <a:ea typeface="굴림" pitchFamily="50" charset="-128"/>
              </a:rPr>
              <a:t>Type B:</a:t>
            </a:r>
            <a:r>
              <a:rPr kumimoji="1" lang="en-US" altLang="ko-KR" sz="2400">
                <a:latin typeface="Tahoma" panose="020B0604030504040204" pitchFamily="34" charset="0"/>
                <a:ea typeface="굴림" pitchFamily="50" charset="-128"/>
              </a:rPr>
              <a:t> Automatic Handling Devices/      predetermined cycles </a:t>
            </a:r>
          </a:p>
          <a:p>
            <a:pPr eaLnBrk="1" hangingPunct="1"/>
            <a:r>
              <a:rPr kumimoji="1" lang="en-US" altLang="ko-KR" sz="2400">
                <a:latin typeface="Tahoma" panose="020B0604030504040204" pitchFamily="34" charset="0"/>
                <a:ea typeface="굴림" pitchFamily="50" charset="-128"/>
              </a:rPr>
              <a:t>	   </a:t>
            </a:r>
            <a:r>
              <a:rPr kumimoji="1" lang="en-US" altLang="ko-KR" sz="2400" b="1">
                <a:latin typeface="Tahoma" panose="020B0604030504040204" pitchFamily="34" charset="0"/>
                <a:ea typeface="굴림" pitchFamily="50" charset="-128"/>
              </a:rPr>
              <a:t>Type C:</a:t>
            </a:r>
            <a:r>
              <a:rPr kumimoji="1" lang="en-US" altLang="ko-KR" sz="2400">
                <a:latin typeface="Tahoma" panose="020B0604030504040204" pitchFamily="34" charset="0"/>
                <a:ea typeface="굴림" pitchFamily="50" charset="-128"/>
              </a:rPr>
              <a:t> Programmable, Servo controlled robot, </a:t>
            </a:r>
          </a:p>
          <a:p>
            <a:pPr eaLnBrk="1" hangingPunct="1"/>
            <a:r>
              <a:rPr kumimoji="1" lang="en-US" altLang="ko-KR" sz="2400">
                <a:latin typeface="Tahoma" panose="020B0604030504040204" pitchFamily="34" charset="0"/>
                <a:ea typeface="굴림" pitchFamily="50" charset="-128"/>
              </a:rPr>
              <a:t>                     continuous point-to-point trajectories </a:t>
            </a:r>
          </a:p>
          <a:p>
            <a:pPr eaLnBrk="1" hangingPunct="1"/>
            <a:r>
              <a:rPr kumimoji="1" lang="en-US" altLang="ko-KR" sz="2400">
                <a:latin typeface="Tahoma" panose="020B0604030504040204" pitchFamily="34" charset="0"/>
                <a:ea typeface="굴림" pitchFamily="50" charset="-128"/>
              </a:rPr>
              <a:t>	   </a:t>
            </a:r>
            <a:r>
              <a:rPr kumimoji="1" lang="en-US" altLang="ko-KR" sz="2400" b="1">
                <a:latin typeface="Tahoma" panose="020B0604030504040204" pitchFamily="34" charset="0"/>
                <a:ea typeface="굴림" pitchFamily="50" charset="-128"/>
              </a:rPr>
              <a:t>Type D:</a:t>
            </a:r>
            <a:r>
              <a:rPr kumimoji="1" lang="en-US" altLang="ko-KR" sz="2400">
                <a:latin typeface="Tahoma" panose="020B0604030504040204" pitchFamily="34" charset="0"/>
                <a:ea typeface="굴림" pitchFamily="50" charset="-128"/>
              </a:rPr>
              <a:t> Same type with C, but it can acquire information.</a:t>
            </a:r>
            <a:endParaRPr kumimoji="1" lang="ko-KR" altLang="en-US" sz="2400">
              <a:latin typeface="Tahoma" panose="020B0604030504040204" pitchFamily="34" charset="0"/>
              <a:ea typeface="굴림" pitchFamily="50" charset="-128"/>
            </a:endParaRPr>
          </a:p>
        </p:txBody>
      </p:sp>
    </p:spTree>
    <p:extLst>
      <p:ext uri="{BB962C8B-B14F-4D97-AF65-F5344CB8AC3E}">
        <p14:creationId xmlns:p14="http://schemas.microsoft.com/office/powerpoint/2010/main" val="13908288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Documents and Settings\Administrator\Local Settings\Temporary Internet Files\Content.IE5\92NJNB6K\MC900441902[1].wm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52700" y="2820988"/>
            <a:ext cx="3276600" cy="2970212"/>
          </a:xfrm>
        </p:spPr>
      </p:pic>
      <p:sp>
        <p:nvSpPr>
          <p:cNvPr id="5127" name="Rectangle 10"/>
          <p:cNvSpPr>
            <a:spLocks noChangeArrowheads="1"/>
          </p:cNvSpPr>
          <p:nvPr/>
        </p:nvSpPr>
        <p:spPr bwMode="auto">
          <a:xfrm>
            <a:off x="6172200" y="2097088"/>
            <a:ext cx="4629150" cy="646331"/>
          </a:xfrm>
          <a:prstGeom prst="rect">
            <a:avLst/>
          </a:prstGeom>
          <a:noFill/>
          <a:ln w="9525">
            <a:noFill/>
            <a:miter lim="800000"/>
            <a:headEnd/>
            <a:tailEnd/>
          </a:ln>
        </p:spPr>
        <p:txBody>
          <a:bodyPr wrap="square">
            <a:spAutoFit/>
          </a:bodyPr>
          <a:lstStyle/>
          <a:p>
            <a:pPr>
              <a:defRPr/>
            </a:pPr>
            <a:r>
              <a:rPr lang="en-US"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pitchFamily="34" charset="0"/>
              </a:rPr>
              <a:t>What is a robot?</a:t>
            </a:r>
          </a:p>
        </p:txBody>
      </p:sp>
      <p:sp>
        <p:nvSpPr>
          <p:cNvPr id="3" name="Slide Number Placeholder 2"/>
          <p:cNvSpPr>
            <a:spLocks noGrp="1"/>
          </p:cNvSpPr>
          <p:nvPr>
            <p:ph type="sldNum" sz="quarter" idx="12"/>
          </p:nvPr>
        </p:nvSpPr>
        <p:spPr/>
        <p:txBody>
          <a:bodyPr/>
          <a:lstStyle/>
          <a:p>
            <a:fld id="{37748754-FFFC-4070-89EE-01B245B84029}" type="slidenum">
              <a:rPr lang="en-IN" smtClean="0"/>
              <a:t>2</a:t>
            </a:fld>
            <a:endParaRPr lang="en-IN"/>
          </a:p>
        </p:txBody>
      </p:sp>
    </p:spTree>
    <p:extLst>
      <p:ext uri="{BB962C8B-B14F-4D97-AF65-F5344CB8AC3E}">
        <p14:creationId xmlns:p14="http://schemas.microsoft.com/office/powerpoint/2010/main" val="4218350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xmlns="" id="{21A043C5-500C-4A47-AA85-741639588219}"/>
              </a:ext>
            </a:extLst>
          </p:cNvPr>
          <p:cNvSpPr>
            <a:spLocks noGrp="1" noChangeArrowheads="1"/>
          </p:cNvSpPr>
          <p:nvPr>
            <p:ph type="title"/>
          </p:nvPr>
        </p:nvSpPr>
        <p:spPr/>
        <p:txBody>
          <a:bodyPr/>
          <a:lstStyle/>
          <a:p>
            <a:pPr>
              <a:defRPr/>
            </a:pPr>
            <a:r>
              <a:rPr lang="en-US" altLang="en-US">
                <a:solidFill>
                  <a:schemeClr val="tx1">
                    <a:lumMod val="95000"/>
                    <a:lumOff val="5000"/>
                  </a:schemeClr>
                </a:solidFill>
              </a:rPr>
              <a:t>What is Robotics?</a:t>
            </a:r>
          </a:p>
        </p:txBody>
      </p:sp>
      <p:sp>
        <p:nvSpPr>
          <p:cNvPr id="25603" name="Rectangle 3"/>
          <p:cNvSpPr>
            <a:spLocks noGrp="1" noChangeArrowheads="1"/>
          </p:cNvSpPr>
          <p:nvPr>
            <p:ph idx="1"/>
          </p:nvPr>
        </p:nvSpPr>
        <p:spPr/>
        <p:txBody>
          <a:bodyPr/>
          <a:lstStyle/>
          <a:p>
            <a:r>
              <a:rPr lang="en-US" altLang="en-US" smtClean="0"/>
              <a:t>Robotics is the art, knowledge base, and the know-how of designing, applying,  and using robots in human endeavors.</a:t>
            </a:r>
          </a:p>
          <a:p>
            <a:r>
              <a:rPr lang="en-US" altLang="en-US" smtClean="0"/>
              <a:t>Robotics is an interdisciplinary subject that benefits from mechanical engineering, electrical and electronic engineering, computer science, biology, and many other disciplines.</a:t>
            </a:r>
          </a:p>
        </p:txBody>
      </p:sp>
    </p:spTree>
    <p:extLst>
      <p:ext uri="{BB962C8B-B14F-4D97-AF65-F5344CB8AC3E}">
        <p14:creationId xmlns:p14="http://schemas.microsoft.com/office/powerpoint/2010/main" val="3792493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7"/>
          <p:cNvSpPr txBox="1">
            <a:spLocks noChangeArrowheads="1"/>
          </p:cNvSpPr>
          <p:nvPr/>
        </p:nvSpPr>
        <p:spPr bwMode="auto">
          <a:xfrm>
            <a:off x="3657600" y="381000"/>
            <a:ext cx="487680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algn="ctr" eaLnBrk="1" hangingPunct="1">
              <a:spcBef>
                <a:spcPct val="50000"/>
              </a:spcBef>
            </a:pPr>
            <a:r>
              <a:rPr lang="en-US" altLang="en-US" sz="4400" b="1">
                <a:solidFill>
                  <a:schemeClr val="tx2"/>
                </a:solidFill>
                <a:latin typeface="Times New Roman" panose="02020603050405020304" pitchFamily="18" charset="0"/>
              </a:rPr>
              <a:t>What are the parts of a robot?</a:t>
            </a:r>
            <a:endParaRPr lang="en-US" altLang="en-US" sz="3200" b="1">
              <a:latin typeface="Times New Roman" panose="02020603050405020304" pitchFamily="18" charset="0"/>
            </a:endParaRPr>
          </a:p>
        </p:txBody>
      </p:sp>
      <p:pic>
        <p:nvPicPr>
          <p:cNvPr id="92168" name="Picture 8" descr="5par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1" y="1981201"/>
            <a:ext cx="4314825"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9" name="Text Box 9"/>
          <p:cNvSpPr txBox="1">
            <a:spLocks noChangeArrowheads="1"/>
          </p:cNvSpPr>
          <p:nvPr/>
        </p:nvSpPr>
        <p:spPr bwMode="auto">
          <a:xfrm>
            <a:off x="2133600" y="1828800"/>
            <a:ext cx="39624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42900">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buClr>
                <a:schemeClr val="accent1"/>
              </a:buClr>
              <a:buSzPct val="150000"/>
              <a:buFontTx/>
              <a:buChar char="•"/>
            </a:pPr>
            <a:r>
              <a:rPr lang="en-US" altLang="en-US" sz="3600" b="1">
                <a:latin typeface="Times New Roman" panose="02020603050405020304" pitchFamily="18" charset="0"/>
              </a:rPr>
              <a:t>Manipulator</a:t>
            </a:r>
          </a:p>
          <a:p>
            <a:pPr eaLnBrk="1" hangingPunct="1">
              <a:spcBef>
                <a:spcPct val="50000"/>
              </a:spcBef>
              <a:buClr>
                <a:schemeClr val="accent1"/>
              </a:buClr>
              <a:buSzPct val="150000"/>
              <a:buFontTx/>
              <a:buChar char="•"/>
            </a:pPr>
            <a:r>
              <a:rPr lang="en-US" altLang="en-US" sz="3600" b="1">
                <a:latin typeface="Times New Roman" panose="02020603050405020304" pitchFamily="18" charset="0"/>
              </a:rPr>
              <a:t>Pedestal</a:t>
            </a:r>
          </a:p>
          <a:p>
            <a:pPr eaLnBrk="1" hangingPunct="1">
              <a:spcBef>
                <a:spcPct val="50000"/>
              </a:spcBef>
              <a:buClr>
                <a:schemeClr val="accent1"/>
              </a:buClr>
              <a:buSzPct val="150000"/>
              <a:buFontTx/>
              <a:buChar char="•"/>
            </a:pPr>
            <a:r>
              <a:rPr lang="en-US" altLang="en-US" sz="3600" b="1">
                <a:latin typeface="Times New Roman" panose="02020603050405020304" pitchFamily="18" charset="0"/>
              </a:rPr>
              <a:t>Controller</a:t>
            </a:r>
          </a:p>
          <a:p>
            <a:pPr eaLnBrk="1" hangingPunct="1">
              <a:spcBef>
                <a:spcPct val="50000"/>
              </a:spcBef>
              <a:buClr>
                <a:schemeClr val="accent1"/>
              </a:buClr>
              <a:buSzPct val="150000"/>
              <a:buFontTx/>
              <a:buChar char="•"/>
            </a:pPr>
            <a:r>
              <a:rPr lang="en-US" altLang="en-US" sz="3600" b="1">
                <a:latin typeface="Times New Roman" panose="02020603050405020304" pitchFamily="18" charset="0"/>
              </a:rPr>
              <a:t>End Effectors</a:t>
            </a:r>
          </a:p>
          <a:p>
            <a:pPr eaLnBrk="1" hangingPunct="1">
              <a:spcBef>
                <a:spcPct val="50000"/>
              </a:spcBef>
              <a:buClr>
                <a:schemeClr val="accent1"/>
              </a:buClr>
              <a:buSzPct val="150000"/>
              <a:buFontTx/>
              <a:buChar char="•"/>
            </a:pPr>
            <a:r>
              <a:rPr lang="en-US" altLang="en-US" sz="3600" b="1">
                <a:latin typeface="Times New Roman" panose="02020603050405020304" pitchFamily="18" charset="0"/>
              </a:rPr>
              <a:t>Power Source</a:t>
            </a:r>
            <a:endParaRPr lang="en-US" altLang="en-US" sz="2800">
              <a:latin typeface="Times New Roman" panose="02020603050405020304" pitchFamily="18" charset="0"/>
            </a:endParaRPr>
          </a:p>
        </p:txBody>
      </p:sp>
    </p:spTree>
    <p:extLst>
      <p:ext uri="{BB962C8B-B14F-4D97-AF65-F5344CB8AC3E}">
        <p14:creationId xmlns:p14="http://schemas.microsoft.com/office/powerpoint/2010/main" val="3355799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528" fill="hold" nodeType="afterEffect">
                                  <p:stCondLst>
                                    <p:cond delay="0"/>
                                  </p:stCondLst>
                                  <p:childTnLst>
                                    <p:set>
                                      <p:cBhvr>
                                        <p:cTn id="6" dur="1" fill="hold">
                                          <p:stCondLst>
                                            <p:cond delay="0"/>
                                          </p:stCondLst>
                                        </p:cTn>
                                        <p:tgtEl>
                                          <p:spTgt spid="92168"/>
                                        </p:tgtEl>
                                        <p:attrNameLst>
                                          <p:attrName>style.visibility</p:attrName>
                                        </p:attrNameLst>
                                      </p:cBhvr>
                                      <p:to>
                                        <p:strVal val="visible"/>
                                      </p:to>
                                    </p:set>
                                    <p:anim calcmode="lin" valueType="num">
                                      <p:cBhvr>
                                        <p:cTn id="7" dur="500" fill="hold"/>
                                        <p:tgtEl>
                                          <p:spTgt spid="92168"/>
                                        </p:tgtEl>
                                        <p:attrNameLst>
                                          <p:attrName>ppt_w</p:attrName>
                                        </p:attrNameLst>
                                      </p:cBhvr>
                                      <p:tavLst>
                                        <p:tav tm="0">
                                          <p:val>
                                            <p:fltVal val="0"/>
                                          </p:val>
                                        </p:tav>
                                        <p:tav tm="100000">
                                          <p:val>
                                            <p:strVal val="#ppt_w"/>
                                          </p:val>
                                        </p:tav>
                                      </p:tavLst>
                                    </p:anim>
                                    <p:anim calcmode="lin" valueType="num">
                                      <p:cBhvr>
                                        <p:cTn id="8" dur="500" fill="hold"/>
                                        <p:tgtEl>
                                          <p:spTgt spid="92168"/>
                                        </p:tgtEl>
                                        <p:attrNameLst>
                                          <p:attrName>ppt_h</p:attrName>
                                        </p:attrNameLst>
                                      </p:cBhvr>
                                      <p:tavLst>
                                        <p:tav tm="0">
                                          <p:val>
                                            <p:fltVal val="0"/>
                                          </p:val>
                                        </p:tav>
                                        <p:tav tm="100000">
                                          <p:val>
                                            <p:strVal val="#ppt_h"/>
                                          </p:val>
                                        </p:tav>
                                      </p:tavLst>
                                    </p:anim>
                                    <p:anim calcmode="lin" valueType="num">
                                      <p:cBhvr>
                                        <p:cTn id="9" dur="500" fill="hold"/>
                                        <p:tgtEl>
                                          <p:spTgt spid="92168"/>
                                        </p:tgtEl>
                                        <p:attrNameLst>
                                          <p:attrName>ppt_x</p:attrName>
                                        </p:attrNameLst>
                                      </p:cBhvr>
                                      <p:tavLst>
                                        <p:tav tm="0">
                                          <p:val>
                                            <p:fltVal val="0.5"/>
                                          </p:val>
                                        </p:tav>
                                        <p:tav tm="100000">
                                          <p:val>
                                            <p:strVal val="#ppt_x"/>
                                          </p:val>
                                        </p:tav>
                                      </p:tavLst>
                                    </p:anim>
                                    <p:anim calcmode="lin" valueType="num">
                                      <p:cBhvr>
                                        <p:cTn id="10" dur="500" fill="hold"/>
                                        <p:tgtEl>
                                          <p:spTgt spid="92168"/>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92169">
                                            <p:txEl>
                                              <p:pRg st="0" end="0"/>
                                            </p:txEl>
                                          </p:spTgt>
                                        </p:tgtEl>
                                        <p:attrNameLst>
                                          <p:attrName>style.visibility</p:attrName>
                                        </p:attrNameLst>
                                      </p:cBhvr>
                                      <p:to>
                                        <p:strVal val="visible"/>
                                      </p:to>
                                    </p:set>
                                    <p:anim calcmode="lin" valueType="num">
                                      <p:cBhvr additive="base">
                                        <p:cTn id="15" dur="500" fill="hold"/>
                                        <p:tgtEl>
                                          <p:spTgt spid="92169">
                                            <p:txEl>
                                              <p:pRg st="0" end="0"/>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9216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169">
                                            <p:txEl>
                                              <p:pRg st="0" end="0"/>
                                            </p:txEl>
                                          </p:spTgt>
                                        </p:tgtEl>
                                        <p:attrNameLst>
                                          <p:attrName>ppt_c</p:attrName>
                                        </p:attrNameLst>
                                      </p:cBhvr>
                                      <p:to>
                                        <a:srgbClr val="B2B2B2"/>
                                      </p:to>
                                    </p:animClr>
                                  </p:sub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92169">
                                            <p:txEl>
                                              <p:pRg st="1" end="1"/>
                                            </p:txEl>
                                          </p:spTgt>
                                        </p:tgtEl>
                                        <p:attrNameLst>
                                          <p:attrName>style.visibility</p:attrName>
                                        </p:attrNameLst>
                                      </p:cBhvr>
                                      <p:to>
                                        <p:strVal val="visible"/>
                                      </p:to>
                                    </p:set>
                                    <p:anim calcmode="lin" valueType="num">
                                      <p:cBhvr additive="base">
                                        <p:cTn id="21" dur="500" fill="hold"/>
                                        <p:tgtEl>
                                          <p:spTgt spid="92169">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9216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169">
                                            <p:txEl>
                                              <p:pRg st="1" end="1"/>
                                            </p:txEl>
                                          </p:spTgt>
                                        </p:tgtEl>
                                        <p:attrNameLst>
                                          <p:attrName>ppt_c</p:attrName>
                                        </p:attrNameLst>
                                      </p:cBhvr>
                                      <p:to>
                                        <a:srgbClr val="B2B2B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2169">
                                            <p:txEl>
                                              <p:pRg st="2" end="2"/>
                                            </p:txEl>
                                          </p:spTgt>
                                        </p:tgtEl>
                                        <p:attrNameLst>
                                          <p:attrName>style.visibility</p:attrName>
                                        </p:attrNameLst>
                                      </p:cBhvr>
                                      <p:to>
                                        <p:strVal val="visible"/>
                                      </p:to>
                                    </p:set>
                                    <p:anim calcmode="lin" valueType="num">
                                      <p:cBhvr additive="base">
                                        <p:cTn id="27" dur="500" fill="hold"/>
                                        <p:tgtEl>
                                          <p:spTgt spid="92169">
                                            <p:txEl>
                                              <p:pRg st="2" end="2"/>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9216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169">
                                            <p:txEl>
                                              <p:pRg st="2" end="2"/>
                                            </p:txEl>
                                          </p:spTgt>
                                        </p:tgtEl>
                                        <p:attrNameLst>
                                          <p:attrName>ppt_c</p:attrName>
                                        </p:attrNameLst>
                                      </p:cBhvr>
                                      <p:to>
                                        <a:srgbClr val="B2B2B2"/>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92169">
                                            <p:txEl>
                                              <p:pRg st="3" end="3"/>
                                            </p:txEl>
                                          </p:spTgt>
                                        </p:tgtEl>
                                        <p:attrNameLst>
                                          <p:attrName>style.visibility</p:attrName>
                                        </p:attrNameLst>
                                      </p:cBhvr>
                                      <p:to>
                                        <p:strVal val="visible"/>
                                      </p:to>
                                    </p:set>
                                    <p:anim calcmode="lin" valueType="num">
                                      <p:cBhvr additive="base">
                                        <p:cTn id="33" dur="500" fill="hold"/>
                                        <p:tgtEl>
                                          <p:spTgt spid="92169">
                                            <p:txEl>
                                              <p:pRg st="3" end="3"/>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92169">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169">
                                            <p:txEl>
                                              <p:pRg st="3" end="3"/>
                                            </p:txEl>
                                          </p:spTgt>
                                        </p:tgtEl>
                                        <p:attrNameLst>
                                          <p:attrName>ppt_c</p:attrName>
                                        </p:attrNameLst>
                                      </p:cBhvr>
                                      <p:to>
                                        <a:srgbClr val="B2B2B2"/>
                                      </p:to>
                                    </p:animClr>
                                  </p:sub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92169">
                                            <p:txEl>
                                              <p:pRg st="4" end="4"/>
                                            </p:txEl>
                                          </p:spTgt>
                                        </p:tgtEl>
                                        <p:attrNameLst>
                                          <p:attrName>style.visibility</p:attrName>
                                        </p:attrNameLst>
                                      </p:cBhvr>
                                      <p:to>
                                        <p:strVal val="visible"/>
                                      </p:to>
                                    </p:set>
                                    <p:anim calcmode="lin" valueType="num">
                                      <p:cBhvr additive="base">
                                        <p:cTn id="39" dur="500" fill="hold"/>
                                        <p:tgtEl>
                                          <p:spTgt spid="92169">
                                            <p:txEl>
                                              <p:pRg st="4" end="4"/>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92169">
                                            <p:txEl>
                                              <p:pRg st="4" end="4"/>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92169">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16"/>
          <p:cNvSpPr txBox="1">
            <a:spLocks noChangeArrowheads="1"/>
          </p:cNvSpPr>
          <p:nvPr/>
        </p:nvSpPr>
        <p:spPr bwMode="auto">
          <a:xfrm>
            <a:off x="3657600" y="228601"/>
            <a:ext cx="53340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algn="ctr" eaLnBrk="1" hangingPunct="1">
              <a:spcBef>
                <a:spcPct val="50000"/>
              </a:spcBef>
            </a:pPr>
            <a:r>
              <a:rPr lang="en-US" altLang="en-US" sz="4800" b="1">
                <a:solidFill>
                  <a:schemeClr val="tx2"/>
                </a:solidFill>
                <a:latin typeface="Times New Roman" panose="02020603050405020304" pitchFamily="18" charset="0"/>
              </a:rPr>
              <a:t>Manipulator</a:t>
            </a:r>
            <a:endParaRPr lang="en-US" altLang="en-US" sz="2800">
              <a:latin typeface="Times New Roman" panose="02020603050405020304" pitchFamily="18" charset="0"/>
            </a:endParaRPr>
          </a:p>
        </p:txBody>
      </p:sp>
      <p:sp>
        <p:nvSpPr>
          <p:cNvPr id="93201" name="Rectangle 17"/>
          <p:cNvSpPr>
            <a:spLocks noChangeArrowheads="1"/>
          </p:cNvSpPr>
          <p:nvPr/>
        </p:nvSpPr>
        <p:spPr bwMode="auto">
          <a:xfrm>
            <a:off x="6172201" y="1981200"/>
            <a:ext cx="1770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Tw Cen MT" panose="020B0602020104020603" pitchFamily="34" charset="0"/>
              </a:defRPr>
            </a:lvl1pPr>
            <a:lvl2pPr>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lvl="1" eaLnBrk="1" hangingPunct="1">
              <a:spcBef>
                <a:spcPct val="50000"/>
              </a:spcBef>
              <a:buClr>
                <a:schemeClr val="accent1"/>
              </a:buClr>
              <a:buSzPct val="150000"/>
              <a:buFontTx/>
              <a:buChar char="•"/>
            </a:pPr>
            <a:r>
              <a:rPr lang="en-US" altLang="en-US" sz="3200" b="1">
                <a:latin typeface="Times New Roman" panose="02020603050405020304" pitchFamily="18" charset="0"/>
              </a:rPr>
              <a:t> Base</a:t>
            </a:r>
          </a:p>
        </p:txBody>
      </p:sp>
      <p:sp>
        <p:nvSpPr>
          <p:cNvPr id="93202" name="Rectangle 18"/>
          <p:cNvSpPr>
            <a:spLocks noChangeArrowheads="1"/>
          </p:cNvSpPr>
          <p:nvPr/>
        </p:nvSpPr>
        <p:spPr bwMode="auto">
          <a:xfrm>
            <a:off x="6172201" y="2667000"/>
            <a:ext cx="3078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Tw Cen MT" panose="020B0602020104020603" pitchFamily="34" charset="0"/>
              </a:defRPr>
            </a:lvl1pPr>
            <a:lvl2pPr>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lvl="1" eaLnBrk="1" hangingPunct="1">
              <a:spcBef>
                <a:spcPct val="50000"/>
              </a:spcBef>
              <a:buClr>
                <a:schemeClr val="accent1"/>
              </a:buClr>
              <a:buSzPct val="150000"/>
              <a:buFontTx/>
              <a:buChar char="•"/>
            </a:pPr>
            <a:r>
              <a:rPr lang="en-US" altLang="en-US" sz="3200" b="1">
                <a:latin typeface="Times New Roman" panose="02020603050405020304" pitchFamily="18" charset="0"/>
              </a:rPr>
              <a:t> Appendages</a:t>
            </a:r>
            <a:endParaRPr lang="en-US" altLang="en-US" sz="2800" b="1">
              <a:latin typeface="Times New Roman" panose="02020603050405020304" pitchFamily="18" charset="0"/>
            </a:endParaRPr>
          </a:p>
        </p:txBody>
      </p:sp>
      <p:sp>
        <p:nvSpPr>
          <p:cNvPr id="93203" name="Text Box 19"/>
          <p:cNvSpPr txBox="1">
            <a:spLocks noChangeArrowheads="1"/>
          </p:cNvSpPr>
          <p:nvPr/>
        </p:nvSpPr>
        <p:spPr bwMode="auto">
          <a:xfrm>
            <a:off x="6477000" y="3505200"/>
            <a:ext cx="335280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lvl="2" eaLnBrk="1" hangingPunct="1">
              <a:lnSpc>
                <a:spcPct val="50000"/>
              </a:lnSpc>
              <a:spcBef>
                <a:spcPct val="50000"/>
              </a:spcBef>
              <a:buFont typeface="MS LineDraw" pitchFamily="49" charset="2"/>
              <a:buChar char="-"/>
            </a:pPr>
            <a:r>
              <a:rPr lang="en-US" altLang="en-US" sz="2800" b="1">
                <a:latin typeface="Times New Roman" panose="02020603050405020304" pitchFamily="18" charset="0"/>
              </a:rPr>
              <a:t>Shoulder</a:t>
            </a:r>
          </a:p>
        </p:txBody>
      </p:sp>
      <p:sp>
        <p:nvSpPr>
          <p:cNvPr id="93204" name="Text Box 20"/>
          <p:cNvSpPr txBox="1">
            <a:spLocks noChangeArrowheads="1"/>
          </p:cNvSpPr>
          <p:nvPr/>
        </p:nvSpPr>
        <p:spPr bwMode="auto">
          <a:xfrm>
            <a:off x="6477000" y="3962400"/>
            <a:ext cx="335280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lvl="2" eaLnBrk="1" hangingPunct="1">
              <a:lnSpc>
                <a:spcPct val="50000"/>
              </a:lnSpc>
              <a:spcBef>
                <a:spcPct val="50000"/>
              </a:spcBef>
              <a:buFont typeface="MS LineDraw" pitchFamily="49" charset="2"/>
              <a:buChar char="-"/>
            </a:pPr>
            <a:r>
              <a:rPr lang="en-US" altLang="en-US" sz="2800" b="1">
                <a:latin typeface="Times New Roman" panose="02020603050405020304" pitchFamily="18" charset="0"/>
              </a:rPr>
              <a:t>Arm</a:t>
            </a:r>
          </a:p>
        </p:txBody>
      </p:sp>
      <p:sp>
        <p:nvSpPr>
          <p:cNvPr id="93205" name="Text Box 21"/>
          <p:cNvSpPr txBox="1">
            <a:spLocks noChangeArrowheads="1"/>
          </p:cNvSpPr>
          <p:nvPr/>
        </p:nvSpPr>
        <p:spPr bwMode="auto">
          <a:xfrm>
            <a:off x="6477000" y="4419600"/>
            <a:ext cx="3352800" cy="306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lvl="2" eaLnBrk="1" hangingPunct="1">
              <a:lnSpc>
                <a:spcPct val="50000"/>
              </a:lnSpc>
              <a:spcBef>
                <a:spcPct val="50000"/>
              </a:spcBef>
              <a:buFont typeface="MS LineDraw" pitchFamily="49" charset="2"/>
              <a:buChar char="-"/>
            </a:pPr>
            <a:r>
              <a:rPr lang="en-US" altLang="en-US" sz="2800" b="1">
                <a:latin typeface="Times New Roman" panose="02020603050405020304" pitchFamily="18" charset="0"/>
              </a:rPr>
              <a:t>Grippers</a:t>
            </a:r>
          </a:p>
        </p:txBody>
      </p:sp>
      <p:pic>
        <p:nvPicPr>
          <p:cNvPr id="93206" name="Picture 22" descr="7degbln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1600201"/>
            <a:ext cx="37115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207" name="Picture 23" descr="bas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1600201"/>
            <a:ext cx="37115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208" name="Picture 24" descr="appendag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1524001"/>
            <a:ext cx="37115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209" name="Picture 25" descr="should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1600201"/>
            <a:ext cx="37115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211" name="Picture 27" descr="effecto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1" y="1600201"/>
            <a:ext cx="3711575"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51379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20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3207"/>
                                        </p:tgtEl>
                                        <p:attrNameLst>
                                          <p:attrName>style.visibility</p:attrName>
                                        </p:attrNameLst>
                                      </p:cBhvr>
                                      <p:to>
                                        <p:strVal val="visible"/>
                                      </p:to>
                                    </p:set>
                                  </p:childTnLst>
                                </p:cTn>
                              </p:par>
                            </p:childTnLst>
                          </p:cTn>
                        </p:par>
                        <p:par>
                          <p:cTn id="11" fill="hold" nodeType="afterGroup">
                            <p:stCondLst>
                              <p:cond delay="500"/>
                            </p:stCondLst>
                            <p:childTnLst>
                              <p:par>
                                <p:cTn id="12" presetID="15" presetClass="entr" presetSubtype="0" fill="hold" grpId="0" nodeType="afterEffect">
                                  <p:stCondLst>
                                    <p:cond delay="0"/>
                                  </p:stCondLst>
                                  <p:childTnLst>
                                    <p:set>
                                      <p:cBhvr>
                                        <p:cTn id="13" dur="1" fill="hold">
                                          <p:stCondLst>
                                            <p:cond delay="0"/>
                                          </p:stCondLst>
                                        </p:cTn>
                                        <p:tgtEl>
                                          <p:spTgt spid="93201"/>
                                        </p:tgtEl>
                                        <p:attrNameLst>
                                          <p:attrName>style.visibility</p:attrName>
                                        </p:attrNameLst>
                                      </p:cBhvr>
                                      <p:to>
                                        <p:strVal val="visible"/>
                                      </p:to>
                                    </p:set>
                                    <p:anim calcmode="lin" valueType="num">
                                      <p:cBhvr>
                                        <p:cTn id="14" dur="1000" fill="hold"/>
                                        <p:tgtEl>
                                          <p:spTgt spid="93201"/>
                                        </p:tgtEl>
                                        <p:attrNameLst>
                                          <p:attrName>ppt_w</p:attrName>
                                        </p:attrNameLst>
                                      </p:cBhvr>
                                      <p:tavLst>
                                        <p:tav tm="0">
                                          <p:val>
                                            <p:fltVal val="0"/>
                                          </p:val>
                                        </p:tav>
                                        <p:tav tm="100000">
                                          <p:val>
                                            <p:strVal val="#ppt_w"/>
                                          </p:val>
                                        </p:tav>
                                      </p:tavLst>
                                    </p:anim>
                                    <p:anim calcmode="lin" valueType="num">
                                      <p:cBhvr>
                                        <p:cTn id="15" dur="1000" fill="hold"/>
                                        <p:tgtEl>
                                          <p:spTgt spid="93201"/>
                                        </p:tgtEl>
                                        <p:attrNameLst>
                                          <p:attrName>ppt_h</p:attrName>
                                        </p:attrNameLst>
                                      </p:cBhvr>
                                      <p:tavLst>
                                        <p:tav tm="0">
                                          <p:val>
                                            <p:fltVal val="0"/>
                                          </p:val>
                                        </p:tav>
                                        <p:tav tm="100000">
                                          <p:val>
                                            <p:strVal val="#ppt_h"/>
                                          </p:val>
                                        </p:tav>
                                      </p:tavLst>
                                    </p:anim>
                                    <p:anim calcmode="lin" valueType="num">
                                      <p:cBhvr>
                                        <p:cTn id="16" dur="1000" fill="hold"/>
                                        <p:tgtEl>
                                          <p:spTgt spid="93201"/>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9320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93208"/>
                                        </p:tgtEl>
                                        <p:attrNameLst>
                                          <p:attrName>style.visibility</p:attrName>
                                        </p:attrNameLst>
                                      </p:cBhvr>
                                      <p:to>
                                        <p:strVal val="visible"/>
                                      </p:to>
                                    </p:set>
                                  </p:childTnLst>
                                </p:cTn>
                              </p:par>
                            </p:childTnLst>
                          </p:cTn>
                        </p:par>
                        <p:par>
                          <p:cTn id="22" fill="hold" nodeType="afterGroup">
                            <p:stCondLst>
                              <p:cond delay="500"/>
                            </p:stCondLst>
                            <p:childTnLst>
                              <p:par>
                                <p:cTn id="23" presetID="15" presetClass="entr" presetSubtype="0" fill="hold" grpId="0" nodeType="afterEffect">
                                  <p:stCondLst>
                                    <p:cond delay="0"/>
                                  </p:stCondLst>
                                  <p:childTnLst>
                                    <p:set>
                                      <p:cBhvr>
                                        <p:cTn id="24" dur="1" fill="hold">
                                          <p:stCondLst>
                                            <p:cond delay="0"/>
                                          </p:stCondLst>
                                        </p:cTn>
                                        <p:tgtEl>
                                          <p:spTgt spid="93202"/>
                                        </p:tgtEl>
                                        <p:attrNameLst>
                                          <p:attrName>style.visibility</p:attrName>
                                        </p:attrNameLst>
                                      </p:cBhvr>
                                      <p:to>
                                        <p:strVal val="visible"/>
                                      </p:to>
                                    </p:set>
                                    <p:anim calcmode="lin" valueType="num">
                                      <p:cBhvr>
                                        <p:cTn id="25" dur="1000" fill="hold"/>
                                        <p:tgtEl>
                                          <p:spTgt spid="93202"/>
                                        </p:tgtEl>
                                        <p:attrNameLst>
                                          <p:attrName>ppt_w</p:attrName>
                                        </p:attrNameLst>
                                      </p:cBhvr>
                                      <p:tavLst>
                                        <p:tav tm="0">
                                          <p:val>
                                            <p:fltVal val="0"/>
                                          </p:val>
                                        </p:tav>
                                        <p:tav tm="100000">
                                          <p:val>
                                            <p:strVal val="#ppt_w"/>
                                          </p:val>
                                        </p:tav>
                                      </p:tavLst>
                                    </p:anim>
                                    <p:anim calcmode="lin" valueType="num">
                                      <p:cBhvr>
                                        <p:cTn id="26" dur="1000" fill="hold"/>
                                        <p:tgtEl>
                                          <p:spTgt spid="93202"/>
                                        </p:tgtEl>
                                        <p:attrNameLst>
                                          <p:attrName>ppt_h</p:attrName>
                                        </p:attrNameLst>
                                      </p:cBhvr>
                                      <p:tavLst>
                                        <p:tav tm="0">
                                          <p:val>
                                            <p:fltVal val="0"/>
                                          </p:val>
                                        </p:tav>
                                        <p:tav tm="100000">
                                          <p:val>
                                            <p:strVal val="#ppt_h"/>
                                          </p:val>
                                        </p:tav>
                                      </p:tavLst>
                                    </p:anim>
                                    <p:anim calcmode="lin" valueType="num">
                                      <p:cBhvr>
                                        <p:cTn id="27" dur="1000" fill="hold"/>
                                        <p:tgtEl>
                                          <p:spTgt spid="93202"/>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9320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93209"/>
                                        </p:tgtEl>
                                        <p:attrNameLst>
                                          <p:attrName>style.visibility</p:attrName>
                                        </p:attrNameLst>
                                      </p:cBhvr>
                                      <p:to>
                                        <p:strVal val="visible"/>
                                      </p:to>
                                    </p:set>
                                  </p:childTnLst>
                                </p:cTn>
                              </p:par>
                            </p:childTnLst>
                          </p:cTn>
                        </p:par>
                        <p:par>
                          <p:cTn id="33" fill="hold" nodeType="afterGroup">
                            <p:stCondLst>
                              <p:cond delay="500"/>
                            </p:stCondLst>
                            <p:childTnLst>
                              <p:par>
                                <p:cTn id="34" presetID="15" presetClass="entr" presetSubtype="0" fill="hold" grpId="0" nodeType="afterEffect">
                                  <p:stCondLst>
                                    <p:cond delay="0"/>
                                  </p:stCondLst>
                                  <p:childTnLst>
                                    <p:set>
                                      <p:cBhvr>
                                        <p:cTn id="35" dur="1" fill="hold">
                                          <p:stCondLst>
                                            <p:cond delay="0"/>
                                          </p:stCondLst>
                                        </p:cTn>
                                        <p:tgtEl>
                                          <p:spTgt spid="93203"/>
                                        </p:tgtEl>
                                        <p:attrNameLst>
                                          <p:attrName>style.visibility</p:attrName>
                                        </p:attrNameLst>
                                      </p:cBhvr>
                                      <p:to>
                                        <p:strVal val="visible"/>
                                      </p:to>
                                    </p:set>
                                    <p:anim calcmode="lin" valueType="num">
                                      <p:cBhvr>
                                        <p:cTn id="36" dur="1000" fill="hold"/>
                                        <p:tgtEl>
                                          <p:spTgt spid="93203"/>
                                        </p:tgtEl>
                                        <p:attrNameLst>
                                          <p:attrName>ppt_w</p:attrName>
                                        </p:attrNameLst>
                                      </p:cBhvr>
                                      <p:tavLst>
                                        <p:tav tm="0">
                                          <p:val>
                                            <p:fltVal val="0"/>
                                          </p:val>
                                        </p:tav>
                                        <p:tav tm="100000">
                                          <p:val>
                                            <p:strVal val="#ppt_w"/>
                                          </p:val>
                                        </p:tav>
                                      </p:tavLst>
                                    </p:anim>
                                    <p:anim calcmode="lin" valueType="num">
                                      <p:cBhvr>
                                        <p:cTn id="37" dur="1000" fill="hold"/>
                                        <p:tgtEl>
                                          <p:spTgt spid="93203"/>
                                        </p:tgtEl>
                                        <p:attrNameLst>
                                          <p:attrName>ppt_h</p:attrName>
                                        </p:attrNameLst>
                                      </p:cBhvr>
                                      <p:tavLst>
                                        <p:tav tm="0">
                                          <p:val>
                                            <p:fltVal val="0"/>
                                          </p:val>
                                        </p:tav>
                                        <p:tav tm="100000">
                                          <p:val>
                                            <p:strVal val="#ppt_h"/>
                                          </p:val>
                                        </p:tav>
                                      </p:tavLst>
                                    </p:anim>
                                    <p:anim calcmode="lin" valueType="num">
                                      <p:cBhvr>
                                        <p:cTn id="38" dur="1000" fill="hold"/>
                                        <p:tgtEl>
                                          <p:spTgt spid="93203"/>
                                        </p:tgtEl>
                                        <p:attrNameLst>
                                          <p:attrName>ppt_x</p:attrName>
                                        </p:attrNameLst>
                                      </p:cBhvr>
                                      <p:tavLst>
                                        <p:tav tm="0" fmla="#ppt_x+(cos(-2*pi*(1-$))*-#ppt_x-sin(-2*pi*(1-$))*(1-#ppt_y))*(1-$)">
                                          <p:val>
                                            <p:fltVal val="0"/>
                                          </p:val>
                                        </p:tav>
                                        <p:tav tm="100000">
                                          <p:val>
                                            <p:fltVal val="1"/>
                                          </p:val>
                                        </p:tav>
                                      </p:tavLst>
                                    </p:anim>
                                    <p:anim calcmode="lin" valueType="num">
                                      <p:cBhvr>
                                        <p:cTn id="39" dur="1000" fill="hold"/>
                                        <p:tgtEl>
                                          <p:spTgt spid="93203"/>
                                        </p:tgtEl>
                                        <p:attrNameLst>
                                          <p:attrName>ppt_y</p:attrName>
                                        </p:attrNameLst>
                                      </p:cBhvr>
                                      <p:tavLst>
                                        <p:tav tm="0" fmla="#ppt_y+(sin(-2*pi*(1-$))*-#ppt_x+cos(-2*pi*(1-$))*(1-#ppt_y))*(1-$)">
                                          <p:val>
                                            <p:fltVal val="0"/>
                                          </p:val>
                                        </p:tav>
                                        <p:tav tm="100000">
                                          <p:val>
                                            <p:fltVal val="1"/>
                                          </p:val>
                                        </p:tav>
                                      </p:tavLst>
                                    </p:anim>
                                  </p:childTnLst>
                                </p:cTn>
                              </p:par>
                            </p:childTnLst>
                          </p:cTn>
                        </p:par>
                        <p:par>
                          <p:cTn id="40" fill="hold" nodeType="afterGroup">
                            <p:stCondLst>
                              <p:cond delay="1500"/>
                            </p:stCondLst>
                            <p:childTnLst>
                              <p:par>
                                <p:cTn id="41" presetID="15" presetClass="entr" presetSubtype="0" fill="hold" grpId="0" nodeType="afterEffect">
                                  <p:stCondLst>
                                    <p:cond delay="0"/>
                                  </p:stCondLst>
                                  <p:childTnLst>
                                    <p:set>
                                      <p:cBhvr>
                                        <p:cTn id="42" dur="1" fill="hold">
                                          <p:stCondLst>
                                            <p:cond delay="0"/>
                                          </p:stCondLst>
                                        </p:cTn>
                                        <p:tgtEl>
                                          <p:spTgt spid="93204"/>
                                        </p:tgtEl>
                                        <p:attrNameLst>
                                          <p:attrName>style.visibility</p:attrName>
                                        </p:attrNameLst>
                                      </p:cBhvr>
                                      <p:to>
                                        <p:strVal val="visible"/>
                                      </p:to>
                                    </p:set>
                                    <p:anim calcmode="lin" valueType="num">
                                      <p:cBhvr>
                                        <p:cTn id="43" dur="1000" fill="hold"/>
                                        <p:tgtEl>
                                          <p:spTgt spid="93204"/>
                                        </p:tgtEl>
                                        <p:attrNameLst>
                                          <p:attrName>ppt_w</p:attrName>
                                        </p:attrNameLst>
                                      </p:cBhvr>
                                      <p:tavLst>
                                        <p:tav tm="0">
                                          <p:val>
                                            <p:fltVal val="0"/>
                                          </p:val>
                                        </p:tav>
                                        <p:tav tm="100000">
                                          <p:val>
                                            <p:strVal val="#ppt_w"/>
                                          </p:val>
                                        </p:tav>
                                      </p:tavLst>
                                    </p:anim>
                                    <p:anim calcmode="lin" valueType="num">
                                      <p:cBhvr>
                                        <p:cTn id="44" dur="1000" fill="hold"/>
                                        <p:tgtEl>
                                          <p:spTgt spid="93204"/>
                                        </p:tgtEl>
                                        <p:attrNameLst>
                                          <p:attrName>ppt_h</p:attrName>
                                        </p:attrNameLst>
                                      </p:cBhvr>
                                      <p:tavLst>
                                        <p:tav tm="0">
                                          <p:val>
                                            <p:fltVal val="0"/>
                                          </p:val>
                                        </p:tav>
                                        <p:tav tm="100000">
                                          <p:val>
                                            <p:strVal val="#ppt_h"/>
                                          </p:val>
                                        </p:tav>
                                      </p:tavLst>
                                    </p:anim>
                                    <p:anim calcmode="lin" valueType="num">
                                      <p:cBhvr>
                                        <p:cTn id="45" dur="1000" fill="hold"/>
                                        <p:tgtEl>
                                          <p:spTgt spid="93204"/>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9320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93211"/>
                                        </p:tgtEl>
                                        <p:attrNameLst>
                                          <p:attrName>style.visibility</p:attrName>
                                        </p:attrNameLst>
                                      </p:cBhvr>
                                      <p:to>
                                        <p:strVal val="visible"/>
                                      </p:to>
                                    </p:set>
                                  </p:childTnLst>
                                </p:cTn>
                              </p:par>
                            </p:childTnLst>
                          </p:cTn>
                        </p:par>
                        <p:par>
                          <p:cTn id="51" fill="hold" nodeType="afterGroup">
                            <p:stCondLst>
                              <p:cond delay="500"/>
                            </p:stCondLst>
                            <p:childTnLst>
                              <p:par>
                                <p:cTn id="52" presetID="15" presetClass="entr" presetSubtype="0" fill="hold" grpId="0" nodeType="afterEffect">
                                  <p:stCondLst>
                                    <p:cond delay="0"/>
                                  </p:stCondLst>
                                  <p:childTnLst>
                                    <p:set>
                                      <p:cBhvr>
                                        <p:cTn id="53" dur="1" fill="hold">
                                          <p:stCondLst>
                                            <p:cond delay="0"/>
                                          </p:stCondLst>
                                        </p:cTn>
                                        <p:tgtEl>
                                          <p:spTgt spid="93205"/>
                                        </p:tgtEl>
                                        <p:attrNameLst>
                                          <p:attrName>style.visibility</p:attrName>
                                        </p:attrNameLst>
                                      </p:cBhvr>
                                      <p:to>
                                        <p:strVal val="visible"/>
                                      </p:to>
                                    </p:set>
                                    <p:anim calcmode="lin" valueType="num">
                                      <p:cBhvr>
                                        <p:cTn id="54" dur="1000" fill="hold"/>
                                        <p:tgtEl>
                                          <p:spTgt spid="93205"/>
                                        </p:tgtEl>
                                        <p:attrNameLst>
                                          <p:attrName>ppt_w</p:attrName>
                                        </p:attrNameLst>
                                      </p:cBhvr>
                                      <p:tavLst>
                                        <p:tav tm="0">
                                          <p:val>
                                            <p:fltVal val="0"/>
                                          </p:val>
                                        </p:tav>
                                        <p:tav tm="100000">
                                          <p:val>
                                            <p:strVal val="#ppt_w"/>
                                          </p:val>
                                        </p:tav>
                                      </p:tavLst>
                                    </p:anim>
                                    <p:anim calcmode="lin" valueType="num">
                                      <p:cBhvr>
                                        <p:cTn id="55" dur="1000" fill="hold"/>
                                        <p:tgtEl>
                                          <p:spTgt spid="93205"/>
                                        </p:tgtEl>
                                        <p:attrNameLst>
                                          <p:attrName>ppt_h</p:attrName>
                                        </p:attrNameLst>
                                      </p:cBhvr>
                                      <p:tavLst>
                                        <p:tav tm="0">
                                          <p:val>
                                            <p:fltVal val="0"/>
                                          </p:val>
                                        </p:tav>
                                        <p:tav tm="100000">
                                          <p:val>
                                            <p:strVal val="#ppt_h"/>
                                          </p:val>
                                        </p:tav>
                                      </p:tavLst>
                                    </p:anim>
                                    <p:anim calcmode="lin" valueType="num">
                                      <p:cBhvr>
                                        <p:cTn id="56" dur="1000" fill="hold"/>
                                        <p:tgtEl>
                                          <p:spTgt spid="93205"/>
                                        </p:tgtEl>
                                        <p:attrNameLst>
                                          <p:attrName>ppt_x</p:attrName>
                                        </p:attrNameLst>
                                      </p:cBhvr>
                                      <p:tavLst>
                                        <p:tav tm="0" fmla="#ppt_x+(cos(-2*pi*(1-$))*-#ppt_x-sin(-2*pi*(1-$))*(1-#ppt_y))*(1-$)">
                                          <p:val>
                                            <p:fltVal val="0"/>
                                          </p:val>
                                        </p:tav>
                                        <p:tav tm="100000">
                                          <p:val>
                                            <p:fltVal val="1"/>
                                          </p:val>
                                        </p:tav>
                                      </p:tavLst>
                                    </p:anim>
                                    <p:anim calcmode="lin" valueType="num">
                                      <p:cBhvr>
                                        <p:cTn id="57" dur="1000" fill="hold"/>
                                        <p:tgtEl>
                                          <p:spTgt spid="9320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1" grpId="0" autoUpdateAnimBg="0"/>
      <p:bldP spid="93202" grpId="0" autoUpdateAnimBg="0"/>
      <p:bldP spid="93203" grpId="0" autoUpdateAnimBg="0"/>
      <p:bldP spid="93204" grpId="0" autoUpdateAnimBg="0"/>
      <p:bldP spid="9320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0"/>
          <p:cNvSpPr txBox="1">
            <a:spLocks noChangeArrowheads="1"/>
          </p:cNvSpPr>
          <p:nvPr/>
        </p:nvSpPr>
        <p:spPr bwMode="auto">
          <a:xfrm>
            <a:off x="4419600" y="304801"/>
            <a:ext cx="4038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pPr>
            <a:r>
              <a:rPr lang="en-US" altLang="en-US" sz="4800" b="1">
                <a:solidFill>
                  <a:schemeClr val="tx2"/>
                </a:solidFill>
                <a:latin typeface="Times New Roman" panose="02020603050405020304" pitchFamily="18" charset="0"/>
              </a:rPr>
              <a:t>Pedestal</a:t>
            </a:r>
            <a:endParaRPr lang="en-US" altLang="en-US" sz="2800">
              <a:latin typeface="Times New Roman" panose="02020603050405020304" pitchFamily="18" charset="0"/>
            </a:endParaRPr>
          </a:p>
        </p:txBody>
      </p:sp>
      <p:sp>
        <p:nvSpPr>
          <p:cNvPr id="94219" name="Text Box 11"/>
          <p:cNvSpPr txBox="1">
            <a:spLocks noChangeArrowheads="1"/>
          </p:cNvSpPr>
          <p:nvPr/>
        </p:nvSpPr>
        <p:spPr bwMode="auto">
          <a:xfrm>
            <a:off x="6172200" y="1447800"/>
            <a:ext cx="358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pPr>
            <a:r>
              <a:rPr lang="en-US" altLang="en-US" sz="3600" b="1">
                <a:solidFill>
                  <a:schemeClr val="accent2"/>
                </a:solidFill>
                <a:latin typeface="Times New Roman" panose="02020603050405020304" pitchFamily="18" charset="0"/>
              </a:rPr>
              <a:t>(Human waist)</a:t>
            </a:r>
            <a:endParaRPr lang="en-US" altLang="en-US" sz="2800">
              <a:latin typeface="Times New Roman" panose="02020603050405020304" pitchFamily="18" charset="0"/>
            </a:endParaRPr>
          </a:p>
        </p:txBody>
      </p:sp>
      <p:pic>
        <p:nvPicPr>
          <p:cNvPr id="94220" name="Picture 12" descr="pedist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3913188"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21" name="Text Box 13"/>
          <p:cNvSpPr txBox="1">
            <a:spLocks noChangeArrowheads="1"/>
          </p:cNvSpPr>
          <p:nvPr/>
        </p:nvSpPr>
        <p:spPr bwMode="auto">
          <a:xfrm>
            <a:off x="6096000" y="2362201"/>
            <a:ext cx="4038600" cy="2563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buClr>
                <a:schemeClr val="accent1"/>
              </a:buClr>
              <a:buSzPct val="150000"/>
              <a:buFontTx/>
              <a:buChar char="•"/>
            </a:pPr>
            <a:r>
              <a:rPr lang="en-US" altLang="en-US" sz="3600" b="1">
                <a:latin typeface="Times New Roman" panose="02020603050405020304" pitchFamily="18" charset="0"/>
              </a:rPr>
              <a:t>Supports the manipulator.</a:t>
            </a:r>
          </a:p>
          <a:p>
            <a:pPr eaLnBrk="1" hangingPunct="1">
              <a:spcBef>
                <a:spcPct val="50000"/>
              </a:spcBef>
              <a:buClr>
                <a:schemeClr val="accent1"/>
              </a:buClr>
              <a:buSzPct val="150000"/>
              <a:buFontTx/>
              <a:buChar char="•"/>
            </a:pPr>
            <a:r>
              <a:rPr lang="en-US" altLang="en-US" sz="3600" b="1">
                <a:latin typeface="Times New Roman" panose="02020603050405020304" pitchFamily="18" charset="0"/>
              </a:rPr>
              <a:t>Acts as a counterbalance.</a:t>
            </a:r>
            <a:endParaRPr lang="en-US" altLang="en-US" sz="2800">
              <a:latin typeface="Times New Roman" panose="02020603050405020304" pitchFamily="18" charset="0"/>
            </a:endParaRPr>
          </a:p>
        </p:txBody>
      </p:sp>
    </p:spTree>
    <p:extLst>
      <p:ext uri="{BB962C8B-B14F-4D97-AF65-F5344CB8AC3E}">
        <p14:creationId xmlns:p14="http://schemas.microsoft.com/office/powerpoint/2010/main" val="104030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4220"/>
                                        </p:tgtEl>
                                        <p:attrNameLst>
                                          <p:attrName>style.visibility</p:attrName>
                                        </p:attrNameLst>
                                      </p:cBhvr>
                                      <p:to>
                                        <p:strVal val="visible"/>
                                      </p:to>
                                    </p:set>
                                  </p:childTnLst>
                                </p:cTn>
                              </p:par>
                            </p:childTnLst>
                          </p:cTn>
                        </p:par>
                        <p:par>
                          <p:cTn id="7" fill="hold" nodeType="afterGroup">
                            <p:stCondLst>
                              <p:cond delay="500"/>
                            </p:stCondLst>
                            <p:childTnLst>
                              <p:par>
                                <p:cTn id="8" presetID="15" presetClass="entr" presetSubtype="0" fill="hold" grpId="0" nodeType="afterEffect">
                                  <p:stCondLst>
                                    <p:cond delay="0"/>
                                  </p:stCondLst>
                                  <p:childTnLst>
                                    <p:set>
                                      <p:cBhvr>
                                        <p:cTn id="9" dur="1" fill="hold">
                                          <p:stCondLst>
                                            <p:cond delay="0"/>
                                          </p:stCondLst>
                                        </p:cTn>
                                        <p:tgtEl>
                                          <p:spTgt spid="94219"/>
                                        </p:tgtEl>
                                        <p:attrNameLst>
                                          <p:attrName>style.visibility</p:attrName>
                                        </p:attrNameLst>
                                      </p:cBhvr>
                                      <p:to>
                                        <p:strVal val="visible"/>
                                      </p:to>
                                    </p:set>
                                    <p:anim calcmode="lin" valueType="num">
                                      <p:cBhvr>
                                        <p:cTn id="10" dur="1000" fill="hold"/>
                                        <p:tgtEl>
                                          <p:spTgt spid="94219"/>
                                        </p:tgtEl>
                                        <p:attrNameLst>
                                          <p:attrName>ppt_w</p:attrName>
                                        </p:attrNameLst>
                                      </p:cBhvr>
                                      <p:tavLst>
                                        <p:tav tm="0">
                                          <p:val>
                                            <p:fltVal val="0"/>
                                          </p:val>
                                        </p:tav>
                                        <p:tav tm="100000">
                                          <p:val>
                                            <p:strVal val="#ppt_w"/>
                                          </p:val>
                                        </p:tav>
                                      </p:tavLst>
                                    </p:anim>
                                    <p:anim calcmode="lin" valueType="num">
                                      <p:cBhvr>
                                        <p:cTn id="11" dur="1000" fill="hold"/>
                                        <p:tgtEl>
                                          <p:spTgt spid="94219"/>
                                        </p:tgtEl>
                                        <p:attrNameLst>
                                          <p:attrName>ppt_h</p:attrName>
                                        </p:attrNameLst>
                                      </p:cBhvr>
                                      <p:tavLst>
                                        <p:tav tm="0">
                                          <p:val>
                                            <p:fltVal val="0"/>
                                          </p:val>
                                        </p:tav>
                                        <p:tav tm="100000">
                                          <p:val>
                                            <p:strVal val="#ppt_h"/>
                                          </p:val>
                                        </p:tav>
                                      </p:tavLst>
                                    </p:anim>
                                    <p:anim calcmode="lin" valueType="num">
                                      <p:cBhvr>
                                        <p:cTn id="12" dur="1000" fill="hold"/>
                                        <p:tgtEl>
                                          <p:spTgt spid="94219"/>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9421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94221">
                                            <p:txEl>
                                              <p:pRg st="0" end="0"/>
                                            </p:txEl>
                                          </p:spTgt>
                                        </p:tgtEl>
                                        <p:attrNameLst>
                                          <p:attrName>style.visibility</p:attrName>
                                        </p:attrNameLst>
                                      </p:cBhvr>
                                      <p:to>
                                        <p:strVal val="visible"/>
                                      </p:to>
                                    </p:set>
                                    <p:anim calcmode="lin" valueType="num">
                                      <p:cBhvr additive="base">
                                        <p:cTn id="18" dur="500" fill="hold"/>
                                        <p:tgtEl>
                                          <p:spTgt spid="94221">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9422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94221">
                                            <p:txEl>
                                              <p:pRg st="1" end="1"/>
                                            </p:txEl>
                                          </p:spTgt>
                                        </p:tgtEl>
                                        <p:attrNameLst>
                                          <p:attrName>style.visibility</p:attrName>
                                        </p:attrNameLst>
                                      </p:cBhvr>
                                      <p:to>
                                        <p:strVal val="visible"/>
                                      </p:to>
                                    </p:set>
                                    <p:anim calcmode="lin" valueType="num">
                                      <p:cBhvr additive="base">
                                        <p:cTn id="24" dur="500" fill="hold"/>
                                        <p:tgtEl>
                                          <p:spTgt spid="94221">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4221">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9" grpId="0" autoUpdateAnimBg="0"/>
      <p:bldP spid="94221"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5"/>
          <p:cNvSpPr txBox="1">
            <a:spLocks noChangeArrowheads="1"/>
          </p:cNvSpPr>
          <p:nvPr/>
        </p:nvSpPr>
        <p:spPr bwMode="auto">
          <a:xfrm>
            <a:off x="4800600" y="304801"/>
            <a:ext cx="4038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pPr>
            <a:r>
              <a:rPr lang="en-US" altLang="en-US" sz="4800" b="1">
                <a:solidFill>
                  <a:schemeClr val="tx2"/>
                </a:solidFill>
                <a:latin typeface="Times New Roman" panose="02020603050405020304" pitchFamily="18" charset="0"/>
              </a:rPr>
              <a:t>Controller</a:t>
            </a:r>
            <a:endParaRPr lang="en-US" altLang="en-US" sz="2800">
              <a:latin typeface="Times New Roman" panose="02020603050405020304" pitchFamily="18" charset="0"/>
            </a:endParaRPr>
          </a:p>
        </p:txBody>
      </p:sp>
      <p:sp>
        <p:nvSpPr>
          <p:cNvPr id="100358" name="Text Box 6"/>
          <p:cNvSpPr txBox="1">
            <a:spLocks noChangeArrowheads="1"/>
          </p:cNvSpPr>
          <p:nvPr/>
        </p:nvSpPr>
        <p:spPr bwMode="auto">
          <a:xfrm>
            <a:off x="6096000" y="1143000"/>
            <a:ext cx="358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pPr>
            <a:r>
              <a:rPr lang="en-US" altLang="en-US" sz="3600" b="1">
                <a:solidFill>
                  <a:schemeClr val="accent2"/>
                </a:solidFill>
                <a:latin typeface="Times New Roman" panose="02020603050405020304" pitchFamily="18" charset="0"/>
              </a:rPr>
              <a:t>(The brain)</a:t>
            </a:r>
            <a:endParaRPr lang="en-US" altLang="en-US" sz="2800">
              <a:latin typeface="Times New Roman" panose="02020603050405020304" pitchFamily="18" charset="0"/>
            </a:endParaRPr>
          </a:p>
        </p:txBody>
      </p:sp>
      <p:sp>
        <p:nvSpPr>
          <p:cNvPr id="100359" name="Text Box 7"/>
          <p:cNvSpPr txBox="1">
            <a:spLocks noChangeArrowheads="1"/>
          </p:cNvSpPr>
          <p:nvPr/>
        </p:nvSpPr>
        <p:spPr bwMode="auto">
          <a:xfrm>
            <a:off x="5638800" y="1979614"/>
            <a:ext cx="4572000" cy="423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buClr>
                <a:schemeClr val="accent1"/>
              </a:buClr>
              <a:buSzPct val="150000"/>
              <a:buFontTx/>
              <a:buChar char="•"/>
            </a:pPr>
            <a:r>
              <a:rPr lang="en-US" altLang="en-US" sz="3200" b="1">
                <a:latin typeface="Times New Roman" panose="02020603050405020304" pitchFamily="18" charset="0"/>
              </a:rPr>
              <a:t>Issues instructions to the robot.</a:t>
            </a:r>
          </a:p>
          <a:p>
            <a:pPr eaLnBrk="1" hangingPunct="1">
              <a:spcBef>
                <a:spcPct val="50000"/>
              </a:spcBef>
              <a:buClr>
                <a:schemeClr val="accent1"/>
              </a:buClr>
              <a:buSzPct val="150000"/>
              <a:buFontTx/>
              <a:buChar char="•"/>
            </a:pPr>
            <a:r>
              <a:rPr lang="en-US" altLang="en-US" sz="3200" b="1">
                <a:latin typeface="Times New Roman" panose="02020603050405020304" pitchFamily="18" charset="0"/>
              </a:rPr>
              <a:t>Controls peripheral devices.</a:t>
            </a:r>
          </a:p>
          <a:p>
            <a:pPr eaLnBrk="1" hangingPunct="1">
              <a:spcBef>
                <a:spcPct val="50000"/>
              </a:spcBef>
              <a:buClr>
                <a:schemeClr val="accent1"/>
              </a:buClr>
              <a:buSzPct val="150000"/>
              <a:buFontTx/>
              <a:buChar char="•"/>
            </a:pPr>
            <a:r>
              <a:rPr lang="en-US" altLang="en-US" sz="3200" b="1">
                <a:latin typeface="Times New Roman" panose="02020603050405020304" pitchFamily="18" charset="0"/>
              </a:rPr>
              <a:t>Interfaces with robot.</a:t>
            </a:r>
          </a:p>
          <a:p>
            <a:pPr eaLnBrk="1" hangingPunct="1">
              <a:spcBef>
                <a:spcPct val="50000"/>
              </a:spcBef>
              <a:buClr>
                <a:schemeClr val="accent1"/>
              </a:buClr>
              <a:buSzPct val="150000"/>
              <a:buFontTx/>
              <a:buChar char="•"/>
            </a:pPr>
            <a:r>
              <a:rPr lang="en-US" altLang="en-US" sz="3200" b="1">
                <a:latin typeface="Times New Roman" panose="02020603050405020304" pitchFamily="18" charset="0"/>
              </a:rPr>
              <a:t>Interfaces with humans.</a:t>
            </a:r>
            <a:endParaRPr lang="en-US" altLang="en-US" sz="2800">
              <a:latin typeface="Times New Roman" panose="02020603050405020304" pitchFamily="18" charset="0"/>
            </a:endParaRPr>
          </a:p>
        </p:txBody>
      </p:sp>
      <p:pic>
        <p:nvPicPr>
          <p:cNvPr id="100360" name="Picture 8" descr="ctrll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371600"/>
            <a:ext cx="39306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086745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0360"/>
                                        </p:tgtEl>
                                        <p:attrNameLst>
                                          <p:attrName>style.visibility</p:attrName>
                                        </p:attrNameLst>
                                      </p:cBhvr>
                                      <p:to>
                                        <p:strVal val="visible"/>
                                      </p:to>
                                    </p:set>
                                  </p:childTnLst>
                                </p:cTn>
                              </p:par>
                            </p:childTnLst>
                          </p:cTn>
                        </p:par>
                        <p:par>
                          <p:cTn id="7" fill="hold" nodeType="afterGroup">
                            <p:stCondLst>
                              <p:cond delay="500"/>
                            </p:stCondLst>
                            <p:childTnLst>
                              <p:par>
                                <p:cTn id="8" presetID="15" presetClass="entr" presetSubtype="0" fill="hold" grpId="0" nodeType="afterEffect">
                                  <p:stCondLst>
                                    <p:cond delay="0"/>
                                  </p:stCondLst>
                                  <p:childTnLst>
                                    <p:set>
                                      <p:cBhvr>
                                        <p:cTn id="9" dur="1" fill="hold">
                                          <p:stCondLst>
                                            <p:cond delay="0"/>
                                          </p:stCondLst>
                                        </p:cTn>
                                        <p:tgtEl>
                                          <p:spTgt spid="100358"/>
                                        </p:tgtEl>
                                        <p:attrNameLst>
                                          <p:attrName>style.visibility</p:attrName>
                                        </p:attrNameLst>
                                      </p:cBhvr>
                                      <p:to>
                                        <p:strVal val="visible"/>
                                      </p:to>
                                    </p:set>
                                    <p:anim calcmode="lin" valueType="num">
                                      <p:cBhvr>
                                        <p:cTn id="10" dur="1000" fill="hold"/>
                                        <p:tgtEl>
                                          <p:spTgt spid="100358"/>
                                        </p:tgtEl>
                                        <p:attrNameLst>
                                          <p:attrName>ppt_w</p:attrName>
                                        </p:attrNameLst>
                                      </p:cBhvr>
                                      <p:tavLst>
                                        <p:tav tm="0">
                                          <p:val>
                                            <p:fltVal val="0"/>
                                          </p:val>
                                        </p:tav>
                                        <p:tav tm="100000">
                                          <p:val>
                                            <p:strVal val="#ppt_w"/>
                                          </p:val>
                                        </p:tav>
                                      </p:tavLst>
                                    </p:anim>
                                    <p:anim calcmode="lin" valueType="num">
                                      <p:cBhvr>
                                        <p:cTn id="11" dur="1000" fill="hold"/>
                                        <p:tgtEl>
                                          <p:spTgt spid="100358"/>
                                        </p:tgtEl>
                                        <p:attrNameLst>
                                          <p:attrName>ppt_h</p:attrName>
                                        </p:attrNameLst>
                                      </p:cBhvr>
                                      <p:tavLst>
                                        <p:tav tm="0">
                                          <p:val>
                                            <p:fltVal val="0"/>
                                          </p:val>
                                        </p:tav>
                                        <p:tav tm="100000">
                                          <p:val>
                                            <p:strVal val="#ppt_h"/>
                                          </p:val>
                                        </p:tav>
                                      </p:tavLst>
                                    </p:anim>
                                    <p:anim calcmode="lin" valueType="num">
                                      <p:cBhvr>
                                        <p:cTn id="12" dur="1000" fill="hold"/>
                                        <p:tgtEl>
                                          <p:spTgt spid="100358"/>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1003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0359">
                                            <p:txEl>
                                              <p:pRg st="0" end="0"/>
                                            </p:txEl>
                                          </p:spTgt>
                                        </p:tgtEl>
                                        <p:attrNameLst>
                                          <p:attrName>style.visibility</p:attrName>
                                        </p:attrNameLst>
                                      </p:cBhvr>
                                      <p:to>
                                        <p:strVal val="visible"/>
                                      </p:to>
                                    </p:set>
                                    <p:anim calcmode="lin" valueType="num">
                                      <p:cBhvr additive="base">
                                        <p:cTn id="18" dur="500" fill="hold"/>
                                        <p:tgtEl>
                                          <p:spTgt spid="100359">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003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00359">
                                            <p:txEl>
                                              <p:pRg st="1" end="1"/>
                                            </p:txEl>
                                          </p:spTgt>
                                        </p:tgtEl>
                                        <p:attrNameLst>
                                          <p:attrName>style.visibility</p:attrName>
                                        </p:attrNameLst>
                                      </p:cBhvr>
                                      <p:to>
                                        <p:strVal val="visible"/>
                                      </p:to>
                                    </p:set>
                                    <p:anim calcmode="lin" valueType="num">
                                      <p:cBhvr additive="base">
                                        <p:cTn id="24" dur="500" fill="hold"/>
                                        <p:tgtEl>
                                          <p:spTgt spid="100359">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0035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00359">
                                            <p:txEl>
                                              <p:pRg st="2" end="2"/>
                                            </p:txEl>
                                          </p:spTgt>
                                        </p:tgtEl>
                                        <p:attrNameLst>
                                          <p:attrName>style.visibility</p:attrName>
                                        </p:attrNameLst>
                                      </p:cBhvr>
                                      <p:to>
                                        <p:strVal val="visible"/>
                                      </p:to>
                                    </p:set>
                                    <p:anim calcmode="lin" valueType="num">
                                      <p:cBhvr additive="base">
                                        <p:cTn id="30" dur="500" fill="hold"/>
                                        <p:tgtEl>
                                          <p:spTgt spid="100359">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003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00359">
                                            <p:txEl>
                                              <p:pRg st="3" end="3"/>
                                            </p:txEl>
                                          </p:spTgt>
                                        </p:tgtEl>
                                        <p:attrNameLst>
                                          <p:attrName>style.visibility</p:attrName>
                                        </p:attrNameLst>
                                      </p:cBhvr>
                                      <p:to>
                                        <p:strVal val="visible"/>
                                      </p:to>
                                    </p:set>
                                    <p:anim calcmode="lin" valueType="num">
                                      <p:cBhvr additive="base">
                                        <p:cTn id="36" dur="500" fill="hold"/>
                                        <p:tgtEl>
                                          <p:spTgt spid="100359">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0035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8" grpId="0" autoUpdateAnimBg="0"/>
      <p:bldP spid="100359"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4267200" y="304801"/>
            <a:ext cx="4038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pPr>
            <a:r>
              <a:rPr lang="en-US" altLang="en-US" sz="4800" b="1">
                <a:solidFill>
                  <a:schemeClr val="tx2"/>
                </a:solidFill>
                <a:latin typeface="Times New Roman" panose="02020603050405020304" pitchFamily="18" charset="0"/>
              </a:rPr>
              <a:t>End Effectors</a:t>
            </a:r>
            <a:endParaRPr lang="en-US" altLang="en-US" sz="2800">
              <a:latin typeface="Times New Roman" panose="02020603050405020304" pitchFamily="18" charset="0"/>
            </a:endParaRPr>
          </a:p>
        </p:txBody>
      </p:sp>
      <p:sp>
        <p:nvSpPr>
          <p:cNvPr id="101381" name="Text Box 5"/>
          <p:cNvSpPr txBox="1">
            <a:spLocks noChangeArrowheads="1"/>
          </p:cNvSpPr>
          <p:nvPr/>
        </p:nvSpPr>
        <p:spPr bwMode="auto">
          <a:xfrm>
            <a:off x="6096000" y="1143000"/>
            <a:ext cx="358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pPr>
            <a:r>
              <a:rPr lang="en-US" altLang="en-US" sz="3600" b="1">
                <a:solidFill>
                  <a:schemeClr val="accent2"/>
                </a:solidFill>
                <a:latin typeface="Times New Roman" panose="02020603050405020304" pitchFamily="18" charset="0"/>
              </a:rPr>
              <a:t>(The hand)</a:t>
            </a:r>
            <a:endParaRPr lang="en-US" altLang="en-US" sz="2800">
              <a:latin typeface="Times New Roman" panose="02020603050405020304" pitchFamily="18" charset="0"/>
            </a:endParaRPr>
          </a:p>
        </p:txBody>
      </p:sp>
      <p:sp>
        <p:nvSpPr>
          <p:cNvPr id="101382" name="Text Box 6"/>
          <p:cNvSpPr txBox="1">
            <a:spLocks noChangeArrowheads="1"/>
          </p:cNvSpPr>
          <p:nvPr/>
        </p:nvSpPr>
        <p:spPr bwMode="auto">
          <a:xfrm>
            <a:off x="5715000" y="1981200"/>
            <a:ext cx="4419600" cy="399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buClr>
                <a:schemeClr val="accent1"/>
              </a:buClr>
              <a:buSzPct val="150000"/>
              <a:buFontTx/>
              <a:buChar char="•"/>
            </a:pPr>
            <a:r>
              <a:rPr lang="en-US" altLang="en-US" sz="3200" b="1">
                <a:latin typeface="Times New Roman" panose="02020603050405020304" pitchFamily="18" charset="0"/>
              </a:rPr>
              <a:t>Spray paint attachments</a:t>
            </a:r>
          </a:p>
          <a:p>
            <a:pPr eaLnBrk="1" hangingPunct="1">
              <a:spcBef>
                <a:spcPct val="50000"/>
              </a:spcBef>
              <a:buClr>
                <a:schemeClr val="accent1"/>
              </a:buClr>
              <a:buSzPct val="150000"/>
              <a:buFontTx/>
              <a:buChar char="•"/>
            </a:pPr>
            <a:r>
              <a:rPr lang="en-US" altLang="en-US" sz="3200" b="1">
                <a:latin typeface="Times New Roman" panose="02020603050405020304" pitchFamily="18" charset="0"/>
              </a:rPr>
              <a:t>Welding attachments</a:t>
            </a:r>
          </a:p>
          <a:p>
            <a:pPr eaLnBrk="1" hangingPunct="1">
              <a:spcBef>
                <a:spcPct val="50000"/>
              </a:spcBef>
              <a:buClr>
                <a:schemeClr val="accent1"/>
              </a:buClr>
              <a:buSzPct val="150000"/>
              <a:buFontTx/>
              <a:buChar char="•"/>
            </a:pPr>
            <a:r>
              <a:rPr lang="en-US" altLang="en-US" sz="3200" b="1">
                <a:latin typeface="Times New Roman" panose="02020603050405020304" pitchFamily="18" charset="0"/>
              </a:rPr>
              <a:t>Vacuum heads</a:t>
            </a:r>
          </a:p>
          <a:p>
            <a:pPr eaLnBrk="1" hangingPunct="1">
              <a:spcBef>
                <a:spcPct val="50000"/>
              </a:spcBef>
              <a:buClr>
                <a:schemeClr val="accent1"/>
              </a:buClr>
              <a:buSzPct val="150000"/>
              <a:buFontTx/>
              <a:buChar char="•"/>
            </a:pPr>
            <a:r>
              <a:rPr lang="en-US" altLang="en-US" sz="3200" b="1">
                <a:latin typeface="Times New Roman" panose="02020603050405020304" pitchFamily="18" charset="0"/>
              </a:rPr>
              <a:t>Hands</a:t>
            </a:r>
          </a:p>
          <a:p>
            <a:pPr eaLnBrk="1" hangingPunct="1">
              <a:spcBef>
                <a:spcPct val="50000"/>
              </a:spcBef>
              <a:buClr>
                <a:schemeClr val="accent1"/>
              </a:buClr>
              <a:buSzPct val="150000"/>
              <a:buFontTx/>
              <a:buChar char="•"/>
            </a:pPr>
            <a:r>
              <a:rPr lang="en-US" altLang="en-US" sz="3200" b="1">
                <a:latin typeface="Times New Roman" panose="02020603050405020304" pitchFamily="18" charset="0"/>
              </a:rPr>
              <a:t>Grippers</a:t>
            </a:r>
            <a:endParaRPr lang="en-US" altLang="en-US" sz="2800">
              <a:latin typeface="Times New Roman" panose="02020603050405020304" pitchFamily="18" charset="0"/>
            </a:endParaRPr>
          </a:p>
        </p:txBody>
      </p:sp>
      <p:pic>
        <p:nvPicPr>
          <p:cNvPr id="101383" name="Picture 7" descr="eff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752600"/>
            <a:ext cx="39306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96632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1383"/>
                                        </p:tgtEl>
                                        <p:attrNameLst>
                                          <p:attrName>style.visibility</p:attrName>
                                        </p:attrNameLst>
                                      </p:cBhvr>
                                      <p:to>
                                        <p:strVal val="visible"/>
                                      </p:to>
                                    </p:set>
                                  </p:childTnLst>
                                </p:cTn>
                              </p:par>
                            </p:childTnLst>
                          </p:cTn>
                        </p:par>
                        <p:par>
                          <p:cTn id="7" fill="hold" nodeType="afterGroup">
                            <p:stCondLst>
                              <p:cond delay="500"/>
                            </p:stCondLst>
                            <p:childTnLst>
                              <p:par>
                                <p:cTn id="8" presetID="15" presetClass="entr" presetSubtype="0" fill="hold" grpId="0" nodeType="afterEffect">
                                  <p:stCondLst>
                                    <p:cond delay="0"/>
                                  </p:stCondLst>
                                  <p:childTnLst>
                                    <p:set>
                                      <p:cBhvr>
                                        <p:cTn id="9" dur="1" fill="hold">
                                          <p:stCondLst>
                                            <p:cond delay="0"/>
                                          </p:stCondLst>
                                        </p:cTn>
                                        <p:tgtEl>
                                          <p:spTgt spid="101381"/>
                                        </p:tgtEl>
                                        <p:attrNameLst>
                                          <p:attrName>style.visibility</p:attrName>
                                        </p:attrNameLst>
                                      </p:cBhvr>
                                      <p:to>
                                        <p:strVal val="visible"/>
                                      </p:to>
                                    </p:set>
                                    <p:anim calcmode="lin" valueType="num">
                                      <p:cBhvr>
                                        <p:cTn id="10" dur="1000" fill="hold"/>
                                        <p:tgtEl>
                                          <p:spTgt spid="101381"/>
                                        </p:tgtEl>
                                        <p:attrNameLst>
                                          <p:attrName>ppt_w</p:attrName>
                                        </p:attrNameLst>
                                      </p:cBhvr>
                                      <p:tavLst>
                                        <p:tav tm="0">
                                          <p:val>
                                            <p:fltVal val="0"/>
                                          </p:val>
                                        </p:tav>
                                        <p:tav tm="100000">
                                          <p:val>
                                            <p:strVal val="#ppt_w"/>
                                          </p:val>
                                        </p:tav>
                                      </p:tavLst>
                                    </p:anim>
                                    <p:anim calcmode="lin" valueType="num">
                                      <p:cBhvr>
                                        <p:cTn id="11" dur="1000" fill="hold"/>
                                        <p:tgtEl>
                                          <p:spTgt spid="101381"/>
                                        </p:tgtEl>
                                        <p:attrNameLst>
                                          <p:attrName>ppt_h</p:attrName>
                                        </p:attrNameLst>
                                      </p:cBhvr>
                                      <p:tavLst>
                                        <p:tav tm="0">
                                          <p:val>
                                            <p:fltVal val="0"/>
                                          </p:val>
                                        </p:tav>
                                        <p:tav tm="100000">
                                          <p:val>
                                            <p:strVal val="#ppt_h"/>
                                          </p:val>
                                        </p:tav>
                                      </p:tavLst>
                                    </p:anim>
                                    <p:anim calcmode="lin" valueType="num">
                                      <p:cBhvr>
                                        <p:cTn id="12" dur="1000" fill="hold"/>
                                        <p:tgtEl>
                                          <p:spTgt spid="101381"/>
                                        </p:tgtEl>
                                        <p:attrNameLst>
                                          <p:attrName>ppt_x</p:attrName>
                                        </p:attrNameLst>
                                      </p:cBhvr>
                                      <p:tavLst>
                                        <p:tav tm="0" fmla="#ppt_x+(cos(-2*pi*(1-$))*-#ppt_x-sin(-2*pi*(1-$))*(1-#ppt_y))*(1-$)">
                                          <p:val>
                                            <p:fltVal val="0"/>
                                          </p:val>
                                        </p:tav>
                                        <p:tav tm="100000">
                                          <p:val>
                                            <p:fltVal val="1"/>
                                          </p:val>
                                        </p:tav>
                                      </p:tavLst>
                                    </p:anim>
                                    <p:anim calcmode="lin" valueType="num">
                                      <p:cBhvr>
                                        <p:cTn id="13" dur="1000" fill="hold"/>
                                        <p:tgtEl>
                                          <p:spTgt spid="10138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01382">
                                            <p:txEl>
                                              <p:pRg st="0" end="0"/>
                                            </p:txEl>
                                          </p:spTgt>
                                        </p:tgtEl>
                                        <p:attrNameLst>
                                          <p:attrName>style.visibility</p:attrName>
                                        </p:attrNameLst>
                                      </p:cBhvr>
                                      <p:to>
                                        <p:strVal val="visible"/>
                                      </p:to>
                                    </p:set>
                                    <p:anim calcmode="lin" valueType="num">
                                      <p:cBhvr additive="base">
                                        <p:cTn id="18" dur="500" fill="hold"/>
                                        <p:tgtEl>
                                          <p:spTgt spid="101382">
                                            <p:txEl>
                                              <p:pRg st="0" end="0"/>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10138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101382">
                                            <p:txEl>
                                              <p:pRg st="1" end="1"/>
                                            </p:txEl>
                                          </p:spTgt>
                                        </p:tgtEl>
                                        <p:attrNameLst>
                                          <p:attrName>style.visibility</p:attrName>
                                        </p:attrNameLst>
                                      </p:cBhvr>
                                      <p:to>
                                        <p:strVal val="visible"/>
                                      </p:to>
                                    </p:set>
                                    <p:anim calcmode="lin" valueType="num">
                                      <p:cBhvr additive="base">
                                        <p:cTn id="24" dur="500" fill="hold"/>
                                        <p:tgtEl>
                                          <p:spTgt spid="101382">
                                            <p:txEl>
                                              <p:pRg st="1" end="1"/>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10138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01382">
                                            <p:txEl>
                                              <p:pRg st="2" end="2"/>
                                            </p:txEl>
                                          </p:spTgt>
                                        </p:tgtEl>
                                        <p:attrNameLst>
                                          <p:attrName>style.visibility</p:attrName>
                                        </p:attrNameLst>
                                      </p:cBhvr>
                                      <p:to>
                                        <p:strVal val="visible"/>
                                      </p:to>
                                    </p:set>
                                    <p:anim calcmode="lin" valueType="num">
                                      <p:cBhvr additive="base">
                                        <p:cTn id="30" dur="500" fill="hold"/>
                                        <p:tgtEl>
                                          <p:spTgt spid="101382">
                                            <p:txEl>
                                              <p:pRg st="2" end="2"/>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10138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101382">
                                            <p:txEl>
                                              <p:pRg st="3" end="3"/>
                                            </p:txEl>
                                          </p:spTgt>
                                        </p:tgtEl>
                                        <p:attrNameLst>
                                          <p:attrName>style.visibility</p:attrName>
                                        </p:attrNameLst>
                                      </p:cBhvr>
                                      <p:to>
                                        <p:strVal val="visible"/>
                                      </p:to>
                                    </p:set>
                                    <p:anim calcmode="lin" valueType="num">
                                      <p:cBhvr additive="base">
                                        <p:cTn id="36" dur="500" fill="hold"/>
                                        <p:tgtEl>
                                          <p:spTgt spid="101382">
                                            <p:txEl>
                                              <p:pRg st="3" end="3"/>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10138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grpId="0" nodeType="clickEffect">
                                  <p:stCondLst>
                                    <p:cond delay="0"/>
                                  </p:stCondLst>
                                  <p:childTnLst>
                                    <p:set>
                                      <p:cBhvr>
                                        <p:cTn id="41" dur="1" fill="hold">
                                          <p:stCondLst>
                                            <p:cond delay="0"/>
                                          </p:stCondLst>
                                        </p:cTn>
                                        <p:tgtEl>
                                          <p:spTgt spid="101382">
                                            <p:txEl>
                                              <p:pRg st="4" end="4"/>
                                            </p:txEl>
                                          </p:spTgt>
                                        </p:tgtEl>
                                        <p:attrNameLst>
                                          <p:attrName>style.visibility</p:attrName>
                                        </p:attrNameLst>
                                      </p:cBhvr>
                                      <p:to>
                                        <p:strVal val="visible"/>
                                      </p:to>
                                    </p:set>
                                    <p:anim calcmode="lin" valueType="num">
                                      <p:cBhvr additive="base">
                                        <p:cTn id="42" dur="500" fill="hold"/>
                                        <p:tgtEl>
                                          <p:spTgt spid="101382">
                                            <p:txEl>
                                              <p:pRg st="4" end="4"/>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101382">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1" grpId="0" autoUpdateAnimBg="0"/>
      <p:bldP spid="101382"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4267200" y="304801"/>
            <a:ext cx="40386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pPr>
            <a:r>
              <a:rPr lang="en-US" altLang="en-US" sz="4800" b="1">
                <a:solidFill>
                  <a:schemeClr val="tx2"/>
                </a:solidFill>
                <a:latin typeface="Times New Roman" panose="02020603050405020304" pitchFamily="18" charset="0"/>
              </a:rPr>
              <a:t>Power Source</a:t>
            </a:r>
            <a:endParaRPr lang="en-US" altLang="en-US" sz="2800">
              <a:latin typeface="Times New Roman" panose="02020603050405020304" pitchFamily="18" charset="0"/>
            </a:endParaRPr>
          </a:p>
        </p:txBody>
      </p:sp>
      <p:sp>
        <p:nvSpPr>
          <p:cNvPr id="102405" name="Text Box 5"/>
          <p:cNvSpPr txBox="1">
            <a:spLocks noChangeArrowheads="1"/>
          </p:cNvSpPr>
          <p:nvPr/>
        </p:nvSpPr>
        <p:spPr bwMode="auto">
          <a:xfrm>
            <a:off x="5943600" y="1524000"/>
            <a:ext cx="3581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pPr>
            <a:r>
              <a:rPr lang="en-US" altLang="en-US" sz="3600" b="1">
                <a:solidFill>
                  <a:schemeClr val="accent2"/>
                </a:solidFill>
                <a:latin typeface="Times New Roman" panose="02020603050405020304" pitchFamily="18" charset="0"/>
              </a:rPr>
              <a:t>(The food)</a:t>
            </a:r>
            <a:endParaRPr lang="en-US" altLang="en-US" sz="2800">
              <a:latin typeface="Times New Roman" panose="02020603050405020304" pitchFamily="18" charset="0"/>
            </a:endParaRPr>
          </a:p>
        </p:txBody>
      </p:sp>
      <p:sp>
        <p:nvSpPr>
          <p:cNvPr id="102406" name="Text Box 6"/>
          <p:cNvSpPr txBox="1">
            <a:spLocks noChangeArrowheads="1"/>
          </p:cNvSpPr>
          <p:nvPr/>
        </p:nvSpPr>
        <p:spPr bwMode="auto">
          <a:xfrm>
            <a:off x="6248400" y="2438401"/>
            <a:ext cx="3200400"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buClr>
                <a:schemeClr val="accent1"/>
              </a:buClr>
              <a:buSzPct val="150000"/>
              <a:buFontTx/>
              <a:buChar char="•"/>
            </a:pPr>
            <a:r>
              <a:rPr lang="en-US" altLang="en-US" sz="3200" b="1">
                <a:latin typeface="Times New Roman" panose="02020603050405020304" pitchFamily="18" charset="0"/>
              </a:rPr>
              <a:t>Electric</a:t>
            </a:r>
          </a:p>
          <a:p>
            <a:pPr eaLnBrk="1" hangingPunct="1">
              <a:spcBef>
                <a:spcPct val="50000"/>
              </a:spcBef>
              <a:buClr>
                <a:schemeClr val="accent1"/>
              </a:buClr>
              <a:buSzPct val="150000"/>
              <a:buFontTx/>
              <a:buChar char="•"/>
            </a:pPr>
            <a:r>
              <a:rPr lang="en-US" altLang="en-US" sz="3200" b="1">
                <a:latin typeface="Times New Roman" panose="02020603050405020304" pitchFamily="18" charset="0"/>
              </a:rPr>
              <a:t>Pneumatic</a:t>
            </a:r>
          </a:p>
          <a:p>
            <a:pPr eaLnBrk="1" hangingPunct="1">
              <a:spcBef>
                <a:spcPct val="50000"/>
              </a:spcBef>
              <a:buClr>
                <a:schemeClr val="accent1"/>
              </a:buClr>
              <a:buSzPct val="150000"/>
              <a:buFontTx/>
              <a:buChar char="•"/>
            </a:pPr>
            <a:r>
              <a:rPr lang="en-US" altLang="en-US" sz="3200" b="1">
                <a:latin typeface="Times New Roman" panose="02020603050405020304" pitchFamily="18" charset="0"/>
              </a:rPr>
              <a:t>Hydraulic</a:t>
            </a:r>
            <a:endParaRPr lang="en-US" altLang="en-US" sz="2800">
              <a:latin typeface="Times New Roman" panose="02020603050405020304" pitchFamily="18" charset="0"/>
            </a:endParaRPr>
          </a:p>
        </p:txBody>
      </p:sp>
      <p:sp>
        <p:nvSpPr>
          <p:cNvPr id="39941" name="Rectangle 7"/>
          <p:cNvSpPr>
            <a:spLocks noChangeArrowheads="1"/>
          </p:cNvSpPr>
          <p:nvPr/>
        </p:nvSpPr>
        <p:spPr bwMode="auto">
          <a:xfrm>
            <a:off x="5299076" y="3190876"/>
            <a:ext cx="307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hangingPunct="1">
              <a:spcBef>
                <a:spcPct val="50000"/>
              </a:spcBef>
              <a:buFontTx/>
              <a:buChar char="•"/>
            </a:pPr>
            <a:endParaRPr lang="en-US" altLang="en-US" sz="2800">
              <a:latin typeface="Times New Roman" panose="02020603050405020304" pitchFamily="18" charset="0"/>
            </a:endParaRPr>
          </a:p>
        </p:txBody>
      </p:sp>
      <p:pic>
        <p:nvPicPr>
          <p:cNvPr id="39942" name="Picture 8" descr="dr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19200"/>
            <a:ext cx="40005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33111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02405"/>
                                        </p:tgtEl>
                                        <p:attrNameLst>
                                          <p:attrName>style.visibility</p:attrName>
                                        </p:attrNameLst>
                                      </p:cBhvr>
                                      <p:to>
                                        <p:strVal val="visible"/>
                                      </p:to>
                                    </p:set>
                                    <p:anim calcmode="lin" valueType="num">
                                      <p:cBhvr>
                                        <p:cTn id="7" dur="1000" fill="hold"/>
                                        <p:tgtEl>
                                          <p:spTgt spid="102405"/>
                                        </p:tgtEl>
                                        <p:attrNameLst>
                                          <p:attrName>ppt_w</p:attrName>
                                        </p:attrNameLst>
                                      </p:cBhvr>
                                      <p:tavLst>
                                        <p:tav tm="0">
                                          <p:val>
                                            <p:fltVal val="0"/>
                                          </p:val>
                                        </p:tav>
                                        <p:tav tm="100000">
                                          <p:val>
                                            <p:strVal val="#ppt_w"/>
                                          </p:val>
                                        </p:tav>
                                      </p:tavLst>
                                    </p:anim>
                                    <p:anim calcmode="lin" valueType="num">
                                      <p:cBhvr>
                                        <p:cTn id="8" dur="1000" fill="hold"/>
                                        <p:tgtEl>
                                          <p:spTgt spid="102405"/>
                                        </p:tgtEl>
                                        <p:attrNameLst>
                                          <p:attrName>ppt_h</p:attrName>
                                        </p:attrNameLst>
                                      </p:cBhvr>
                                      <p:tavLst>
                                        <p:tav tm="0">
                                          <p:val>
                                            <p:fltVal val="0"/>
                                          </p:val>
                                        </p:tav>
                                        <p:tav tm="100000">
                                          <p:val>
                                            <p:strVal val="#ppt_h"/>
                                          </p:val>
                                        </p:tav>
                                      </p:tavLst>
                                    </p:anim>
                                    <p:anim calcmode="lin" valueType="num">
                                      <p:cBhvr>
                                        <p:cTn id="9" dur="1000" fill="hold"/>
                                        <p:tgtEl>
                                          <p:spTgt spid="10240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240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02406">
                                            <p:txEl>
                                              <p:pRg st="0" end="0"/>
                                            </p:txEl>
                                          </p:spTgt>
                                        </p:tgtEl>
                                        <p:attrNameLst>
                                          <p:attrName>style.visibility</p:attrName>
                                        </p:attrNameLst>
                                      </p:cBhvr>
                                      <p:to>
                                        <p:strVal val="visible"/>
                                      </p:to>
                                    </p:set>
                                    <p:anim calcmode="lin" valueType="num">
                                      <p:cBhvr additive="base">
                                        <p:cTn id="15" dur="500" fill="hold"/>
                                        <p:tgtEl>
                                          <p:spTgt spid="102406">
                                            <p:txEl>
                                              <p:pRg st="0" end="0"/>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0240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02406">
                                            <p:txEl>
                                              <p:pRg st="1" end="1"/>
                                            </p:txEl>
                                          </p:spTgt>
                                        </p:tgtEl>
                                        <p:attrNameLst>
                                          <p:attrName>style.visibility</p:attrName>
                                        </p:attrNameLst>
                                      </p:cBhvr>
                                      <p:to>
                                        <p:strVal val="visible"/>
                                      </p:to>
                                    </p:set>
                                    <p:anim calcmode="lin" valueType="num">
                                      <p:cBhvr additive="base">
                                        <p:cTn id="21" dur="500" fill="hold"/>
                                        <p:tgtEl>
                                          <p:spTgt spid="102406">
                                            <p:txEl>
                                              <p:pRg st="1" end="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0240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02406">
                                            <p:txEl>
                                              <p:pRg st="2" end="2"/>
                                            </p:txEl>
                                          </p:spTgt>
                                        </p:tgtEl>
                                        <p:attrNameLst>
                                          <p:attrName>style.visibility</p:attrName>
                                        </p:attrNameLst>
                                      </p:cBhvr>
                                      <p:to>
                                        <p:strVal val="visible"/>
                                      </p:to>
                                    </p:set>
                                    <p:anim calcmode="lin" valueType="num">
                                      <p:cBhvr additive="base">
                                        <p:cTn id="27" dur="500" fill="hold"/>
                                        <p:tgtEl>
                                          <p:spTgt spid="102406">
                                            <p:txEl>
                                              <p:pRg st="2" end="2"/>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02406">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autoUpdateAnimBg="0"/>
      <p:bldP spid="10240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42526636-7EC4-48EE-84A6-461E6EFF6FDC}"/>
              </a:ext>
            </a:extLst>
          </p:cNvPr>
          <p:cNvSpPr>
            <a:spLocks noGrp="1" noChangeArrowheads="1"/>
          </p:cNvSpPr>
          <p:nvPr>
            <p:ph type="title"/>
          </p:nvPr>
        </p:nvSpPr>
        <p:spPr>
          <a:xfrm>
            <a:off x="2133600" y="152400"/>
            <a:ext cx="3581400" cy="1295400"/>
          </a:xfrm>
        </p:spPr>
        <p:txBody>
          <a:bodyPr/>
          <a:lstStyle/>
          <a:p>
            <a:pPr>
              <a:defRPr/>
            </a:pPr>
            <a:r>
              <a:rPr lang="en-US" altLang="ko-KR">
                <a:solidFill>
                  <a:schemeClr val="tx1">
                    <a:lumMod val="95000"/>
                    <a:lumOff val="5000"/>
                  </a:schemeClr>
                </a:solidFill>
                <a:ea typeface="굴림" pitchFamily="50" charset="-127"/>
              </a:rPr>
              <a:t>Robot Joints</a:t>
            </a:r>
            <a:endParaRPr lang="en-US" altLang="ko-KR" sz="3600">
              <a:solidFill>
                <a:schemeClr val="tx1">
                  <a:lumMod val="95000"/>
                  <a:lumOff val="5000"/>
                </a:schemeClr>
              </a:solidFill>
              <a:ea typeface="굴림" pitchFamily="50" charset="-127"/>
            </a:endParaRPr>
          </a:p>
        </p:txBody>
      </p:sp>
      <p:sp>
        <p:nvSpPr>
          <p:cNvPr id="46083" name="Text Box 15"/>
          <p:cNvSpPr txBox="1">
            <a:spLocks noChangeArrowheads="1"/>
          </p:cNvSpPr>
          <p:nvPr/>
        </p:nvSpPr>
        <p:spPr bwMode="auto">
          <a:xfrm>
            <a:off x="2346325" y="2166939"/>
            <a:ext cx="614860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2400">
                <a:solidFill>
                  <a:srgbClr val="FF0000"/>
                </a:solidFill>
                <a:latin typeface="Tahoma" panose="020B0604030504040204" pitchFamily="34" charset="0"/>
                <a:cs typeface="HY얕은샘물M"/>
              </a:rPr>
              <a:t>Prismatic Joint</a:t>
            </a:r>
            <a:r>
              <a:rPr kumimoji="1" lang="en-US" altLang="ko-KR" sz="2400">
                <a:latin typeface="Tahoma" panose="020B0604030504040204" pitchFamily="34" charset="0"/>
                <a:cs typeface="HY얕은샘물M"/>
              </a:rPr>
              <a:t>: Linear, No rotation involved.</a:t>
            </a:r>
          </a:p>
          <a:p>
            <a:pPr eaLnBrk="1" latinLnBrk="1" hangingPunct="1"/>
            <a:r>
              <a:rPr kumimoji="1" lang="en-US" altLang="ko-KR" sz="2400">
                <a:latin typeface="Tahoma" panose="020B0604030504040204" pitchFamily="34" charset="0"/>
                <a:cs typeface="HY얕은샘물M"/>
              </a:rPr>
              <a:t>                       </a:t>
            </a:r>
            <a:r>
              <a:rPr kumimoji="1" lang="en-US" altLang="ko-KR" sz="1400">
                <a:latin typeface="Tahoma" panose="020B0604030504040204" pitchFamily="34" charset="0"/>
                <a:cs typeface="HY얕은샘물M"/>
              </a:rPr>
              <a:t>(Hydraulic or pneumatic cylinder)</a:t>
            </a:r>
            <a:r>
              <a:rPr kumimoji="1" lang="en-US" altLang="ko-KR" sz="2400">
                <a:latin typeface="Tahoma" panose="020B0604030504040204" pitchFamily="34" charset="0"/>
                <a:cs typeface="HY얕은샘물M"/>
              </a:rPr>
              <a:t>  </a:t>
            </a:r>
          </a:p>
        </p:txBody>
      </p:sp>
      <p:sp>
        <p:nvSpPr>
          <p:cNvPr id="46084" name="Text Box 16"/>
          <p:cNvSpPr txBox="1">
            <a:spLocks noChangeArrowheads="1"/>
          </p:cNvSpPr>
          <p:nvPr/>
        </p:nvSpPr>
        <p:spPr bwMode="auto">
          <a:xfrm>
            <a:off x="2438400" y="4419600"/>
            <a:ext cx="7639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2400">
                <a:solidFill>
                  <a:srgbClr val="FF0000"/>
                </a:solidFill>
                <a:latin typeface="Tahoma" panose="020B0604030504040204" pitchFamily="34" charset="0"/>
                <a:cs typeface="HY얕은샘물M"/>
              </a:rPr>
              <a:t>Revolute Joint</a:t>
            </a:r>
            <a:r>
              <a:rPr kumimoji="1" lang="en-US" altLang="ko-KR" sz="2400">
                <a:latin typeface="Tahoma" panose="020B0604030504040204" pitchFamily="34" charset="0"/>
                <a:cs typeface="HY얕은샘물M"/>
              </a:rPr>
              <a:t>: Rotary, </a:t>
            </a:r>
            <a:r>
              <a:rPr kumimoji="1" lang="en-US" altLang="ko-KR" sz="1400">
                <a:latin typeface="Tahoma" panose="020B0604030504040204" pitchFamily="34" charset="0"/>
                <a:cs typeface="HY얕은샘물M"/>
              </a:rPr>
              <a:t>(electrically driven with stepper motor, servo motor)</a:t>
            </a:r>
            <a:r>
              <a:rPr kumimoji="1" lang="en-US" altLang="ko-KR" sz="2400">
                <a:latin typeface="Tahoma" panose="020B0604030504040204" pitchFamily="34" charset="0"/>
                <a:cs typeface="HY얕은샘물M"/>
              </a:rPr>
              <a:t>  </a:t>
            </a:r>
          </a:p>
        </p:txBody>
      </p:sp>
      <p:pic>
        <p:nvPicPr>
          <p:cNvPr id="46085" name="Picture 17" descr="cylindrical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5029201"/>
            <a:ext cx="2046288"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18" descr="prismaresul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4600" y="2971800"/>
            <a:ext cx="2400300"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9" descr="prismasel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2971800"/>
            <a:ext cx="2173288"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48078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 xmlns:a16="http://schemas.microsoft.com/office/drawing/2014/main" id="{C54D9A29-6C6A-429E-BD23-D2AAB8B219AB}"/>
              </a:ext>
            </a:extLst>
          </p:cNvPr>
          <p:cNvSpPr>
            <a:spLocks noGrp="1" noChangeArrowheads="1"/>
          </p:cNvSpPr>
          <p:nvPr>
            <p:ph type="title"/>
          </p:nvPr>
        </p:nvSpPr>
        <p:spPr>
          <a:xfrm>
            <a:off x="2133600" y="152400"/>
            <a:ext cx="3581400" cy="1295400"/>
          </a:xfrm>
        </p:spPr>
        <p:txBody>
          <a:bodyPr>
            <a:normAutofit fontScale="90000"/>
          </a:bodyPr>
          <a:lstStyle/>
          <a:p>
            <a:pPr>
              <a:defRPr/>
            </a:pPr>
            <a:r>
              <a:rPr lang="en-US" altLang="ko-KR">
                <a:solidFill>
                  <a:schemeClr val="tx1">
                    <a:lumMod val="95000"/>
                    <a:lumOff val="5000"/>
                  </a:schemeClr>
                </a:solidFill>
                <a:ea typeface="굴림" pitchFamily="50" charset="-127"/>
              </a:rPr>
              <a:t>Robot Coordinates</a:t>
            </a:r>
            <a:endParaRPr lang="en-US" altLang="ko-KR" sz="3600">
              <a:solidFill>
                <a:schemeClr val="tx1">
                  <a:lumMod val="95000"/>
                  <a:lumOff val="5000"/>
                </a:schemeClr>
              </a:solidFill>
              <a:ea typeface="굴림" pitchFamily="50" charset="-127"/>
            </a:endParaRPr>
          </a:p>
        </p:txBody>
      </p:sp>
      <p:sp>
        <p:nvSpPr>
          <p:cNvPr id="48131" name="Text Box 5"/>
          <p:cNvSpPr txBox="1">
            <a:spLocks noChangeArrowheads="1"/>
          </p:cNvSpPr>
          <p:nvPr/>
        </p:nvSpPr>
        <p:spPr bwMode="auto">
          <a:xfrm>
            <a:off x="1992314" y="3783013"/>
            <a:ext cx="7470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2400">
                <a:solidFill>
                  <a:srgbClr val="8360A0"/>
                </a:solidFill>
                <a:latin typeface="Tahoma" panose="020B0604030504040204" pitchFamily="34" charset="0"/>
                <a:cs typeface="Tahoma" panose="020B0604030504040204" pitchFamily="34" charset="0"/>
              </a:rPr>
              <a:t> </a:t>
            </a:r>
            <a:r>
              <a:rPr kumimoji="1" lang="en-US" altLang="ko-KR" sz="2400">
                <a:solidFill>
                  <a:srgbClr val="8360A0"/>
                </a:solidFill>
                <a:latin typeface="Tahoma" panose="020B0604030504040204" pitchFamily="34" charset="0"/>
                <a:cs typeface="Tahoma" panose="020B0604030504040204" pitchFamily="34" charset="0"/>
                <a:sym typeface="Symbol" panose="05050102010706020507" pitchFamily="18" charset="2"/>
              </a:rPr>
              <a:t> </a:t>
            </a:r>
            <a:r>
              <a:rPr kumimoji="1" lang="en-US" altLang="ko-KR" sz="2400">
                <a:solidFill>
                  <a:srgbClr val="FF0000"/>
                </a:solidFill>
                <a:latin typeface="Tahoma" panose="020B0604030504040204" pitchFamily="34" charset="0"/>
                <a:cs typeface="Tahoma" panose="020B0604030504040204" pitchFamily="34" charset="0"/>
              </a:rPr>
              <a:t>Cartesian/rectangular/gantry (3P) : </a:t>
            </a:r>
            <a:r>
              <a:rPr kumimoji="1" lang="en-US" altLang="ko-KR" sz="2400">
                <a:latin typeface="Tahoma" panose="020B0604030504040204" pitchFamily="34" charset="0"/>
                <a:cs typeface="Tahoma" panose="020B0604030504040204" pitchFamily="34" charset="0"/>
              </a:rPr>
              <a:t>3 cylinders joint</a:t>
            </a:r>
          </a:p>
        </p:txBody>
      </p:sp>
      <p:sp>
        <p:nvSpPr>
          <p:cNvPr id="48132" name="Text Box 10"/>
          <p:cNvSpPr txBox="1">
            <a:spLocks noChangeArrowheads="1"/>
          </p:cNvSpPr>
          <p:nvPr/>
        </p:nvSpPr>
        <p:spPr bwMode="auto">
          <a:xfrm>
            <a:off x="2001839" y="4206875"/>
            <a:ext cx="7920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2400">
                <a:solidFill>
                  <a:srgbClr val="8360A0"/>
                </a:solidFill>
                <a:latin typeface="Tahoma" panose="020B0604030504040204" pitchFamily="34" charset="0"/>
                <a:cs typeface="Tahoma" panose="020B0604030504040204" pitchFamily="34" charset="0"/>
              </a:rPr>
              <a:t> </a:t>
            </a:r>
            <a:r>
              <a:rPr kumimoji="1" lang="en-US" altLang="ko-KR" sz="2400">
                <a:solidFill>
                  <a:srgbClr val="8360A0"/>
                </a:solidFill>
                <a:latin typeface="Tahoma" panose="020B0604030504040204" pitchFamily="34" charset="0"/>
                <a:cs typeface="Tahoma" panose="020B0604030504040204" pitchFamily="34" charset="0"/>
                <a:sym typeface="Symbol" panose="05050102010706020507" pitchFamily="18" charset="2"/>
              </a:rPr>
              <a:t> </a:t>
            </a:r>
            <a:r>
              <a:rPr kumimoji="1" lang="en-US" altLang="ko-KR" sz="2400">
                <a:solidFill>
                  <a:srgbClr val="FF0000"/>
                </a:solidFill>
                <a:latin typeface="Tahoma" panose="020B0604030504040204" pitchFamily="34" charset="0"/>
                <a:cs typeface="Tahoma" panose="020B0604030504040204" pitchFamily="34" charset="0"/>
              </a:rPr>
              <a:t>Cylindrical (R2P) : </a:t>
            </a:r>
            <a:r>
              <a:rPr kumimoji="1" lang="en-US" altLang="ko-KR" sz="2400">
                <a:latin typeface="Tahoma" panose="020B0604030504040204" pitchFamily="34" charset="0"/>
                <a:cs typeface="Tahoma" panose="020B0604030504040204" pitchFamily="34" charset="0"/>
              </a:rPr>
              <a:t>2 Prismatic joint and 1 revolute joint</a:t>
            </a:r>
          </a:p>
        </p:txBody>
      </p:sp>
      <p:pic>
        <p:nvPicPr>
          <p:cNvPr id="48133"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5000" y="152401"/>
            <a:ext cx="4629150" cy="3509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4" name="Rectangle 12"/>
          <p:cNvSpPr>
            <a:spLocks noChangeArrowheads="1"/>
          </p:cNvSpPr>
          <p:nvPr/>
        </p:nvSpPr>
        <p:spPr bwMode="auto">
          <a:xfrm>
            <a:off x="9753600" y="3429000"/>
            <a:ext cx="68738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1200">
                <a:solidFill>
                  <a:schemeClr val="tx2"/>
                </a:solidFill>
                <a:latin typeface="Tahoma" panose="020B0604030504040204" pitchFamily="34" charset="0"/>
                <a:cs typeface="HY얕은샘물M"/>
              </a:rPr>
              <a:t>Fig. 1.4</a:t>
            </a:r>
            <a:endParaRPr kumimoji="1" lang="ko-KR" altLang="en-US" sz="1200">
              <a:solidFill>
                <a:schemeClr val="tx2"/>
              </a:solidFill>
              <a:latin typeface="Tahoma" panose="020B0604030504040204" pitchFamily="34" charset="0"/>
              <a:cs typeface="HY얕은샘물M"/>
            </a:endParaRPr>
          </a:p>
        </p:txBody>
      </p:sp>
      <p:sp>
        <p:nvSpPr>
          <p:cNvPr id="48135" name="Text Box 13"/>
          <p:cNvSpPr txBox="1">
            <a:spLocks noChangeArrowheads="1"/>
          </p:cNvSpPr>
          <p:nvPr/>
        </p:nvSpPr>
        <p:spPr bwMode="auto">
          <a:xfrm>
            <a:off x="1989139" y="4692650"/>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2400">
                <a:solidFill>
                  <a:srgbClr val="8360A0"/>
                </a:solidFill>
                <a:latin typeface="Tahoma" panose="020B0604030504040204" pitchFamily="34" charset="0"/>
                <a:cs typeface="Tahoma" panose="020B0604030504040204" pitchFamily="34" charset="0"/>
              </a:rPr>
              <a:t> </a:t>
            </a:r>
            <a:r>
              <a:rPr kumimoji="1" lang="en-US" altLang="ko-KR" sz="2400">
                <a:solidFill>
                  <a:srgbClr val="8360A0"/>
                </a:solidFill>
                <a:latin typeface="Tahoma" panose="020B0604030504040204" pitchFamily="34" charset="0"/>
                <a:cs typeface="Tahoma" panose="020B0604030504040204" pitchFamily="34" charset="0"/>
                <a:sym typeface="Symbol" panose="05050102010706020507" pitchFamily="18" charset="2"/>
              </a:rPr>
              <a:t> </a:t>
            </a:r>
            <a:r>
              <a:rPr kumimoji="1" lang="en-US" altLang="ko-KR" sz="2400">
                <a:solidFill>
                  <a:srgbClr val="FF0000"/>
                </a:solidFill>
                <a:latin typeface="Tahoma" panose="020B0604030504040204" pitchFamily="34" charset="0"/>
                <a:cs typeface="Tahoma" panose="020B0604030504040204" pitchFamily="34" charset="0"/>
              </a:rPr>
              <a:t>Spherical (2RP) : </a:t>
            </a:r>
            <a:r>
              <a:rPr kumimoji="1" lang="en-US" altLang="ko-KR" sz="2400">
                <a:latin typeface="Tahoma" panose="020B0604030504040204" pitchFamily="34" charset="0"/>
                <a:cs typeface="Tahoma" panose="020B0604030504040204" pitchFamily="34" charset="0"/>
              </a:rPr>
              <a:t>1 Prismatic joint and 2 revolute joint</a:t>
            </a:r>
          </a:p>
        </p:txBody>
      </p:sp>
      <p:sp>
        <p:nvSpPr>
          <p:cNvPr id="48136" name="Text Box 14"/>
          <p:cNvSpPr txBox="1">
            <a:spLocks noChangeArrowheads="1"/>
          </p:cNvSpPr>
          <p:nvPr/>
        </p:nvSpPr>
        <p:spPr bwMode="auto">
          <a:xfrm>
            <a:off x="1989139" y="5121275"/>
            <a:ext cx="86629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2400">
                <a:solidFill>
                  <a:srgbClr val="8360A0"/>
                </a:solidFill>
                <a:latin typeface="Tahoma" panose="020B0604030504040204" pitchFamily="34" charset="0"/>
                <a:cs typeface="Tahoma" panose="020B0604030504040204" pitchFamily="34" charset="0"/>
              </a:rPr>
              <a:t> </a:t>
            </a:r>
            <a:r>
              <a:rPr kumimoji="1" lang="en-US" altLang="ko-KR" sz="2400">
                <a:solidFill>
                  <a:srgbClr val="8360A0"/>
                </a:solidFill>
                <a:latin typeface="Tahoma" panose="020B0604030504040204" pitchFamily="34" charset="0"/>
                <a:cs typeface="Tahoma" panose="020B0604030504040204" pitchFamily="34" charset="0"/>
                <a:sym typeface="Symbol" panose="05050102010706020507" pitchFamily="18" charset="2"/>
              </a:rPr>
              <a:t> </a:t>
            </a:r>
            <a:r>
              <a:rPr kumimoji="1" lang="en-US" altLang="ko-KR" sz="2400">
                <a:solidFill>
                  <a:srgbClr val="FF0000"/>
                </a:solidFill>
                <a:latin typeface="Tahoma" panose="020B0604030504040204" pitchFamily="34" charset="0"/>
                <a:cs typeface="Tahoma" panose="020B0604030504040204" pitchFamily="34" charset="0"/>
              </a:rPr>
              <a:t>Articulated/anthropomorphic (3R) : </a:t>
            </a:r>
            <a:r>
              <a:rPr kumimoji="1" lang="en-US" altLang="ko-KR" sz="2400">
                <a:latin typeface="Tahoma" panose="020B0604030504040204" pitchFamily="34" charset="0"/>
                <a:cs typeface="Tahoma" panose="020B0604030504040204" pitchFamily="34" charset="0"/>
              </a:rPr>
              <a:t>All revolute(Human arm)</a:t>
            </a:r>
          </a:p>
        </p:txBody>
      </p:sp>
      <p:sp>
        <p:nvSpPr>
          <p:cNvPr id="48137" name="Text Box 15"/>
          <p:cNvSpPr txBox="1">
            <a:spLocks noChangeArrowheads="1"/>
          </p:cNvSpPr>
          <p:nvPr/>
        </p:nvSpPr>
        <p:spPr bwMode="auto">
          <a:xfrm>
            <a:off x="1981200" y="5502276"/>
            <a:ext cx="83170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2400">
                <a:solidFill>
                  <a:srgbClr val="8360A0"/>
                </a:solidFill>
                <a:latin typeface="Tahoma" panose="020B0604030504040204" pitchFamily="34" charset="0"/>
                <a:cs typeface="Tahoma" panose="020B0604030504040204" pitchFamily="34" charset="0"/>
              </a:rPr>
              <a:t> </a:t>
            </a:r>
            <a:r>
              <a:rPr kumimoji="1" lang="en-US" altLang="ko-KR" sz="2400">
                <a:solidFill>
                  <a:srgbClr val="8360A0"/>
                </a:solidFill>
                <a:latin typeface="Tahoma" panose="020B0604030504040204" pitchFamily="34" charset="0"/>
                <a:cs typeface="Tahoma" panose="020B0604030504040204" pitchFamily="34" charset="0"/>
                <a:sym typeface="Symbol" panose="05050102010706020507" pitchFamily="18" charset="2"/>
              </a:rPr>
              <a:t> </a:t>
            </a:r>
            <a:r>
              <a:rPr kumimoji="1" lang="en-US" altLang="ko-KR" sz="2400">
                <a:solidFill>
                  <a:srgbClr val="FF0000"/>
                </a:solidFill>
                <a:latin typeface="Tahoma" panose="020B0604030504040204" pitchFamily="34" charset="0"/>
                <a:cs typeface="Tahoma" panose="020B0604030504040204" pitchFamily="34" charset="0"/>
              </a:rPr>
              <a:t>Selective Compliance Assembly Robot Arm (SCARA): </a:t>
            </a:r>
          </a:p>
          <a:p>
            <a:pPr eaLnBrk="1" latinLnBrk="1" hangingPunct="1"/>
            <a:r>
              <a:rPr kumimoji="1" lang="en-US" altLang="ko-KR" sz="2400">
                <a:solidFill>
                  <a:srgbClr val="FF0000"/>
                </a:solidFill>
                <a:latin typeface="Tahoma" panose="020B0604030504040204" pitchFamily="34" charset="0"/>
                <a:cs typeface="Tahoma" panose="020B0604030504040204" pitchFamily="34" charset="0"/>
              </a:rPr>
              <a:t>    </a:t>
            </a:r>
            <a:r>
              <a:rPr kumimoji="1" lang="en-US" altLang="ko-KR" sz="2400">
                <a:latin typeface="Tahoma" panose="020B0604030504040204" pitchFamily="34" charset="0"/>
                <a:cs typeface="Tahoma" panose="020B0604030504040204" pitchFamily="34" charset="0"/>
              </a:rPr>
              <a:t>2 paralleled revolute joint and 1 additional prismatic joint</a:t>
            </a:r>
          </a:p>
        </p:txBody>
      </p:sp>
    </p:spTree>
    <p:extLst>
      <p:ext uri="{BB962C8B-B14F-4D97-AF65-F5344CB8AC3E}">
        <p14:creationId xmlns:p14="http://schemas.microsoft.com/office/powerpoint/2010/main" val="3752895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5E78F619-30A5-49B5-9B01-52F5A5538EA6}"/>
              </a:ext>
            </a:extLst>
          </p:cNvPr>
          <p:cNvSpPr>
            <a:spLocks noGrp="1" noChangeArrowheads="1"/>
          </p:cNvSpPr>
          <p:nvPr>
            <p:ph type="title"/>
          </p:nvPr>
        </p:nvSpPr>
        <p:spPr>
          <a:xfrm>
            <a:off x="2133600" y="152400"/>
            <a:ext cx="7391400" cy="1295400"/>
          </a:xfrm>
        </p:spPr>
        <p:txBody>
          <a:bodyPr/>
          <a:lstStyle/>
          <a:p>
            <a:pPr>
              <a:defRPr/>
            </a:pPr>
            <a:r>
              <a:rPr lang="en-US" altLang="ko-KR">
                <a:solidFill>
                  <a:schemeClr val="tx1">
                    <a:lumMod val="95000"/>
                    <a:lumOff val="5000"/>
                  </a:schemeClr>
                </a:solidFill>
                <a:ea typeface="굴림" pitchFamily="50" charset="-127"/>
              </a:rPr>
              <a:t>Robot Reference Frames</a:t>
            </a:r>
            <a:endParaRPr lang="en-US" altLang="ko-KR" sz="3600">
              <a:solidFill>
                <a:schemeClr val="tx1">
                  <a:lumMod val="95000"/>
                  <a:lumOff val="5000"/>
                </a:schemeClr>
              </a:solidFill>
              <a:ea typeface="굴림" pitchFamily="50" charset="-127"/>
            </a:endParaRPr>
          </a:p>
        </p:txBody>
      </p:sp>
      <p:pic>
        <p:nvPicPr>
          <p:cNvPr id="50179"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9800" y="2133600"/>
            <a:ext cx="46482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80" name="Rectangle 13"/>
          <p:cNvSpPr>
            <a:spLocks noChangeArrowheads="1"/>
          </p:cNvSpPr>
          <p:nvPr/>
        </p:nvSpPr>
        <p:spPr bwMode="auto">
          <a:xfrm>
            <a:off x="6934201" y="2209800"/>
            <a:ext cx="3578225"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1400">
                <a:solidFill>
                  <a:schemeClr val="tx2"/>
                </a:solidFill>
                <a:latin typeface="Tahoma" panose="020B0604030504040204" pitchFamily="34" charset="0"/>
                <a:cs typeface="HY얕은샘물M"/>
              </a:rPr>
              <a:t>Fig. 1.6 </a:t>
            </a:r>
            <a:r>
              <a:rPr kumimoji="1" lang="en-US" altLang="ko-KR" sz="1400" b="1">
                <a:latin typeface="Tahoma" panose="020B0604030504040204" pitchFamily="34" charset="0"/>
                <a:cs typeface="HY얕은샘물M"/>
              </a:rPr>
              <a:t>A robot</a:t>
            </a:r>
            <a:r>
              <a:rPr kumimoji="1" lang="en-US" altLang="ko-KR" sz="1400" b="1">
                <a:latin typeface="Times New Roman" panose="02020603050405020304" pitchFamily="18" charset="0"/>
                <a:cs typeface="HY얕은샘물M"/>
              </a:rPr>
              <a:t>’</a:t>
            </a:r>
            <a:r>
              <a:rPr kumimoji="1" lang="en-US" altLang="ko-KR" sz="1400" b="1">
                <a:latin typeface="Tahoma" panose="020B0604030504040204" pitchFamily="34" charset="0"/>
                <a:cs typeface="HY얕은샘물M"/>
              </a:rPr>
              <a:t>s World, Joint, and Tool reference frames. </a:t>
            </a:r>
          </a:p>
          <a:p>
            <a:pPr eaLnBrk="1" latinLnBrk="1" hangingPunct="1"/>
            <a:r>
              <a:rPr kumimoji="1" lang="en-US" altLang="ko-KR" sz="1400">
                <a:latin typeface="Tahoma" panose="020B0604030504040204" pitchFamily="34" charset="0"/>
                <a:cs typeface="HY얕은샘물M"/>
              </a:rPr>
              <a:t>            Most robots may be programmed to move relative to either of these reference frames.</a:t>
            </a:r>
            <a:endParaRPr kumimoji="1" lang="ko-KR" altLang="en-US" sz="1400">
              <a:latin typeface="Tahoma" panose="020B0604030504040204" pitchFamily="34" charset="0"/>
              <a:cs typeface="HY얕은샘물M"/>
            </a:endParaRPr>
          </a:p>
        </p:txBody>
      </p:sp>
    </p:spTree>
    <p:extLst>
      <p:ext uri="{BB962C8B-B14F-4D97-AF65-F5344CB8AC3E}">
        <p14:creationId xmlns:p14="http://schemas.microsoft.com/office/powerpoint/2010/main" val="186404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ROBOT</a:t>
            </a:r>
            <a:endParaRPr lang="en-IN" dirty="0"/>
          </a:p>
        </p:txBody>
      </p:sp>
      <p:sp>
        <p:nvSpPr>
          <p:cNvPr id="3" name="Content Placeholder 2"/>
          <p:cNvSpPr>
            <a:spLocks noGrp="1"/>
          </p:cNvSpPr>
          <p:nvPr>
            <p:ph idx="1"/>
          </p:nvPr>
        </p:nvSpPr>
        <p:spPr/>
        <p:txBody>
          <a:bodyPr/>
          <a:lstStyle/>
          <a:p>
            <a:pPr marL="0" indent="0">
              <a:buNone/>
            </a:pPr>
            <a:r>
              <a:rPr lang="en-US" dirty="0" smtClean="0"/>
              <a:t>R -</a:t>
            </a:r>
          </a:p>
          <a:p>
            <a:pPr marL="0" indent="0">
              <a:buNone/>
            </a:pPr>
            <a:r>
              <a:rPr lang="en-US" dirty="0" smtClean="0"/>
              <a:t>O -</a:t>
            </a:r>
          </a:p>
          <a:p>
            <a:pPr marL="0" indent="0">
              <a:buNone/>
            </a:pPr>
            <a:r>
              <a:rPr lang="en-US" dirty="0" smtClean="0"/>
              <a:t>B -</a:t>
            </a:r>
          </a:p>
          <a:p>
            <a:pPr marL="0" indent="0">
              <a:buNone/>
            </a:pPr>
            <a:r>
              <a:rPr lang="en-US" dirty="0" smtClean="0"/>
              <a:t>O -</a:t>
            </a:r>
          </a:p>
          <a:p>
            <a:pPr marL="0" indent="0">
              <a:buNone/>
            </a:pPr>
            <a:r>
              <a:rPr lang="en-US" dirty="0" smtClean="0"/>
              <a:t>T -</a:t>
            </a:r>
            <a:endParaRPr lang="en-IN" dirty="0"/>
          </a:p>
        </p:txBody>
      </p:sp>
      <p:sp>
        <p:nvSpPr>
          <p:cNvPr id="4" name="Slide Number Placeholder 3"/>
          <p:cNvSpPr>
            <a:spLocks noGrp="1"/>
          </p:cNvSpPr>
          <p:nvPr>
            <p:ph type="sldNum" sz="quarter" idx="12"/>
          </p:nvPr>
        </p:nvSpPr>
        <p:spPr/>
        <p:txBody>
          <a:bodyPr/>
          <a:lstStyle/>
          <a:p>
            <a:fld id="{37748754-FFFC-4070-89EE-01B245B84029}" type="slidenum">
              <a:rPr lang="en-IN" smtClean="0"/>
              <a:t>3</a:t>
            </a:fld>
            <a:endParaRPr lang="en-IN"/>
          </a:p>
        </p:txBody>
      </p:sp>
    </p:spTree>
    <p:extLst>
      <p:ext uri="{BB962C8B-B14F-4D97-AF65-F5344CB8AC3E}">
        <p14:creationId xmlns:p14="http://schemas.microsoft.com/office/powerpoint/2010/main" val="4053321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 xmlns:a16="http://schemas.microsoft.com/office/drawing/2014/main" id="{D0BCFEE9-EF71-4BE1-97FE-0162DF6EED91}"/>
              </a:ext>
            </a:extLst>
          </p:cNvPr>
          <p:cNvSpPr>
            <a:spLocks noGrp="1" noChangeArrowheads="1"/>
          </p:cNvSpPr>
          <p:nvPr>
            <p:ph type="title"/>
          </p:nvPr>
        </p:nvSpPr>
        <p:spPr>
          <a:xfrm>
            <a:off x="2133600" y="152400"/>
            <a:ext cx="7315200" cy="1295400"/>
          </a:xfrm>
        </p:spPr>
        <p:txBody>
          <a:bodyPr/>
          <a:lstStyle/>
          <a:p>
            <a:pPr>
              <a:defRPr/>
            </a:pPr>
            <a:r>
              <a:rPr lang="en-US" altLang="ko-KR">
                <a:solidFill>
                  <a:schemeClr val="tx1">
                    <a:lumMod val="95000"/>
                    <a:lumOff val="5000"/>
                  </a:schemeClr>
                </a:solidFill>
                <a:ea typeface="굴림" pitchFamily="50" charset="-127"/>
              </a:rPr>
              <a:t>Robot Workspace</a:t>
            </a:r>
            <a:endParaRPr lang="en-US" altLang="ko-KR" sz="3600">
              <a:solidFill>
                <a:schemeClr val="tx1">
                  <a:lumMod val="95000"/>
                  <a:lumOff val="5000"/>
                </a:schemeClr>
              </a:solidFill>
              <a:ea typeface="굴림" pitchFamily="50" charset="-127"/>
            </a:endParaRPr>
          </a:p>
        </p:txBody>
      </p:sp>
      <p:pic>
        <p:nvPicPr>
          <p:cNvPr id="52227"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2057401"/>
            <a:ext cx="7391400"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8" name="Rectangle 8"/>
          <p:cNvSpPr>
            <a:spLocks noChangeArrowheads="1"/>
          </p:cNvSpPr>
          <p:nvPr/>
        </p:nvSpPr>
        <p:spPr bwMode="auto">
          <a:xfrm>
            <a:off x="4267201" y="5715000"/>
            <a:ext cx="42894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1200">
                <a:solidFill>
                  <a:schemeClr val="tx2"/>
                </a:solidFill>
                <a:latin typeface="Tahoma" panose="020B0604030504040204" pitchFamily="34" charset="0"/>
                <a:cs typeface="HY얕은샘물M"/>
              </a:rPr>
              <a:t>Fig. 1.7 </a:t>
            </a:r>
            <a:r>
              <a:rPr kumimoji="1" lang="en-US" altLang="ko-KR" sz="1200">
                <a:latin typeface="Tahoma" panose="020B0604030504040204" pitchFamily="34" charset="0"/>
                <a:cs typeface="HY얕은샘물M"/>
              </a:rPr>
              <a:t>Typical workspaces for common robot configurations</a:t>
            </a:r>
            <a:endParaRPr kumimoji="1" lang="ko-KR" altLang="en-US" sz="1200">
              <a:latin typeface="Tahoma" panose="020B0604030504040204" pitchFamily="34" charset="0"/>
              <a:cs typeface="HY얕은샘물M"/>
            </a:endParaRPr>
          </a:p>
        </p:txBody>
      </p:sp>
    </p:spTree>
    <p:extLst>
      <p:ext uri="{BB962C8B-B14F-4D97-AF65-F5344CB8AC3E}">
        <p14:creationId xmlns:p14="http://schemas.microsoft.com/office/powerpoint/2010/main" val="18315196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15C41F9-1110-46AE-A159-320C4AD45AEA}"/>
              </a:ext>
            </a:extLst>
          </p:cNvPr>
          <p:cNvSpPr>
            <a:spLocks noGrp="1"/>
          </p:cNvSpPr>
          <p:nvPr>
            <p:ph type="title"/>
          </p:nvPr>
        </p:nvSpPr>
        <p:spPr/>
        <p:txBody>
          <a:bodyPr/>
          <a:lstStyle/>
          <a:p>
            <a:pPr>
              <a:defRPr/>
            </a:pPr>
            <a:r>
              <a:rPr lang="tr-TR" dirty="0">
                <a:solidFill>
                  <a:schemeClr val="tx1">
                    <a:lumMod val="95000"/>
                    <a:lumOff val="5000"/>
                  </a:schemeClr>
                </a:solidFill>
              </a:rPr>
              <a:t>ROBOT CHARACTERISTICS</a:t>
            </a:r>
            <a:endParaRPr lang="en-US" dirty="0">
              <a:solidFill>
                <a:schemeClr val="tx1">
                  <a:lumMod val="95000"/>
                  <a:lumOff val="5000"/>
                </a:schemeClr>
              </a:solidFill>
            </a:endParaRPr>
          </a:p>
        </p:txBody>
      </p:sp>
      <p:sp>
        <p:nvSpPr>
          <p:cNvPr id="5" name="TextBox 4">
            <a:extLst>
              <a:ext uri="{FF2B5EF4-FFF2-40B4-BE49-F238E27FC236}">
                <a16:creationId xmlns="" xmlns:a16="http://schemas.microsoft.com/office/drawing/2014/main" id="{4F5B904B-BBC2-44BC-9F25-605337EA465C}"/>
              </a:ext>
            </a:extLst>
          </p:cNvPr>
          <p:cNvSpPr txBox="1"/>
          <p:nvPr/>
        </p:nvSpPr>
        <p:spPr>
          <a:xfrm>
            <a:off x="2400300" y="1417638"/>
            <a:ext cx="7391400" cy="5386090"/>
          </a:xfrm>
          <a:prstGeom prst="rect">
            <a:avLst/>
          </a:prstGeom>
          <a:noFill/>
        </p:spPr>
        <p:txBody>
          <a:bodyPr>
            <a:spAutoFit/>
          </a:bodyPr>
          <a:lstStyle/>
          <a:p>
            <a:pPr marL="285750" indent="-285750">
              <a:buFont typeface="Arial" panose="020B0604020202020204" pitchFamily="34" charset="0"/>
              <a:buChar char="•"/>
              <a:defRPr/>
            </a:pPr>
            <a:r>
              <a:rPr lang="tr-TR" sz="2800" b="1" dirty="0" err="1">
                <a:ea typeface="굴림" pitchFamily="50" charset="-127"/>
              </a:rPr>
              <a:t>Payload</a:t>
            </a:r>
            <a:endParaRPr lang="tr-TR" sz="2800" b="1" dirty="0">
              <a:ea typeface="굴림" pitchFamily="50" charset="-127"/>
            </a:endParaRPr>
          </a:p>
          <a:p>
            <a:pPr lvl="1">
              <a:defRPr/>
            </a:pPr>
            <a:r>
              <a:rPr lang="tr-TR" sz="2400" dirty="0" err="1">
                <a:ea typeface="굴림" pitchFamily="50" charset="-127"/>
              </a:rPr>
              <a:t>Payload</a:t>
            </a:r>
            <a:r>
              <a:rPr lang="tr-TR" sz="2400" dirty="0">
                <a:ea typeface="굴림" pitchFamily="50" charset="-127"/>
              </a:rPr>
              <a:t> is </a:t>
            </a:r>
            <a:r>
              <a:rPr lang="tr-TR" sz="2400" dirty="0" err="1">
                <a:ea typeface="굴림" pitchFamily="50" charset="-127"/>
              </a:rPr>
              <a:t>the</a:t>
            </a:r>
            <a:r>
              <a:rPr lang="tr-TR" sz="2400" dirty="0">
                <a:ea typeface="굴림" pitchFamily="50" charset="-127"/>
              </a:rPr>
              <a:t> </a:t>
            </a:r>
            <a:r>
              <a:rPr lang="tr-TR" sz="2400" dirty="0" err="1">
                <a:ea typeface="굴림" pitchFamily="50" charset="-127"/>
              </a:rPr>
              <a:t>weight</a:t>
            </a:r>
            <a:r>
              <a:rPr lang="tr-TR" sz="2400" dirty="0">
                <a:ea typeface="굴림" pitchFamily="50" charset="-127"/>
              </a:rPr>
              <a:t> a robot can </a:t>
            </a:r>
            <a:r>
              <a:rPr lang="tr-TR" sz="2400" dirty="0" err="1">
                <a:ea typeface="굴림" pitchFamily="50" charset="-127"/>
              </a:rPr>
              <a:t>carry</a:t>
            </a:r>
            <a:endParaRPr lang="tr-TR" sz="2400" dirty="0">
              <a:ea typeface="굴림" pitchFamily="50" charset="-127"/>
            </a:endParaRPr>
          </a:p>
          <a:p>
            <a:pPr marL="457200" indent="-457200">
              <a:buFont typeface="Arial" panose="020B0604020202020204" pitchFamily="34" charset="0"/>
              <a:buChar char="•"/>
              <a:defRPr/>
            </a:pPr>
            <a:r>
              <a:rPr lang="tr-TR" sz="2800" b="1" dirty="0">
                <a:ea typeface="굴림" pitchFamily="50" charset="-127"/>
              </a:rPr>
              <a:t>Reach</a:t>
            </a:r>
          </a:p>
          <a:p>
            <a:pPr marL="457200" indent="-457200">
              <a:buFont typeface="Arial" panose="020B0604020202020204" pitchFamily="34" charset="0"/>
              <a:buChar char="•"/>
              <a:defRPr/>
            </a:pPr>
            <a:r>
              <a:rPr lang="tr-TR" sz="2400" dirty="0">
                <a:ea typeface="굴림" pitchFamily="50" charset="-127"/>
              </a:rPr>
              <a:t>Reach is </a:t>
            </a:r>
            <a:r>
              <a:rPr lang="tr-TR" sz="2400" dirty="0" err="1">
                <a:ea typeface="굴림" pitchFamily="50" charset="-127"/>
              </a:rPr>
              <a:t>the</a:t>
            </a:r>
            <a:r>
              <a:rPr lang="tr-TR" sz="2400" dirty="0">
                <a:ea typeface="굴림" pitchFamily="50" charset="-127"/>
              </a:rPr>
              <a:t> </a:t>
            </a:r>
            <a:r>
              <a:rPr lang="tr-TR" sz="2400" dirty="0" err="1">
                <a:ea typeface="굴림" pitchFamily="50" charset="-127"/>
              </a:rPr>
              <a:t>maximum</a:t>
            </a:r>
            <a:r>
              <a:rPr lang="tr-TR" sz="2400" dirty="0">
                <a:ea typeface="굴림" pitchFamily="50" charset="-127"/>
              </a:rPr>
              <a:t> </a:t>
            </a:r>
            <a:r>
              <a:rPr lang="tr-TR" sz="2400" dirty="0" err="1">
                <a:ea typeface="굴림" pitchFamily="50" charset="-127"/>
              </a:rPr>
              <a:t>distance</a:t>
            </a:r>
            <a:r>
              <a:rPr lang="tr-TR" sz="2400" dirty="0">
                <a:ea typeface="굴림" pitchFamily="50" charset="-127"/>
              </a:rPr>
              <a:t> a robot can </a:t>
            </a:r>
            <a:r>
              <a:rPr lang="tr-TR" sz="2400" dirty="0" err="1">
                <a:ea typeface="굴림" pitchFamily="50" charset="-127"/>
              </a:rPr>
              <a:t>reach</a:t>
            </a:r>
            <a:r>
              <a:rPr lang="tr-TR" sz="2400" dirty="0">
                <a:ea typeface="굴림" pitchFamily="50" charset="-127"/>
              </a:rPr>
              <a:t> </a:t>
            </a:r>
            <a:r>
              <a:rPr lang="tr-TR" sz="2400" dirty="0" err="1">
                <a:ea typeface="굴림" pitchFamily="50" charset="-127"/>
              </a:rPr>
              <a:t>within</a:t>
            </a:r>
            <a:r>
              <a:rPr lang="tr-TR" sz="2400" dirty="0">
                <a:ea typeface="굴림" pitchFamily="50" charset="-127"/>
              </a:rPr>
              <a:t> </a:t>
            </a:r>
            <a:r>
              <a:rPr lang="tr-TR" sz="2400" dirty="0" err="1">
                <a:ea typeface="굴림" pitchFamily="50" charset="-127"/>
              </a:rPr>
              <a:t>its</a:t>
            </a:r>
            <a:r>
              <a:rPr lang="tr-TR" sz="2400" dirty="0">
                <a:ea typeface="굴림" pitchFamily="50" charset="-127"/>
              </a:rPr>
              <a:t> </a:t>
            </a:r>
            <a:r>
              <a:rPr lang="tr-TR" sz="2400" dirty="0" err="1">
                <a:ea typeface="굴림" pitchFamily="50" charset="-127"/>
              </a:rPr>
              <a:t>work</a:t>
            </a:r>
            <a:r>
              <a:rPr lang="tr-TR" sz="2400" dirty="0">
                <a:ea typeface="굴림" pitchFamily="50" charset="-127"/>
              </a:rPr>
              <a:t> </a:t>
            </a:r>
            <a:r>
              <a:rPr lang="tr-TR" sz="2400" dirty="0" err="1">
                <a:ea typeface="굴림" pitchFamily="50" charset="-127"/>
              </a:rPr>
              <a:t>envelope</a:t>
            </a:r>
            <a:r>
              <a:rPr lang="tr-TR" sz="2400" dirty="0">
                <a:ea typeface="굴림" pitchFamily="50" charset="-127"/>
              </a:rPr>
              <a:t>.</a:t>
            </a:r>
          </a:p>
          <a:p>
            <a:pPr marL="457200" indent="-457200">
              <a:buFont typeface="Arial" panose="020B0604020202020204" pitchFamily="34" charset="0"/>
              <a:buChar char="•"/>
              <a:defRPr/>
            </a:pPr>
            <a:r>
              <a:rPr lang="tr-TR" sz="2800" b="1" dirty="0">
                <a:ea typeface="굴림" pitchFamily="50" charset="-127"/>
              </a:rPr>
              <a:t>Precision</a:t>
            </a:r>
          </a:p>
          <a:p>
            <a:pPr lvl="1">
              <a:defRPr/>
            </a:pPr>
            <a:r>
              <a:rPr lang="tr-TR" sz="2400" dirty="0">
                <a:ea typeface="굴림" pitchFamily="50" charset="-127"/>
              </a:rPr>
              <a:t>Precision is </a:t>
            </a:r>
            <a:r>
              <a:rPr lang="tr-TR" sz="2400" dirty="0" err="1">
                <a:ea typeface="굴림" pitchFamily="50" charset="-127"/>
              </a:rPr>
              <a:t>defined</a:t>
            </a:r>
            <a:r>
              <a:rPr lang="tr-TR" sz="2400" dirty="0">
                <a:ea typeface="굴림" pitchFamily="50" charset="-127"/>
              </a:rPr>
              <a:t> as how </a:t>
            </a:r>
            <a:r>
              <a:rPr lang="tr-TR" sz="2400" dirty="0" err="1">
                <a:ea typeface="굴림" pitchFamily="50" charset="-127"/>
              </a:rPr>
              <a:t>accurately</a:t>
            </a:r>
            <a:r>
              <a:rPr lang="tr-TR" sz="2400" dirty="0">
                <a:ea typeface="굴림" pitchFamily="50" charset="-127"/>
              </a:rPr>
              <a:t> a </a:t>
            </a:r>
            <a:r>
              <a:rPr lang="tr-TR" sz="2400" dirty="0" err="1">
                <a:ea typeface="굴림" pitchFamily="50" charset="-127"/>
              </a:rPr>
              <a:t>specifies</a:t>
            </a:r>
            <a:r>
              <a:rPr lang="tr-TR" sz="2400" dirty="0">
                <a:ea typeface="굴림" pitchFamily="50" charset="-127"/>
              </a:rPr>
              <a:t> </a:t>
            </a:r>
            <a:r>
              <a:rPr lang="tr-TR" sz="2400" dirty="0" err="1">
                <a:ea typeface="굴림" pitchFamily="50" charset="-127"/>
              </a:rPr>
              <a:t>point</a:t>
            </a:r>
            <a:r>
              <a:rPr lang="tr-TR" sz="2400" dirty="0">
                <a:ea typeface="굴림" pitchFamily="50" charset="-127"/>
              </a:rPr>
              <a:t> can be </a:t>
            </a:r>
            <a:r>
              <a:rPr lang="tr-TR" sz="2400" dirty="0" err="1">
                <a:ea typeface="굴림" pitchFamily="50" charset="-127"/>
              </a:rPr>
              <a:t>reached</a:t>
            </a:r>
            <a:endParaRPr lang="tr-TR" sz="2400" dirty="0">
              <a:ea typeface="굴림" pitchFamily="50" charset="-127"/>
            </a:endParaRPr>
          </a:p>
          <a:p>
            <a:pPr marL="457200" indent="-457200">
              <a:buFont typeface="Arial" panose="020B0604020202020204" pitchFamily="34" charset="0"/>
              <a:buChar char="•"/>
              <a:defRPr/>
            </a:pPr>
            <a:r>
              <a:rPr lang="tr-TR" sz="2800" b="1" dirty="0" err="1">
                <a:ea typeface="굴림" pitchFamily="50" charset="-127"/>
              </a:rPr>
              <a:t>Repeatability</a:t>
            </a:r>
            <a:endParaRPr lang="tr-TR" sz="2800" b="1" dirty="0">
              <a:ea typeface="굴림" pitchFamily="50" charset="-127"/>
            </a:endParaRPr>
          </a:p>
          <a:p>
            <a:pPr lvl="1">
              <a:defRPr/>
            </a:pPr>
            <a:r>
              <a:rPr lang="tr-TR" sz="2400" dirty="0" err="1">
                <a:ea typeface="굴림" pitchFamily="50" charset="-127"/>
              </a:rPr>
              <a:t>Repeatability</a:t>
            </a:r>
            <a:r>
              <a:rPr lang="tr-TR" sz="2400" dirty="0">
                <a:ea typeface="굴림" pitchFamily="50" charset="-127"/>
              </a:rPr>
              <a:t> is how </a:t>
            </a:r>
            <a:r>
              <a:rPr lang="tr-TR" sz="2400" dirty="0" err="1">
                <a:ea typeface="굴림" pitchFamily="50" charset="-127"/>
              </a:rPr>
              <a:t>accurately</a:t>
            </a:r>
            <a:r>
              <a:rPr lang="tr-TR" sz="2400" dirty="0">
                <a:ea typeface="굴림" pitchFamily="50" charset="-127"/>
              </a:rPr>
              <a:t> </a:t>
            </a:r>
            <a:r>
              <a:rPr lang="tr-TR" sz="2400" dirty="0" err="1">
                <a:ea typeface="굴림" pitchFamily="50" charset="-127"/>
              </a:rPr>
              <a:t>the</a:t>
            </a:r>
            <a:r>
              <a:rPr lang="tr-TR" sz="2400" dirty="0">
                <a:ea typeface="굴림" pitchFamily="50" charset="-127"/>
              </a:rPr>
              <a:t> </a:t>
            </a:r>
            <a:r>
              <a:rPr lang="tr-TR" sz="2400" dirty="0" err="1">
                <a:ea typeface="굴림" pitchFamily="50" charset="-127"/>
              </a:rPr>
              <a:t>same</a:t>
            </a:r>
            <a:r>
              <a:rPr lang="tr-TR" sz="2400" dirty="0">
                <a:ea typeface="굴림" pitchFamily="50" charset="-127"/>
              </a:rPr>
              <a:t> </a:t>
            </a:r>
            <a:r>
              <a:rPr lang="tr-TR" sz="2400" dirty="0" err="1">
                <a:ea typeface="굴림" pitchFamily="50" charset="-127"/>
              </a:rPr>
              <a:t>position</a:t>
            </a:r>
            <a:r>
              <a:rPr lang="tr-TR" sz="2400" dirty="0">
                <a:ea typeface="굴림" pitchFamily="50" charset="-127"/>
              </a:rPr>
              <a:t> can be </a:t>
            </a:r>
            <a:r>
              <a:rPr lang="tr-TR" sz="2400" dirty="0" err="1">
                <a:ea typeface="굴림" pitchFamily="50" charset="-127"/>
              </a:rPr>
              <a:t>reached</a:t>
            </a:r>
            <a:r>
              <a:rPr lang="tr-TR" sz="2400" dirty="0">
                <a:ea typeface="굴림" pitchFamily="50" charset="-127"/>
              </a:rPr>
              <a:t> </a:t>
            </a:r>
            <a:r>
              <a:rPr lang="tr-TR" sz="2400" dirty="0" err="1">
                <a:ea typeface="굴림" pitchFamily="50" charset="-127"/>
              </a:rPr>
              <a:t>if</a:t>
            </a:r>
            <a:r>
              <a:rPr lang="tr-TR" sz="2400" dirty="0">
                <a:ea typeface="굴림" pitchFamily="50" charset="-127"/>
              </a:rPr>
              <a:t> </a:t>
            </a:r>
            <a:r>
              <a:rPr lang="tr-TR" sz="2400" dirty="0" err="1">
                <a:ea typeface="굴림" pitchFamily="50" charset="-127"/>
              </a:rPr>
              <a:t>the</a:t>
            </a:r>
            <a:r>
              <a:rPr lang="tr-TR" sz="2400" dirty="0">
                <a:ea typeface="굴림" pitchFamily="50" charset="-127"/>
              </a:rPr>
              <a:t> </a:t>
            </a:r>
            <a:r>
              <a:rPr lang="tr-TR" sz="2400" dirty="0" err="1">
                <a:ea typeface="굴림" pitchFamily="50" charset="-127"/>
              </a:rPr>
              <a:t>motion</a:t>
            </a:r>
            <a:r>
              <a:rPr lang="tr-TR" sz="2400" dirty="0">
                <a:ea typeface="굴림" pitchFamily="50" charset="-127"/>
              </a:rPr>
              <a:t> is </a:t>
            </a:r>
            <a:r>
              <a:rPr lang="tr-TR" sz="2400" dirty="0" err="1">
                <a:ea typeface="굴림" pitchFamily="50" charset="-127"/>
              </a:rPr>
              <a:t>repeated</a:t>
            </a:r>
            <a:r>
              <a:rPr lang="tr-TR" sz="2400" dirty="0">
                <a:ea typeface="굴림" pitchFamily="50" charset="-127"/>
              </a:rPr>
              <a:t> </a:t>
            </a:r>
            <a:r>
              <a:rPr lang="tr-TR" sz="2400" dirty="0" err="1">
                <a:ea typeface="굴림" pitchFamily="50" charset="-127"/>
              </a:rPr>
              <a:t>many</a:t>
            </a:r>
            <a:r>
              <a:rPr lang="tr-TR" sz="2400" dirty="0">
                <a:ea typeface="굴림" pitchFamily="50" charset="-127"/>
              </a:rPr>
              <a:t> </a:t>
            </a:r>
            <a:r>
              <a:rPr lang="tr-TR" sz="2400" dirty="0" err="1">
                <a:ea typeface="굴림" pitchFamily="50" charset="-127"/>
              </a:rPr>
              <a:t>times</a:t>
            </a:r>
            <a:r>
              <a:rPr lang="tr-TR" sz="2400" dirty="0">
                <a:ea typeface="굴림" pitchFamily="50" charset="-127"/>
              </a:rPr>
              <a:t>.</a:t>
            </a:r>
          </a:p>
          <a:p>
            <a:pPr lvl="1">
              <a:defRPr/>
            </a:pPr>
            <a:r>
              <a:rPr lang="en-US" sz="2000" dirty="0">
                <a:ea typeface="굴림" pitchFamily="50" charset="-127"/>
                <a:hlinkClick r:id="rId2"/>
              </a:rPr>
              <a:t>http://www.directindustry.com/prod/yamaha-motor-industrial-robots/product-25092-56426.html#video</a:t>
            </a:r>
            <a:endParaRPr lang="tr-TR" sz="2000" dirty="0">
              <a:ea typeface="굴림" pitchFamily="50" charset="-127"/>
            </a:endParaRPr>
          </a:p>
          <a:p>
            <a:pPr lvl="1">
              <a:defRPr/>
            </a:pPr>
            <a:endParaRPr lang="en-US" sz="2400" dirty="0">
              <a:ea typeface="굴림" pitchFamily="50" charset="-127"/>
            </a:endParaRPr>
          </a:p>
        </p:txBody>
      </p:sp>
    </p:spTree>
    <p:extLst>
      <p:ext uri="{BB962C8B-B14F-4D97-AF65-F5344CB8AC3E}">
        <p14:creationId xmlns:p14="http://schemas.microsoft.com/office/powerpoint/2010/main" val="4217151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2324100" y="638175"/>
            <a:ext cx="3924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a:solidFill>
                  <a:schemeClr val="tx1"/>
                </a:solidFill>
                <a:latin typeface="Tw Cen MT" panose="020B0602020104020603" pitchFamily="34" charset="0"/>
              </a:defRPr>
            </a:lvl1pPr>
            <a:lvl2pPr marL="914400" indent="-457200">
              <a:defRPr>
                <a:solidFill>
                  <a:schemeClr val="tx1"/>
                </a:solidFill>
                <a:latin typeface="Tw Cen MT" panose="020B0602020104020603" pitchFamily="34" charset="0"/>
              </a:defRPr>
            </a:lvl2pPr>
            <a:lvl3pPr marL="1371600" indent="-457200">
              <a:defRPr>
                <a:solidFill>
                  <a:schemeClr val="tx1"/>
                </a:solidFill>
                <a:latin typeface="Tw Cen MT" panose="020B0602020104020603" pitchFamily="34" charset="0"/>
              </a:defRPr>
            </a:lvl3pPr>
            <a:lvl4pPr marL="1828800" indent="-457200">
              <a:defRPr>
                <a:solidFill>
                  <a:schemeClr val="tx1"/>
                </a:solidFill>
                <a:latin typeface="Tw Cen MT" panose="020B0602020104020603" pitchFamily="34" charset="0"/>
              </a:defRPr>
            </a:lvl4pPr>
            <a:lvl5pPr marL="2286000" indent="-457200">
              <a:defRPr>
                <a:solidFill>
                  <a:schemeClr val="tx1"/>
                </a:solidFill>
                <a:latin typeface="Tw Cen MT" panose="020B0602020104020603" pitchFamily="34" charset="0"/>
              </a:defRPr>
            </a:lvl5pPr>
            <a:lvl6pPr marL="2743200" indent="-457200" defTabSz="457200" fontAlgn="base">
              <a:spcBef>
                <a:spcPct val="0"/>
              </a:spcBef>
              <a:spcAft>
                <a:spcPct val="0"/>
              </a:spcAft>
              <a:defRPr>
                <a:solidFill>
                  <a:schemeClr val="tx1"/>
                </a:solidFill>
                <a:latin typeface="Tw Cen MT" panose="020B0602020104020603" pitchFamily="34" charset="0"/>
              </a:defRPr>
            </a:lvl6pPr>
            <a:lvl7pPr marL="3200400" indent="-457200" defTabSz="457200" fontAlgn="base">
              <a:spcBef>
                <a:spcPct val="0"/>
              </a:spcBef>
              <a:spcAft>
                <a:spcPct val="0"/>
              </a:spcAft>
              <a:defRPr>
                <a:solidFill>
                  <a:schemeClr val="tx1"/>
                </a:solidFill>
                <a:latin typeface="Tw Cen MT" panose="020B0602020104020603" pitchFamily="34" charset="0"/>
              </a:defRPr>
            </a:lvl7pPr>
            <a:lvl8pPr marL="3657600" indent="-457200" defTabSz="457200" fontAlgn="base">
              <a:spcBef>
                <a:spcPct val="0"/>
              </a:spcBef>
              <a:spcAft>
                <a:spcPct val="0"/>
              </a:spcAft>
              <a:defRPr>
                <a:solidFill>
                  <a:schemeClr val="tx1"/>
                </a:solidFill>
                <a:latin typeface="Tw Cen MT" panose="020B0602020104020603" pitchFamily="34" charset="0"/>
              </a:defRPr>
            </a:lvl8pPr>
            <a:lvl9pPr marL="4114800" indent="-4572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buFont typeface="Symbol" panose="05050102010706020507" pitchFamily="18" charset="2"/>
              <a:buNone/>
            </a:pPr>
            <a:r>
              <a:rPr kumimoji="1" lang="en-US" altLang="ko-KR" sz="2400" dirty="0">
                <a:solidFill>
                  <a:srgbClr val="33CC33"/>
                </a:solidFill>
                <a:latin typeface="Tahoma" panose="020B0604030504040204" pitchFamily="34" charset="0"/>
                <a:ea typeface="굴림" pitchFamily="50" charset="-128"/>
                <a:sym typeface="Symbol" panose="05050102010706020507" pitchFamily="18" charset="2"/>
              </a:rPr>
              <a:t></a:t>
            </a:r>
            <a:r>
              <a:rPr kumimoji="1" lang="en-US" altLang="ko-KR" sz="2400" dirty="0">
                <a:latin typeface="Tahoma" panose="020B0604030504040204" pitchFamily="34" charset="0"/>
                <a:ea typeface="굴림" pitchFamily="50" charset="-128"/>
              </a:rPr>
              <a:t> </a:t>
            </a:r>
            <a:r>
              <a:rPr kumimoji="1" lang="en-US" altLang="ko-KR" sz="2400" b="1" dirty="0">
                <a:latin typeface="Tahoma" panose="020B0604030504040204" pitchFamily="34" charset="0"/>
                <a:ea typeface="굴림" pitchFamily="50" charset="-128"/>
              </a:rPr>
              <a:t>Robot Application</a:t>
            </a:r>
            <a:endParaRPr kumimoji="1" lang="ko-KR" altLang="en-US" sz="2400" b="1" dirty="0">
              <a:latin typeface="Tahoma" panose="020B0604030504040204" pitchFamily="34" charset="0"/>
              <a:ea typeface="굴림" pitchFamily="50" charset="-128"/>
            </a:endParaRPr>
          </a:p>
        </p:txBody>
      </p:sp>
      <p:sp>
        <p:nvSpPr>
          <p:cNvPr id="57348" name="Rectangle 7"/>
          <p:cNvSpPr>
            <a:spLocks noChangeArrowheads="1"/>
          </p:cNvSpPr>
          <p:nvPr/>
        </p:nvSpPr>
        <p:spPr bwMode="auto">
          <a:xfrm>
            <a:off x="2743200" y="1981201"/>
            <a:ext cx="7924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fontAlgn="base">
              <a:spcBef>
                <a:spcPct val="0"/>
              </a:spcBef>
              <a:spcAft>
                <a:spcPct val="0"/>
              </a:spcAft>
              <a:defRPr>
                <a:solidFill>
                  <a:schemeClr val="tx1"/>
                </a:solidFill>
                <a:latin typeface="Tw Cen MT" panose="020B0602020104020603" pitchFamily="34" charset="0"/>
              </a:defRPr>
            </a:lvl6pPr>
            <a:lvl7pPr marL="2971800" indent="-228600" defTabSz="457200" fontAlgn="base">
              <a:spcBef>
                <a:spcPct val="0"/>
              </a:spcBef>
              <a:spcAft>
                <a:spcPct val="0"/>
              </a:spcAft>
              <a:defRPr>
                <a:solidFill>
                  <a:schemeClr val="tx1"/>
                </a:solidFill>
                <a:latin typeface="Tw Cen MT" panose="020B0602020104020603" pitchFamily="34" charset="0"/>
              </a:defRPr>
            </a:lvl7pPr>
            <a:lvl8pPr marL="3429000" indent="-228600" defTabSz="457200" fontAlgn="base">
              <a:spcBef>
                <a:spcPct val="0"/>
              </a:spcBef>
              <a:spcAft>
                <a:spcPct val="0"/>
              </a:spcAft>
              <a:defRPr>
                <a:solidFill>
                  <a:schemeClr val="tx1"/>
                </a:solidFill>
                <a:latin typeface="Tw Cen MT" panose="020B0602020104020603" pitchFamily="34" charset="0"/>
              </a:defRPr>
            </a:lvl8pPr>
            <a:lvl9pPr marL="3886200" indent="-228600" defTabSz="457200" fontAlgn="base">
              <a:spcBef>
                <a:spcPct val="0"/>
              </a:spcBef>
              <a:spcAft>
                <a:spcPct val="0"/>
              </a:spcAft>
              <a:defRPr>
                <a:solidFill>
                  <a:schemeClr val="tx1"/>
                </a:solidFill>
                <a:latin typeface="Tw Cen MT" panose="020B0602020104020603" pitchFamily="34" charset="0"/>
              </a:defRPr>
            </a:lvl9pPr>
          </a:lstStyle>
          <a:p>
            <a:pPr eaLnBrk="1" latinLnBrk="1" hangingPunct="1"/>
            <a:r>
              <a:rPr kumimoji="1" lang="en-US" altLang="ko-KR" sz="2400" dirty="0">
                <a:latin typeface="Tahoma" panose="020B0604030504040204" pitchFamily="34" charset="0"/>
                <a:cs typeface="HY얕은샘물M"/>
              </a:rPr>
              <a:t>Machine loading</a:t>
            </a:r>
          </a:p>
          <a:p>
            <a:pPr eaLnBrk="1" latinLnBrk="1" hangingPunct="1"/>
            <a:r>
              <a:rPr kumimoji="1" lang="en-US" altLang="ko-KR" sz="2400" dirty="0">
                <a:latin typeface="Tahoma" panose="020B0604030504040204" pitchFamily="34" charset="0"/>
                <a:cs typeface="HY얕은샘물M"/>
              </a:rPr>
              <a:t>Pick and place operations</a:t>
            </a:r>
            <a:endParaRPr kumimoji="1" lang="en-US" altLang="ko-KR" sz="2400" dirty="0">
              <a:latin typeface="Tahoma" panose="020B0604030504040204" pitchFamily="34" charset="0"/>
              <a:cs typeface="HY얕은샘물M"/>
              <a:sym typeface="Symbol" panose="05050102010706020507" pitchFamily="18" charset="2"/>
            </a:endParaRPr>
          </a:p>
          <a:p>
            <a:pPr eaLnBrk="1" latinLnBrk="1" hangingPunct="1"/>
            <a:r>
              <a:rPr kumimoji="1" lang="en-US" altLang="ko-KR" sz="2400" dirty="0">
                <a:latin typeface="Tahoma" panose="020B0604030504040204" pitchFamily="34" charset="0"/>
                <a:cs typeface="HY얕은샘물M"/>
              </a:rPr>
              <a:t>Welding</a:t>
            </a:r>
            <a:endParaRPr kumimoji="1" lang="en-US" altLang="ko-KR" sz="2400" dirty="0">
              <a:latin typeface="Tahoma" panose="020B0604030504040204" pitchFamily="34" charset="0"/>
              <a:cs typeface="Tahoma" panose="020B0604030504040204" pitchFamily="34" charset="0"/>
            </a:endParaRPr>
          </a:p>
          <a:p>
            <a:pPr eaLnBrk="1" latinLnBrk="1" hangingPunct="1"/>
            <a:r>
              <a:rPr kumimoji="1" lang="en-US" altLang="ko-KR" sz="2400" dirty="0">
                <a:latin typeface="Tahoma" panose="020B0604030504040204" pitchFamily="34" charset="0"/>
                <a:cs typeface="HY얕은샘물M"/>
              </a:rPr>
              <a:t>Painting</a:t>
            </a:r>
          </a:p>
          <a:p>
            <a:pPr eaLnBrk="1" latinLnBrk="1" hangingPunct="1"/>
            <a:r>
              <a:rPr kumimoji="1" lang="en-US" altLang="ko-KR" sz="2400" dirty="0">
                <a:latin typeface="Tahoma" panose="020B0604030504040204" pitchFamily="34" charset="0"/>
                <a:cs typeface="HY얕은샘물M"/>
              </a:rPr>
              <a:t>Sampling</a:t>
            </a:r>
          </a:p>
          <a:p>
            <a:pPr eaLnBrk="1" latinLnBrk="1" hangingPunct="1"/>
            <a:r>
              <a:rPr kumimoji="1" lang="en-US" altLang="ko-KR" sz="2400" dirty="0">
                <a:latin typeface="Tahoma" panose="020B0604030504040204" pitchFamily="34" charset="0"/>
                <a:cs typeface="HY얕은샘물M"/>
              </a:rPr>
              <a:t>Assembly operation</a:t>
            </a:r>
          </a:p>
          <a:p>
            <a:pPr eaLnBrk="1" latinLnBrk="1" hangingPunct="1"/>
            <a:r>
              <a:rPr kumimoji="1" lang="en-US" altLang="ko-KR" sz="2400" dirty="0">
                <a:latin typeface="Tahoma" panose="020B0604030504040204" pitchFamily="34" charset="0"/>
                <a:cs typeface="HY얕은샘물M"/>
              </a:rPr>
              <a:t>Manufacturing</a:t>
            </a:r>
          </a:p>
          <a:p>
            <a:pPr eaLnBrk="1" latinLnBrk="1" hangingPunct="1"/>
            <a:r>
              <a:rPr kumimoji="1" lang="en-US" altLang="ko-KR" sz="2400" dirty="0">
                <a:latin typeface="Tahoma" panose="020B0604030504040204" pitchFamily="34" charset="0"/>
                <a:cs typeface="HY얕은샘물M"/>
              </a:rPr>
              <a:t>Surveillance</a:t>
            </a:r>
          </a:p>
          <a:p>
            <a:pPr eaLnBrk="1" latinLnBrk="1" hangingPunct="1"/>
            <a:r>
              <a:rPr kumimoji="1" lang="en-US" altLang="ko-KR" sz="2400" dirty="0">
                <a:latin typeface="Tahoma" panose="020B0604030504040204" pitchFamily="34" charset="0"/>
                <a:cs typeface="HY얕은샘물M"/>
              </a:rPr>
              <a:t>Medical applications </a:t>
            </a:r>
          </a:p>
          <a:p>
            <a:pPr eaLnBrk="1" latinLnBrk="1" hangingPunct="1"/>
            <a:r>
              <a:rPr kumimoji="1" lang="en-US" altLang="ko-KR" sz="2400" dirty="0">
                <a:latin typeface="Tahoma" panose="020B0604030504040204" pitchFamily="34" charset="0"/>
                <a:cs typeface="HY얕은샘물M"/>
              </a:rPr>
              <a:t>Assisting disabled individuals </a:t>
            </a:r>
          </a:p>
          <a:p>
            <a:pPr eaLnBrk="1" latinLnBrk="1" hangingPunct="1"/>
            <a:r>
              <a:rPr kumimoji="1" lang="en-US" altLang="ko-KR" sz="2400" dirty="0">
                <a:latin typeface="Tahoma" panose="020B0604030504040204" pitchFamily="34" charset="0"/>
                <a:cs typeface="HY얕은샘물M"/>
              </a:rPr>
              <a:t>Hazardous environments</a:t>
            </a:r>
          </a:p>
          <a:p>
            <a:pPr eaLnBrk="1" latinLnBrk="1" hangingPunct="1"/>
            <a:r>
              <a:rPr kumimoji="1" lang="en-US" altLang="ko-KR" sz="2400" dirty="0">
                <a:latin typeface="Tahoma" panose="020B0604030504040204" pitchFamily="34" charset="0"/>
                <a:cs typeface="HY얕은샘물M"/>
              </a:rPr>
              <a:t>Underwater, space, and remote locations </a:t>
            </a:r>
          </a:p>
        </p:txBody>
      </p:sp>
    </p:spTree>
    <p:extLst>
      <p:ext uri="{BB962C8B-B14F-4D97-AF65-F5344CB8AC3E}">
        <p14:creationId xmlns:p14="http://schemas.microsoft.com/office/powerpoint/2010/main" val="42267994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p:cNvSpPr>
          <p:nvPr>
            <p:ph type="body" idx="1"/>
          </p:nvPr>
        </p:nvSpPr>
        <p:spPr>
          <a:xfrm>
            <a:off x="1676400" y="1905000"/>
            <a:ext cx="8534400" cy="3657600"/>
          </a:xfrm>
        </p:spPr>
        <p:txBody>
          <a:bodyPr/>
          <a:lstStyle/>
          <a:p>
            <a:pPr>
              <a:buFont typeface="Arial" panose="020B0604020202020204" pitchFamily="34" charset="0"/>
              <a:buNone/>
            </a:pPr>
            <a:r>
              <a:rPr lang="en-US" sz="2200" b="1">
                <a:latin typeface="Arial" panose="020B0604020202020204" pitchFamily="34" charset="0"/>
              </a:rPr>
              <a:t>	≈250 B.C.</a:t>
            </a:r>
            <a:r>
              <a:rPr lang="en-US" sz="2200">
                <a:latin typeface="Arial" panose="020B0604020202020204" pitchFamily="34" charset="0"/>
              </a:rPr>
              <a:t> - </a:t>
            </a:r>
            <a:r>
              <a:rPr lang="en-US" sz="2200">
                <a:solidFill>
                  <a:schemeClr val="hlink"/>
                </a:solidFill>
                <a:latin typeface="Arial" panose="020B0604020202020204" pitchFamily="34" charset="0"/>
              </a:rPr>
              <a:t>Ctesibius</a:t>
            </a:r>
            <a:r>
              <a:rPr lang="en-US" sz="2200">
                <a:latin typeface="Arial" panose="020B0604020202020204" pitchFamily="34" charset="0"/>
              </a:rPr>
              <a:t>, an ancient Greek engineer and mathematician, invented a water clock which was the most accurate for nearly 2000 years.</a:t>
            </a:r>
          </a:p>
          <a:p>
            <a:pPr>
              <a:buFont typeface="Arial" panose="020B0604020202020204" pitchFamily="34" charset="0"/>
              <a:buNone/>
            </a:pPr>
            <a:endParaRPr lang="en-US" sz="2200">
              <a:latin typeface="Arial" panose="020B0604020202020204" pitchFamily="34" charset="0"/>
            </a:endParaRPr>
          </a:p>
          <a:p>
            <a:pPr>
              <a:buFont typeface="Arial" panose="020B0604020202020204" pitchFamily="34" charset="0"/>
              <a:buNone/>
            </a:pPr>
            <a:r>
              <a:rPr lang="en-US" sz="2200" b="1">
                <a:latin typeface="Arial" panose="020B0604020202020204" pitchFamily="34" charset="0"/>
              </a:rPr>
              <a:t>	≈60 A.D.</a:t>
            </a:r>
            <a:r>
              <a:rPr lang="en-US" sz="2200">
                <a:latin typeface="Arial" panose="020B0604020202020204" pitchFamily="34" charset="0"/>
              </a:rPr>
              <a:t> – </a:t>
            </a:r>
            <a:r>
              <a:rPr lang="en-US" sz="2200">
                <a:solidFill>
                  <a:schemeClr val="hlink"/>
                </a:solidFill>
                <a:latin typeface="Arial" panose="020B0604020202020204" pitchFamily="34" charset="0"/>
              </a:rPr>
              <a:t>Hero of Alexandria</a:t>
            </a:r>
            <a:r>
              <a:rPr lang="en-US" sz="2200">
                <a:latin typeface="Arial" panose="020B0604020202020204" pitchFamily="34" charset="0"/>
              </a:rPr>
              <a:t> designs the first automated programmable machine. These 'Automata' were made from a container of gradually releasing sand connected to a spindle via a string. By using different configurations of these pulleys, it was possible to repeatably move a statue on a pre-defined path.</a:t>
            </a:r>
          </a:p>
          <a:p>
            <a:endParaRPr lang="en-US" sz="2200">
              <a:latin typeface="Arial" panose="020B0604020202020204" pitchFamily="34" charset="0"/>
            </a:endParaRPr>
          </a:p>
        </p:txBody>
      </p:sp>
      <p:sp>
        <p:nvSpPr>
          <p:cNvPr id="13315" name="Rectangle 10"/>
          <p:cNvSpPr>
            <a:spLocks noChangeArrowheads="1"/>
          </p:cNvSpPr>
          <p:nvPr/>
        </p:nvSpPr>
        <p:spPr bwMode="auto">
          <a:xfrm>
            <a:off x="2578100" y="228600"/>
            <a:ext cx="6826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 - </a:t>
            </a:r>
            <a:r>
              <a:rPr lang="en-US" b="1"/>
              <a:t>The Origins of Robots</a:t>
            </a:r>
          </a:p>
        </p:txBody>
      </p:sp>
    </p:spTree>
    <p:extLst>
      <p:ext uri="{BB962C8B-B14F-4D97-AF65-F5344CB8AC3E}">
        <p14:creationId xmlns:p14="http://schemas.microsoft.com/office/powerpoint/2010/main" val="4398086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p:cNvSpPr>
            <a:spLocks noGrp="1"/>
          </p:cNvSpPr>
          <p:nvPr>
            <p:ph idx="1"/>
          </p:nvPr>
        </p:nvSpPr>
        <p:spPr>
          <a:xfrm>
            <a:off x="1676400" y="1219200"/>
            <a:ext cx="6324600" cy="1981200"/>
          </a:xfrm>
        </p:spPr>
        <p:txBody>
          <a:bodyPr/>
          <a:lstStyle/>
          <a:p>
            <a:pPr eaLnBrk="1" hangingPunct="1">
              <a:buFont typeface="Arial" panose="020B0604020202020204" pitchFamily="34" charset="0"/>
              <a:buNone/>
            </a:pPr>
            <a:r>
              <a:rPr lang="en-US" sz="2200">
                <a:latin typeface="Arial" panose="020B0604020202020204" pitchFamily="34" charset="0"/>
              </a:rPr>
              <a:t>	</a:t>
            </a:r>
            <a:r>
              <a:rPr lang="en-US" sz="2200" b="1">
                <a:latin typeface="Arial" panose="020B0604020202020204" pitchFamily="34" charset="0"/>
              </a:rPr>
              <a:t>≈ 1250</a:t>
            </a:r>
            <a:r>
              <a:rPr lang="en-US" sz="2200">
                <a:latin typeface="Arial" panose="020B0604020202020204" pitchFamily="34" charset="0"/>
              </a:rPr>
              <a:t> - </a:t>
            </a:r>
            <a:r>
              <a:rPr lang="en-US" sz="2200">
                <a:latin typeface="Arial" panose="020B0604020202020204" pitchFamily="34" charset="0"/>
                <a:cs typeface="Times New Roman" panose="02020603050405020304" pitchFamily="18" charset="0"/>
              </a:rPr>
              <a:t>Bishop </a:t>
            </a:r>
            <a:r>
              <a:rPr lang="en-US" sz="2200">
                <a:solidFill>
                  <a:schemeClr val="hlink"/>
                </a:solidFill>
                <a:latin typeface="Arial" panose="020B0604020202020204" pitchFamily="34" charset="0"/>
                <a:cs typeface="Times New Roman" panose="02020603050405020304" pitchFamily="18" charset="0"/>
              </a:rPr>
              <a:t>Albertus Magnus</a:t>
            </a:r>
            <a:r>
              <a:rPr lang="en-US" sz="2200">
                <a:latin typeface="Arial" panose="020B0604020202020204" pitchFamily="34" charset="0"/>
                <a:cs typeface="Times New Roman" panose="02020603050405020304" pitchFamily="18" charset="0"/>
              </a:rPr>
              <a:t> holds banquet at which guests were served by metal  attendants. Upon seeing this, Saint Thomas Aquinas smashed the attendants to bits and called the bishop a sorcerer.</a:t>
            </a:r>
          </a:p>
        </p:txBody>
      </p:sp>
      <p:pic>
        <p:nvPicPr>
          <p:cNvPr id="143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0600" y="1143000"/>
            <a:ext cx="167640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8"/>
          <p:cNvSpPr>
            <a:spLocks noChangeArrowheads="1"/>
          </p:cNvSpPr>
          <p:nvPr/>
        </p:nvSpPr>
        <p:spPr bwMode="auto">
          <a:xfrm>
            <a:off x="1981200" y="3733800"/>
            <a:ext cx="58674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200" b="1"/>
              <a:t>1640</a:t>
            </a:r>
            <a:r>
              <a:rPr lang="en-US" sz="2200"/>
              <a:t> - </a:t>
            </a:r>
            <a:r>
              <a:rPr lang="en-US" sz="2200">
                <a:solidFill>
                  <a:schemeClr val="hlink"/>
                </a:solidFill>
                <a:cs typeface="Times New Roman" panose="02020603050405020304" pitchFamily="18" charset="0"/>
              </a:rPr>
              <a:t>Descartes</a:t>
            </a:r>
            <a:r>
              <a:rPr lang="en-US" sz="2200">
                <a:cs typeface="Times New Roman" panose="02020603050405020304" pitchFamily="18" charset="0"/>
              </a:rPr>
              <a:t> builds a female automaton which he calls “Ma fille Francine.” She accompanied Descartes on a voyage and was thrown overboard by the captain, who thought she was the work of Satan.</a:t>
            </a:r>
          </a:p>
        </p:txBody>
      </p:sp>
      <p:pic>
        <p:nvPicPr>
          <p:cNvPr id="143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3638550"/>
            <a:ext cx="19050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Rectangle 10"/>
          <p:cNvSpPr>
            <a:spLocks noChangeArrowheads="1"/>
          </p:cNvSpPr>
          <p:nvPr/>
        </p:nvSpPr>
        <p:spPr bwMode="auto">
          <a:xfrm>
            <a:off x="2578100" y="228600"/>
            <a:ext cx="6826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 - </a:t>
            </a:r>
            <a:r>
              <a:rPr lang="en-US" b="1"/>
              <a:t>The Origins of Robots</a:t>
            </a:r>
          </a:p>
        </p:txBody>
      </p:sp>
    </p:spTree>
    <p:extLst>
      <p:ext uri="{BB962C8B-B14F-4D97-AF65-F5344CB8AC3E}">
        <p14:creationId xmlns:p14="http://schemas.microsoft.com/office/powerpoint/2010/main" val="14666171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1"/>
          </p:nvPr>
        </p:nvSpPr>
        <p:spPr>
          <a:xfrm>
            <a:off x="1905000" y="1371600"/>
            <a:ext cx="5715000" cy="4038600"/>
          </a:xfrm>
        </p:spPr>
        <p:txBody>
          <a:bodyPr/>
          <a:lstStyle/>
          <a:p>
            <a:pPr eaLnBrk="1" hangingPunct="1">
              <a:buFont typeface="Arial" panose="020B0604020202020204" pitchFamily="34" charset="0"/>
              <a:buNone/>
            </a:pPr>
            <a:r>
              <a:rPr lang="fr-FR" sz="2200">
                <a:latin typeface="Arial" panose="020B0604020202020204" pitchFamily="34" charset="0"/>
              </a:rPr>
              <a:t>	</a:t>
            </a:r>
            <a:r>
              <a:rPr lang="en-US" sz="2200" b="1">
                <a:latin typeface="Arial" panose="020B0604020202020204" pitchFamily="34" charset="0"/>
              </a:rPr>
              <a:t>1738</a:t>
            </a:r>
            <a:r>
              <a:rPr lang="fr-FR" sz="2200">
                <a:latin typeface="Arial" panose="020B0604020202020204" pitchFamily="34" charset="0"/>
              </a:rPr>
              <a:t> - </a:t>
            </a:r>
            <a:r>
              <a:rPr lang="fr-FR" sz="2200">
                <a:solidFill>
                  <a:schemeClr val="hlink"/>
                </a:solidFill>
                <a:latin typeface="Arial" panose="020B0604020202020204" pitchFamily="34" charset="0"/>
                <a:cs typeface="Times New Roman" panose="02020603050405020304" pitchFamily="18" charset="0"/>
              </a:rPr>
              <a:t>Jacques de Vaucanson</a:t>
            </a:r>
            <a:r>
              <a:rPr lang="fr-FR" sz="2200">
                <a:latin typeface="Arial" panose="020B0604020202020204" pitchFamily="34" charset="0"/>
                <a:cs typeface="Times New Roman" panose="02020603050405020304" pitchFamily="18" charset="0"/>
              </a:rPr>
              <a:t> builds a mechanical duck </a:t>
            </a:r>
            <a:r>
              <a:rPr lang="en-US" sz="2200">
                <a:latin typeface="Arial" panose="020B0604020202020204" pitchFamily="34" charset="0"/>
                <a:cs typeface="Times New Roman" panose="02020603050405020304" pitchFamily="18" charset="0"/>
              </a:rPr>
              <a:t>made of more that 4,000 parts. The duck could quack, bathe, drink water, eat grain, digest it and void it. Whereabouts of the duck are unknown today.</a:t>
            </a:r>
          </a:p>
          <a:p>
            <a:pPr eaLnBrk="1" hangingPunct="1">
              <a:buFont typeface="Arial" panose="020B0604020202020204" pitchFamily="34" charset="0"/>
              <a:buNone/>
            </a:pPr>
            <a:endParaRPr lang="en-US" sz="2200">
              <a:latin typeface="Arial" panose="020B0604020202020204" pitchFamily="34" charset="0"/>
              <a:cs typeface="Times New Roman" panose="02020603050405020304" pitchFamily="18" charset="0"/>
            </a:endParaRPr>
          </a:p>
          <a:p>
            <a:pPr eaLnBrk="1" hangingPunct="1">
              <a:buFont typeface="Arial" panose="020B0604020202020204" pitchFamily="34" charset="0"/>
              <a:buNone/>
            </a:pPr>
            <a:endParaRPr lang="en-US" sz="800">
              <a:latin typeface="Arial" panose="020B0604020202020204" pitchFamily="34" charset="0"/>
              <a:cs typeface="Times New Roman" panose="02020603050405020304" pitchFamily="18" charset="0"/>
            </a:endParaRPr>
          </a:p>
          <a:p>
            <a:pPr eaLnBrk="1" hangingPunct="1">
              <a:buFont typeface="Arial" panose="020B0604020202020204" pitchFamily="34" charset="0"/>
              <a:buNone/>
            </a:pPr>
            <a:endParaRPr lang="en-US" sz="2200">
              <a:latin typeface="Arial" panose="020B0604020202020204" pitchFamily="34" charset="0"/>
              <a:cs typeface="Times New Roman" panose="02020603050405020304" pitchFamily="18" charset="0"/>
            </a:endParaRPr>
          </a:p>
          <a:p>
            <a:pPr eaLnBrk="1" hangingPunct="1">
              <a:buFont typeface="Arial" panose="020B0604020202020204" pitchFamily="34" charset="0"/>
              <a:buNone/>
            </a:pPr>
            <a:r>
              <a:rPr lang="en-US" sz="2200">
                <a:latin typeface="Arial" panose="020B0604020202020204" pitchFamily="34" charset="0"/>
              </a:rPr>
              <a:t>	</a:t>
            </a:r>
            <a:r>
              <a:rPr lang="en-US" sz="2200" b="1">
                <a:latin typeface="Arial" panose="020B0604020202020204" pitchFamily="34" charset="0"/>
              </a:rPr>
              <a:t>1805</a:t>
            </a:r>
            <a:r>
              <a:rPr lang="en-US" sz="2200">
                <a:latin typeface="Arial" panose="020B0604020202020204" pitchFamily="34" charset="0"/>
              </a:rPr>
              <a:t> - Doll, made by </a:t>
            </a:r>
            <a:r>
              <a:rPr lang="en-US" sz="2200">
                <a:solidFill>
                  <a:schemeClr val="hlink"/>
                </a:solidFill>
                <a:latin typeface="Arial" panose="020B0604020202020204" pitchFamily="34" charset="0"/>
              </a:rPr>
              <a:t>Maillardet</a:t>
            </a:r>
            <a:r>
              <a:rPr lang="en-US" sz="2200">
                <a:latin typeface="Arial" panose="020B0604020202020204" pitchFamily="34" charset="0"/>
              </a:rPr>
              <a:t>, that wrote in either French or English and could draw landscapes.</a:t>
            </a:r>
          </a:p>
        </p:txBody>
      </p:sp>
      <p:pic>
        <p:nvPicPr>
          <p:cNvPr id="1536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7201" y="1206500"/>
            <a:ext cx="1878013"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1" y="3581400"/>
            <a:ext cx="17446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10"/>
          <p:cNvSpPr>
            <a:spLocks noChangeArrowheads="1"/>
          </p:cNvSpPr>
          <p:nvPr/>
        </p:nvSpPr>
        <p:spPr bwMode="auto">
          <a:xfrm>
            <a:off x="2640014" y="228600"/>
            <a:ext cx="67008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 </a:t>
            </a:r>
            <a:r>
              <a:rPr lang="en-US" sz="2000"/>
              <a:t>- </a:t>
            </a:r>
            <a:r>
              <a:rPr lang="en-US" b="1"/>
              <a:t>The Origins of Robots</a:t>
            </a:r>
          </a:p>
        </p:txBody>
      </p:sp>
    </p:spTree>
    <p:extLst>
      <p:ext uri="{BB962C8B-B14F-4D97-AF65-F5344CB8AC3E}">
        <p14:creationId xmlns:p14="http://schemas.microsoft.com/office/powerpoint/2010/main" val="11303763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
          <p:cNvSpPr>
            <a:spLocks noChangeArrowheads="1"/>
          </p:cNvSpPr>
          <p:nvPr/>
        </p:nvSpPr>
        <p:spPr bwMode="auto">
          <a:xfrm>
            <a:off x="2578100" y="228600"/>
            <a:ext cx="6826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 - </a:t>
            </a:r>
            <a:r>
              <a:rPr lang="en-US" b="1"/>
              <a:t>The Origins of Robots</a:t>
            </a:r>
          </a:p>
        </p:txBody>
      </p:sp>
      <p:sp>
        <p:nvSpPr>
          <p:cNvPr id="16387" name="Rectangle 5"/>
          <p:cNvSpPr>
            <a:spLocks noChangeArrowheads="1"/>
          </p:cNvSpPr>
          <p:nvPr/>
        </p:nvSpPr>
        <p:spPr bwMode="auto">
          <a:xfrm>
            <a:off x="1905000" y="1491627"/>
            <a:ext cx="83820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200" b="1"/>
              <a:t>1898</a:t>
            </a:r>
            <a:r>
              <a:rPr lang="en-US" sz="2200"/>
              <a:t> - The first radio-controlled submersible boat was invented by </a:t>
            </a:r>
            <a:r>
              <a:rPr lang="en-US" sz="2200">
                <a:hlinkClick r:id="rId3"/>
              </a:rPr>
              <a:t>Nikola Tesla</a:t>
            </a:r>
            <a:r>
              <a:rPr lang="en-US" sz="2200"/>
              <a:t>.</a:t>
            </a:r>
          </a:p>
          <a:p>
            <a:pPr eaLnBrk="1" hangingPunct="1"/>
            <a:endParaRPr lang="en-US" sz="2200"/>
          </a:p>
          <a:p>
            <a:pPr eaLnBrk="1" hangingPunct="1"/>
            <a:endParaRPr lang="en-US" sz="2200"/>
          </a:p>
          <a:p>
            <a:pPr eaLnBrk="1" hangingPunct="1"/>
            <a:r>
              <a:rPr lang="en-US" sz="2200" b="1"/>
              <a:t>1921</a:t>
            </a:r>
            <a:r>
              <a:rPr lang="en-US" sz="2200"/>
              <a:t> - The term </a:t>
            </a:r>
            <a:r>
              <a:rPr lang="en-US" sz="2200" b="1"/>
              <a:t>"robot"</a:t>
            </a:r>
            <a:r>
              <a:rPr lang="en-US" sz="2200"/>
              <a:t> was first used in 1920 in a play called "R.U.R." Or </a:t>
            </a:r>
            <a:r>
              <a:rPr lang="en-US" sz="2200" i="1"/>
              <a:t>"Rossum's universal robots"</a:t>
            </a:r>
            <a:r>
              <a:rPr lang="en-US" sz="2200"/>
              <a:t> by the Czech writer </a:t>
            </a:r>
            <a:r>
              <a:rPr lang="en-US" sz="2200">
                <a:solidFill>
                  <a:schemeClr val="hlink"/>
                </a:solidFill>
              </a:rPr>
              <a:t>Karel Capek</a:t>
            </a:r>
            <a:r>
              <a:rPr lang="en-US" sz="2200"/>
              <a:t>. The plot was simple: man makes robot then robot kills man!  Many movies that followed continued to show robots as harmful, menacing machines. </a:t>
            </a:r>
            <a:r>
              <a:rPr lang="en-US" sz="2200" i="1">
                <a:solidFill>
                  <a:srgbClr val="953735"/>
                </a:solidFill>
              </a:rPr>
              <a:t>Robot </a:t>
            </a:r>
            <a:r>
              <a:rPr lang="en-US" sz="2200"/>
              <a:t>comes from the Czech word </a:t>
            </a:r>
            <a:r>
              <a:rPr lang="en-US" sz="2200" i="1">
                <a:solidFill>
                  <a:srgbClr val="953735"/>
                </a:solidFill>
              </a:rPr>
              <a:t>robota</a:t>
            </a:r>
            <a:r>
              <a:rPr lang="en-US" sz="2200" i="1"/>
              <a:t>, which </a:t>
            </a:r>
            <a:r>
              <a:rPr lang="en-US" sz="2200"/>
              <a:t>means “servitude, forced labor.”</a:t>
            </a:r>
          </a:p>
        </p:txBody>
      </p:sp>
      <p:pic>
        <p:nvPicPr>
          <p:cNvPr id="1638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298139">
            <a:off x="7924800" y="4876800"/>
            <a:ext cx="1676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412267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9"/>
          <p:cNvSpPr>
            <a:spLocks noChangeArrowheads="1"/>
          </p:cNvSpPr>
          <p:nvPr/>
        </p:nvSpPr>
        <p:spPr bwMode="auto">
          <a:xfrm>
            <a:off x="2057400" y="1219201"/>
            <a:ext cx="83820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a:t>Robotics was first introduced into our vocabulary by Czech playwright Karel Capek in his 1920’s play </a:t>
            </a:r>
            <a:r>
              <a:rPr lang="en-US" sz="2000" b="1"/>
              <a:t>Rossum’s Universal Robots. </a:t>
            </a:r>
          </a:p>
          <a:p>
            <a:pPr eaLnBrk="1" hangingPunct="1"/>
            <a:endParaRPr lang="en-US" sz="2000"/>
          </a:p>
          <a:p>
            <a:pPr eaLnBrk="1" hangingPunct="1"/>
            <a:r>
              <a:rPr lang="en-US" sz="2000"/>
              <a:t>The word “robota” in Czech means simply work. Robots as machines that resemble people, work tirelessly, and revolt against their creators. </a:t>
            </a:r>
            <a:r>
              <a:rPr lang="en-US" sz="2000" b="1"/>
              <a:t>. </a:t>
            </a:r>
          </a:p>
        </p:txBody>
      </p:sp>
      <p:grpSp>
        <p:nvGrpSpPr>
          <p:cNvPr id="17411" name="Group 11"/>
          <p:cNvGrpSpPr>
            <a:grpSpLocks/>
          </p:cNvGrpSpPr>
          <p:nvPr/>
        </p:nvGrpSpPr>
        <p:grpSpPr bwMode="auto">
          <a:xfrm>
            <a:off x="2133600" y="3124200"/>
            <a:ext cx="2133600" cy="2667000"/>
            <a:chOff x="3072" y="1152"/>
            <a:chExt cx="1296" cy="1680"/>
          </a:xfrm>
        </p:grpSpPr>
        <p:pic>
          <p:nvPicPr>
            <p:cNvPr id="17419" name="Picture 12" descr="http://capek.misto.cz/pics/capek_up.jpg"/>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072" y="1152"/>
              <a:ext cx="1200" cy="53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7420" name="Picture 13" descr="http://capek.misto.cz/pics/capek_down.jpg"/>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072" y="1680"/>
              <a:ext cx="1200" cy="8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7421" name="Rectangle 14"/>
            <p:cNvSpPr>
              <a:spLocks noChangeArrowheads="1"/>
            </p:cNvSpPr>
            <p:nvPr/>
          </p:nvSpPr>
          <p:spPr bwMode="auto">
            <a:xfrm>
              <a:off x="3072" y="2496"/>
              <a:ext cx="1296" cy="33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20000"/>
                </a:spcBef>
                <a:buClr>
                  <a:schemeClr val="accent2"/>
                </a:buClr>
                <a:buSzPct val="80000"/>
                <a:buFont typeface="Wingdings" panose="05000000000000000000" pitchFamily="2" charset="2"/>
                <a:buNone/>
              </a:pPr>
              <a:r>
                <a:rPr lang="en-US" sz="2400">
                  <a:latin typeface="Times New Roman" panose="02020603050405020304" pitchFamily="18" charset="0"/>
                  <a:cs typeface="Times New Roman" panose="02020603050405020304" pitchFamily="18" charset="0"/>
                </a:rPr>
                <a:t> </a:t>
              </a:r>
              <a:r>
                <a:rPr lang="en-US" sz="2400">
                  <a:solidFill>
                    <a:schemeClr val="bg1"/>
                  </a:solidFill>
                  <a:latin typeface="Times New Roman" panose="02020603050405020304" pitchFamily="18" charset="0"/>
                  <a:cs typeface="Times New Roman" panose="02020603050405020304" pitchFamily="18" charset="0"/>
                </a:rPr>
                <a:t>Karel Capek</a:t>
              </a:r>
              <a:endParaRPr lang="en-US">
                <a:latin typeface="Times New Roman" panose="02020603050405020304" pitchFamily="18" charset="0"/>
              </a:endParaRPr>
            </a:p>
          </p:txBody>
        </p:sp>
      </p:grpSp>
      <p:sp>
        <p:nvSpPr>
          <p:cNvPr id="17412" name="Rectangle 10"/>
          <p:cNvSpPr>
            <a:spLocks noChangeArrowheads="1"/>
          </p:cNvSpPr>
          <p:nvPr/>
        </p:nvSpPr>
        <p:spPr bwMode="auto">
          <a:xfrm>
            <a:off x="2578100" y="228600"/>
            <a:ext cx="6826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 - </a:t>
            </a:r>
            <a:r>
              <a:rPr lang="en-US" b="1"/>
              <a:t>The Origins of Robots</a:t>
            </a:r>
          </a:p>
        </p:txBody>
      </p:sp>
      <p:sp>
        <p:nvSpPr>
          <p:cNvPr id="17413" name="Rectangle 14"/>
          <p:cNvSpPr>
            <a:spLocks noChangeArrowheads="1"/>
          </p:cNvSpPr>
          <p:nvPr/>
        </p:nvSpPr>
        <p:spPr bwMode="auto">
          <a:xfrm>
            <a:off x="5562600" y="3733801"/>
            <a:ext cx="4800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000">
                <a:solidFill>
                  <a:srgbClr val="800000"/>
                </a:solidFill>
              </a:rPr>
              <a:t>The same myth/concept is found in many books/movies today:</a:t>
            </a:r>
          </a:p>
          <a:p>
            <a:pPr eaLnBrk="1" hangingPunct="1"/>
            <a:r>
              <a:rPr lang="en-US" sz="2000">
                <a:solidFill>
                  <a:srgbClr val="800000"/>
                </a:solidFill>
              </a:rPr>
              <a:t>“Terminator”, “Star-Wars” series.</a:t>
            </a:r>
          </a:p>
          <a:p>
            <a:pPr eaLnBrk="1" hangingPunct="1"/>
            <a:r>
              <a:rPr lang="en-US" sz="2000">
                <a:solidFill>
                  <a:srgbClr val="800000"/>
                </a:solidFill>
              </a:rPr>
              <a:t>Mary Shelley’s 1818 Frankenstein.</a:t>
            </a:r>
          </a:p>
          <a:p>
            <a:pPr eaLnBrk="1" hangingPunct="1"/>
            <a:r>
              <a:rPr lang="en-US" sz="2000">
                <a:solidFill>
                  <a:srgbClr val="800000"/>
                </a:solidFill>
              </a:rPr>
              <a:t>Frankenstein &amp; The Borg are examples of “</a:t>
            </a:r>
            <a:r>
              <a:rPr lang="en-US" sz="2000" b="1">
                <a:solidFill>
                  <a:srgbClr val="800000"/>
                </a:solidFill>
              </a:rPr>
              <a:t>cybernetic organisms”.</a:t>
            </a:r>
          </a:p>
        </p:txBody>
      </p:sp>
      <p:sp>
        <p:nvSpPr>
          <p:cNvPr id="13" name="Slide Number Placeholder 5"/>
          <p:cNvSpPr>
            <a:spLocks noGrp="1"/>
          </p:cNvSpPr>
          <p:nvPr>
            <p:ph type="sldNum" sz="quarter" idx="12"/>
          </p:nvPr>
        </p:nvSpPr>
        <p:spPr>
          <a:xfrm>
            <a:off x="8534400" y="6400800"/>
            <a:ext cx="2133600" cy="476250"/>
          </a:xfrm>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F11C1E-CF83-47F8-B392-1F88AB8751E7}" type="slidenum">
              <a:rPr lang="de-DE">
                <a:solidFill>
                  <a:srgbClr val="898989"/>
                </a:solidFill>
                <a:latin typeface="Calibri" panose="020F0502020204030204" pitchFamily="34" charset="0"/>
              </a:rPr>
              <a:pPr eaLnBrk="1" hangingPunct="1"/>
              <a:t>37</a:t>
            </a:fld>
            <a:endParaRPr lang="de-DE" dirty="0">
              <a:solidFill>
                <a:srgbClr val="898989"/>
              </a:solidFill>
              <a:latin typeface="Calibri" panose="020F0502020204030204" pitchFamily="34" charset="0"/>
            </a:endParaRPr>
          </a:p>
        </p:txBody>
      </p:sp>
    </p:spTree>
    <p:extLst>
      <p:ext uri="{BB962C8B-B14F-4D97-AF65-F5344CB8AC3E}">
        <p14:creationId xmlns:p14="http://schemas.microsoft.com/office/powerpoint/2010/main" val="21377141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a:spLocks/>
          </p:cNvSpPr>
          <p:nvPr/>
        </p:nvSpPr>
        <p:spPr>
          <a:xfrm>
            <a:off x="1828800" y="990600"/>
            <a:ext cx="6629400" cy="4800600"/>
          </a:xfrm>
          <a:prstGeom prst="rect">
            <a:avLst/>
          </a:prstGeom>
        </p:spPr>
        <p:txBody>
          <a:bodyPr>
            <a:normAutofit/>
          </a:bodyPr>
          <a:lstStyle/>
          <a:p>
            <a:pPr>
              <a:defRPr/>
            </a:pPr>
            <a:r>
              <a:rPr lang="en-US" sz="2000" b="1" dirty="0"/>
              <a:t>1940</a:t>
            </a:r>
            <a:r>
              <a:rPr lang="en-US" sz="2000" dirty="0"/>
              <a:t> - </a:t>
            </a:r>
            <a:r>
              <a:rPr lang="en-US" sz="2000" dirty="0" err="1">
                <a:cs typeface="Arial" pitchFamily="34" charset="0"/>
              </a:rPr>
              <a:t>Sparko</a:t>
            </a:r>
            <a:r>
              <a:rPr lang="en-US" sz="2000" dirty="0">
                <a:cs typeface="Arial" pitchFamily="34" charset="0"/>
              </a:rPr>
              <a:t>, the </a:t>
            </a:r>
            <a:r>
              <a:rPr lang="en-US" sz="2000" dirty="0">
                <a:solidFill>
                  <a:schemeClr val="hlink"/>
                </a:solidFill>
                <a:cs typeface="Arial" pitchFamily="34" charset="0"/>
              </a:rPr>
              <a:t>Westinghouse</a:t>
            </a:r>
            <a:r>
              <a:rPr lang="en-US" sz="2000" dirty="0">
                <a:cs typeface="Arial" pitchFamily="34" charset="0"/>
              </a:rPr>
              <a:t> dog, uses both mechanical and electrical components.</a:t>
            </a:r>
          </a:p>
          <a:p>
            <a:pPr>
              <a:defRPr/>
            </a:pPr>
            <a:endParaRPr lang="en-US" sz="2000" dirty="0">
              <a:cs typeface="Arial" pitchFamily="34" charset="0"/>
            </a:endParaRPr>
          </a:p>
          <a:p>
            <a:pPr>
              <a:defRPr/>
            </a:pPr>
            <a:r>
              <a:rPr lang="en-US" sz="2000" b="1" dirty="0"/>
              <a:t>1941</a:t>
            </a:r>
            <a:r>
              <a:rPr lang="en-US" sz="2000" dirty="0"/>
              <a:t> - Isaac Asimov introduced the word 'Robotics' in the science fiction short story 'Liar!‘</a:t>
            </a:r>
          </a:p>
          <a:p>
            <a:pPr>
              <a:defRPr/>
            </a:pPr>
            <a:endParaRPr lang="en-US" sz="2000" dirty="0"/>
          </a:p>
          <a:p>
            <a:pPr>
              <a:defRPr/>
            </a:pPr>
            <a:r>
              <a:rPr lang="en-US" sz="2000" b="1" dirty="0"/>
              <a:t>1948</a:t>
            </a:r>
            <a:r>
              <a:rPr lang="en-US" sz="2000" dirty="0"/>
              <a:t> - </a:t>
            </a:r>
            <a:r>
              <a:rPr lang="en-US" sz="2000" dirty="0">
                <a:hlinkClick r:id="rId2"/>
              </a:rPr>
              <a:t>William Grey Walter</a:t>
            </a:r>
            <a:r>
              <a:rPr lang="en-US" sz="2000" dirty="0"/>
              <a:t> builds Elmer and Elsie, two of the earliest autonomous robots with the appearance of turtles. The robots used simple rules to produce complex behaviors.</a:t>
            </a:r>
          </a:p>
          <a:p>
            <a:pPr>
              <a:spcBef>
                <a:spcPct val="20000"/>
              </a:spcBef>
              <a:buFont typeface="Arial" pitchFamily="34" charset="0"/>
              <a:buNone/>
              <a:defRPr/>
            </a:pPr>
            <a:endParaRPr lang="en-US" sz="2000" dirty="0">
              <a:cs typeface="Arial" pitchFamily="34" charset="0"/>
            </a:endParaRPr>
          </a:p>
          <a:p>
            <a:pPr>
              <a:spcBef>
                <a:spcPct val="20000"/>
              </a:spcBef>
              <a:buFont typeface="Arial" pitchFamily="34" charset="0"/>
              <a:buNone/>
              <a:defRPr/>
            </a:pPr>
            <a:r>
              <a:rPr lang="en-US" sz="2000" b="1" dirty="0"/>
              <a:t>Cybernetics </a:t>
            </a:r>
            <a:r>
              <a:rPr lang="en-US" sz="2000" dirty="0"/>
              <a:t>is a discipline that was created in the late 1940’s by Norbert Wiener, combining feedback control theory, information sciences and biology to try to explain the common principles of control and communications in both animals and machines.</a:t>
            </a:r>
            <a:endParaRPr lang="en-US" sz="2000" dirty="0">
              <a:cs typeface="Arial" pitchFamily="34" charset="0"/>
            </a:endParaRPr>
          </a:p>
          <a:p>
            <a:pPr>
              <a:spcBef>
                <a:spcPct val="20000"/>
              </a:spcBef>
              <a:buFont typeface="Arial" pitchFamily="34" charset="0"/>
              <a:buNone/>
              <a:defRPr/>
            </a:pPr>
            <a:endParaRPr lang="en-US" sz="2000" dirty="0">
              <a:cs typeface="Arial" pitchFamily="34" charset="0"/>
            </a:endParaRPr>
          </a:p>
        </p:txBody>
      </p:sp>
      <p:sp>
        <p:nvSpPr>
          <p:cNvPr id="18435" name="TextBox 11"/>
          <p:cNvSpPr txBox="1">
            <a:spLocks noChangeArrowheads="1"/>
          </p:cNvSpPr>
          <p:nvPr/>
        </p:nvSpPr>
        <p:spPr bwMode="auto">
          <a:xfrm>
            <a:off x="1600200" y="1001713"/>
            <a:ext cx="990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atin typeface="Calibri" panose="020F0502020204030204" pitchFamily="34" charset="0"/>
              </a:rPr>
              <a:t>   </a:t>
            </a:r>
          </a:p>
        </p:txBody>
      </p:sp>
      <p:pic>
        <p:nvPicPr>
          <p:cNvPr id="184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1543050"/>
            <a:ext cx="24384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17" descr="Image">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4400" y="3990975"/>
            <a:ext cx="2133600"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Line 18"/>
          <p:cNvSpPr>
            <a:spLocks noChangeShapeType="1"/>
          </p:cNvSpPr>
          <p:nvPr/>
        </p:nvSpPr>
        <p:spPr bwMode="auto">
          <a:xfrm>
            <a:off x="7162800" y="1371600"/>
            <a:ext cx="990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39" name="Line 19"/>
          <p:cNvSpPr>
            <a:spLocks noChangeShapeType="1"/>
          </p:cNvSpPr>
          <p:nvPr/>
        </p:nvSpPr>
        <p:spPr bwMode="auto">
          <a:xfrm>
            <a:off x="8077200" y="3810000"/>
            <a:ext cx="381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8440"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22540647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txBox="1">
            <a:spLocks/>
          </p:cNvSpPr>
          <p:nvPr/>
        </p:nvSpPr>
        <p:spPr bwMode="auto">
          <a:xfrm>
            <a:off x="1905000" y="990600"/>
            <a:ext cx="8382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200" b="1"/>
              <a:t>1950`s</a:t>
            </a:r>
            <a:r>
              <a:rPr lang="en-US" sz="2200"/>
              <a:t> - Computer technology advances and control machinery is developed.</a:t>
            </a:r>
          </a:p>
          <a:p>
            <a:pPr eaLnBrk="1" hangingPunct="1"/>
            <a:r>
              <a:rPr lang="en-US" sz="2200" i="1">
                <a:solidFill>
                  <a:srgbClr val="953735"/>
                </a:solidFill>
              </a:rPr>
              <a:t>	Questions Arise: </a:t>
            </a:r>
            <a:r>
              <a:rPr lang="en-US" sz="2200">
                <a:solidFill>
                  <a:srgbClr val="953735"/>
                </a:solidFill>
              </a:rPr>
              <a:t>Is the computer an immobile robot?</a:t>
            </a:r>
          </a:p>
          <a:p>
            <a:pPr eaLnBrk="1" hangingPunct="1"/>
            <a:endParaRPr lang="en-US" sz="2200">
              <a:solidFill>
                <a:srgbClr val="953735"/>
              </a:solidFill>
              <a:cs typeface="Times New Roman" panose="02020603050405020304" pitchFamily="18" charset="0"/>
            </a:endParaRPr>
          </a:p>
          <a:p>
            <a:pPr eaLnBrk="1" hangingPunct="1"/>
            <a:r>
              <a:rPr lang="en-US" sz="2200" b="1"/>
              <a:t>1954</a:t>
            </a:r>
            <a:r>
              <a:rPr lang="en-US" sz="2200"/>
              <a:t> - The first silicon transistor was produced by Texas Instruments.</a:t>
            </a:r>
          </a:p>
          <a:p>
            <a:pPr eaLnBrk="1" hangingPunct="1"/>
            <a:endParaRPr lang="en-US" sz="2200"/>
          </a:p>
          <a:p>
            <a:pPr eaLnBrk="1" hangingPunct="1">
              <a:spcBef>
                <a:spcPct val="20000"/>
              </a:spcBef>
              <a:buFont typeface="Arial" panose="020B0604020202020204" pitchFamily="34" charset="0"/>
              <a:buNone/>
            </a:pPr>
            <a:r>
              <a:rPr lang="en-US" sz="2200" b="1"/>
              <a:t>1954 </a:t>
            </a:r>
            <a:r>
              <a:rPr lang="en-US" sz="2200"/>
              <a:t>– </a:t>
            </a:r>
            <a:r>
              <a:rPr lang="en-US" sz="2200">
                <a:solidFill>
                  <a:schemeClr val="hlink"/>
                </a:solidFill>
              </a:rPr>
              <a:t>George Devol</a:t>
            </a:r>
            <a:r>
              <a:rPr lang="en-US" sz="2200"/>
              <a:t> replaced the slave manipulator in a teleoperator with the programmability of the CNC controller, thus creating the first “industrial robot”, called the “Programmable Article Transfer Device”.</a:t>
            </a:r>
            <a:endParaRPr lang="en-US" sz="2200" i="1"/>
          </a:p>
        </p:txBody>
      </p:sp>
      <p:sp>
        <p:nvSpPr>
          <p:cNvPr id="19459"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2838596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81200" y="0"/>
            <a:ext cx="8229600" cy="1143000"/>
          </a:xfrm>
        </p:spPr>
        <p:txBody>
          <a:bodyPr/>
          <a:lstStyle/>
          <a:p>
            <a:pPr eaLnBrk="1" hangingPunct="1"/>
            <a:r>
              <a:rPr lang="en-US" sz="4800">
                <a:solidFill>
                  <a:srgbClr val="003399"/>
                </a:solidFill>
              </a:rPr>
              <a:t>A Robot is:</a:t>
            </a:r>
          </a:p>
        </p:txBody>
      </p:sp>
      <p:sp>
        <p:nvSpPr>
          <p:cNvPr id="6147" name="Content Placeholder 2"/>
          <p:cNvSpPr>
            <a:spLocks noGrp="1"/>
          </p:cNvSpPr>
          <p:nvPr>
            <p:ph idx="1"/>
          </p:nvPr>
        </p:nvSpPr>
        <p:spPr>
          <a:xfrm>
            <a:off x="1981200" y="1600200"/>
            <a:ext cx="8229600" cy="3429000"/>
          </a:xfrm>
        </p:spPr>
        <p:txBody>
          <a:bodyPr/>
          <a:lstStyle/>
          <a:p>
            <a:pPr eaLnBrk="1" hangingPunct="1">
              <a:buFont typeface="Arial" panose="020B0604020202020204" pitchFamily="34" charset="0"/>
              <a:buNone/>
            </a:pPr>
            <a:r>
              <a:rPr lang="en-US" sz="3600" dirty="0"/>
              <a:t>An electromechanical device that is:</a:t>
            </a:r>
          </a:p>
          <a:p>
            <a:pPr eaLnBrk="1" hangingPunct="1">
              <a:buFont typeface="Arial" panose="020B0604020202020204" pitchFamily="34" charset="0"/>
              <a:buNone/>
            </a:pPr>
            <a:endParaRPr lang="en-US" sz="3600" dirty="0"/>
          </a:p>
          <a:p>
            <a:pPr eaLnBrk="1" hangingPunct="1"/>
            <a:r>
              <a:rPr lang="en-US" sz="3600" dirty="0"/>
              <a:t>Reprogrammable</a:t>
            </a:r>
          </a:p>
          <a:p>
            <a:pPr eaLnBrk="1" hangingPunct="1"/>
            <a:r>
              <a:rPr lang="en-US" sz="3600" dirty="0"/>
              <a:t>Multifunctional</a:t>
            </a:r>
          </a:p>
          <a:p>
            <a:pPr eaLnBrk="1" hangingPunct="1"/>
            <a:r>
              <a:rPr lang="en-US" sz="3600" dirty="0"/>
              <a:t>Sensible for environment</a:t>
            </a:r>
          </a:p>
        </p:txBody>
      </p:sp>
      <p:sp>
        <p:nvSpPr>
          <p:cNvPr id="2" name="Slide Number Placeholder 1"/>
          <p:cNvSpPr>
            <a:spLocks noGrp="1"/>
          </p:cNvSpPr>
          <p:nvPr>
            <p:ph type="sldNum" sz="quarter" idx="12"/>
          </p:nvPr>
        </p:nvSpPr>
        <p:spPr/>
        <p:txBody>
          <a:bodyPr/>
          <a:lstStyle/>
          <a:p>
            <a:fld id="{37748754-FFFC-4070-89EE-01B245B84029}" type="slidenum">
              <a:rPr lang="en-IN" smtClean="0"/>
              <a:t>4</a:t>
            </a:fld>
            <a:endParaRPr lang="en-IN"/>
          </a:p>
        </p:txBody>
      </p:sp>
    </p:spTree>
    <p:extLst>
      <p:ext uri="{BB962C8B-B14F-4D97-AF65-F5344CB8AC3E}">
        <p14:creationId xmlns:p14="http://schemas.microsoft.com/office/powerpoint/2010/main" val="3138983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4294967295"/>
          </p:nvPr>
        </p:nvSpPr>
        <p:spPr>
          <a:xfrm>
            <a:off x="1752600" y="1447800"/>
            <a:ext cx="8458200" cy="3657600"/>
          </a:xfrm>
        </p:spPr>
        <p:txBody>
          <a:bodyPr>
            <a:normAutofit lnSpcReduction="10000"/>
          </a:bodyPr>
          <a:lstStyle/>
          <a:p>
            <a:pPr>
              <a:buFont typeface="Arial" panose="020B0604020202020204" pitchFamily="34" charset="0"/>
              <a:buNone/>
            </a:pPr>
            <a:r>
              <a:rPr lang="en-US" sz="2200" b="1">
                <a:latin typeface="Arial" panose="020B0604020202020204" pitchFamily="34" charset="0"/>
              </a:rPr>
              <a:t>	1955 </a:t>
            </a:r>
            <a:r>
              <a:rPr lang="en-US" sz="2200">
                <a:latin typeface="Arial" panose="020B0604020202020204" pitchFamily="34" charset="0"/>
              </a:rPr>
              <a:t>– The Darmouth Summer Research Conference marks the birth of AI. </a:t>
            </a:r>
            <a:r>
              <a:rPr lang="en-US" sz="2200">
                <a:solidFill>
                  <a:schemeClr val="hlink"/>
                </a:solidFill>
                <a:latin typeface="Arial" panose="020B0604020202020204" pitchFamily="34" charset="0"/>
              </a:rPr>
              <a:t>Marvin Minsky</a:t>
            </a:r>
            <a:r>
              <a:rPr lang="en-US" sz="2200">
                <a:latin typeface="Arial" panose="020B0604020202020204" pitchFamily="34" charset="0"/>
              </a:rPr>
              <a:t>, from the AI lab at MIT defines an intelligent machine as one that would tend to “build up within itself an abstract model of the environment in which it is placed.  If it were given a problem, it could first explore solutions within the internal abstract model of the environment and then attempt external experiments”. This approach dominated robotics research for the next 30 years. </a:t>
            </a:r>
          </a:p>
          <a:p>
            <a:pPr>
              <a:buFont typeface="Arial" panose="020B0604020202020204" pitchFamily="34" charset="0"/>
              <a:buNone/>
            </a:pPr>
            <a:r>
              <a:rPr lang="en-US" sz="2200" b="1">
                <a:latin typeface="Arial" panose="020B0604020202020204" pitchFamily="34" charset="0"/>
              </a:rPr>
              <a:t>	1956</a:t>
            </a:r>
            <a:r>
              <a:rPr lang="en-US" sz="2200">
                <a:latin typeface="Arial" panose="020B0604020202020204" pitchFamily="34" charset="0"/>
              </a:rPr>
              <a:t> - Researchers aim to combine “perceptual and problem-solving capabilities,” using computers, cameras, and touch sensors. The idea is to study the types of intelligent actions these robots are capable of. A new discipline is born: </a:t>
            </a:r>
            <a:r>
              <a:rPr lang="en-US" sz="2200">
                <a:solidFill>
                  <a:srgbClr val="003399"/>
                </a:solidFill>
                <a:latin typeface="Arial" panose="020B0604020202020204" pitchFamily="34" charset="0"/>
              </a:rPr>
              <a:t>A.I.</a:t>
            </a:r>
            <a:endParaRPr lang="en-US" sz="2200">
              <a:latin typeface="Arial" panose="020B0604020202020204" pitchFamily="34" charset="0"/>
            </a:endParaRPr>
          </a:p>
        </p:txBody>
      </p:sp>
      <p:sp>
        <p:nvSpPr>
          <p:cNvPr id="20483"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42320557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p:cNvSpPr>
          <p:nvPr>
            <p:ph type="body" idx="1"/>
          </p:nvPr>
        </p:nvSpPr>
        <p:spPr>
          <a:xfrm>
            <a:off x="1828800" y="1600201"/>
            <a:ext cx="8382000" cy="4525963"/>
          </a:xfrm>
        </p:spPr>
        <p:txBody>
          <a:bodyPr/>
          <a:lstStyle/>
          <a:p>
            <a:pPr eaLnBrk="1" hangingPunct="1">
              <a:buFont typeface="Arial" panose="020B0604020202020204" pitchFamily="34" charset="0"/>
              <a:buNone/>
            </a:pPr>
            <a:r>
              <a:rPr lang="en-US" sz="2200" b="1">
                <a:latin typeface="Arial" panose="020B0604020202020204" pitchFamily="34" charset="0"/>
              </a:rPr>
              <a:t>	1956</a:t>
            </a:r>
            <a:r>
              <a:rPr lang="en-US" sz="2200">
                <a:latin typeface="Arial" panose="020B0604020202020204" pitchFamily="34" charset="0"/>
              </a:rPr>
              <a:t> - </a:t>
            </a:r>
            <a:r>
              <a:rPr lang="en-US" sz="2200">
                <a:solidFill>
                  <a:schemeClr val="hlink"/>
                </a:solidFill>
                <a:latin typeface="Arial" panose="020B0604020202020204" pitchFamily="34" charset="0"/>
              </a:rPr>
              <a:t>Joseph Engleberger</a:t>
            </a:r>
            <a:r>
              <a:rPr lang="en-US" sz="2200">
                <a:latin typeface="Arial" panose="020B0604020202020204" pitchFamily="34" charset="0"/>
              </a:rPr>
              <a:t>, a Columbia physics student buys the rights to Devol’s robot and founds the Unimation Company. </a:t>
            </a:r>
          </a:p>
          <a:p>
            <a:pPr eaLnBrk="1" hangingPunct="1">
              <a:buFont typeface="Arial" panose="020B0604020202020204" pitchFamily="34" charset="0"/>
              <a:buNone/>
            </a:pPr>
            <a:endParaRPr lang="en-US" sz="2200">
              <a:latin typeface="Arial" panose="020B0604020202020204" pitchFamily="34" charset="0"/>
            </a:endParaRPr>
          </a:p>
          <a:p>
            <a:pPr>
              <a:buFont typeface="Arial" panose="020B0604020202020204" pitchFamily="34" charset="0"/>
              <a:buNone/>
            </a:pPr>
            <a:r>
              <a:rPr lang="en-US" sz="2200" b="1">
                <a:latin typeface="Arial" panose="020B0604020202020204" pitchFamily="34" charset="0"/>
              </a:rPr>
              <a:t>	1956</a:t>
            </a:r>
            <a:r>
              <a:rPr lang="en-US" sz="2200">
                <a:latin typeface="Arial" panose="020B0604020202020204" pitchFamily="34" charset="0"/>
              </a:rPr>
              <a:t> - </a:t>
            </a:r>
            <a:r>
              <a:rPr lang="en-US" sz="2200">
                <a:latin typeface="Arial" panose="020B0604020202020204" pitchFamily="34" charset="0"/>
                <a:hlinkClick r:id="rId2"/>
              </a:rPr>
              <a:t>George Devol</a:t>
            </a:r>
            <a:r>
              <a:rPr lang="en-US" sz="2200">
                <a:latin typeface="Arial" panose="020B0604020202020204" pitchFamily="34" charset="0"/>
              </a:rPr>
              <a:t> applied for a patent for the first programmable robot, later named 'Unimate'.</a:t>
            </a:r>
          </a:p>
          <a:p>
            <a:endParaRPr lang="en-US" sz="2200">
              <a:latin typeface="Arial" panose="020B0604020202020204" pitchFamily="34" charset="0"/>
            </a:endParaRPr>
          </a:p>
          <a:p>
            <a:pPr>
              <a:buFont typeface="Arial" panose="020B0604020202020204" pitchFamily="34" charset="0"/>
              <a:buNone/>
            </a:pPr>
            <a:r>
              <a:rPr lang="en-US" sz="2200" b="1">
                <a:latin typeface="Arial" panose="020B0604020202020204" pitchFamily="34" charset="0"/>
              </a:rPr>
              <a:t>	1957</a:t>
            </a:r>
            <a:r>
              <a:rPr lang="en-US" sz="2200">
                <a:latin typeface="Arial" panose="020B0604020202020204" pitchFamily="34" charset="0"/>
              </a:rPr>
              <a:t> - Launch of the first artificial satellite, </a:t>
            </a:r>
            <a:r>
              <a:rPr lang="en-US" sz="2200">
                <a:latin typeface="Arial" panose="020B0604020202020204" pitchFamily="34" charset="0"/>
                <a:hlinkClick r:id="rId3"/>
              </a:rPr>
              <a:t>Sputnik 1</a:t>
            </a:r>
            <a:r>
              <a:rPr lang="en-US" sz="2200">
                <a:latin typeface="Arial" panose="020B0604020202020204" pitchFamily="34" charset="0"/>
              </a:rPr>
              <a:t>.</a:t>
            </a:r>
          </a:p>
        </p:txBody>
      </p:sp>
      <p:sp>
        <p:nvSpPr>
          <p:cNvPr id="21507"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25683455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pic>
        <p:nvPicPr>
          <p:cNvPr id="22531" name="Picture 7" descr="I, Robot by Isaac Asimov"/>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362201" y="1524000"/>
            <a:ext cx="2201863"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6" descr="W. Grey Walter - autonomous robot"/>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648200" y="1981200"/>
            <a:ext cx="2971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5" descr="Sputnik 1"/>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7696200" y="1676400"/>
            <a:ext cx="2971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8"/>
          <p:cNvSpPr>
            <a:spLocks noChangeArrowheads="1"/>
          </p:cNvSpPr>
          <p:nvPr/>
        </p:nvSpPr>
        <p:spPr bwMode="auto">
          <a:xfrm>
            <a:off x="1524001" y="55828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sp>
        <p:nvSpPr>
          <p:cNvPr id="22535" name="Rectangle 9"/>
          <p:cNvSpPr>
            <a:spLocks noChangeArrowheads="1"/>
          </p:cNvSpPr>
          <p:nvPr/>
        </p:nvSpPr>
        <p:spPr bwMode="auto">
          <a:xfrm>
            <a:off x="1524000" y="2076451"/>
            <a:ext cx="4889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200">
                <a:latin typeface="Times New Roman" panose="02020603050405020304" pitchFamily="18" charset="0"/>
                <a:ea typeface="Batang" charset="-127"/>
                <a:cs typeface="Times New Roman" panose="02020603050405020304" pitchFamily="18" charset="0"/>
              </a:rPr>
              <a:t>  </a:t>
            </a:r>
            <a:r>
              <a:rPr lang="en-US" sz="1200" b="1">
                <a:solidFill>
                  <a:srgbClr val="FFFFFF"/>
                </a:solidFill>
                <a:latin typeface="Times New Roman" panose="02020603050405020304" pitchFamily="18" charset="0"/>
                <a:ea typeface="Batang" charset="-127"/>
                <a:cs typeface="Times New Roman" panose="02020603050405020304" pitchFamily="18" charset="0"/>
              </a:rPr>
              <a:t>      </a:t>
            </a:r>
            <a:endParaRPr lang="en-US" sz="800">
              <a:ea typeface="Batang" charset="-127"/>
              <a:cs typeface="Times New Roman" panose="02020603050405020304" pitchFamily="18" charset="0"/>
            </a:endParaRPr>
          </a:p>
          <a:p>
            <a:endParaRPr lang="en-US">
              <a:ea typeface="Batang" charset="-127"/>
              <a:cs typeface="Times New Roman" panose="02020603050405020304" pitchFamily="18" charset="0"/>
            </a:endParaRPr>
          </a:p>
        </p:txBody>
      </p:sp>
      <p:sp>
        <p:nvSpPr>
          <p:cNvPr id="22536" name="Rectangle 10"/>
          <p:cNvSpPr>
            <a:spLocks noChangeArrowheads="1"/>
          </p:cNvSpPr>
          <p:nvPr/>
        </p:nvSpPr>
        <p:spPr bwMode="auto">
          <a:xfrm>
            <a:off x="1524000" y="3959226"/>
            <a:ext cx="260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1200">
                <a:latin typeface="Times New Roman" panose="02020603050405020304" pitchFamily="18" charset="0"/>
                <a:ea typeface="Batang" charset="-127"/>
                <a:cs typeface="Times New Roman" panose="02020603050405020304" pitchFamily="18" charset="0"/>
              </a:rPr>
              <a:t> </a:t>
            </a:r>
            <a:r>
              <a:rPr lang="en-US" sz="1200" b="1">
                <a:solidFill>
                  <a:srgbClr val="FFFFFF"/>
                </a:solidFill>
                <a:latin typeface="Times New Roman" panose="02020603050405020304" pitchFamily="18" charset="0"/>
                <a:ea typeface="Batang" charset="-127"/>
                <a:cs typeface="Times New Roman" panose="02020603050405020304" pitchFamily="18" charset="0"/>
              </a:rPr>
              <a:t> </a:t>
            </a:r>
            <a:endParaRPr lang="en-US" sz="800">
              <a:ea typeface="Batang" charset="-127"/>
              <a:cs typeface="Times New Roman" panose="02020603050405020304" pitchFamily="18" charset="0"/>
            </a:endParaRPr>
          </a:p>
          <a:p>
            <a:endParaRPr lang="en-US">
              <a:ea typeface="Batang" charset="-127"/>
              <a:cs typeface="Times New Roman" panose="02020603050405020304" pitchFamily="18" charset="0"/>
            </a:endParaRPr>
          </a:p>
        </p:txBody>
      </p:sp>
      <p:sp>
        <p:nvSpPr>
          <p:cNvPr id="22537" name="Rectangle 11"/>
          <p:cNvSpPr>
            <a:spLocks noChangeArrowheads="1"/>
          </p:cNvSpPr>
          <p:nvPr/>
        </p:nvSpPr>
        <p:spPr bwMode="auto">
          <a:xfrm>
            <a:off x="1524001" y="5842000"/>
            <a:ext cx="2508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ko-KR" sz="1200">
                <a:latin typeface="Times New Roman" panose="02020603050405020304" pitchFamily="18" charset="0"/>
                <a:ea typeface="Batang" charset="-127"/>
                <a:cs typeface="Times New Roman" panose="02020603050405020304" pitchFamily="18" charset="0"/>
              </a:rPr>
              <a:t> </a:t>
            </a:r>
            <a:r>
              <a:rPr lang="en-US" altLang="ko-KR" sz="800">
                <a:ea typeface="Batang" charset="-127"/>
                <a:cs typeface="Times New Roman" panose="02020603050405020304" pitchFamily="18" charset="0"/>
              </a:rPr>
              <a:t> </a:t>
            </a:r>
            <a:endParaRPr lang="en-US" altLang="ko-KR">
              <a:ea typeface="Batang" charset="-127"/>
              <a:cs typeface="Times New Roman" panose="02020603050405020304" pitchFamily="18" charset="0"/>
            </a:endParaRPr>
          </a:p>
        </p:txBody>
      </p:sp>
      <p:sp>
        <p:nvSpPr>
          <p:cNvPr id="22538" name="Rectangle 12"/>
          <p:cNvSpPr>
            <a:spLocks noChangeArrowheads="1"/>
          </p:cNvSpPr>
          <p:nvPr/>
        </p:nvSpPr>
        <p:spPr bwMode="auto">
          <a:xfrm>
            <a:off x="5972175" y="3246438"/>
            <a:ext cx="247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t> </a:t>
            </a:r>
          </a:p>
        </p:txBody>
      </p:sp>
      <p:sp>
        <p:nvSpPr>
          <p:cNvPr id="22539" name="Text Box 13"/>
          <p:cNvSpPr txBox="1">
            <a:spLocks noChangeArrowheads="1"/>
          </p:cNvSpPr>
          <p:nvPr/>
        </p:nvSpPr>
        <p:spPr bwMode="auto">
          <a:xfrm>
            <a:off x="2667000" y="3810001"/>
            <a:ext cx="1143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I, Robot</a:t>
            </a:r>
          </a:p>
        </p:txBody>
      </p:sp>
      <p:sp>
        <p:nvSpPr>
          <p:cNvPr id="22540" name="Text Box 14"/>
          <p:cNvSpPr txBox="1">
            <a:spLocks noChangeArrowheads="1"/>
          </p:cNvSpPr>
          <p:nvPr/>
        </p:nvSpPr>
        <p:spPr bwMode="auto">
          <a:xfrm>
            <a:off x="5334000" y="5029201"/>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Turtle robot</a:t>
            </a:r>
          </a:p>
        </p:txBody>
      </p:sp>
      <p:sp>
        <p:nvSpPr>
          <p:cNvPr id="22541" name="Text Box 15"/>
          <p:cNvSpPr txBox="1">
            <a:spLocks noChangeArrowheads="1"/>
          </p:cNvSpPr>
          <p:nvPr/>
        </p:nvSpPr>
        <p:spPr bwMode="auto">
          <a:xfrm>
            <a:off x="8458200" y="4662488"/>
            <a:ext cx="1447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Sputnik I</a:t>
            </a:r>
          </a:p>
        </p:txBody>
      </p:sp>
    </p:spTree>
    <p:extLst>
      <p:ext uri="{BB962C8B-B14F-4D97-AF65-F5344CB8AC3E}">
        <p14:creationId xmlns:p14="http://schemas.microsoft.com/office/powerpoint/2010/main" val="20573102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2057400" y="1219200"/>
            <a:ext cx="8229600"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sz="2200" b="1" i="1"/>
              <a:t> </a:t>
            </a:r>
            <a:r>
              <a:rPr lang="en-US" sz="2200" b="1"/>
              <a:t>1960`s</a:t>
            </a:r>
            <a:r>
              <a:rPr lang="en-US" sz="2200"/>
              <a:t> - Industrial Robots created. Robotic Industries Association states that an “</a:t>
            </a:r>
            <a:r>
              <a:rPr lang="en-US" sz="2200" i="1"/>
              <a:t>industrial robot is a re-programmable, multifunctional manipulator designed to move materials, parts, tools, or specialized devices through variable programmed motions to perform a variety of tasks”.</a:t>
            </a:r>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488" y="3271838"/>
            <a:ext cx="3973512" cy="244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TextBox 12"/>
          <p:cNvSpPr txBox="1">
            <a:spLocks noChangeArrowheads="1"/>
          </p:cNvSpPr>
          <p:nvPr/>
        </p:nvSpPr>
        <p:spPr bwMode="auto">
          <a:xfrm>
            <a:off x="6553200" y="5272088"/>
            <a:ext cx="3886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b="1" i="1">
                <a:solidFill>
                  <a:srgbClr val="00B050"/>
                </a:solidFill>
              </a:rPr>
              <a:t>Robot Institute of America, 1979</a:t>
            </a:r>
            <a:endParaRPr lang="en-US">
              <a:solidFill>
                <a:srgbClr val="00B050"/>
              </a:solidFill>
            </a:endParaRPr>
          </a:p>
        </p:txBody>
      </p:sp>
      <p:sp>
        <p:nvSpPr>
          <p:cNvPr id="23557"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30980120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1828800" y="1295400"/>
            <a:ext cx="86106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Tx/>
              <a:buChar char="•"/>
            </a:pPr>
            <a:r>
              <a:rPr lang="en-US" sz="2000" b="1"/>
              <a:t> 1961</a:t>
            </a:r>
            <a:r>
              <a:rPr lang="en-US" sz="2000" i="1"/>
              <a:t> - </a:t>
            </a:r>
            <a:r>
              <a:rPr lang="en-US" sz="2000"/>
              <a:t>The first </a:t>
            </a:r>
            <a:r>
              <a:rPr lang="en-US" sz="2000">
                <a:solidFill>
                  <a:schemeClr val="hlink"/>
                </a:solidFill>
              </a:rPr>
              <a:t>Unimate robot</a:t>
            </a:r>
            <a:r>
              <a:rPr lang="en-US" sz="2000"/>
              <a:t> is installed in a Trenton, NJ General Motors plant to tend a die casting machine. The key was the reprogrammability and retooling of the machine to perform different tasks. The Unimate robot was an innovative mechanical design based on a multi-degree of freedom cantilever beam. The beam flexibility presented challenges for control. Hydraulic actuation was eventually used to alleviate precision problems.</a:t>
            </a:r>
          </a:p>
          <a:p>
            <a:pPr eaLnBrk="1" hangingPunct="1">
              <a:buFontTx/>
              <a:buChar char="•"/>
            </a:pPr>
            <a:endParaRPr lang="en-US" sz="1000"/>
          </a:p>
          <a:p>
            <a:pPr eaLnBrk="1" hangingPunct="1">
              <a:spcBef>
                <a:spcPct val="20000"/>
              </a:spcBef>
              <a:buFont typeface="Arial" panose="020B0604020202020204" pitchFamily="34" charset="0"/>
              <a:buChar char="•"/>
            </a:pPr>
            <a:r>
              <a:rPr lang="en-US" sz="2000" b="1"/>
              <a:t> 1962 – 1963</a:t>
            </a:r>
            <a:r>
              <a:rPr lang="en-US" sz="2000"/>
              <a:t> – The introduction of </a:t>
            </a:r>
            <a:r>
              <a:rPr lang="en-US" sz="2000" b="1"/>
              <a:t>sensors </a:t>
            </a:r>
            <a:r>
              <a:rPr lang="en-US" sz="2000"/>
              <a:t>is seen as a way to enhance the operation of robots. This includes force sensing for stacking blocks (Ernst, 1961), vision system for binary decision for presence of obstacles in the environment (McCarthy 1963), pressure sensors for grasping (Tomovic and Boni, 1962). Robot interaction with an unstructured environment at MIT’s AI lab (Man and Computer – MAC project).</a:t>
            </a:r>
            <a:endParaRPr lang="en-US" sz="2000" i="1"/>
          </a:p>
        </p:txBody>
      </p:sp>
      <p:sp>
        <p:nvSpPr>
          <p:cNvPr id="24579"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19336182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type="body" idx="1"/>
          </p:nvPr>
        </p:nvSpPr>
        <p:spPr>
          <a:xfrm>
            <a:off x="1981200" y="1066800"/>
            <a:ext cx="8229600" cy="4191000"/>
          </a:xfrm>
        </p:spPr>
        <p:txBody>
          <a:bodyPr>
            <a:normAutofit lnSpcReduction="10000"/>
          </a:bodyPr>
          <a:lstStyle/>
          <a:p>
            <a:pPr>
              <a:lnSpc>
                <a:spcPct val="80000"/>
              </a:lnSpc>
            </a:pPr>
            <a:r>
              <a:rPr lang="en-US" sz="2000" b="1">
                <a:latin typeface="Arial" panose="020B0604020202020204" pitchFamily="34" charset="0"/>
              </a:rPr>
              <a:t>1965</a:t>
            </a:r>
            <a:r>
              <a:rPr lang="en-US" sz="2000">
                <a:latin typeface="Arial" panose="020B0604020202020204" pitchFamily="34" charset="0"/>
              </a:rPr>
              <a:t> - </a:t>
            </a:r>
            <a:r>
              <a:rPr lang="en-US" sz="2000">
                <a:latin typeface="Arial" panose="020B0604020202020204" pitchFamily="34" charset="0"/>
                <a:hlinkClick r:id="rId2"/>
              </a:rPr>
              <a:t>Gordon E. Moore</a:t>
            </a:r>
            <a:r>
              <a:rPr lang="en-US" sz="2000">
                <a:latin typeface="Arial" panose="020B0604020202020204" pitchFamily="34" charset="0"/>
              </a:rPr>
              <a:t> introduces the concept </a:t>
            </a:r>
            <a:r>
              <a:rPr lang="en-US" sz="2000">
                <a:latin typeface="Arial" panose="020B0604020202020204" pitchFamily="34" charset="0"/>
                <a:hlinkClick r:id="rId3"/>
              </a:rPr>
              <a:t>'Moore's law'</a:t>
            </a:r>
            <a:r>
              <a:rPr lang="en-US" sz="2000">
                <a:latin typeface="Arial" panose="020B0604020202020204" pitchFamily="34" charset="0"/>
              </a:rPr>
              <a:t>, which predicts the number of components on a single chip would double every two years.</a:t>
            </a:r>
          </a:p>
          <a:p>
            <a:pPr>
              <a:lnSpc>
                <a:spcPct val="80000"/>
              </a:lnSpc>
              <a:buFont typeface="Arial" panose="020B0604020202020204" pitchFamily="34" charset="0"/>
              <a:buNone/>
            </a:pPr>
            <a:endParaRPr lang="en-US" sz="1000">
              <a:latin typeface="Arial" panose="020B0604020202020204" pitchFamily="34" charset="0"/>
            </a:endParaRPr>
          </a:p>
          <a:p>
            <a:pPr>
              <a:lnSpc>
                <a:spcPct val="80000"/>
              </a:lnSpc>
            </a:pPr>
            <a:r>
              <a:rPr lang="en-US" sz="2000" b="1">
                <a:latin typeface="Arial" panose="020B0604020202020204" pitchFamily="34" charset="0"/>
              </a:rPr>
              <a:t>1966</a:t>
            </a:r>
            <a:r>
              <a:rPr lang="en-US" sz="2000">
                <a:latin typeface="Arial" panose="020B0604020202020204" pitchFamily="34" charset="0"/>
              </a:rPr>
              <a:t> – 1968 </a:t>
            </a:r>
            <a:r>
              <a:rPr lang="en-US" sz="2000">
                <a:latin typeface="Arial" panose="020B0604020202020204" pitchFamily="34" charset="0"/>
                <a:hlinkClick r:id="rId4"/>
              </a:rPr>
              <a:t>'Shakey‘</a:t>
            </a:r>
            <a:r>
              <a:rPr lang="en-US" sz="2000">
                <a:latin typeface="Arial" panose="020B0604020202020204" pitchFamily="34" charset="0"/>
              </a:rPr>
              <a:t>, </a:t>
            </a:r>
            <a:r>
              <a:rPr lang="en-US" sz="2000"/>
              <a:t>a mobile robot is developed by</a:t>
            </a:r>
            <a:r>
              <a:rPr lang="en-US" sz="2000">
                <a:latin typeface="Arial" panose="020B0604020202020204" pitchFamily="34" charset="0"/>
              </a:rPr>
              <a:t> </a:t>
            </a:r>
            <a:r>
              <a:rPr lang="en-US" sz="2000"/>
              <a:t>SRI (Stanford Research Institute)</a:t>
            </a:r>
            <a:r>
              <a:rPr lang="en-US" sz="2000">
                <a:latin typeface="Arial" panose="020B0604020202020204" pitchFamily="34" charset="0"/>
              </a:rPr>
              <a:t>. 'Shakey' was capable of planning, route-finding and moving objects. </a:t>
            </a:r>
            <a:r>
              <a:rPr lang="en-US" sz="2000"/>
              <a:t>It was placed in a special room with specially colored objects. A vision system would recognize objects and pushed objects according to a plan. This planning software was STRIPS, and it maintained and updated a world model. The robot had pan/tilt and focus for the camera, and bump sensors.</a:t>
            </a:r>
            <a:endParaRPr lang="en-US" sz="2000">
              <a:latin typeface="Arial" panose="020B0604020202020204" pitchFamily="34" charset="0"/>
            </a:endParaRPr>
          </a:p>
          <a:p>
            <a:pPr>
              <a:lnSpc>
                <a:spcPct val="80000"/>
              </a:lnSpc>
            </a:pPr>
            <a:endParaRPr lang="en-US" sz="1000">
              <a:latin typeface="Arial" panose="020B0604020202020204" pitchFamily="34" charset="0"/>
            </a:endParaRPr>
          </a:p>
          <a:p>
            <a:pPr>
              <a:lnSpc>
                <a:spcPct val="80000"/>
              </a:lnSpc>
            </a:pPr>
            <a:r>
              <a:rPr lang="en-US" sz="2000" b="1">
                <a:latin typeface="Arial" panose="020B0604020202020204" pitchFamily="34" charset="0"/>
              </a:rPr>
              <a:t>1968</a:t>
            </a:r>
            <a:r>
              <a:rPr lang="en-US" sz="2000">
                <a:latin typeface="Arial" panose="020B0604020202020204" pitchFamily="34" charset="0"/>
              </a:rPr>
              <a:t> – Kawasaki Heavy Industries in Japan acquires a license for Unimate.</a:t>
            </a:r>
          </a:p>
          <a:p>
            <a:pPr>
              <a:lnSpc>
                <a:spcPct val="80000"/>
              </a:lnSpc>
              <a:buFont typeface="Arial" panose="020B0604020202020204" pitchFamily="34" charset="0"/>
              <a:buNone/>
            </a:pPr>
            <a:endParaRPr lang="en-US" sz="1000">
              <a:latin typeface="Arial" panose="020B0604020202020204" pitchFamily="34" charset="0"/>
            </a:endParaRPr>
          </a:p>
          <a:p>
            <a:pPr>
              <a:lnSpc>
                <a:spcPct val="80000"/>
              </a:lnSpc>
            </a:pPr>
            <a:r>
              <a:rPr lang="en-US" sz="2000" b="1">
                <a:latin typeface="Arial" panose="020B0604020202020204" pitchFamily="34" charset="0"/>
              </a:rPr>
              <a:t>1969</a:t>
            </a:r>
            <a:r>
              <a:rPr lang="en-US" sz="2000">
                <a:latin typeface="Arial" panose="020B0604020202020204" pitchFamily="34" charset="0"/>
              </a:rPr>
              <a:t> - The </a:t>
            </a:r>
            <a:r>
              <a:rPr lang="en-US" sz="2000">
                <a:latin typeface="Arial" panose="020B0604020202020204" pitchFamily="34" charset="0"/>
                <a:hlinkClick r:id="rId5"/>
              </a:rPr>
              <a:t>Apollo 11 mission</a:t>
            </a:r>
            <a:r>
              <a:rPr lang="en-US" sz="2000">
                <a:latin typeface="Arial" panose="020B0604020202020204" pitchFamily="34" charset="0"/>
              </a:rPr>
              <a:t>, puts the first man on the moon. Landing was made inside the </a:t>
            </a:r>
            <a:r>
              <a:rPr lang="en-US" sz="2000">
                <a:latin typeface="Arial" panose="020B0604020202020204" pitchFamily="34" charset="0"/>
                <a:hlinkClick r:id="rId6"/>
              </a:rPr>
              <a:t>Lunar Module 'Eagle'</a:t>
            </a:r>
            <a:r>
              <a:rPr lang="en-US" sz="2000">
                <a:latin typeface="Arial" panose="020B0604020202020204" pitchFamily="34" charset="0"/>
              </a:rPr>
              <a:t>. </a:t>
            </a:r>
          </a:p>
        </p:txBody>
      </p:sp>
      <p:sp>
        <p:nvSpPr>
          <p:cNvPr id="25603"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18718521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5" descr="Unimate 1">
            <a:hlinkClick r:id="" action="ppaction://noaction"/>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447800"/>
            <a:ext cx="24384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Text Box 18"/>
          <p:cNvSpPr txBox="1">
            <a:spLocks noChangeArrowheads="1"/>
          </p:cNvSpPr>
          <p:nvPr/>
        </p:nvSpPr>
        <p:spPr bwMode="auto">
          <a:xfrm>
            <a:off x="2362200" y="38862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Unimate 1</a:t>
            </a:r>
          </a:p>
        </p:txBody>
      </p:sp>
      <p:sp>
        <p:nvSpPr>
          <p:cNvPr id="26628" name="Rectangle 21"/>
          <p:cNvSpPr>
            <a:spLocks noChangeArrowheads="1"/>
          </p:cNvSpPr>
          <p:nvPr/>
        </p:nvSpPr>
        <p:spPr bwMode="auto">
          <a:xfrm>
            <a:off x="6878639" y="251090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6629" name="Picture 20" descr="Shakey built at the SRI"/>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543800" y="1295400"/>
            <a:ext cx="26289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23"/>
          <p:cNvSpPr>
            <a:spLocks noChangeArrowheads="1"/>
          </p:cNvSpPr>
          <p:nvPr/>
        </p:nvSpPr>
        <p:spPr bwMode="auto">
          <a:xfrm>
            <a:off x="6083301" y="448417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p>
        </p:txBody>
      </p:sp>
      <p:pic>
        <p:nvPicPr>
          <p:cNvPr id="26631" name="Picture 22" descr="Apollo 11 Mission"/>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4800600" y="2286000"/>
            <a:ext cx="2463800"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Text Box 24"/>
          <p:cNvSpPr txBox="1">
            <a:spLocks noChangeArrowheads="1"/>
          </p:cNvSpPr>
          <p:nvPr/>
        </p:nvSpPr>
        <p:spPr bwMode="auto">
          <a:xfrm>
            <a:off x="5181600" y="4876801"/>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Moon Walk</a:t>
            </a:r>
          </a:p>
        </p:txBody>
      </p:sp>
      <p:sp>
        <p:nvSpPr>
          <p:cNvPr id="26633" name="Text Box 25"/>
          <p:cNvSpPr txBox="1">
            <a:spLocks noChangeArrowheads="1"/>
          </p:cNvSpPr>
          <p:nvPr/>
        </p:nvSpPr>
        <p:spPr bwMode="auto">
          <a:xfrm>
            <a:off x="8077200" y="3962401"/>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Shakey</a:t>
            </a:r>
          </a:p>
        </p:txBody>
      </p:sp>
      <p:sp>
        <p:nvSpPr>
          <p:cNvPr id="26634"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39781806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type="body" idx="1"/>
          </p:nvPr>
        </p:nvSpPr>
        <p:spPr>
          <a:xfrm>
            <a:off x="1828800" y="1447800"/>
            <a:ext cx="8534400" cy="4419600"/>
          </a:xfrm>
        </p:spPr>
        <p:txBody>
          <a:bodyPr>
            <a:normAutofit lnSpcReduction="10000"/>
          </a:bodyPr>
          <a:lstStyle/>
          <a:p>
            <a:pPr>
              <a:lnSpc>
                <a:spcPct val="80000"/>
              </a:lnSpc>
            </a:pPr>
            <a:r>
              <a:rPr lang="en-US" sz="2200" b="1">
                <a:latin typeface="Arial" panose="020B0604020202020204" pitchFamily="34" charset="0"/>
              </a:rPr>
              <a:t>1970</a:t>
            </a:r>
            <a:r>
              <a:rPr lang="en-US" sz="2200">
                <a:latin typeface="Arial" panose="020B0604020202020204" pitchFamily="34" charset="0"/>
              </a:rPr>
              <a:t> - </a:t>
            </a:r>
            <a:r>
              <a:rPr lang="en-US" sz="2200">
                <a:latin typeface="Arial" panose="020B0604020202020204" pitchFamily="34" charset="0"/>
                <a:hlinkClick r:id="rId2"/>
              </a:rPr>
              <a:t>Luna 17</a:t>
            </a:r>
            <a:r>
              <a:rPr lang="en-US" sz="2200">
                <a:latin typeface="Arial" panose="020B0604020202020204" pitchFamily="34" charset="0"/>
              </a:rPr>
              <a:t> lands on the moon, carrying the roving remote-controlled robot, </a:t>
            </a:r>
            <a:r>
              <a:rPr lang="en-US" sz="2200">
                <a:latin typeface="Arial" panose="020B0604020202020204" pitchFamily="34" charset="0"/>
                <a:hlinkClick r:id="rId3"/>
              </a:rPr>
              <a:t>Lunokhod 1</a:t>
            </a:r>
            <a:r>
              <a:rPr lang="en-US" sz="2200">
                <a:latin typeface="Arial" panose="020B0604020202020204" pitchFamily="34" charset="0"/>
              </a:rPr>
              <a:t>.</a:t>
            </a:r>
          </a:p>
          <a:p>
            <a:pPr>
              <a:lnSpc>
                <a:spcPct val="80000"/>
              </a:lnSpc>
            </a:pPr>
            <a:r>
              <a:rPr lang="en-US" sz="2200" b="1">
                <a:latin typeface="Arial" panose="020B0604020202020204" pitchFamily="34" charset="0"/>
              </a:rPr>
              <a:t>1971</a:t>
            </a:r>
            <a:r>
              <a:rPr lang="en-US" sz="2200">
                <a:latin typeface="Arial" panose="020B0604020202020204" pitchFamily="34" charset="0"/>
              </a:rPr>
              <a:t> - </a:t>
            </a:r>
            <a:r>
              <a:rPr lang="en-US" sz="2200">
                <a:latin typeface="Arial" panose="020B0604020202020204" pitchFamily="34" charset="0"/>
                <a:hlinkClick r:id="rId4"/>
              </a:rPr>
              <a:t>Intel</a:t>
            </a:r>
            <a:r>
              <a:rPr lang="en-US" sz="2200">
                <a:latin typeface="Arial" panose="020B0604020202020204" pitchFamily="34" charset="0"/>
              </a:rPr>
              <a:t> introduce the first commercially available microprocessor, the </a:t>
            </a:r>
            <a:r>
              <a:rPr lang="en-US" sz="2200">
                <a:latin typeface="Arial" panose="020B0604020202020204" pitchFamily="34" charset="0"/>
                <a:hlinkClick r:id="rId5"/>
              </a:rPr>
              <a:t>4004</a:t>
            </a:r>
            <a:r>
              <a:rPr lang="en-US" sz="2200">
                <a:latin typeface="Arial" panose="020B0604020202020204" pitchFamily="34" charset="0"/>
              </a:rPr>
              <a:t>.</a:t>
            </a:r>
          </a:p>
          <a:p>
            <a:pPr>
              <a:lnSpc>
                <a:spcPct val="80000"/>
              </a:lnSpc>
            </a:pPr>
            <a:r>
              <a:rPr lang="en-US" sz="2200" b="1">
                <a:latin typeface="Arial" panose="020B0604020202020204" pitchFamily="34" charset="0"/>
              </a:rPr>
              <a:t>1971 -1973</a:t>
            </a:r>
            <a:r>
              <a:rPr lang="en-US" sz="2200">
                <a:latin typeface="Arial" panose="020B0604020202020204" pitchFamily="34" charset="0"/>
              </a:rPr>
              <a:t> – The Stanford Arm is developed, along with the first language for programming robots - WAVE.</a:t>
            </a:r>
          </a:p>
          <a:p>
            <a:pPr eaLnBrk="1" hangingPunct="1">
              <a:lnSpc>
                <a:spcPct val="80000"/>
              </a:lnSpc>
            </a:pPr>
            <a:r>
              <a:rPr lang="en-US" sz="2200" b="1">
                <a:latin typeface="Arial" panose="020B0604020202020204" pitchFamily="34" charset="0"/>
              </a:rPr>
              <a:t>1972</a:t>
            </a:r>
            <a:r>
              <a:rPr lang="en-US" sz="2200">
                <a:latin typeface="Arial" panose="020B0604020202020204" pitchFamily="34" charset="0"/>
              </a:rPr>
              <a:t> – First snake-like robot – ACM III – Hirose – Tokyo Inst. Of Tech. </a:t>
            </a:r>
          </a:p>
          <a:p>
            <a:pPr eaLnBrk="1" hangingPunct="1">
              <a:lnSpc>
                <a:spcPct val="80000"/>
              </a:lnSpc>
            </a:pPr>
            <a:r>
              <a:rPr lang="en-US" sz="2200" b="1">
                <a:latin typeface="Arial" panose="020B0604020202020204" pitchFamily="34" charset="0"/>
              </a:rPr>
              <a:t>1970’s</a:t>
            </a:r>
            <a:r>
              <a:rPr lang="en-US" sz="2200">
                <a:latin typeface="Arial" panose="020B0604020202020204" pitchFamily="34" charset="0"/>
              </a:rPr>
              <a:t> – JPL develops its first planetary exploration Rover using a TV camera, laser range finder and tactile sensors.</a:t>
            </a:r>
          </a:p>
          <a:p>
            <a:pPr>
              <a:lnSpc>
                <a:spcPct val="80000"/>
              </a:lnSpc>
            </a:pPr>
            <a:r>
              <a:rPr lang="en-US" sz="2200" b="1">
                <a:latin typeface="Arial" panose="020B0604020202020204" pitchFamily="34" charset="0"/>
              </a:rPr>
              <a:t>1975</a:t>
            </a:r>
            <a:r>
              <a:rPr lang="en-US" sz="2200">
                <a:latin typeface="Arial" panose="020B0604020202020204" pitchFamily="34" charset="0"/>
              </a:rPr>
              <a:t> - The space probes </a:t>
            </a:r>
            <a:r>
              <a:rPr lang="en-US" sz="2200">
                <a:latin typeface="Arial" panose="020B0604020202020204" pitchFamily="34" charset="0"/>
                <a:hlinkClick r:id="rId6"/>
              </a:rPr>
              <a:t>Viking 1 and 2</a:t>
            </a:r>
            <a:r>
              <a:rPr lang="en-US" sz="2200">
                <a:latin typeface="Arial" panose="020B0604020202020204" pitchFamily="34" charset="0"/>
              </a:rPr>
              <a:t> were launched each with an articulated robot arm.</a:t>
            </a:r>
          </a:p>
          <a:p>
            <a:pPr>
              <a:lnSpc>
                <a:spcPct val="80000"/>
              </a:lnSpc>
            </a:pPr>
            <a:r>
              <a:rPr lang="en-US" sz="2200" b="1">
                <a:latin typeface="Arial" panose="020B0604020202020204" pitchFamily="34" charset="0"/>
              </a:rPr>
              <a:t>1976</a:t>
            </a:r>
            <a:r>
              <a:rPr lang="en-US" sz="2200">
                <a:latin typeface="Arial" panose="020B0604020202020204" pitchFamily="34" charset="0"/>
              </a:rPr>
              <a:t> - The film </a:t>
            </a:r>
            <a:r>
              <a:rPr lang="en-US" sz="2200">
                <a:latin typeface="Arial" panose="020B0604020202020204" pitchFamily="34" charset="0"/>
                <a:hlinkClick r:id="rId7"/>
              </a:rPr>
              <a:t>Star Wars</a:t>
            </a:r>
            <a:r>
              <a:rPr lang="en-US" sz="2200">
                <a:latin typeface="Arial" panose="020B0604020202020204" pitchFamily="34" charset="0"/>
              </a:rPr>
              <a:t> is released introducing </a:t>
            </a:r>
            <a:r>
              <a:rPr lang="en-US" sz="2200">
                <a:latin typeface="Arial" panose="020B0604020202020204" pitchFamily="34" charset="0"/>
                <a:hlinkClick r:id="rId8"/>
              </a:rPr>
              <a:t>R2-D2</a:t>
            </a:r>
            <a:r>
              <a:rPr lang="en-US" sz="2200">
                <a:latin typeface="Arial" panose="020B0604020202020204" pitchFamily="34" charset="0"/>
              </a:rPr>
              <a:t> and </a:t>
            </a:r>
            <a:r>
              <a:rPr lang="en-US" sz="2200">
                <a:latin typeface="Arial" panose="020B0604020202020204" pitchFamily="34" charset="0"/>
                <a:hlinkClick r:id="rId9"/>
              </a:rPr>
              <a:t>C-3PO</a:t>
            </a:r>
            <a:r>
              <a:rPr lang="en-US" sz="2200">
                <a:latin typeface="Arial" panose="020B0604020202020204" pitchFamily="34" charset="0"/>
              </a:rPr>
              <a:t>.</a:t>
            </a:r>
          </a:p>
        </p:txBody>
      </p:sp>
      <p:sp>
        <p:nvSpPr>
          <p:cNvPr id="27651"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112457641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p:cNvSpPr>
          <p:nvPr>
            <p:ph type="body" idx="1"/>
          </p:nvPr>
        </p:nvSpPr>
        <p:spPr>
          <a:xfrm>
            <a:off x="1981200" y="1600200"/>
            <a:ext cx="8229600" cy="3886200"/>
          </a:xfrm>
        </p:spPr>
        <p:txBody>
          <a:bodyPr/>
          <a:lstStyle/>
          <a:p>
            <a:pPr eaLnBrk="1" hangingPunct="1">
              <a:lnSpc>
                <a:spcPct val="80000"/>
              </a:lnSpc>
            </a:pPr>
            <a:r>
              <a:rPr lang="en-US" sz="2200" b="1">
                <a:latin typeface="Arial" panose="020B0604020202020204" pitchFamily="34" charset="0"/>
              </a:rPr>
              <a:t>1977</a:t>
            </a:r>
            <a:r>
              <a:rPr lang="en-US" sz="2200">
                <a:latin typeface="Arial" panose="020B0604020202020204" pitchFamily="34" charset="0"/>
              </a:rPr>
              <a:t> – Development of mobile robot Hilaire at Laboratoise d’Automatique et d’Analyse des Systemes (LAAS) in Toulouse, France. This mobile robot had three wheels and it is still in use.</a:t>
            </a:r>
          </a:p>
          <a:p>
            <a:pPr>
              <a:lnSpc>
                <a:spcPct val="80000"/>
              </a:lnSpc>
              <a:buFont typeface="Arial" panose="020B0604020202020204" pitchFamily="34" charset="0"/>
              <a:buNone/>
            </a:pPr>
            <a:endParaRPr lang="en-US" altLang="en-US" sz="2200" i="1">
              <a:solidFill>
                <a:srgbClr val="008080"/>
              </a:solidFill>
              <a:latin typeface="Arial" panose="020B0604020202020204" pitchFamily="34" charset="0"/>
            </a:endParaRPr>
          </a:p>
          <a:p>
            <a:pPr>
              <a:lnSpc>
                <a:spcPct val="80000"/>
              </a:lnSpc>
              <a:buFont typeface="Arial" panose="020B0604020202020204" pitchFamily="34" charset="0"/>
              <a:buNone/>
            </a:pPr>
            <a:r>
              <a:rPr lang="en-US" altLang="en-US" sz="2200" i="1">
                <a:solidFill>
                  <a:srgbClr val="008080"/>
                </a:solidFill>
                <a:latin typeface="Arial" panose="020B0604020202020204" pitchFamily="34" charset="0"/>
              </a:rPr>
              <a:t>Two famous robots:</a:t>
            </a:r>
          </a:p>
          <a:p>
            <a:pPr>
              <a:lnSpc>
                <a:spcPct val="80000"/>
              </a:lnSpc>
              <a:buFont typeface="Arial" panose="020B0604020202020204" pitchFamily="34" charset="0"/>
              <a:buNone/>
            </a:pPr>
            <a:endParaRPr lang="en-US" altLang="en-US" sz="1000" i="1">
              <a:solidFill>
                <a:srgbClr val="008080"/>
              </a:solidFill>
              <a:latin typeface="Arial" panose="020B0604020202020204" pitchFamily="34" charset="0"/>
            </a:endParaRPr>
          </a:p>
          <a:p>
            <a:pPr>
              <a:lnSpc>
                <a:spcPct val="80000"/>
              </a:lnSpc>
            </a:pPr>
            <a:r>
              <a:rPr lang="en-US" altLang="he-IL" sz="2200" b="1">
                <a:latin typeface="Arial" panose="020B0604020202020204" pitchFamily="34" charset="0"/>
              </a:rPr>
              <a:t>1978- </a:t>
            </a:r>
            <a:r>
              <a:rPr lang="en-US" altLang="he-IL" sz="2200" b="1">
                <a:solidFill>
                  <a:schemeClr val="hlink"/>
                </a:solidFill>
                <a:latin typeface="Arial" panose="020B0604020202020204" pitchFamily="34" charset="0"/>
              </a:rPr>
              <a:t>Puma</a:t>
            </a:r>
            <a:r>
              <a:rPr lang="en-US" altLang="he-IL" sz="2200">
                <a:latin typeface="Arial" panose="020B0604020202020204" pitchFamily="34" charset="0"/>
              </a:rPr>
              <a:t> (Programmable Universal Machine for Assembly),  by </a:t>
            </a:r>
            <a:r>
              <a:rPr lang="en-US" sz="2200">
                <a:latin typeface="Arial" panose="020B0604020202020204" pitchFamily="34" charset="0"/>
              </a:rPr>
              <a:t>Unimation. </a:t>
            </a:r>
          </a:p>
          <a:p>
            <a:pPr>
              <a:lnSpc>
                <a:spcPct val="80000"/>
              </a:lnSpc>
              <a:buFont typeface="Arial" panose="020B0604020202020204" pitchFamily="34" charset="0"/>
              <a:buNone/>
            </a:pPr>
            <a:endParaRPr lang="en-US" altLang="he-IL" sz="1000">
              <a:latin typeface="Arial" panose="020B0604020202020204" pitchFamily="34" charset="0"/>
            </a:endParaRPr>
          </a:p>
          <a:p>
            <a:pPr>
              <a:lnSpc>
                <a:spcPct val="80000"/>
              </a:lnSpc>
            </a:pPr>
            <a:r>
              <a:rPr lang="en-US" altLang="he-IL" sz="2200" b="1">
                <a:latin typeface="Arial" panose="020B0604020202020204" pitchFamily="34" charset="0"/>
              </a:rPr>
              <a:t>1979 -</a:t>
            </a:r>
            <a:r>
              <a:rPr lang="en-US" altLang="he-IL" sz="2200" b="1">
                <a:solidFill>
                  <a:schemeClr val="hlink"/>
                </a:solidFill>
                <a:latin typeface="Arial" panose="020B0604020202020204" pitchFamily="34" charset="0"/>
              </a:rPr>
              <a:t> SCARA</a:t>
            </a:r>
            <a:r>
              <a:rPr lang="en-US" altLang="he-IL" sz="2200">
                <a:latin typeface="Arial" panose="020B0604020202020204" pitchFamily="34" charset="0"/>
              </a:rPr>
              <a:t> (Selective Compliant Articulated Robot for Assembly) </a:t>
            </a:r>
            <a:r>
              <a:rPr lang="en-US" sz="2200">
                <a:latin typeface="Arial" panose="020B0604020202020204" pitchFamily="34" charset="0"/>
              </a:rPr>
              <a:t>introduced in Japan and the US (by Adept Technologies).</a:t>
            </a:r>
          </a:p>
        </p:txBody>
      </p:sp>
      <p:sp>
        <p:nvSpPr>
          <p:cNvPr id="28675"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33255288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
          <p:cNvSpPr>
            <a:spLocks noChangeArrowheads="1"/>
          </p:cNvSpPr>
          <p:nvPr/>
        </p:nvSpPr>
        <p:spPr bwMode="auto">
          <a:xfrm>
            <a:off x="3117850" y="228600"/>
            <a:ext cx="5746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solidFill>
                  <a:schemeClr val="accent2"/>
                </a:solidFill>
              </a:rPr>
              <a:t>History of Robotics -</a:t>
            </a:r>
            <a:r>
              <a:rPr lang="en-US" sz="3600"/>
              <a:t> PUMA</a:t>
            </a:r>
            <a:endParaRPr lang="en-US" b="1"/>
          </a:p>
        </p:txBody>
      </p:sp>
      <p:pic>
        <p:nvPicPr>
          <p:cNvPr id="29699" name="Picture 8" descr="ANd9GcTOoOyxlLLytGyUq5xZm2437DZP3tFYWDGWhjnnELSS1ziao9L10mdgJQH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839788"/>
            <a:ext cx="2209800" cy="219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0" name="Picture 10" descr="ANd9GcRzLFj9EazF_Lq0fkbHq3zumcCof4xc9H3ksNdQNsMwGwOsgNQ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9600" y="955676"/>
            <a:ext cx="2438400"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Picture 12" descr="ANd9GcQVOhIO-D-fE1Ypwh3bnh8zphn9zB6pKgi6l95sCdrTjNSOnPR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0201" y="1143000"/>
            <a:ext cx="2284413"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2" name="Picture 14" descr="pumal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2401" y="2819400"/>
            <a:ext cx="2740025"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6" descr="pum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4526" y="3124201"/>
            <a:ext cx="364807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1307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8"/>
          <p:cNvSpPr>
            <a:spLocks noChangeArrowheads="1"/>
          </p:cNvSpPr>
          <p:nvPr/>
        </p:nvSpPr>
        <p:spPr bwMode="auto">
          <a:xfrm>
            <a:off x="3810000" y="152400"/>
            <a:ext cx="4495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4000"/>
              <a:t>What is a Robot: </a:t>
            </a:r>
            <a:r>
              <a:rPr lang="en-US" sz="4000">
                <a:solidFill>
                  <a:schemeClr val="accent2"/>
                </a:solidFill>
              </a:rPr>
              <a:t>II</a:t>
            </a:r>
          </a:p>
        </p:txBody>
      </p:sp>
      <p:sp>
        <p:nvSpPr>
          <p:cNvPr id="8195" name="Text Box 9"/>
          <p:cNvSpPr txBox="1">
            <a:spLocks noChangeArrowheads="1"/>
          </p:cNvSpPr>
          <p:nvPr/>
        </p:nvSpPr>
        <p:spPr bwMode="auto">
          <a:xfrm>
            <a:off x="7362825" y="1903413"/>
            <a:ext cx="2287588"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t>Wheeled Robot</a:t>
            </a:r>
          </a:p>
        </p:txBody>
      </p:sp>
      <p:sp>
        <p:nvSpPr>
          <p:cNvPr id="8196" name="Text Box 10"/>
          <p:cNvSpPr txBox="1">
            <a:spLocks noChangeArrowheads="1"/>
          </p:cNvSpPr>
          <p:nvPr/>
        </p:nvSpPr>
        <p:spPr bwMode="auto">
          <a:xfrm>
            <a:off x="3111500" y="1903413"/>
            <a:ext cx="2101850"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t>Legged Robot</a:t>
            </a:r>
          </a:p>
        </p:txBody>
      </p:sp>
      <p:pic>
        <p:nvPicPr>
          <p:cNvPr id="8197" name="Picture 11" descr="jrob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895600"/>
            <a:ext cx="3962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12" descr="i_nano_s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2895601"/>
            <a:ext cx="3810000" cy="293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11080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5" descr="scara-a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1" y="609600"/>
            <a:ext cx="3552825"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7" descr="060419_scara_l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274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9" descr="cobra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4800" y="1828800"/>
            <a:ext cx="27432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11" descr="200608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3352800"/>
            <a:ext cx="36576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13" descr="ANd9GcQB-WQcYz3Au8BtoqeD7BktUtr2mFz-3l48LJ0y7fYCvopXIkn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4800" y="4572000"/>
            <a:ext cx="2743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10"/>
          <p:cNvSpPr>
            <a:spLocks noChangeArrowheads="1"/>
          </p:cNvSpPr>
          <p:nvPr/>
        </p:nvSpPr>
        <p:spPr bwMode="auto">
          <a:xfrm>
            <a:off x="3371850" y="228600"/>
            <a:ext cx="6000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solidFill>
                  <a:schemeClr val="accent2"/>
                </a:solidFill>
              </a:rPr>
              <a:t>History of Robotics -</a:t>
            </a:r>
            <a:r>
              <a:rPr lang="en-US" sz="3600"/>
              <a:t> SCARA</a:t>
            </a:r>
            <a:endParaRPr lang="en-US" b="1"/>
          </a:p>
        </p:txBody>
      </p:sp>
    </p:spTree>
    <p:extLst>
      <p:ext uri="{BB962C8B-B14F-4D97-AF65-F5344CB8AC3E}">
        <p14:creationId xmlns:p14="http://schemas.microsoft.com/office/powerpoint/2010/main" val="13616590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4294967295"/>
          </p:nvPr>
        </p:nvSpPr>
        <p:spPr>
          <a:xfrm>
            <a:off x="1981200" y="1600200"/>
            <a:ext cx="8229600" cy="3962400"/>
          </a:xfrm>
        </p:spPr>
        <p:txBody>
          <a:bodyPr/>
          <a:lstStyle/>
          <a:p>
            <a:pPr eaLnBrk="1" hangingPunct="1"/>
            <a:r>
              <a:rPr lang="en-US" sz="2000" b="1">
                <a:latin typeface="Arial" panose="020B0604020202020204" pitchFamily="34" charset="0"/>
              </a:rPr>
              <a:t>1980’s</a:t>
            </a:r>
            <a:r>
              <a:rPr lang="en-US" sz="2000">
                <a:latin typeface="Arial" panose="020B0604020202020204" pitchFamily="34" charset="0"/>
              </a:rPr>
              <a:t> – Innovation in improving the performance of robot arms – feedback control to improve accuracy, program compliance, the introduction of personal computers as controllers, and commercialization of robots by a large number of companies: KUKA (Germany), IBM 7535, Adept Robot (USA), Hitachi, Seiko (Japan).</a:t>
            </a:r>
          </a:p>
          <a:p>
            <a:pPr eaLnBrk="1" hangingPunct="1"/>
            <a:endParaRPr lang="en-US" sz="2000">
              <a:latin typeface="Arial" panose="020B0604020202020204" pitchFamily="34" charset="0"/>
            </a:endParaRPr>
          </a:p>
          <a:p>
            <a:pPr eaLnBrk="1" hangingPunct="1"/>
            <a:r>
              <a:rPr lang="en-US" sz="2000" b="1">
                <a:latin typeface="Arial" panose="020B0604020202020204" pitchFamily="34" charset="0"/>
              </a:rPr>
              <a:t>Early 1980’s</a:t>
            </a:r>
            <a:r>
              <a:rPr lang="en-US" sz="2000">
                <a:latin typeface="Arial" panose="020B0604020202020204" pitchFamily="34" charset="0"/>
              </a:rPr>
              <a:t> – Multi-fingered hands developed, Utah-MIT arm (16 DOF) developed by Steve Jacobsen, Salisbury’s hand (9 dof).</a:t>
            </a:r>
          </a:p>
          <a:p>
            <a:pPr eaLnBrk="1" hangingPunct="1"/>
            <a:endParaRPr lang="en-US" sz="2000">
              <a:latin typeface="Arial" panose="020B0604020202020204" pitchFamily="34" charset="0"/>
            </a:endParaRPr>
          </a:p>
          <a:p>
            <a:pPr eaLnBrk="1" hangingPunct="1"/>
            <a:r>
              <a:rPr lang="en-US" sz="2000" b="1">
                <a:latin typeface="Arial" panose="020B0604020202020204" pitchFamily="34" charset="0"/>
              </a:rPr>
              <a:t>1977-1983</a:t>
            </a:r>
            <a:r>
              <a:rPr lang="en-US" sz="2000">
                <a:latin typeface="Arial" panose="020B0604020202020204" pitchFamily="34" charset="0"/>
              </a:rPr>
              <a:t> – Stanford cart/CMU rover developed by Hans Moravec, later on became the Nomad mobile robot.</a:t>
            </a:r>
          </a:p>
          <a:p>
            <a:pPr eaLnBrk="1" hangingPunct="1"/>
            <a:endParaRPr lang="en-US" sz="2000">
              <a:latin typeface="Arial" panose="020B0604020202020204" pitchFamily="34" charset="0"/>
            </a:endParaRPr>
          </a:p>
        </p:txBody>
      </p:sp>
      <p:sp>
        <p:nvSpPr>
          <p:cNvPr id="31747"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20606191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type="body" idx="1"/>
          </p:nvPr>
        </p:nvSpPr>
        <p:spPr>
          <a:xfrm>
            <a:off x="1981200" y="1600200"/>
            <a:ext cx="8229600" cy="3657600"/>
          </a:xfrm>
        </p:spPr>
        <p:txBody>
          <a:bodyPr/>
          <a:lstStyle/>
          <a:p>
            <a:pPr eaLnBrk="1" hangingPunct="1"/>
            <a:r>
              <a:rPr lang="en-US" sz="2400" b="1"/>
              <a:t>1980’s</a:t>
            </a:r>
            <a:r>
              <a:rPr lang="en-US" sz="2400"/>
              <a:t> – Legged and hopping robots (BIPER – Shimoyama) and Raibert 1986.</a:t>
            </a:r>
          </a:p>
          <a:p>
            <a:pPr eaLnBrk="1" hangingPunct="1"/>
            <a:endParaRPr lang="en-US" sz="2400"/>
          </a:p>
          <a:p>
            <a:pPr eaLnBrk="1" hangingPunct="1"/>
            <a:r>
              <a:rPr lang="en-US" sz="2400" b="1"/>
              <a:t>1984 -1991</a:t>
            </a:r>
            <a:r>
              <a:rPr lang="en-US" sz="2400"/>
              <a:t> – V. Braitenberg revived the tortoise mobile robots of W. Grey Walter creating autonomous robots exhibiting behaviors. Hogg, Martin and Resnick at MIT create mobile robots using LEGO blocks (precursor to LEGO Mindstorms). Rodney Brooks at MIT creates first insect robots at MIT AI Lab – birth of behavioral robotics.</a:t>
            </a:r>
          </a:p>
        </p:txBody>
      </p:sp>
      <p:sp>
        <p:nvSpPr>
          <p:cNvPr id="32771"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9308996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type="body" idx="1"/>
          </p:nvPr>
        </p:nvSpPr>
        <p:spPr>
          <a:xfrm>
            <a:off x="1981200" y="1752600"/>
            <a:ext cx="8229600" cy="3505200"/>
          </a:xfrm>
        </p:spPr>
        <p:txBody>
          <a:bodyPr>
            <a:normAutofit fontScale="92500" lnSpcReduction="10000"/>
          </a:bodyPr>
          <a:lstStyle/>
          <a:p>
            <a:pPr>
              <a:lnSpc>
                <a:spcPct val="80000"/>
              </a:lnSpc>
            </a:pPr>
            <a:r>
              <a:rPr lang="en-US" sz="2200" b="1">
                <a:latin typeface="Arial" panose="020B0604020202020204" pitchFamily="34" charset="0"/>
              </a:rPr>
              <a:t>1986</a:t>
            </a:r>
            <a:r>
              <a:rPr lang="en-US" sz="2200">
                <a:latin typeface="Arial" panose="020B0604020202020204" pitchFamily="34" charset="0"/>
              </a:rPr>
              <a:t> - Honda starts work on its first humanoid, </a:t>
            </a:r>
            <a:r>
              <a:rPr lang="en-US" sz="2200">
                <a:latin typeface="Arial" panose="020B0604020202020204" pitchFamily="34" charset="0"/>
                <a:hlinkClick r:id="rId2"/>
              </a:rPr>
              <a:t>robot named 'E0'</a:t>
            </a:r>
            <a:r>
              <a:rPr lang="en-US" sz="2200">
                <a:latin typeface="Arial" panose="020B0604020202020204" pitchFamily="34" charset="0"/>
              </a:rPr>
              <a:t> (later to become </a:t>
            </a:r>
            <a:r>
              <a:rPr lang="en-US" sz="2200">
                <a:latin typeface="Arial" panose="020B0604020202020204" pitchFamily="34" charset="0"/>
                <a:hlinkClick r:id="rId3"/>
              </a:rPr>
              <a:t>ASIMO</a:t>
            </a:r>
            <a:r>
              <a:rPr lang="en-US" sz="2200">
                <a:latin typeface="Arial" panose="020B0604020202020204" pitchFamily="34" charset="0"/>
              </a:rPr>
              <a:t>).</a:t>
            </a:r>
          </a:p>
          <a:p>
            <a:pPr>
              <a:lnSpc>
                <a:spcPct val="80000"/>
              </a:lnSpc>
              <a:buFont typeface="Arial" panose="020B0604020202020204" pitchFamily="34" charset="0"/>
              <a:buNone/>
            </a:pPr>
            <a:endParaRPr lang="en-US" sz="1000">
              <a:latin typeface="Arial" panose="020B0604020202020204" pitchFamily="34" charset="0"/>
            </a:endParaRPr>
          </a:p>
          <a:p>
            <a:pPr>
              <a:lnSpc>
                <a:spcPct val="80000"/>
              </a:lnSpc>
            </a:pPr>
            <a:r>
              <a:rPr lang="en-US" sz="2200" b="1">
                <a:latin typeface="Arial" panose="020B0604020202020204" pitchFamily="34" charset="0"/>
              </a:rPr>
              <a:t>1988</a:t>
            </a:r>
            <a:r>
              <a:rPr lang="en-US" sz="2200">
                <a:latin typeface="Arial" panose="020B0604020202020204" pitchFamily="34" charset="0"/>
              </a:rPr>
              <a:t> - SCAMP designed as the first robot pet with emotions.</a:t>
            </a:r>
          </a:p>
          <a:p>
            <a:pPr>
              <a:lnSpc>
                <a:spcPct val="80000"/>
              </a:lnSpc>
              <a:buFont typeface="Arial" panose="020B0604020202020204" pitchFamily="34" charset="0"/>
              <a:buNone/>
            </a:pPr>
            <a:endParaRPr lang="en-US" sz="1000">
              <a:latin typeface="Arial" panose="020B0604020202020204" pitchFamily="34" charset="0"/>
            </a:endParaRPr>
          </a:p>
          <a:p>
            <a:pPr>
              <a:lnSpc>
                <a:spcPct val="80000"/>
              </a:lnSpc>
            </a:pPr>
            <a:r>
              <a:rPr lang="en-US" sz="2200" b="1">
                <a:latin typeface="Arial" panose="020B0604020202020204" pitchFamily="34" charset="0"/>
              </a:rPr>
              <a:t>1989</a:t>
            </a:r>
            <a:r>
              <a:rPr lang="en-US" sz="2200">
                <a:latin typeface="Arial" panose="020B0604020202020204" pitchFamily="34" charset="0"/>
              </a:rPr>
              <a:t> - Mark Tilden introduces </a:t>
            </a:r>
            <a:r>
              <a:rPr lang="en-US" sz="2200">
                <a:latin typeface="Arial" panose="020B0604020202020204" pitchFamily="34" charset="0"/>
                <a:hlinkClick r:id="rId4"/>
              </a:rPr>
              <a:t>BEAM robotics</a:t>
            </a:r>
            <a:r>
              <a:rPr lang="en-US" sz="2200">
                <a:latin typeface="Arial" panose="020B0604020202020204" pitchFamily="34" charset="0"/>
              </a:rPr>
              <a:t>, beam being an acronym for Biology, Electronics, Aesthetics, and Mechanics.</a:t>
            </a:r>
          </a:p>
          <a:p>
            <a:pPr>
              <a:lnSpc>
                <a:spcPct val="80000"/>
              </a:lnSpc>
              <a:buFont typeface="Arial" panose="020B0604020202020204" pitchFamily="34" charset="0"/>
              <a:buNone/>
            </a:pPr>
            <a:endParaRPr lang="en-US" sz="1000">
              <a:latin typeface="Arial" panose="020B0604020202020204" pitchFamily="34" charset="0"/>
            </a:endParaRPr>
          </a:p>
          <a:p>
            <a:pPr>
              <a:lnSpc>
                <a:spcPct val="80000"/>
              </a:lnSpc>
            </a:pPr>
            <a:r>
              <a:rPr lang="en-US" altLang="he-IL" sz="2200" b="1">
                <a:latin typeface="Arial" panose="020B0604020202020204" pitchFamily="34" charset="0"/>
              </a:rPr>
              <a:t>‘90:</a:t>
            </a:r>
            <a:r>
              <a:rPr lang="en-US" altLang="he-IL" sz="2200">
                <a:latin typeface="Arial" panose="020B0604020202020204" pitchFamily="34" charset="0"/>
              </a:rPr>
              <a:t> modifiable robots for assembly. Mobile autonomous robots. Vision controlled robots. Walking robots.</a:t>
            </a:r>
          </a:p>
          <a:p>
            <a:pPr>
              <a:lnSpc>
                <a:spcPct val="80000"/>
              </a:lnSpc>
              <a:buFont typeface="Arial" panose="020B0604020202020204" pitchFamily="34" charset="0"/>
              <a:buNone/>
            </a:pPr>
            <a:endParaRPr lang="en-US" sz="1200">
              <a:latin typeface="Arial" panose="020B0604020202020204" pitchFamily="34" charset="0"/>
            </a:endParaRPr>
          </a:p>
          <a:p>
            <a:pPr>
              <a:lnSpc>
                <a:spcPct val="80000"/>
              </a:lnSpc>
            </a:pPr>
            <a:r>
              <a:rPr lang="en-US" sz="2200" b="1">
                <a:latin typeface="Arial" panose="020B0604020202020204" pitchFamily="34" charset="0"/>
              </a:rPr>
              <a:t>1991</a:t>
            </a:r>
            <a:r>
              <a:rPr lang="en-US" sz="2200">
                <a:latin typeface="Arial" panose="020B0604020202020204" pitchFamily="34" charset="0"/>
              </a:rPr>
              <a:t> - First HelpMate mobile autonomous robot used in hospitals.</a:t>
            </a:r>
          </a:p>
        </p:txBody>
      </p:sp>
      <p:sp>
        <p:nvSpPr>
          <p:cNvPr id="33795"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55414627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1981200" y="1371601"/>
            <a:ext cx="8229600" cy="4525963"/>
          </a:xfrm>
        </p:spPr>
        <p:txBody>
          <a:bodyPr/>
          <a:lstStyle/>
          <a:p>
            <a:pPr eaLnBrk="1" hangingPunct="1"/>
            <a:r>
              <a:rPr lang="en-US" sz="2200">
                <a:latin typeface="Arial" panose="020B0604020202020204" pitchFamily="34" charset="0"/>
              </a:rPr>
              <a:t>1990’s – Humanoid robots – Cog, Kismet (MIT), Wasubot, WHL-I – Japan, Honda P2 (1.82m, 210kg), and P3 (1.6m, 130kg), ASIMO.</a:t>
            </a:r>
          </a:p>
          <a:p>
            <a:pPr eaLnBrk="1" hangingPunct="1"/>
            <a:endParaRPr lang="en-US" sz="2200">
              <a:latin typeface="Arial" panose="020B0604020202020204" pitchFamily="34" charset="0"/>
            </a:endParaRPr>
          </a:p>
          <a:p>
            <a:pPr eaLnBrk="1" hangingPunct="1"/>
            <a:r>
              <a:rPr lang="en-US" sz="2200">
                <a:latin typeface="Arial" panose="020B0604020202020204" pitchFamily="34" charset="0"/>
              </a:rPr>
              <a:t>1990’s – Entertainment and Education Robots – SARCOS (“Jurassic Park”), Sony AIBO,  LEGO Mindstorms, Khepera, Parallax.</a:t>
            </a:r>
          </a:p>
          <a:p>
            <a:pPr eaLnBrk="1" hangingPunct="1"/>
            <a:endParaRPr lang="en-US" sz="2200">
              <a:latin typeface="Arial" panose="020B0604020202020204" pitchFamily="34" charset="0"/>
            </a:endParaRPr>
          </a:p>
          <a:p>
            <a:pPr eaLnBrk="1" hangingPunct="1"/>
            <a:r>
              <a:rPr lang="en-US" sz="2200">
                <a:latin typeface="Arial" panose="020B0604020202020204" pitchFamily="34" charset="0"/>
              </a:rPr>
              <a:t>ROBOCUP,  the competition simulating the game of soccer played by two teams of robots having been held around the world since 1997 (Osaka) .</a:t>
            </a:r>
          </a:p>
          <a:p>
            <a:pPr eaLnBrk="1" hangingPunct="1"/>
            <a:endParaRPr lang="en-US" sz="2200">
              <a:latin typeface="Arial" panose="020B0604020202020204" pitchFamily="34" charset="0"/>
            </a:endParaRPr>
          </a:p>
        </p:txBody>
      </p:sp>
      <p:sp>
        <p:nvSpPr>
          <p:cNvPr id="34819"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295700048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p:cNvSpPr>
          <p:nvPr>
            <p:ph type="body" idx="1"/>
          </p:nvPr>
        </p:nvSpPr>
        <p:spPr>
          <a:xfrm>
            <a:off x="1981200" y="1493838"/>
            <a:ext cx="8229600" cy="4525962"/>
          </a:xfrm>
        </p:spPr>
        <p:txBody>
          <a:bodyPr/>
          <a:lstStyle/>
          <a:p>
            <a:r>
              <a:rPr lang="en-US" b="1"/>
              <a:t>1997</a:t>
            </a:r>
            <a:r>
              <a:rPr lang="en-US"/>
              <a:t> - </a:t>
            </a:r>
            <a:r>
              <a:rPr lang="en-US">
                <a:hlinkClick r:id="rId2"/>
              </a:rPr>
              <a:t>Sojourner</a:t>
            </a:r>
            <a:r>
              <a:rPr lang="en-US"/>
              <a:t> becomes the first rover to land on Mars as part of the </a:t>
            </a:r>
            <a:r>
              <a:rPr lang="en-US">
                <a:hlinkClick r:id="rId3"/>
              </a:rPr>
              <a:t>Mars Pathfinder mission</a:t>
            </a:r>
            <a:r>
              <a:rPr lang="en-US"/>
              <a:t>.</a:t>
            </a:r>
          </a:p>
          <a:p>
            <a:r>
              <a:rPr lang="en-US" b="1"/>
              <a:t>1998</a:t>
            </a:r>
            <a:r>
              <a:rPr lang="en-US"/>
              <a:t> - Lego enters the robotics market with its first version of Lego Mindstorms.</a:t>
            </a:r>
          </a:p>
          <a:p>
            <a:r>
              <a:rPr lang="en-US" b="1"/>
              <a:t>1999</a:t>
            </a:r>
            <a:r>
              <a:rPr lang="en-US"/>
              <a:t> - Sony introduces </a:t>
            </a:r>
            <a:r>
              <a:rPr lang="en-US">
                <a:hlinkClick r:id="rId4"/>
              </a:rPr>
              <a:t>AIBO</a:t>
            </a:r>
            <a:r>
              <a:rPr lang="en-US"/>
              <a:t>, an autonomous robotic dog capable of seeing, walking and interacting with its environment. This was followed a year later by the SDR-3X humanoid robot later known as </a:t>
            </a:r>
            <a:r>
              <a:rPr lang="en-US">
                <a:hlinkClick r:id="rId5"/>
              </a:rPr>
              <a:t>QRIO</a:t>
            </a:r>
            <a:r>
              <a:rPr lang="en-US"/>
              <a:t> (both discontinued in 2006).</a:t>
            </a:r>
          </a:p>
        </p:txBody>
      </p:sp>
      <p:sp>
        <p:nvSpPr>
          <p:cNvPr id="35843"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107138176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eaLnBrk="1" hangingPunct="1"/>
            <a:r>
              <a:rPr lang="en-US" sz="2400"/>
              <a:t>1990’s – Introduction of space robots (manipulators as well as rovers – the MARS rover 1996), parallel manipulators (Stewart-Gough Platforms), multiple manipulators, precision robots (“Robotworld”), surgical robots (“RoboDoc”), first service robots (as couriers in hospitals, etc)</a:t>
            </a:r>
          </a:p>
          <a:p>
            <a:pPr eaLnBrk="1" hangingPunct="1"/>
            <a:endParaRPr lang="en-US" sz="2400"/>
          </a:p>
        </p:txBody>
      </p:sp>
      <p:sp>
        <p:nvSpPr>
          <p:cNvPr id="36867"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306353657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p:cNvSpPr>
          <p:nvPr>
            <p:ph type="body" idx="1"/>
          </p:nvPr>
        </p:nvSpPr>
        <p:spPr>
          <a:xfrm>
            <a:off x="2057400" y="1066800"/>
            <a:ext cx="8229600" cy="4648200"/>
          </a:xfrm>
        </p:spPr>
        <p:txBody>
          <a:bodyPr>
            <a:normAutofit lnSpcReduction="10000"/>
          </a:bodyPr>
          <a:lstStyle/>
          <a:p>
            <a:r>
              <a:rPr lang="en-US" sz="2400" b="1">
                <a:latin typeface="Arial" panose="020B0604020202020204" pitchFamily="34" charset="0"/>
                <a:cs typeface="Arial" panose="020B0604020202020204" pitchFamily="34" charset="0"/>
              </a:rPr>
              <a:t>2000</a:t>
            </a:r>
            <a:r>
              <a:rPr lang="en-US" sz="2400">
                <a:latin typeface="Arial" panose="020B0604020202020204" pitchFamily="34" charset="0"/>
                <a:cs typeface="Arial" panose="020B0604020202020204" pitchFamily="34" charset="0"/>
              </a:rPr>
              <a:t> - Honda unveils </a:t>
            </a:r>
            <a:r>
              <a:rPr lang="en-US" sz="2400">
                <a:latin typeface="Arial" panose="020B0604020202020204" pitchFamily="34" charset="0"/>
                <a:cs typeface="Arial" panose="020B0604020202020204" pitchFamily="34" charset="0"/>
                <a:hlinkClick r:id="rId2"/>
              </a:rPr>
              <a:t>ASIMO</a:t>
            </a:r>
            <a:r>
              <a:rPr lang="en-US" sz="2400">
                <a:latin typeface="Arial" panose="020B0604020202020204" pitchFamily="34" charset="0"/>
                <a:cs typeface="Arial" panose="020B0604020202020204" pitchFamily="34" charset="0"/>
              </a:rPr>
              <a:t>, the first non-prototype release of its humanoid robot.</a:t>
            </a:r>
          </a:p>
          <a:p>
            <a:pPr>
              <a:buFont typeface="Arial" panose="020B0604020202020204" pitchFamily="34" charset="0"/>
              <a:buNone/>
            </a:pPr>
            <a:endParaRPr lang="en-US" sz="2400">
              <a:latin typeface="Arial" panose="020B0604020202020204" pitchFamily="34" charset="0"/>
              <a:cs typeface="Arial" panose="020B0604020202020204" pitchFamily="34" charset="0"/>
            </a:endParaRPr>
          </a:p>
          <a:p>
            <a:pPr eaLnBrk="1" hangingPunct="1"/>
            <a:r>
              <a:rPr lang="en-US" sz="2400" b="1">
                <a:latin typeface="Arial" panose="020B0604020202020204" pitchFamily="34" charset="0"/>
                <a:cs typeface="Arial" panose="020B0604020202020204" pitchFamily="34" charset="0"/>
              </a:rPr>
              <a:t>2001</a:t>
            </a:r>
            <a:r>
              <a:rPr lang="en-US" sz="2400">
                <a:latin typeface="Arial" panose="020B0604020202020204" pitchFamily="34" charset="0"/>
                <a:cs typeface="Arial" panose="020B0604020202020204" pitchFamily="34" charset="0"/>
              </a:rPr>
              <a:t> - US Air force test the </a:t>
            </a:r>
            <a:r>
              <a:rPr lang="en-US" sz="2400">
                <a:latin typeface="Arial" panose="020B0604020202020204" pitchFamily="34" charset="0"/>
                <a:cs typeface="Arial" panose="020B0604020202020204" pitchFamily="34" charset="0"/>
                <a:hlinkClick r:id="rId3"/>
              </a:rPr>
              <a:t>MQ-1 Predator</a:t>
            </a:r>
            <a:r>
              <a:rPr lang="en-US" sz="2400">
                <a:latin typeface="Arial" panose="020B0604020202020204" pitchFamily="34" charset="0"/>
                <a:cs typeface="Arial" panose="020B0604020202020204" pitchFamily="34" charset="0"/>
              </a:rPr>
              <a:t>, the first armed </a:t>
            </a:r>
            <a:r>
              <a:rPr lang="en-US" sz="2400">
                <a:latin typeface="Arial" panose="020B0604020202020204" pitchFamily="34" charset="0"/>
                <a:cs typeface="Arial" panose="020B0604020202020204" pitchFamily="34" charset="0"/>
                <a:hlinkClick r:id="rId4"/>
              </a:rPr>
              <a:t>unmanned aerial vehicle (UAV)</a:t>
            </a:r>
            <a:r>
              <a:rPr lang="en-US" sz="2400">
                <a:latin typeface="Arial" panose="020B0604020202020204" pitchFamily="34" charset="0"/>
                <a:cs typeface="Arial" panose="020B0604020202020204" pitchFamily="34" charset="0"/>
              </a:rPr>
              <a:t> fitted with two Hellfire missiles.</a:t>
            </a:r>
          </a:p>
          <a:p>
            <a:pPr eaLnBrk="1" hangingPunct="1">
              <a:buFont typeface="Arial" panose="020B0604020202020204" pitchFamily="34" charset="0"/>
              <a:buNone/>
            </a:pPr>
            <a:endParaRPr lang="en-US" sz="2400">
              <a:latin typeface="Arial" panose="020B0604020202020204" pitchFamily="34" charset="0"/>
              <a:cs typeface="Arial" panose="020B0604020202020204" pitchFamily="34" charset="0"/>
            </a:endParaRPr>
          </a:p>
          <a:p>
            <a:pPr eaLnBrk="1" hangingPunct="1"/>
            <a:r>
              <a:rPr lang="en-US" sz="2400">
                <a:latin typeface="Arial" panose="020B0604020202020204" pitchFamily="34" charset="0"/>
                <a:cs typeface="Arial" panose="020B0604020202020204" pitchFamily="34" charset="0"/>
              </a:rPr>
              <a:t>2000’s – IRobot introduces the first autonomous vacuum – “Roomba”.</a:t>
            </a:r>
          </a:p>
          <a:p>
            <a:pPr eaLnBrk="1" hangingPunct="1">
              <a:buFont typeface="Arial" panose="020B0604020202020204" pitchFamily="34" charset="0"/>
              <a:buNone/>
            </a:pPr>
            <a:endParaRPr lang="en-US" sz="2400">
              <a:latin typeface="Arial" panose="020B0604020202020204" pitchFamily="34" charset="0"/>
              <a:cs typeface="Arial" panose="020B0604020202020204" pitchFamily="34" charset="0"/>
            </a:endParaRPr>
          </a:p>
          <a:p>
            <a:pPr eaLnBrk="1" hangingPunct="1"/>
            <a:r>
              <a:rPr lang="en-US" sz="2400">
                <a:latin typeface="Arial" panose="020B0604020202020204" pitchFamily="34" charset="0"/>
                <a:cs typeface="Arial" panose="020B0604020202020204" pitchFamily="34" charset="0"/>
              </a:rPr>
              <a:t>2000’s – Mini and micro robots, “Smart Dust” – Pister @ Berkeley, UTA, EPFL/Lausanne, microfactories.</a:t>
            </a:r>
          </a:p>
        </p:txBody>
      </p:sp>
      <p:sp>
        <p:nvSpPr>
          <p:cNvPr id="37891"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213299154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1981200" y="1524000"/>
            <a:ext cx="8229600" cy="3733800"/>
          </a:xfrm>
        </p:spPr>
        <p:txBody>
          <a:bodyPr/>
          <a:lstStyle/>
          <a:p>
            <a:pPr eaLnBrk="1" hangingPunct="1"/>
            <a:r>
              <a:rPr lang="en-US" sz="2400">
                <a:latin typeface="Arial" panose="020B0604020202020204" pitchFamily="34" charset="0"/>
                <a:cs typeface="Arial" panose="020B0604020202020204" pitchFamily="34" charset="0"/>
              </a:rPr>
              <a:t>2000’s – Military applications - Robotic assistants for dangerous environments and reconnaissance, AUV’s and UUV’s, etc.</a:t>
            </a:r>
            <a:endParaRPr lang="pt-BR" sz="2400">
              <a:latin typeface="Arial" panose="020B0604020202020204" pitchFamily="34" charset="0"/>
              <a:cs typeface="Arial" panose="020B0604020202020204" pitchFamily="34" charset="0"/>
            </a:endParaRPr>
          </a:p>
          <a:p>
            <a:pPr eaLnBrk="1" hangingPunct="1"/>
            <a:endParaRPr lang="pt-BR" sz="2400">
              <a:latin typeface="Arial" panose="020B0604020202020204" pitchFamily="34" charset="0"/>
              <a:cs typeface="Arial" panose="020B0604020202020204" pitchFamily="34" charset="0"/>
            </a:endParaRPr>
          </a:p>
          <a:p>
            <a:pPr eaLnBrk="1" hangingPunct="1"/>
            <a:r>
              <a:rPr lang="pt-BR" sz="2400">
                <a:latin typeface="Arial" panose="020B0604020202020204" pitchFamily="34" charset="0"/>
                <a:cs typeface="Arial" panose="020B0604020202020204" pitchFamily="34" charset="0"/>
              </a:rPr>
              <a:t>2000’s – Intuitive Surgical introduces the Da Vinci surgical robot.</a:t>
            </a:r>
          </a:p>
          <a:p>
            <a:pPr eaLnBrk="1" hangingPunct="1"/>
            <a:endParaRPr lang="en-US" sz="2400">
              <a:latin typeface="Arial" panose="020B0604020202020204" pitchFamily="34" charset="0"/>
              <a:cs typeface="Arial" panose="020B0604020202020204" pitchFamily="34" charset="0"/>
            </a:endParaRPr>
          </a:p>
          <a:p>
            <a:pPr eaLnBrk="1" hangingPunct="1"/>
            <a:r>
              <a:rPr lang="en-US" sz="2400">
                <a:latin typeface="Arial" panose="020B0604020202020204" pitchFamily="34" charset="0"/>
                <a:cs typeface="Arial" panose="020B0604020202020204" pitchFamily="34" charset="0"/>
              </a:rPr>
              <a:t>2000’s – Robotic Deployment of Sensor Networks</a:t>
            </a:r>
          </a:p>
          <a:p>
            <a:pPr eaLnBrk="1" hangingPunct="1"/>
            <a:endParaRPr lang="en-US" sz="2400">
              <a:latin typeface="Arial" panose="020B0604020202020204" pitchFamily="34" charset="0"/>
              <a:cs typeface="Arial" panose="020B0604020202020204" pitchFamily="34" charset="0"/>
            </a:endParaRPr>
          </a:p>
          <a:p>
            <a:pPr eaLnBrk="1" hangingPunct="1"/>
            <a:endParaRPr lang="en-US" sz="2400">
              <a:latin typeface="Arial" panose="020B0604020202020204" pitchFamily="34" charset="0"/>
              <a:cs typeface="Arial" panose="020B0604020202020204" pitchFamily="34" charset="0"/>
            </a:endParaRPr>
          </a:p>
        </p:txBody>
      </p:sp>
      <p:sp>
        <p:nvSpPr>
          <p:cNvPr id="38915"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26818534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pic>
        <p:nvPicPr>
          <p:cNvPr id="39939" name="Picture 5" descr="Lunokhod 1"/>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09800" y="10668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8"/>
          <p:cNvSpPr>
            <a:spLocks noChangeArrowheads="1"/>
          </p:cNvSpPr>
          <p:nvPr/>
        </p:nvSpPr>
        <p:spPr bwMode="auto">
          <a:xfrm>
            <a:off x="4953000" y="18748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39941" name="Picture 7" descr="Intel 4004"/>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918076" y="1271589"/>
            <a:ext cx="1863725"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10"/>
          <p:cNvSpPr>
            <a:spLocks noChangeArrowheads="1"/>
          </p:cNvSpPr>
          <p:nvPr/>
        </p:nvSpPr>
        <p:spPr bwMode="auto">
          <a:xfrm>
            <a:off x="8839200" y="2332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39943" name="Picture 9" descr="Star Wars R2-D2 and C-3PO"/>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7772400" y="1257300"/>
            <a:ext cx="1905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Rectangle 12"/>
          <p:cNvSpPr>
            <a:spLocks noChangeArrowheads="1"/>
          </p:cNvSpPr>
          <p:nvPr/>
        </p:nvSpPr>
        <p:spPr bwMode="auto">
          <a:xfrm>
            <a:off x="2667000" y="35512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39945" name="Picture 11" descr="Asimo"/>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2514600" y="3689350"/>
            <a:ext cx="1752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6" name="Rectangle 14"/>
          <p:cNvSpPr>
            <a:spLocks noChangeArrowheads="1"/>
          </p:cNvSpPr>
          <p:nvPr/>
        </p:nvSpPr>
        <p:spPr bwMode="auto">
          <a:xfrm>
            <a:off x="5486400" y="39322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39947" name="Picture 13" descr="Sojourner"/>
          <p:cNvPicPr>
            <a:picLocks noChangeAspect="1" noChangeArrowheads="1"/>
          </p:cNvPicPr>
          <p:nvPr/>
        </p:nvPicPr>
        <p:blipFill>
          <a:blip r:embed="rId10" r:link="rId11">
            <a:extLst>
              <a:ext uri="{28A0092B-C50C-407E-A947-70E740481C1C}">
                <a14:useLocalDpi xmlns:a14="http://schemas.microsoft.com/office/drawing/2010/main" val="0"/>
              </a:ext>
            </a:extLst>
          </a:blip>
          <a:srcRect/>
          <a:stretch>
            <a:fillRect/>
          </a:stretch>
        </p:blipFill>
        <p:spPr bwMode="auto">
          <a:xfrm>
            <a:off x="5029201" y="3676651"/>
            <a:ext cx="1795463" cy="179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8" name="Rectangle 16"/>
          <p:cNvSpPr>
            <a:spLocks noChangeArrowheads="1"/>
          </p:cNvSpPr>
          <p:nvPr/>
        </p:nvSpPr>
        <p:spPr bwMode="auto">
          <a:xfrm>
            <a:off x="8839200" y="4008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39949" name="Picture 15" descr="Lego Mindstorms NXT"/>
          <p:cNvPicPr>
            <a:picLocks noChangeAspect="1" noChangeArrowheads="1"/>
          </p:cNvPicPr>
          <p:nvPr/>
        </p:nvPicPr>
        <p:blipFill>
          <a:blip r:embed="rId12" r:link="rId13">
            <a:extLst>
              <a:ext uri="{28A0092B-C50C-407E-A947-70E740481C1C}">
                <a14:useLocalDpi xmlns:a14="http://schemas.microsoft.com/office/drawing/2010/main" val="0"/>
              </a:ext>
            </a:extLst>
          </a:blip>
          <a:srcRect/>
          <a:stretch>
            <a:fillRect/>
          </a:stretch>
        </p:blipFill>
        <p:spPr bwMode="auto">
          <a:xfrm>
            <a:off x="7924800" y="3789363"/>
            <a:ext cx="17589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0" name="Text Box 17"/>
          <p:cNvSpPr txBox="1">
            <a:spLocks noChangeArrowheads="1"/>
          </p:cNvSpPr>
          <p:nvPr/>
        </p:nvSpPr>
        <p:spPr bwMode="auto">
          <a:xfrm>
            <a:off x="1828800" y="3124201"/>
            <a:ext cx="807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          Lunokhod 1                        Intel 4004                         R2-D2 and C-3PO</a:t>
            </a:r>
          </a:p>
        </p:txBody>
      </p:sp>
      <p:sp>
        <p:nvSpPr>
          <p:cNvPr id="39951" name="Text Box 18"/>
          <p:cNvSpPr txBox="1">
            <a:spLocks noChangeArrowheads="1"/>
          </p:cNvSpPr>
          <p:nvPr/>
        </p:nvSpPr>
        <p:spPr bwMode="auto">
          <a:xfrm>
            <a:off x="2133600" y="5410201"/>
            <a:ext cx="807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t>            Asimo                            Sojourner                         Lego Mindstorms</a:t>
            </a:r>
          </a:p>
        </p:txBody>
      </p:sp>
    </p:spTree>
    <p:extLst>
      <p:ext uri="{BB962C8B-B14F-4D97-AF65-F5344CB8AC3E}">
        <p14:creationId xmlns:p14="http://schemas.microsoft.com/office/powerpoint/2010/main" val="26852754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
          <p:cNvSpPr>
            <a:spLocks noChangeArrowheads="1"/>
          </p:cNvSpPr>
          <p:nvPr/>
        </p:nvSpPr>
        <p:spPr bwMode="auto">
          <a:xfrm>
            <a:off x="3657600" y="304800"/>
            <a:ext cx="4724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What is a Robot: </a:t>
            </a:r>
            <a:r>
              <a:rPr lang="en-US" sz="3600">
                <a:solidFill>
                  <a:schemeClr val="accent2"/>
                </a:solidFill>
              </a:rPr>
              <a:t>III</a:t>
            </a:r>
          </a:p>
        </p:txBody>
      </p:sp>
      <p:sp>
        <p:nvSpPr>
          <p:cNvPr id="9219" name="Text Box 9"/>
          <p:cNvSpPr txBox="1">
            <a:spLocks noChangeArrowheads="1"/>
          </p:cNvSpPr>
          <p:nvPr/>
        </p:nvSpPr>
        <p:spPr bwMode="auto">
          <a:xfrm>
            <a:off x="6754814" y="1751013"/>
            <a:ext cx="3629025"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t>Unmanned Aerial Vehicle</a:t>
            </a:r>
          </a:p>
        </p:txBody>
      </p:sp>
      <p:pic>
        <p:nvPicPr>
          <p:cNvPr id="9220" name="Picture 10" descr="UA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590800"/>
            <a:ext cx="41148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11"/>
          <p:cNvSpPr txBox="1">
            <a:spLocks noChangeArrowheads="1"/>
          </p:cNvSpPr>
          <p:nvPr/>
        </p:nvSpPr>
        <p:spPr bwMode="auto">
          <a:xfrm>
            <a:off x="1752601" y="1751013"/>
            <a:ext cx="4645025" cy="4572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400"/>
              <a:t>Autonomous Underwater Vehicle</a:t>
            </a:r>
          </a:p>
        </p:txBody>
      </p:sp>
      <p:pic>
        <p:nvPicPr>
          <p:cNvPr id="9222" name="Picture 12" descr="hameln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590800"/>
            <a:ext cx="3581400" cy="330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33645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
        <p:nvSpPr>
          <p:cNvPr id="40963" name="Rectangle 6"/>
          <p:cNvSpPr>
            <a:spLocks noChangeArrowheads="1"/>
          </p:cNvSpPr>
          <p:nvPr/>
        </p:nvSpPr>
        <p:spPr bwMode="auto">
          <a:xfrm>
            <a:off x="3200400" y="20272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40964" name="Picture 5" descr="AIBO"/>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286000" y="1600200"/>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8"/>
          <p:cNvSpPr>
            <a:spLocks noChangeArrowheads="1"/>
          </p:cNvSpPr>
          <p:nvPr/>
        </p:nvSpPr>
        <p:spPr bwMode="auto">
          <a:xfrm>
            <a:off x="6096000" y="24082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40966" name="Picture 7" descr="QRIO"/>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724400" y="2438400"/>
            <a:ext cx="2819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7" name="Rectangle 10"/>
          <p:cNvSpPr>
            <a:spLocks noChangeArrowheads="1"/>
          </p:cNvSpPr>
          <p:nvPr/>
        </p:nvSpPr>
        <p:spPr bwMode="auto">
          <a:xfrm>
            <a:off x="9144000" y="2332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40968" name="Picture 9" descr="MQ-1 Predator"/>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7391400" y="1371600"/>
            <a:ext cx="262890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 Box 11"/>
          <p:cNvSpPr txBox="1">
            <a:spLocks noChangeArrowheads="1"/>
          </p:cNvSpPr>
          <p:nvPr/>
        </p:nvSpPr>
        <p:spPr bwMode="auto">
          <a:xfrm>
            <a:off x="2590800" y="38100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Sony AIBO</a:t>
            </a:r>
          </a:p>
        </p:txBody>
      </p:sp>
      <p:sp>
        <p:nvSpPr>
          <p:cNvPr id="40970" name="Text Box 12"/>
          <p:cNvSpPr txBox="1">
            <a:spLocks noChangeArrowheads="1"/>
          </p:cNvSpPr>
          <p:nvPr/>
        </p:nvSpPr>
        <p:spPr bwMode="auto">
          <a:xfrm>
            <a:off x="5334000" y="53340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Sony QRIO</a:t>
            </a:r>
          </a:p>
        </p:txBody>
      </p:sp>
      <p:sp>
        <p:nvSpPr>
          <p:cNvPr id="40971" name="Text Box 13"/>
          <p:cNvSpPr txBox="1">
            <a:spLocks noChangeArrowheads="1"/>
          </p:cNvSpPr>
          <p:nvPr/>
        </p:nvSpPr>
        <p:spPr bwMode="auto">
          <a:xfrm>
            <a:off x="7696200" y="4038601"/>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MQ-1 Predator</a:t>
            </a:r>
          </a:p>
        </p:txBody>
      </p:sp>
    </p:spTree>
    <p:extLst>
      <p:ext uri="{BB962C8B-B14F-4D97-AF65-F5344CB8AC3E}">
        <p14:creationId xmlns:p14="http://schemas.microsoft.com/office/powerpoint/2010/main" val="328070982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p:cNvSpPr>
          <p:nvPr>
            <p:ph type="body" idx="1"/>
          </p:nvPr>
        </p:nvSpPr>
        <p:spPr>
          <a:xfrm>
            <a:off x="1828800" y="1143001"/>
            <a:ext cx="8458200" cy="4525963"/>
          </a:xfrm>
        </p:spPr>
        <p:txBody>
          <a:bodyPr>
            <a:normAutofit lnSpcReduction="10000"/>
          </a:bodyPr>
          <a:lstStyle/>
          <a:p>
            <a:pPr>
              <a:lnSpc>
                <a:spcPct val="80000"/>
              </a:lnSpc>
            </a:pPr>
            <a:r>
              <a:rPr lang="en-US" sz="2400" b="1"/>
              <a:t>2002</a:t>
            </a:r>
            <a:r>
              <a:rPr lang="en-US" sz="2400"/>
              <a:t> - </a:t>
            </a:r>
            <a:r>
              <a:rPr lang="en-US" sz="2400">
                <a:hlinkClick r:id="rId2"/>
              </a:rPr>
              <a:t>iRobot</a:t>
            </a:r>
            <a:r>
              <a:rPr lang="en-US" sz="2400"/>
              <a:t> introduces </a:t>
            </a:r>
            <a:r>
              <a:rPr lang="en-US" sz="2400">
                <a:hlinkClick r:id="rId3"/>
              </a:rPr>
              <a:t>Roomba</a:t>
            </a:r>
            <a:r>
              <a:rPr lang="en-US" sz="2400"/>
              <a:t>, a personal robotic vacuum cleaner.</a:t>
            </a:r>
          </a:p>
          <a:p>
            <a:pPr>
              <a:lnSpc>
                <a:spcPct val="80000"/>
              </a:lnSpc>
            </a:pPr>
            <a:r>
              <a:rPr lang="en-US" sz="2400" b="1"/>
              <a:t>2003</a:t>
            </a:r>
            <a:r>
              <a:rPr lang="en-US" sz="2400"/>
              <a:t> - Osaka University unveils their first </a:t>
            </a:r>
            <a:r>
              <a:rPr lang="en-US" sz="2400">
                <a:hlinkClick r:id="rId4"/>
              </a:rPr>
              <a:t>'Actroid'</a:t>
            </a:r>
            <a:r>
              <a:rPr lang="en-US" sz="2400"/>
              <a:t>, the term given for a humanoid robot with strong visual human characteristics.</a:t>
            </a:r>
          </a:p>
          <a:p>
            <a:pPr>
              <a:lnSpc>
                <a:spcPct val="80000"/>
              </a:lnSpc>
            </a:pPr>
            <a:r>
              <a:rPr lang="en-US" sz="2400" b="1"/>
              <a:t>2004</a:t>
            </a:r>
            <a:r>
              <a:rPr lang="en-US" sz="2400"/>
              <a:t> - The first </a:t>
            </a:r>
            <a:r>
              <a:rPr lang="en-US" sz="2400">
                <a:hlinkClick r:id="rId5"/>
              </a:rPr>
              <a:t>DARPA Grand challenge</a:t>
            </a:r>
            <a:r>
              <a:rPr lang="en-US" sz="2400"/>
              <a:t> is help. Sponsored by the US department of defence, the challenge is designed to create autonomous vehicles for warfare.</a:t>
            </a:r>
          </a:p>
          <a:p>
            <a:pPr>
              <a:lnSpc>
                <a:spcPct val="80000"/>
              </a:lnSpc>
            </a:pPr>
            <a:r>
              <a:rPr lang="en-US" sz="2400" b="1"/>
              <a:t>2004</a:t>
            </a:r>
            <a:r>
              <a:rPr lang="en-US" sz="2400"/>
              <a:t> - The </a:t>
            </a:r>
            <a:r>
              <a:rPr lang="en-US" sz="2400">
                <a:hlinkClick r:id="rId6"/>
              </a:rPr>
              <a:t>Mars rovers Spirit and Opportunity</a:t>
            </a:r>
            <a:r>
              <a:rPr lang="en-US" sz="2400"/>
              <a:t> land on Mars. As of November 25th 2009 The rover Spirit has completed 2150 days of its 92 day (90 sol) mission.</a:t>
            </a:r>
          </a:p>
          <a:p>
            <a:pPr>
              <a:lnSpc>
                <a:spcPct val="80000"/>
              </a:lnSpc>
            </a:pPr>
            <a:r>
              <a:rPr lang="en-US" sz="2400" b="1"/>
              <a:t>2010</a:t>
            </a:r>
            <a:r>
              <a:rPr lang="en-US" sz="2400"/>
              <a:t> - </a:t>
            </a:r>
            <a:r>
              <a:rPr lang="en-US" sz="2400">
                <a:hlinkClick r:id="rId7"/>
              </a:rPr>
              <a:t>NASA</a:t>
            </a:r>
            <a:r>
              <a:rPr lang="en-US" sz="2400"/>
              <a:t> and General Motors join forces to develop </a:t>
            </a:r>
            <a:r>
              <a:rPr lang="en-US" sz="2400">
                <a:hlinkClick r:id="rId8"/>
              </a:rPr>
              <a:t>Robonaut-2</a:t>
            </a:r>
            <a:r>
              <a:rPr lang="en-US" sz="2400"/>
              <a:t>, the new version of NASA's humanoid robot astronaut.</a:t>
            </a:r>
          </a:p>
        </p:txBody>
      </p:sp>
      <p:sp>
        <p:nvSpPr>
          <p:cNvPr id="41987"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56110587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
        <p:nvSpPr>
          <p:cNvPr id="43011" name="Rectangle 6"/>
          <p:cNvSpPr>
            <a:spLocks noChangeArrowheads="1"/>
          </p:cNvSpPr>
          <p:nvPr/>
        </p:nvSpPr>
        <p:spPr bwMode="auto">
          <a:xfrm>
            <a:off x="2624139" y="1706047"/>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43012" name="Picture 5" descr="Actroid"/>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1981200" y="1219200"/>
            <a:ext cx="2514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8"/>
          <p:cNvSpPr>
            <a:spLocks noChangeArrowheads="1"/>
          </p:cNvSpPr>
          <p:nvPr/>
        </p:nvSpPr>
        <p:spPr bwMode="auto">
          <a:xfrm>
            <a:off x="5715000" y="24082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43014" name="Picture 7" descr="Mars Exploration Rove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4572000" y="2268538"/>
            <a:ext cx="3124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5" name="Rectangle 10"/>
          <p:cNvSpPr>
            <a:spLocks noChangeArrowheads="1"/>
          </p:cNvSpPr>
          <p:nvPr/>
        </p:nvSpPr>
        <p:spPr bwMode="auto">
          <a:xfrm>
            <a:off x="9144000" y="28654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sr-Latn-CS"/>
          </a:p>
        </p:txBody>
      </p:sp>
      <p:pic>
        <p:nvPicPr>
          <p:cNvPr id="43016" name="Picture 9" descr="Robonaut2"/>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7772400" y="1630364"/>
            <a:ext cx="2725738"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Text Box 11"/>
          <p:cNvSpPr txBox="1">
            <a:spLocks noChangeArrowheads="1"/>
          </p:cNvSpPr>
          <p:nvPr/>
        </p:nvSpPr>
        <p:spPr bwMode="auto">
          <a:xfrm>
            <a:off x="2438400" y="38100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Actroid</a:t>
            </a:r>
          </a:p>
        </p:txBody>
      </p:sp>
      <p:sp>
        <p:nvSpPr>
          <p:cNvPr id="43018" name="Text Box 12"/>
          <p:cNvSpPr txBox="1">
            <a:spLocks noChangeArrowheads="1"/>
          </p:cNvSpPr>
          <p:nvPr/>
        </p:nvSpPr>
        <p:spPr bwMode="auto">
          <a:xfrm>
            <a:off x="4419600" y="5410201"/>
            <a:ext cx="3352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Mars Exploration Rover</a:t>
            </a:r>
          </a:p>
        </p:txBody>
      </p:sp>
      <p:sp>
        <p:nvSpPr>
          <p:cNvPr id="43019" name="Text Box 13"/>
          <p:cNvSpPr txBox="1">
            <a:spLocks noChangeArrowheads="1"/>
          </p:cNvSpPr>
          <p:nvPr/>
        </p:nvSpPr>
        <p:spPr bwMode="auto">
          <a:xfrm>
            <a:off x="8305800" y="4343401"/>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t>Robonaut-2</a:t>
            </a:r>
          </a:p>
        </p:txBody>
      </p:sp>
    </p:spTree>
    <p:extLst>
      <p:ext uri="{BB962C8B-B14F-4D97-AF65-F5344CB8AC3E}">
        <p14:creationId xmlns:p14="http://schemas.microsoft.com/office/powerpoint/2010/main" val="229140172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8"/>
          <p:cNvSpPr>
            <a:spLocks noChangeArrowheads="1"/>
          </p:cNvSpPr>
          <p:nvPr/>
        </p:nvSpPr>
        <p:spPr bwMode="auto">
          <a:xfrm>
            <a:off x="1828800" y="1295401"/>
            <a:ext cx="45720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t>Should robots look like humans? “</a:t>
            </a:r>
            <a:r>
              <a:rPr lang="en-US" b="1"/>
              <a:t>anthropomorphic or humanoid robots”. </a:t>
            </a:r>
          </a:p>
          <a:p>
            <a:pPr eaLnBrk="1" hangingPunct="1"/>
            <a:r>
              <a:rPr lang="en-US"/>
              <a:t>Need for these machines to also be intelligent -  link to “</a:t>
            </a:r>
            <a:r>
              <a:rPr lang="en-US" b="1"/>
              <a:t>Artificial Intelligence (AI)”. </a:t>
            </a:r>
          </a:p>
          <a:p>
            <a:pPr eaLnBrk="1" hangingPunct="1"/>
            <a:endParaRPr lang="en-US" b="1"/>
          </a:p>
          <a:p>
            <a:pPr eaLnBrk="1" hangingPunct="1"/>
            <a:r>
              <a:rPr lang="en-US"/>
              <a:t>Need for humans to create machines similar to them is rooted in religious beliefs, recommended reading</a:t>
            </a:r>
            <a:r>
              <a:rPr lang="en-US" b="1"/>
              <a:t> “God in the Machine” by Anne Foerst</a:t>
            </a:r>
          </a:p>
          <a:p>
            <a:pPr eaLnBrk="1" hangingPunct="1"/>
            <a:endParaRPr lang="en-US" b="1"/>
          </a:p>
          <a:p>
            <a:pPr eaLnBrk="1" hangingPunct="1"/>
            <a:r>
              <a:rPr lang="en-US"/>
              <a:t>It is not the appearance of the robot that most connects it to humans: HAL in “Space Odyssey 2001”,  Lt. Data in “Startrek-TNG”, R2D2 and C3PO in “Star Wars”. Which one is more “likeable” and why?</a:t>
            </a:r>
          </a:p>
        </p:txBody>
      </p:sp>
      <p:pic>
        <p:nvPicPr>
          <p:cNvPr id="44035"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943100"/>
            <a:ext cx="4191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6" name="Rectangle 11"/>
          <p:cNvSpPr>
            <a:spLocks noChangeArrowheads="1"/>
          </p:cNvSpPr>
          <p:nvPr/>
        </p:nvSpPr>
        <p:spPr bwMode="auto">
          <a:xfrm>
            <a:off x="3962400" y="228601"/>
            <a:ext cx="40576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p>
        </p:txBody>
      </p:sp>
    </p:spTree>
    <p:extLst>
      <p:ext uri="{BB962C8B-B14F-4D97-AF65-F5344CB8AC3E}">
        <p14:creationId xmlns:p14="http://schemas.microsoft.com/office/powerpoint/2010/main" val="13120279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8"/>
          <p:cNvSpPr>
            <a:spLocks noChangeArrowheads="1"/>
          </p:cNvSpPr>
          <p:nvPr/>
        </p:nvSpPr>
        <p:spPr bwMode="auto">
          <a:xfrm>
            <a:off x="1828800" y="1190626"/>
            <a:ext cx="8534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Robots need not look like humanoids, but they make use of:</a:t>
            </a:r>
          </a:p>
          <a:p>
            <a:pPr eaLnBrk="1" hangingPunct="1"/>
            <a:endParaRPr lang="en-US" sz="2400"/>
          </a:p>
          <a:p>
            <a:pPr eaLnBrk="1" hangingPunct="1"/>
            <a:r>
              <a:rPr lang="en-US" sz="2400"/>
              <a:t>Strong &amp; precise articulated arms to accomplish tasks that were performed by humans – “</a:t>
            </a:r>
            <a:r>
              <a:rPr lang="en-US" sz="2400" b="1"/>
              <a:t>articulated robots”, or “manipulators”. Fear that they will replace human laborers. </a:t>
            </a:r>
          </a:p>
          <a:p>
            <a:pPr eaLnBrk="1" hangingPunct="1"/>
            <a:endParaRPr lang="en-US" sz="2400" b="1"/>
          </a:p>
          <a:p>
            <a:pPr eaLnBrk="1" hangingPunct="1"/>
            <a:r>
              <a:rPr lang="en-US" sz="2400"/>
              <a:t>Use of mobility to reposition the robot from one location to another, “</a:t>
            </a:r>
            <a:r>
              <a:rPr lang="en-US" sz="2400" b="1"/>
              <a:t>mobile robots”. This can be done by locomotion like humans do (“legged robots”), but most likely it will use other means such as wheels (“wheeled robots”). </a:t>
            </a:r>
          </a:p>
          <a:p>
            <a:pPr eaLnBrk="1" hangingPunct="1"/>
            <a:endParaRPr lang="en-US" sz="2400"/>
          </a:p>
        </p:txBody>
      </p:sp>
      <p:sp>
        <p:nvSpPr>
          <p:cNvPr id="45059"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33914060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1981200" y="1295401"/>
            <a:ext cx="8229600" cy="4525963"/>
          </a:xfrm>
        </p:spPr>
        <p:txBody>
          <a:bodyPr/>
          <a:lstStyle/>
          <a:p>
            <a:r>
              <a:rPr lang="en-US" sz="2400">
                <a:latin typeface="Arial" panose="020B0604020202020204" pitchFamily="34" charset="0"/>
                <a:cs typeface="Arial" panose="020B0604020202020204" pitchFamily="34" charset="0"/>
              </a:rPr>
              <a:t>Robotics is a multi-disciplinary field. Best robotics researchers and engineers will touch upon all disciplines:</a:t>
            </a:r>
          </a:p>
          <a:p>
            <a:endParaRPr lang="en-US" sz="2400">
              <a:latin typeface="Arial" panose="020B0604020202020204" pitchFamily="34" charset="0"/>
              <a:cs typeface="Arial" panose="020B0604020202020204" pitchFamily="34" charset="0"/>
            </a:endParaRPr>
          </a:p>
          <a:p>
            <a:r>
              <a:rPr lang="en-US" sz="2400" b="1">
                <a:solidFill>
                  <a:schemeClr val="hlink"/>
                </a:solidFill>
                <a:latin typeface="Arial" panose="020B0604020202020204" pitchFamily="34" charset="0"/>
                <a:cs typeface="Arial" panose="020B0604020202020204" pitchFamily="34" charset="0"/>
              </a:rPr>
              <a:t>Mechanical Engineering</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 concerned primarily with manipulator/mobile robot design, kinematics, dynamics, compliance and actuation.</a:t>
            </a:r>
          </a:p>
          <a:p>
            <a:r>
              <a:rPr lang="en-US" sz="2400" b="1">
                <a:solidFill>
                  <a:schemeClr val="hlink"/>
                </a:solidFill>
                <a:latin typeface="Arial" panose="020B0604020202020204" pitchFamily="34" charset="0"/>
                <a:cs typeface="Arial" panose="020B0604020202020204" pitchFamily="34" charset="0"/>
              </a:rPr>
              <a:t>Electrical Engineering</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 concerned primarily with robot actuation, electronic interfacing to computers and sensors, and control algorithms.</a:t>
            </a:r>
          </a:p>
          <a:p>
            <a:r>
              <a:rPr lang="en-US" sz="2400" b="1">
                <a:solidFill>
                  <a:schemeClr val="hlink"/>
                </a:solidFill>
                <a:latin typeface="Arial" panose="020B0604020202020204" pitchFamily="34" charset="0"/>
                <a:cs typeface="Arial" panose="020B0604020202020204" pitchFamily="34" charset="0"/>
              </a:rPr>
              <a:t>Computer Science</a:t>
            </a:r>
            <a:r>
              <a:rPr lang="en-US" sz="2400" b="1">
                <a:latin typeface="Arial" panose="020B0604020202020204" pitchFamily="34" charset="0"/>
                <a:cs typeface="Arial" panose="020B0604020202020204" pitchFamily="34" charset="0"/>
              </a:rPr>
              <a:t> </a:t>
            </a:r>
            <a:r>
              <a:rPr lang="en-US" sz="2400">
                <a:latin typeface="Arial" panose="020B0604020202020204" pitchFamily="34" charset="0"/>
                <a:cs typeface="Arial" panose="020B0604020202020204" pitchFamily="34" charset="0"/>
              </a:rPr>
              <a:t>– concerned primarily with robot programming, planning, and intelligent behavior.</a:t>
            </a:r>
          </a:p>
          <a:p>
            <a:endParaRPr lang="en-US" sz="2400">
              <a:latin typeface="Arial" panose="020B0604020202020204" pitchFamily="34" charset="0"/>
              <a:cs typeface="Arial" panose="020B0604020202020204" pitchFamily="34" charset="0"/>
            </a:endParaRPr>
          </a:p>
        </p:txBody>
      </p:sp>
      <p:sp>
        <p:nvSpPr>
          <p:cNvPr id="46083" name="Rectangle 10"/>
          <p:cNvSpPr>
            <a:spLocks noChangeArrowheads="1"/>
          </p:cNvSpPr>
          <p:nvPr/>
        </p:nvSpPr>
        <p:spPr bwMode="auto">
          <a:xfrm>
            <a:off x="3981450" y="228600"/>
            <a:ext cx="4019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3600"/>
              <a:t>History of Robotics</a:t>
            </a:r>
            <a:endParaRPr lang="en-US" b="1"/>
          </a:p>
        </p:txBody>
      </p:sp>
    </p:spTree>
    <p:extLst>
      <p:ext uri="{BB962C8B-B14F-4D97-AF65-F5344CB8AC3E}">
        <p14:creationId xmlns:p14="http://schemas.microsoft.com/office/powerpoint/2010/main" val="34620987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8"/>
          <p:cNvSpPr>
            <a:spLocks noGrp="1" noChangeArrowheads="1"/>
          </p:cNvSpPr>
          <p:nvPr>
            <p:ph type="title"/>
          </p:nvPr>
        </p:nvSpPr>
        <p:spPr>
          <a:xfrm>
            <a:off x="3276600" y="152400"/>
            <a:ext cx="5943600" cy="838200"/>
          </a:xfrm>
          <a:noFill/>
        </p:spPr>
        <p:txBody>
          <a:bodyPr/>
          <a:lstStyle/>
          <a:p>
            <a:pPr eaLnBrk="1" hangingPunct="1"/>
            <a:r>
              <a:rPr lang="en-US" sz="3600">
                <a:latin typeface="Arial" panose="020B0604020202020204" pitchFamily="34" charset="0"/>
              </a:rPr>
              <a:t>What Can Robots Do: </a:t>
            </a:r>
            <a:r>
              <a:rPr lang="en-US" sz="3600">
                <a:solidFill>
                  <a:schemeClr val="accent2"/>
                </a:solidFill>
                <a:latin typeface="Arial" panose="020B0604020202020204" pitchFamily="34" charset="0"/>
              </a:rPr>
              <a:t>I</a:t>
            </a:r>
          </a:p>
        </p:txBody>
      </p:sp>
      <p:pic>
        <p:nvPicPr>
          <p:cNvPr id="10243" name="Picture 9" descr="fksz2_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057401"/>
            <a:ext cx="3810000"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Text Box 10"/>
          <p:cNvSpPr txBox="1">
            <a:spLocks noChangeArrowheads="1"/>
          </p:cNvSpPr>
          <p:nvPr/>
        </p:nvSpPr>
        <p:spPr bwMode="auto">
          <a:xfrm>
            <a:off x="1828800" y="4724401"/>
            <a:ext cx="52578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ts val="500"/>
              </a:spcBef>
              <a:spcAft>
                <a:spcPts val="500"/>
              </a:spcAft>
            </a:pPr>
            <a:r>
              <a:rPr lang="en-US" sz="2000" b="1"/>
              <a:t>Decontaminating Robot</a:t>
            </a:r>
            <a:endParaRPr lang="en-US" sz="2000"/>
          </a:p>
          <a:p>
            <a:pPr algn="just"/>
            <a:r>
              <a:rPr lang="en-US" sz="2000"/>
              <a:t>Cleaning the main circulating pump housing in the nuclear power plant</a:t>
            </a:r>
          </a:p>
        </p:txBody>
      </p:sp>
      <p:sp>
        <p:nvSpPr>
          <p:cNvPr id="10245" name="Text Box 11"/>
          <p:cNvSpPr txBox="1">
            <a:spLocks noChangeArrowheads="1"/>
          </p:cNvSpPr>
          <p:nvPr/>
        </p:nvSpPr>
        <p:spPr bwMode="auto">
          <a:xfrm>
            <a:off x="6477000" y="2667001"/>
            <a:ext cx="3657600" cy="83099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pPr>
            <a:r>
              <a:rPr lang="en-US" sz="2400"/>
              <a:t>Jobs that are dangerous for humans</a:t>
            </a:r>
          </a:p>
        </p:txBody>
      </p:sp>
    </p:spTree>
    <p:extLst>
      <p:ext uri="{BB962C8B-B14F-4D97-AF65-F5344CB8AC3E}">
        <p14:creationId xmlns:p14="http://schemas.microsoft.com/office/powerpoint/2010/main" val="24190408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8"/>
          <p:cNvSpPr>
            <a:spLocks noGrp="1" noChangeArrowheads="1"/>
          </p:cNvSpPr>
          <p:nvPr>
            <p:ph type="title"/>
          </p:nvPr>
        </p:nvSpPr>
        <p:spPr>
          <a:xfrm>
            <a:off x="3276600" y="152400"/>
            <a:ext cx="6019800" cy="762000"/>
          </a:xfrm>
          <a:noFill/>
        </p:spPr>
        <p:txBody>
          <a:bodyPr/>
          <a:lstStyle/>
          <a:p>
            <a:pPr eaLnBrk="1" hangingPunct="1"/>
            <a:r>
              <a:rPr lang="en-US" sz="3600">
                <a:latin typeface="Arial" panose="020B0604020202020204" pitchFamily="34" charset="0"/>
              </a:rPr>
              <a:t>What Can Robots Do: </a:t>
            </a:r>
            <a:r>
              <a:rPr lang="en-US" sz="3600">
                <a:solidFill>
                  <a:schemeClr val="accent2"/>
                </a:solidFill>
                <a:latin typeface="Arial" panose="020B0604020202020204" pitchFamily="34" charset="0"/>
              </a:rPr>
              <a:t>II</a:t>
            </a:r>
          </a:p>
        </p:txBody>
      </p:sp>
      <p:sp>
        <p:nvSpPr>
          <p:cNvPr id="11267" name="Rectangle 9"/>
          <p:cNvSpPr>
            <a:spLocks noChangeArrowheads="1"/>
          </p:cNvSpPr>
          <p:nvPr/>
        </p:nvSpPr>
        <p:spPr bwMode="auto">
          <a:xfrm>
            <a:off x="2209800" y="1981200"/>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500"/>
              </a:spcBef>
              <a:spcAft>
                <a:spcPts val="500"/>
              </a:spcAft>
              <a:buFont typeface="Arial" panose="020B0604020202020204" pitchFamily="34" charset="0"/>
              <a:buChar char="•"/>
            </a:pPr>
            <a:endParaRPr lang="en-US" sz="2800">
              <a:latin typeface="Calibri" panose="020F0502020204030204" pitchFamily="34" charset="0"/>
            </a:endParaRPr>
          </a:p>
          <a:p>
            <a:pPr eaLnBrk="1" hangingPunct="1">
              <a:spcBef>
                <a:spcPct val="20000"/>
              </a:spcBef>
              <a:buFont typeface="Arial" panose="020B0604020202020204" pitchFamily="34" charset="0"/>
              <a:buChar char="•"/>
            </a:pPr>
            <a:endParaRPr lang="en-US" sz="2800">
              <a:latin typeface="Calibri" panose="020F0502020204030204" pitchFamily="34" charset="0"/>
            </a:endParaRPr>
          </a:p>
        </p:txBody>
      </p:sp>
      <p:sp>
        <p:nvSpPr>
          <p:cNvPr id="11268" name="Rectangle 10"/>
          <p:cNvSpPr>
            <a:spLocks noChangeArrowheads="1"/>
          </p:cNvSpPr>
          <p:nvPr/>
        </p:nvSpPr>
        <p:spPr bwMode="auto">
          <a:xfrm>
            <a:off x="6248400" y="2894014"/>
            <a:ext cx="4191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20000"/>
              </a:spcBef>
              <a:buFont typeface="Arial" panose="020B0604020202020204" pitchFamily="34" charset="0"/>
              <a:buNone/>
            </a:pPr>
            <a:r>
              <a:rPr lang="en-US" sz="2400"/>
              <a:t>Repetitive jobs that are boring, stressful, or labor-intensive for humans</a:t>
            </a:r>
          </a:p>
        </p:txBody>
      </p:sp>
      <p:pic>
        <p:nvPicPr>
          <p:cNvPr id="11269" name="Picture 11" descr="weld_robo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057400"/>
            <a:ext cx="4267200"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Text Box 12"/>
          <p:cNvSpPr txBox="1">
            <a:spLocks noChangeArrowheads="1"/>
          </p:cNvSpPr>
          <p:nvPr/>
        </p:nvSpPr>
        <p:spPr bwMode="auto">
          <a:xfrm>
            <a:off x="2971801" y="4999039"/>
            <a:ext cx="1851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sz="2000"/>
              <a:t>Welding Robot</a:t>
            </a:r>
          </a:p>
        </p:txBody>
      </p:sp>
    </p:spTree>
    <p:extLst>
      <p:ext uri="{BB962C8B-B14F-4D97-AF65-F5344CB8AC3E}">
        <p14:creationId xmlns:p14="http://schemas.microsoft.com/office/powerpoint/2010/main" val="18497469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8"/>
          <p:cNvSpPr>
            <a:spLocks noGrp="1" noChangeArrowheads="1"/>
          </p:cNvSpPr>
          <p:nvPr>
            <p:ph type="title"/>
          </p:nvPr>
        </p:nvSpPr>
        <p:spPr>
          <a:xfrm>
            <a:off x="3200400" y="228600"/>
            <a:ext cx="5943600" cy="609600"/>
          </a:xfrm>
          <a:noFill/>
        </p:spPr>
        <p:txBody>
          <a:bodyPr/>
          <a:lstStyle/>
          <a:p>
            <a:pPr eaLnBrk="1" hangingPunct="1"/>
            <a:r>
              <a:rPr lang="en-US" sz="3600">
                <a:latin typeface="Arial" panose="020B0604020202020204" pitchFamily="34" charset="0"/>
              </a:rPr>
              <a:t>What Can Robots Do: </a:t>
            </a:r>
            <a:r>
              <a:rPr lang="en-US" sz="3600">
                <a:solidFill>
                  <a:schemeClr val="accent2"/>
                </a:solidFill>
                <a:latin typeface="Arial" panose="020B0604020202020204" pitchFamily="34" charset="0"/>
              </a:rPr>
              <a:t>III</a:t>
            </a:r>
          </a:p>
        </p:txBody>
      </p:sp>
      <p:pic>
        <p:nvPicPr>
          <p:cNvPr id="12291" name="Picture 9" descr="scrubm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362200"/>
            <a:ext cx="3810000" cy="250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10"/>
          <p:cNvSpPr txBox="1">
            <a:spLocks noChangeArrowheads="1"/>
          </p:cNvSpPr>
          <p:nvPr/>
        </p:nvSpPr>
        <p:spPr bwMode="auto">
          <a:xfrm>
            <a:off x="2362200" y="4953001"/>
            <a:ext cx="3505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ts val="500"/>
              </a:spcBef>
              <a:spcAft>
                <a:spcPts val="500"/>
              </a:spcAft>
            </a:pPr>
            <a:r>
              <a:rPr lang="en-US" sz="2000"/>
              <a:t>The SCRUBMATE Robot</a:t>
            </a:r>
          </a:p>
        </p:txBody>
      </p:sp>
      <p:sp>
        <p:nvSpPr>
          <p:cNvPr id="12293" name="Text Box 11"/>
          <p:cNvSpPr txBox="1">
            <a:spLocks noChangeArrowheads="1"/>
          </p:cNvSpPr>
          <p:nvPr/>
        </p:nvSpPr>
        <p:spPr bwMode="auto">
          <a:xfrm>
            <a:off x="6096000" y="3200401"/>
            <a:ext cx="4191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spcBef>
                <a:spcPct val="20000"/>
              </a:spcBef>
            </a:pPr>
            <a:r>
              <a:rPr lang="en-US" sz="2400"/>
              <a:t>Manual tasks that human don’t want to do</a:t>
            </a:r>
          </a:p>
        </p:txBody>
      </p:sp>
    </p:spTree>
    <p:extLst>
      <p:ext uri="{BB962C8B-B14F-4D97-AF65-F5344CB8AC3E}">
        <p14:creationId xmlns:p14="http://schemas.microsoft.com/office/powerpoint/2010/main" val="695965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2870</Words>
  <Application>Microsoft Office PowerPoint</Application>
  <PresentationFormat>Widescreen</PresentationFormat>
  <Paragraphs>406</Paragraphs>
  <Slides>65</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65</vt:i4>
      </vt:variant>
    </vt:vector>
  </HeadingPairs>
  <TitlesOfParts>
    <vt:vector size="78" baseType="lpstr">
      <vt:lpstr>굴림</vt:lpstr>
      <vt:lpstr>Malgun Gothic</vt:lpstr>
      <vt:lpstr>Arial</vt:lpstr>
      <vt:lpstr>Batang</vt:lpstr>
      <vt:lpstr>Calibri</vt:lpstr>
      <vt:lpstr>Calibri Light</vt:lpstr>
      <vt:lpstr>HY얕은샘물M</vt:lpstr>
      <vt:lpstr>MS LineDraw</vt:lpstr>
      <vt:lpstr>Symbol</vt:lpstr>
      <vt:lpstr>Tahoma</vt:lpstr>
      <vt:lpstr>Times New Roman</vt:lpstr>
      <vt:lpstr>Wingdings</vt:lpstr>
      <vt:lpstr>Office Theme</vt:lpstr>
      <vt:lpstr>Foundation on Robotics</vt:lpstr>
      <vt:lpstr>PowerPoint Presentation</vt:lpstr>
      <vt:lpstr>ROBOT</vt:lpstr>
      <vt:lpstr>A Robot is:</vt:lpstr>
      <vt:lpstr>PowerPoint Presentation</vt:lpstr>
      <vt:lpstr>PowerPoint Presentation</vt:lpstr>
      <vt:lpstr>What Can Robots Do: I</vt:lpstr>
      <vt:lpstr>What Can Robots Do: II</vt:lpstr>
      <vt:lpstr>What Can Robots Do: III</vt:lpstr>
      <vt:lpstr>Robots</vt:lpstr>
      <vt:lpstr>Robots</vt:lpstr>
      <vt:lpstr>Automation and Robotics in Intelligent Environments</vt:lpstr>
      <vt:lpstr>Robots</vt:lpstr>
      <vt:lpstr>Traditional Industrial Robots</vt:lpstr>
      <vt:lpstr>Requirements for Robots in Intelligent Environments</vt:lpstr>
      <vt:lpstr>Robots for Intelligent Environments</vt:lpstr>
      <vt:lpstr>Classification of Robots</vt:lpstr>
      <vt:lpstr>Classification of Robots</vt:lpstr>
      <vt:lpstr>Classification of Robots</vt:lpstr>
      <vt:lpstr>What is Robotics?</vt:lpstr>
      <vt:lpstr>PowerPoint Presentation</vt:lpstr>
      <vt:lpstr>PowerPoint Presentation</vt:lpstr>
      <vt:lpstr>PowerPoint Presentation</vt:lpstr>
      <vt:lpstr>PowerPoint Presentation</vt:lpstr>
      <vt:lpstr>PowerPoint Presentation</vt:lpstr>
      <vt:lpstr>PowerPoint Presentation</vt:lpstr>
      <vt:lpstr>Robot Joints</vt:lpstr>
      <vt:lpstr>Robot Coordinates</vt:lpstr>
      <vt:lpstr>Robot Reference Frames</vt:lpstr>
      <vt:lpstr>Robot Workspace</vt:lpstr>
      <vt:lpstr>ROBOT CHARACTERISTICS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on Robotics</dc:title>
  <dc:creator>Admin</dc:creator>
  <cp:lastModifiedBy>Admin</cp:lastModifiedBy>
  <cp:revision>6</cp:revision>
  <dcterms:created xsi:type="dcterms:W3CDTF">2023-08-01T09:51:28Z</dcterms:created>
  <dcterms:modified xsi:type="dcterms:W3CDTF">2023-08-02T07:54:25Z</dcterms:modified>
</cp:coreProperties>
</file>