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2.jpg" ContentType="image/jpg"/>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2"/>
  </p:notesMasterIdLst>
  <p:sldIdLst>
    <p:sldId id="267" r:id="rId2"/>
    <p:sldId id="268" r:id="rId3"/>
    <p:sldId id="257" r:id="rId4"/>
    <p:sldId id="258" r:id="rId5"/>
    <p:sldId id="259" r:id="rId6"/>
    <p:sldId id="260" r:id="rId7"/>
    <p:sldId id="261" r:id="rId8"/>
    <p:sldId id="269" r:id="rId9"/>
    <p:sldId id="270" r:id="rId10"/>
    <p:sldId id="271" r:id="rId11"/>
    <p:sldId id="272" r:id="rId12"/>
    <p:sldId id="273" r:id="rId13"/>
    <p:sldId id="274" r:id="rId14"/>
    <p:sldId id="275" r:id="rId15"/>
    <p:sldId id="276" r:id="rId16"/>
    <p:sldId id="277" r:id="rId17"/>
    <p:sldId id="278" r:id="rId18"/>
    <p:sldId id="279" r:id="rId19"/>
    <p:sldId id="280" r:id="rId20"/>
    <p:sldId id="281" r:id="rId21"/>
    <p:sldId id="282" r:id="rId22"/>
    <p:sldId id="283" r:id="rId23"/>
    <p:sldId id="284" r:id="rId24"/>
    <p:sldId id="285" r:id="rId25"/>
    <p:sldId id="286" r:id="rId26"/>
    <p:sldId id="287" r:id="rId27"/>
    <p:sldId id="262" r:id="rId28"/>
    <p:sldId id="263" r:id="rId29"/>
    <p:sldId id="288" r:id="rId30"/>
    <p:sldId id="289" r:id="rId31"/>
    <p:sldId id="290" r:id="rId32"/>
    <p:sldId id="291" r:id="rId33"/>
    <p:sldId id="292" r:id="rId34"/>
    <p:sldId id="293" r:id="rId35"/>
    <p:sldId id="294" r:id="rId36"/>
    <p:sldId id="295" r:id="rId37"/>
    <p:sldId id="296" r:id="rId38"/>
    <p:sldId id="297" r:id="rId39"/>
    <p:sldId id="264" r:id="rId40"/>
    <p:sldId id="265" r:id="rId41"/>
  </p:sldIdLst>
  <p:sldSz cx="9144000" cy="6858000" type="screen4x3"/>
  <p:notesSz cx="9144000" cy="6858000"/>
  <p:defaultTextStyle>
    <a:defPPr>
      <a:defRPr kern="0"/>
    </a:def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72" d="100"/>
          <a:sy n="72" d="100"/>
        </p:scale>
        <p:origin x="-1242" y="19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5649FA59-6CA7-4CBB-A3B3-671B231B8E88}" type="datetimeFigureOut">
              <a:rPr lang="en-IN" smtClean="0"/>
              <a:t>06-10-2024</a:t>
            </a:fld>
            <a:endParaRPr lang="en-IN"/>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403BE699-0917-4822-BBA2-73C120B3329A}" type="slidenum">
              <a:rPr lang="en-IN" smtClean="0"/>
              <a:t>‹#›</a:t>
            </a:fld>
            <a:endParaRPr lang="en-IN"/>
          </a:p>
        </p:txBody>
      </p:sp>
    </p:spTree>
    <p:extLst>
      <p:ext uri="{BB962C8B-B14F-4D97-AF65-F5344CB8AC3E}">
        <p14:creationId xmlns:p14="http://schemas.microsoft.com/office/powerpoint/2010/main" val="1181197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Google Shape;40;p1:notes"/>
          <p:cNvSpPr txBox="1">
            <a:spLocks noGrp="1"/>
          </p:cNvSpPr>
          <p:nvPr>
            <p:ph type="body" idx="1"/>
          </p:nvPr>
        </p:nvSpPr>
        <p:spPr>
          <a:xfrm>
            <a:off x="914400" y="3257537"/>
            <a:ext cx="7315200" cy="3086096"/>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 name="Google Shape;41;p1:notes"/>
          <p:cNvSpPr>
            <a:spLocks noGrp="1" noRot="1" noChangeAspect="1"/>
          </p:cNvSpPr>
          <p:nvPr>
            <p:ph type="sldImg" idx="2"/>
          </p:nvPr>
        </p:nvSpPr>
        <p:spPr>
          <a:xfrm>
            <a:off x="2857500" y="514350"/>
            <a:ext cx="3430588"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F99529C-7E06-47BA-A6E2-EEA754DF8AED}" type="slidenum">
              <a:rPr lang="en-US"/>
              <a:pPr/>
              <a:t>16</a:t>
            </a:fld>
            <a:endParaRPr lang="en-US"/>
          </a:p>
        </p:txBody>
      </p:sp>
      <p:sp>
        <p:nvSpPr>
          <p:cNvPr id="223234" name="Rectangle 2"/>
          <p:cNvSpPr>
            <a:spLocks noChangeArrowheads="1" noTextEdit="1"/>
          </p:cNvSpPr>
          <p:nvPr>
            <p:ph type="sldImg"/>
          </p:nvPr>
        </p:nvSpPr>
        <p:spPr>
          <a:ln/>
        </p:spPr>
      </p:sp>
      <p:sp>
        <p:nvSpPr>
          <p:cNvPr id="22323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E25C30-66EB-4116-8A21-6B64AA004284}" type="slidenum">
              <a:rPr lang="en-US"/>
              <a:pPr/>
              <a:t>17</a:t>
            </a:fld>
            <a:endParaRPr lang="en-US"/>
          </a:p>
        </p:txBody>
      </p:sp>
      <p:sp>
        <p:nvSpPr>
          <p:cNvPr id="224258" name="Rectangle 2"/>
          <p:cNvSpPr>
            <a:spLocks noChangeArrowheads="1" noTextEdit="1"/>
          </p:cNvSpPr>
          <p:nvPr>
            <p:ph type="sldImg"/>
          </p:nvPr>
        </p:nvSpPr>
        <p:spPr>
          <a:ln/>
        </p:spPr>
      </p:sp>
      <p:sp>
        <p:nvSpPr>
          <p:cNvPr id="22425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9AABBD1-2BD7-462D-9830-1A506B8A274C}" type="slidenum">
              <a:rPr lang="en-US"/>
              <a:pPr/>
              <a:t>18</a:t>
            </a:fld>
            <a:endParaRPr lang="en-US"/>
          </a:p>
        </p:txBody>
      </p:sp>
      <p:sp>
        <p:nvSpPr>
          <p:cNvPr id="225282" name="Rectangle 2"/>
          <p:cNvSpPr>
            <a:spLocks noChangeArrowheads="1" noTextEdit="1"/>
          </p:cNvSpPr>
          <p:nvPr>
            <p:ph type="sldImg"/>
          </p:nvPr>
        </p:nvSpPr>
        <p:spPr>
          <a:ln/>
        </p:spPr>
      </p:sp>
      <p:sp>
        <p:nvSpPr>
          <p:cNvPr id="22528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BD296C5-2F5A-4DF0-BB47-3700D1355D42}" type="slidenum">
              <a:rPr lang="en-US"/>
              <a:pPr/>
              <a:t>19</a:t>
            </a:fld>
            <a:endParaRPr lang="en-US"/>
          </a:p>
        </p:txBody>
      </p:sp>
      <p:sp>
        <p:nvSpPr>
          <p:cNvPr id="226306" name="Rectangle 2"/>
          <p:cNvSpPr>
            <a:spLocks noChangeArrowheads="1" noTextEdit="1"/>
          </p:cNvSpPr>
          <p:nvPr>
            <p:ph type="sldImg"/>
          </p:nvPr>
        </p:nvSpPr>
        <p:spPr>
          <a:ln/>
        </p:spPr>
      </p:sp>
      <p:sp>
        <p:nvSpPr>
          <p:cNvPr id="22630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0A5E67-B3D5-4439-94C8-9EF4C7373AF4}" type="slidenum">
              <a:rPr lang="en-US"/>
              <a:pPr/>
              <a:t>20</a:t>
            </a:fld>
            <a:endParaRPr lang="en-US"/>
          </a:p>
        </p:txBody>
      </p:sp>
      <p:sp>
        <p:nvSpPr>
          <p:cNvPr id="227330" name="Rectangle 2"/>
          <p:cNvSpPr>
            <a:spLocks noChangeArrowheads="1" noTextEdit="1"/>
          </p:cNvSpPr>
          <p:nvPr>
            <p:ph type="sldImg"/>
          </p:nvPr>
        </p:nvSpPr>
        <p:spPr>
          <a:ln/>
        </p:spPr>
      </p:sp>
      <p:sp>
        <p:nvSpPr>
          <p:cNvPr id="22733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4BEF883-3A91-4E52-9355-B74146156EAD}" type="slidenum">
              <a:rPr lang="en-US"/>
              <a:pPr/>
              <a:t>21</a:t>
            </a:fld>
            <a:endParaRPr lang="en-US"/>
          </a:p>
        </p:txBody>
      </p:sp>
      <p:sp>
        <p:nvSpPr>
          <p:cNvPr id="228354" name="Rectangle 2"/>
          <p:cNvSpPr>
            <a:spLocks noChangeArrowheads="1" noTextEdit="1"/>
          </p:cNvSpPr>
          <p:nvPr>
            <p:ph type="sldImg"/>
          </p:nvPr>
        </p:nvSpPr>
        <p:spPr>
          <a:ln/>
        </p:spPr>
      </p:sp>
      <p:sp>
        <p:nvSpPr>
          <p:cNvPr id="22835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398DE2C-55AB-4550-8980-A08AABDB5EF2}" type="slidenum">
              <a:rPr lang="en-US"/>
              <a:pPr/>
              <a:t>22</a:t>
            </a:fld>
            <a:endParaRPr lang="en-US"/>
          </a:p>
        </p:txBody>
      </p:sp>
      <p:sp>
        <p:nvSpPr>
          <p:cNvPr id="229378" name="Rectangle 2"/>
          <p:cNvSpPr>
            <a:spLocks noChangeArrowheads="1" noTextEdit="1"/>
          </p:cNvSpPr>
          <p:nvPr>
            <p:ph type="sldImg"/>
          </p:nvPr>
        </p:nvSpPr>
        <p:spPr>
          <a:ln/>
        </p:spPr>
      </p:sp>
      <p:sp>
        <p:nvSpPr>
          <p:cNvPr id="22937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02E2F8-2507-4B6D-BCA4-140E798FBD03}" type="slidenum">
              <a:rPr lang="en-US"/>
              <a:pPr/>
              <a:t>23</a:t>
            </a:fld>
            <a:endParaRPr lang="en-US"/>
          </a:p>
        </p:txBody>
      </p:sp>
      <p:sp>
        <p:nvSpPr>
          <p:cNvPr id="230402" name="Rectangle 2"/>
          <p:cNvSpPr>
            <a:spLocks noChangeArrowheads="1" noTextEdit="1"/>
          </p:cNvSpPr>
          <p:nvPr>
            <p:ph type="sldImg"/>
          </p:nvPr>
        </p:nvSpPr>
        <p:spPr>
          <a:ln/>
        </p:spPr>
      </p:sp>
      <p:sp>
        <p:nvSpPr>
          <p:cNvPr id="23040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CC6A57B-5675-4591-A8FE-CCD74B7CE721}" type="slidenum">
              <a:rPr lang="en-US"/>
              <a:pPr/>
              <a:t>24</a:t>
            </a:fld>
            <a:endParaRPr lang="en-US"/>
          </a:p>
        </p:txBody>
      </p:sp>
      <p:sp>
        <p:nvSpPr>
          <p:cNvPr id="231426" name="Rectangle 2"/>
          <p:cNvSpPr>
            <a:spLocks noChangeArrowheads="1" noTextEdit="1"/>
          </p:cNvSpPr>
          <p:nvPr>
            <p:ph type="sldImg"/>
          </p:nvPr>
        </p:nvSpPr>
        <p:spPr>
          <a:ln/>
        </p:spPr>
      </p:sp>
      <p:sp>
        <p:nvSpPr>
          <p:cNvPr id="2314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DBA6F33-E1B9-4CF1-9B3D-9E5D6F916087}" type="slidenum">
              <a:rPr lang="en-US"/>
              <a:pPr/>
              <a:t>25</a:t>
            </a:fld>
            <a:endParaRPr lang="en-US"/>
          </a:p>
        </p:txBody>
      </p:sp>
      <p:sp>
        <p:nvSpPr>
          <p:cNvPr id="232450" name="Rectangle 2"/>
          <p:cNvSpPr>
            <a:spLocks noChangeArrowheads="1" noTextEdit="1"/>
          </p:cNvSpPr>
          <p:nvPr>
            <p:ph type="sldImg"/>
          </p:nvPr>
        </p:nvSpPr>
        <p:spPr>
          <a:ln/>
        </p:spPr>
      </p:sp>
      <p:sp>
        <p:nvSpPr>
          <p:cNvPr id="23245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CD2BEA-32FC-4420-B416-EEDE93BE0FED}" type="slidenum">
              <a:rPr lang="en-US"/>
              <a:pPr/>
              <a:t>8</a:t>
            </a:fld>
            <a:endParaRPr lang="en-US"/>
          </a:p>
        </p:txBody>
      </p:sp>
      <p:sp>
        <p:nvSpPr>
          <p:cNvPr id="215042" name="Rectangle 2"/>
          <p:cNvSpPr>
            <a:spLocks noChangeArrowheads="1" noTextEdit="1"/>
          </p:cNvSpPr>
          <p:nvPr>
            <p:ph type="sldImg"/>
          </p:nvPr>
        </p:nvSpPr>
        <p:spPr>
          <a:ln/>
        </p:spPr>
      </p:sp>
      <p:sp>
        <p:nvSpPr>
          <p:cNvPr id="2150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8F46B0-810D-4911-8053-94453CACD4D5}" type="slidenum">
              <a:rPr lang="en-US"/>
              <a:pPr/>
              <a:t>26</a:t>
            </a:fld>
            <a:endParaRPr lang="en-US"/>
          </a:p>
        </p:txBody>
      </p:sp>
      <p:sp>
        <p:nvSpPr>
          <p:cNvPr id="233474" name="Rectangle 2"/>
          <p:cNvSpPr>
            <a:spLocks noChangeArrowheads="1" noTextEdit="1"/>
          </p:cNvSpPr>
          <p:nvPr>
            <p:ph type="sldImg"/>
          </p:nvPr>
        </p:nvSpPr>
        <p:spPr>
          <a:ln/>
        </p:spPr>
      </p:sp>
      <p:sp>
        <p:nvSpPr>
          <p:cNvPr id="23347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9EE49E0-96E5-4E82-9AAC-35B86A3EC2AC}" type="slidenum">
              <a:rPr lang="en-US"/>
              <a:pPr/>
              <a:t>29</a:t>
            </a:fld>
            <a:endParaRPr lang="en-US"/>
          </a:p>
        </p:txBody>
      </p:sp>
      <p:sp>
        <p:nvSpPr>
          <p:cNvPr id="237570" name="Rectangle 2"/>
          <p:cNvSpPr>
            <a:spLocks noChangeArrowheads="1" noTextEdit="1"/>
          </p:cNvSpPr>
          <p:nvPr>
            <p:ph type="sldImg"/>
          </p:nvPr>
        </p:nvSpPr>
        <p:spPr>
          <a:ln/>
        </p:spPr>
      </p:sp>
      <p:sp>
        <p:nvSpPr>
          <p:cNvPr id="23757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845B9A-7F3F-4A21-88B9-31BFFDB3E7B6}" type="slidenum">
              <a:rPr lang="en-US"/>
              <a:pPr/>
              <a:t>30</a:t>
            </a:fld>
            <a:endParaRPr lang="en-US"/>
          </a:p>
        </p:txBody>
      </p:sp>
      <p:sp>
        <p:nvSpPr>
          <p:cNvPr id="238594" name="Rectangle 2"/>
          <p:cNvSpPr>
            <a:spLocks noChangeArrowheads="1" noTextEdit="1"/>
          </p:cNvSpPr>
          <p:nvPr>
            <p:ph type="sldImg"/>
          </p:nvPr>
        </p:nvSpPr>
        <p:spPr>
          <a:ln/>
        </p:spPr>
      </p:sp>
      <p:sp>
        <p:nvSpPr>
          <p:cNvPr id="23859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30563E8-7DD3-468B-A80E-7F3C80E57FB9}" type="slidenum">
              <a:rPr lang="en-US"/>
              <a:pPr/>
              <a:t>31</a:t>
            </a:fld>
            <a:endParaRPr lang="en-US"/>
          </a:p>
        </p:txBody>
      </p:sp>
      <p:sp>
        <p:nvSpPr>
          <p:cNvPr id="239618" name="Rectangle 2"/>
          <p:cNvSpPr>
            <a:spLocks noChangeArrowheads="1" noTextEdit="1"/>
          </p:cNvSpPr>
          <p:nvPr>
            <p:ph type="sldImg"/>
          </p:nvPr>
        </p:nvSpPr>
        <p:spPr>
          <a:ln/>
        </p:spPr>
      </p:sp>
      <p:sp>
        <p:nvSpPr>
          <p:cNvPr id="23961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A296AA3A-650F-43EF-863A-79B06F533D94}" type="slidenum">
              <a:rPr lang="en-US"/>
              <a:pPr/>
              <a:t>32</a:t>
            </a:fld>
            <a:endParaRPr lang="en-US"/>
          </a:p>
        </p:txBody>
      </p:sp>
      <p:sp>
        <p:nvSpPr>
          <p:cNvPr id="240642" name="Rectangle 2"/>
          <p:cNvSpPr>
            <a:spLocks noChangeArrowheads="1" noTextEdit="1"/>
          </p:cNvSpPr>
          <p:nvPr>
            <p:ph type="sldImg"/>
          </p:nvPr>
        </p:nvSpPr>
        <p:spPr>
          <a:ln/>
        </p:spPr>
      </p:sp>
      <p:sp>
        <p:nvSpPr>
          <p:cNvPr id="24064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81A9B5-F8F5-4645-90AE-4F9543539E12}" type="slidenum">
              <a:rPr lang="en-US"/>
              <a:pPr/>
              <a:t>33</a:t>
            </a:fld>
            <a:endParaRPr lang="en-US"/>
          </a:p>
        </p:txBody>
      </p:sp>
      <p:sp>
        <p:nvSpPr>
          <p:cNvPr id="241666" name="Rectangle 2"/>
          <p:cNvSpPr>
            <a:spLocks noChangeArrowheads="1" noTextEdit="1"/>
          </p:cNvSpPr>
          <p:nvPr>
            <p:ph type="sldImg"/>
          </p:nvPr>
        </p:nvSpPr>
        <p:spPr>
          <a:ln/>
        </p:spPr>
      </p:sp>
      <p:sp>
        <p:nvSpPr>
          <p:cNvPr id="2416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2D8FE32-0275-41F3-A345-93C956340EB1}" type="slidenum">
              <a:rPr lang="en-US"/>
              <a:pPr/>
              <a:t>34</a:t>
            </a:fld>
            <a:endParaRPr lang="en-US"/>
          </a:p>
        </p:txBody>
      </p:sp>
      <p:sp>
        <p:nvSpPr>
          <p:cNvPr id="242690" name="Rectangle 2"/>
          <p:cNvSpPr>
            <a:spLocks noChangeArrowheads="1" noTextEdit="1"/>
          </p:cNvSpPr>
          <p:nvPr>
            <p:ph type="sldImg"/>
          </p:nvPr>
        </p:nvSpPr>
        <p:spPr>
          <a:ln/>
        </p:spPr>
      </p:sp>
      <p:sp>
        <p:nvSpPr>
          <p:cNvPr id="2426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AF1974-4AED-4EE9-8652-32E3EB9E1E5C}" type="slidenum">
              <a:rPr lang="en-US"/>
              <a:pPr/>
              <a:t>35</a:t>
            </a:fld>
            <a:endParaRPr lang="en-US"/>
          </a:p>
        </p:txBody>
      </p:sp>
      <p:sp>
        <p:nvSpPr>
          <p:cNvPr id="243714" name="Rectangle 2"/>
          <p:cNvSpPr>
            <a:spLocks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9033AC5-DB62-4567-AC42-D83D2B895DF5}" type="slidenum">
              <a:rPr lang="en-US"/>
              <a:pPr/>
              <a:t>36</a:t>
            </a:fld>
            <a:endParaRPr lang="en-US"/>
          </a:p>
        </p:txBody>
      </p:sp>
      <p:sp>
        <p:nvSpPr>
          <p:cNvPr id="244738" name="Rectangle 2"/>
          <p:cNvSpPr>
            <a:spLocks noChangeArrowheads="1" noTextEdit="1"/>
          </p:cNvSpPr>
          <p:nvPr>
            <p:ph type="sldImg"/>
          </p:nvPr>
        </p:nvSpPr>
        <p:spPr>
          <a:ln/>
        </p:spPr>
      </p:sp>
      <p:sp>
        <p:nvSpPr>
          <p:cNvPr id="2447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66F084D-ADB9-4717-9498-A7567FA318B3}" type="slidenum">
              <a:rPr lang="en-US"/>
              <a:pPr/>
              <a:t>37</a:t>
            </a:fld>
            <a:endParaRPr lang="en-US"/>
          </a:p>
        </p:txBody>
      </p:sp>
      <p:sp>
        <p:nvSpPr>
          <p:cNvPr id="245762" name="Rectangle 2"/>
          <p:cNvSpPr>
            <a:spLocks noChangeArrowheads="1" noTextEdit="1"/>
          </p:cNvSpPr>
          <p:nvPr>
            <p:ph type="sldImg"/>
          </p:nvPr>
        </p:nvSpPr>
        <p:spPr>
          <a:ln/>
        </p:spPr>
      </p:sp>
      <p:sp>
        <p:nvSpPr>
          <p:cNvPr id="2457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6C81926-D25F-44EB-89AC-0981594632FC}" type="slidenum">
              <a:rPr lang="en-US"/>
              <a:pPr/>
              <a:t>9</a:t>
            </a:fld>
            <a:endParaRPr lang="en-US"/>
          </a:p>
        </p:txBody>
      </p:sp>
      <p:sp>
        <p:nvSpPr>
          <p:cNvPr id="216066" name="Rectangle 2"/>
          <p:cNvSpPr>
            <a:spLocks noChangeArrowheads="1" noTextEdit="1"/>
          </p:cNvSpPr>
          <p:nvPr>
            <p:ph type="sldImg"/>
          </p:nvPr>
        </p:nvSpPr>
        <p:spPr>
          <a:ln/>
        </p:spPr>
      </p:sp>
      <p:sp>
        <p:nvSpPr>
          <p:cNvPr id="21606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9CEABBB-53C3-40D3-B1D3-A1A98B8EAF75}" type="slidenum">
              <a:rPr lang="en-US"/>
              <a:pPr/>
              <a:t>38</a:t>
            </a:fld>
            <a:endParaRPr lang="en-US"/>
          </a:p>
        </p:txBody>
      </p:sp>
      <p:sp>
        <p:nvSpPr>
          <p:cNvPr id="246786" name="Rectangle 2"/>
          <p:cNvSpPr>
            <a:spLocks noChangeArrowheads="1" noTextEdit="1"/>
          </p:cNvSpPr>
          <p:nvPr>
            <p:ph type="sldImg"/>
          </p:nvPr>
        </p:nvSpPr>
        <p:spPr>
          <a:ln/>
        </p:spPr>
      </p:sp>
      <p:sp>
        <p:nvSpPr>
          <p:cNvPr id="2467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2DEC70-9D5E-4BF0-A9D5-4554EE70AEFE}" type="slidenum">
              <a:rPr lang="en-US"/>
              <a:pPr/>
              <a:t>10</a:t>
            </a:fld>
            <a:endParaRPr lang="en-US"/>
          </a:p>
        </p:txBody>
      </p:sp>
      <p:sp>
        <p:nvSpPr>
          <p:cNvPr id="217090" name="Rectangle 2"/>
          <p:cNvSpPr>
            <a:spLocks noChangeArrowheads="1" noTextEdit="1"/>
          </p:cNvSpPr>
          <p:nvPr>
            <p:ph type="sldImg"/>
          </p:nvPr>
        </p:nvSpPr>
        <p:spPr>
          <a:ln/>
        </p:spPr>
      </p:sp>
      <p:sp>
        <p:nvSpPr>
          <p:cNvPr id="217091" name="Rectangle 3"/>
          <p:cNvSpPr>
            <a:spLocks noGrp="1" noChangeArrowheads="1"/>
          </p:cNvSpPr>
          <p:nvPr>
            <p:ph type="body" idx="1"/>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DD031A-894C-4F62-B794-1ACF81605CA1}" type="slidenum">
              <a:rPr lang="en-US"/>
              <a:pPr/>
              <a:t>11</a:t>
            </a:fld>
            <a:endParaRPr lang="en-US"/>
          </a:p>
        </p:txBody>
      </p:sp>
      <p:sp>
        <p:nvSpPr>
          <p:cNvPr id="218114" name="Rectangle 2"/>
          <p:cNvSpPr>
            <a:spLocks noChangeArrowheads="1" noTextEdit="1"/>
          </p:cNvSpPr>
          <p:nvPr>
            <p:ph type="sldImg"/>
          </p:nvPr>
        </p:nvSpPr>
        <p:spPr>
          <a:ln/>
        </p:spPr>
      </p:sp>
      <p:sp>
        <p:nvSpPr>
          <p:cNvPr id="218115" name="Rectangle 3"/>
          <p:cNvSpPr>
            <a:spLocks noGrp="1" noChangeArrowheads="1"/>
          </p:cNvSpPr>
          <p:nvPr>
            <p:ph type="body" idx="1"/>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08DFCBB-9C8B-4FBE-A572-73392B8F4986}" type="slidenum">
              <a:rPr lang="en-US"/>
              <a:pPr/>
              <a:t>12</a:t>
            </a:fld>
            <a:endParaRPr lang="en-US"/>
          </a:p>
        </p:txBody>
      </p:sp>
      <p:sp>
        <p:nvSpPr>
          <p:cNvPr id="219138" name="Rectangle 2"/>
          <p:cNvSpPr>
            <a:spLocks noChangeArrowheads="1" noTextEdit="1"/>
          </p:cNvSpPr>
          <p:nvPr>
            <p:ph type="sldImg"/>
          </p:nvPr>
        </p:nvSpPr>
        <p:spPr>
          <a:ln/>
        </p:spPr>
      </p:sp>
      <p:sp>
        <p:nvSpPr>
          <p:cNvPr id="2191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1368DAA-41A5-457A-8B2A-F40FB7B49AB1}" type="slidenum">
              <a:rPr lang="en-US"/>
              <a:pPr/>
              <a:t>13</a:t>
            </a:fld>
            <a:endParaRPr lang="en-US"/>
          </a:p>
        </p:txBody>
      </p:sp>
      <p:sp>
        <p:nvSpPr>
          <p:cNvPr id="220162" name="Rectangle 2"/>
          <p:cNvSpPr>
            <a:spLocks noChangeArrowheads="1" noTextEdit="1"/>
          </p:cNvSpPr>
          <p:nvPr>
            <p:ph type="sldImg"/>
          </p:nvPr>
        </p:nvSpPr>
        <p:spPr>
          <a:ln/>
        </p:spPr>
      </p:sp>
      <p:sp>
        <p:nvSpPr>
          <p:cNvPr id="2201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C3FD93-184B-47A7-8F3B-B98ACB5BA269}" type="slidenum">
              <a:rPr lang="en-US"/>
              <a:pPr/>
              <a:t>14</a:t>
            </a:fld>
            <a:endParaRPr lang="en-US"/>
          </a:p>
        </p:txBody>
      </p:sp>
      <p:sp>
        <p:nvSpPr>
          <p:cNvPr id="221186" name="Rectangle 2"/>
          <p:cNvSpPr>
            <a:spLocks noChangeArrowheads="1" noTextEdit="1"/>
          </p:cNvSpPr>
          <p:nvPr>
            <p:ph type="sldImg"/>
          </p:nvPr>
        </p:nvSpPr>
        <p:spPr>
          <a:ln/>
        </p:spPr>
      </p:sp>
      <p:sp>
        <p:nvSpPr>
          <p:cNvPr id="2211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A132316-7C3F-4CBD-B80C-9F5EA0DA8B29}" type="slidenum">
              <a:rPr lang="en-US"/>
              <a:pPr/>
              <a:t>15</a:t>
            </a:fld>
            <a:endParaRPr lang="en-US"/>
          </a:p>
        </p:txBody>
      </p:sp>
      <p:sp>
        <p:nvSpPr>
          <p:cNvPr id="222210" name="Rectangle 2"/>
          <p:cNvSpPr>
            <a:spLocks noChangeArrowheads="1" noTextEdit="1"/>
          </p:cNvSpPr>
          <p:nvPr>
            <p:ph type="sldImg"/>
          </p:nvPr>
        </p:nvSpPr>
        <p:spPr>
          <a:ln/>
        </p:spPr>
      </p:sp>
      <p:sp>
        <p:nvSpPr>
          <p:cNvPr id="222211" name="Rectangle 3"/>
          <p:cNvSpPr>
            <a:spLocks noGrp="1" noChangeArrowheads="1"/>
          </p:cNvSpPr>
          <p:nvPr>
            <p:ph type="body"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sz="3200" b="1" i="0">
                <a:solidFill>
                  <a:schemeClr val="tx1"/>
                </a:solidFill>
                <a:latin typeface="Times New Roman"/>
                <a:cs typeface="Times New Roman"/>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sz="24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10/6/2024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Times New Roman"/>
                <a:cs typeface="Times New Roman"/>
              </a:defRPr>
            </a:lvl1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10/6/2024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10/6/2024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10/6/2024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35940" y="286257"/>
            <a:ext cx="6849109" cy="513715"/>
          </a:xfrm>
          <a:prstGeom prst="rect">
            <a:avLst/>
          </a:prstGeom>
        </p:spPr>
        <p:txBody>
          <a:bodyPr wrap="square" lIns="0" tIns="0" rIns="0" bIns="0">
            <a:spAutoFit/>
          </a:bodyPr>
          <a:lstStyle>
            <a:lvl1pPr>
              <a:defRPr sz="3200" b="1"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535940" y="1089405"/>
            <a:ext cx="8074025" cy="4562475"/>
          </a:xfrm>
          <a:prstGeom prst="rect">
            <a:avLst/>
          </a:prstGeom>
        </p:spPr>
        <p:txBody>
          <a:bodyPr wrap="square" lIns="0" tIns="0" rIns="0" bIns="0">
            <a:spAutoFit/>
          </a:bodyPr>
          <a:lstStyle>
            <a:lvl1pPr>
              <a:defRPr sz="24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10/6/2024</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2"/>
        <p:cNvGrpSpPr/>
        <p:nvPr/>
      </p:nvGrpSpPr>
      <p:grpSpPr>
        <a:xfrm>
          <a:off x="0" y="0"/>
          <a:ext cx="0" cy="0"/>
          <a:chOff x="0" y="0"/>
          <a:chExt cx="0" cy="0"/>
        </a:xfrm>
      </p:grpSpPr>
      <p:sp>
        <p:nvSpPr>
          <p:cNvPr id="43" name="Google Shape;43;p1"/>
          <p:cNvSpPr txBox="1"/>
          <p:nvPr/>
        </p:nvSpPr>
        <p:spPr>
          <a:xfrm>
            <a:off x="918853" y="1693140"/>
            <a:ext cx="146957" cy="290537"/>
          </a:xfrm>
          <a:prstGeom prst="rect">
            <a:avLst/>
          </a:prstGeom>
          <a:noFill/>
          <a:ln>
            <a:noFill/>
          </a:ln>
        </p:spPr>
        <p:txBody>
          <a:bodyPr spcFirstLastPara="1" wrap="square" lIns="0" tIns="13407" rIns="0" bIns="0" anchor="t" anchorCtr="0">
            <a:spAutoFit/>
          </a:bodyPr>
          <a:lstStyle/>
          <a:p>
            <a:pPr marL="11662">
              <a:spcBef>
                <a:spcPts val="0"/>
              </a:spcBef>
              <a:spcAft>
                <a:spcPts val="0"/>
              </a:spcAft>
              <a:buClr>
                <a:schemeClr val="dk1"/>
              </a:buClr>
              <a:buSzPts val="2000"/>
            </a:pPr>
            <a:r>
              <a:rPr lang="en-US">
                <a:solidFill>
                  <a:schemeClr val="dk1"/>
                </a:solidFill>
                <a:latin typeface="Lucida Sans"/>
                <a:ea typeface="Lucida Sans"/>
                <a:cs typeface="Lucida Sans"/>
                <a:sym typeface="Lucida Sans"/>
              </a:rPr>
              <a:t>•</a:t>
            </a:r>
            <a:endParaRPr/>
          </a:p>
        </p:txBody>
      </p:sp>
      <p:sp>
        <p:nvSpPr>
          <p:cNvPr id="44" name="Google Shape;44;p1"/>
          <p:cNvSpPr txBox="1"/>
          <p:nvPr/>
        </p:nvSpPr>
        <p:spPr>
          <a:xfrm>
            <a:off x="1721922" y="3703833"/>
            <a:ext cx="6202878" cy="704050"/>
          </a:xfrm>
          <a:prstGeom prst="rect">
            <a:avLst/>
          </a:prstGeom>
          <a:noFill/>
          <a:ln>
            <a:noFill/>
          </a:ln>
        </p:spPr>
        <p:txBody>
          <a:bodyPr spcFirstLastPara="1" wrap="square" lIns="0" tIns="13981" rIns="0" bIns="0" anchor="t" anchorCtr="0">
            <a:spAutoFit/>
          </a:bodyPr>
          <a:lstStyle/>
          <a:p>
            <a:pPr marL="11662" algn="ctr">
              <a:spcBef>
                <a:spcPts val="0"/>
              </a:spcBef>
              <a:spcAft>
                <a:spcPts val="0"/>
              </a:spcAft>
              <a:buClr>
                <a:schemeClr val="dk1"/>
              </a:buClr>
              <a:buSzPts val="2200"/>
            </a:pPr>
            <a:r>
              <a:rPr lang="en-US" sz="2000" b="1" dirty="0">
                <a:solidFill>
                  <a:schemeClr val="dk1"/>
                </a:solidFill>
                <a:latin typeface="Tahoma"/>
                <a:ea typeface="Tahoma"/>
                <a:cs typeface="Tahoma"/>
                <a:sym typeface="Tahoma"/>
              </a:rPr>
              <a:t>MODULE 3</a:t>
            </a:r>
            <a:endParaRPr dirty="0"/>
          </a:p>
          <a:p>
            <a:pPr marL="11662" algn="ctr">
              <a:spcBef>
                <a:spcPts val="92"/>
              </a:spcBef>
              <a:buClr>
                <a:schemeClr val="dk1"/>
              </a:buClr>
              <a:buSzPts val="2200"/>
            </a:pPr>
            <a:r>
              <a:rPr lang="en-US" sz="2400" b="1" dirty="0" smtClean="0">
                <a:solidFill>
                  <a:srgbClr val="FF0000"/>
                </a:solidFill>
                <a:latin typeface="Helvetica Neue"/>
                <a:ea typeface="Helvetica Neue"/>
                <a:cs typeface="Helvetica Neue"/>
                <a:sym typeface="Helvetica Neue"/>
              </a:rPr>
              <a:t>Representing Knowledge using Rules</a:t>
            </a:r>
            <a:endParaRPr sz="2400" dirty="0"/>
          </a:p>
        </p:txBody>
      </p:sp>
      <p:pic>
        <p:nvPicPr>
          <p:cNvPr id="45" name="Google Shape;45;p1" descr="Logo Large wa-1"/>
          <p:cNvPicPr preferRelativeResize="0"/>
          <p:nvPr/>
        </p:nvPicPr>
        <p:blipFill rotWithShape="1">
          <a:blip r:embed="rId3">
            <a:alphaModFix/>
          </a:blip>
          <a:srcRect/>
          <a:stretch/>
        </p:blipFill>
        <p:spPr>
          <a:xfrm>
            <a:off x="2933206" y="609600"/>
            <a:ext cx="2870860" cy="867218"/>
          </a:xfrm>
          <a:prstGeom prst="rect">
            <a:avLst/>
          </a:prstGeom>
          <a:noFill/>
          <a:ln>
            <a:noFill/>
          </a:ln>
        </p:spPr>
      </p:pic>
      <p:sp>
        <p:nvSpPr>
          <p:cNvPr id="46" name="Google Shape;46;p1"/>
          <p:cNvSpPr txBox="1">
            <a:spLocks noGrp="1"/>
          </p:cNvSpPr>
          <p:nvPr>
            <p:ph type="title"/>
          </p:nvPr>
        </p:nvSpPr>
        <p:spPr>
          <a:xfrm>
            <a:off x="439387" y="1945189"/>
            <a:ext cx="8199912" cy="1046440"/>
          </a:xfrm>
          <a:prstGeom prst="rect">
            <a:avLst/>
          </a:prstGeom>
          <a:noFill/>
          <a:ln>
            <a:noFill/>
          </a:ln>
        </p:spPr>
        <p:txBody>
          <a:bodyPr spcFirstLastPara="1" wrap="square" lIns="0" tIns="0" rIns="0" bIns="0" anchor="t" anchorCtr="0">
            <a:spAutoFit/>
          </a:bodyPr>
          <a:lstStyle/>
          <a:p>
            <a:pPr algn="ctr">
              <a:spcBef>
                <a:spcPts val="0"/>
              </a:spcBef>
              <a:spcAft>
                <a:spcPts val="0"/>
              </a:spcAft>
              <a:buClr>
                <a:schemeClr val="dk1"/>
              </a:buClr>
              <a:buSzPts val="3700"/>
            </a:pPr>
            <a:r>
              <a:rPr lang="en-US" sz="3400" b="1">
                <a:solidFill>
                  <a:schemeClr val="dk1"/>
                </a:solidFill>
                <a:latin typeface="Helvetica Neue"/>
                <a:ea typeface="Helvetica Neue"/>
                <a:cs typeface="Helvetica Neue"/>
                <a:sym typeface="Helvetica Neue"/>
              </a:rPr>
              <a:t>CSD 3102-ARTIFICIAL INTELLIGENCE TECHNIQUES</a:t>
            </a:r>
            <a:endParaRPr/>
          </a:p>
        </p:txBody>
      </p:sp>
    </p:spTree>
    <p:extLst>
      <p:ext uri="{BB962C8B-B14F-4D97-AF65-F5344CB8AC3E}">
        <p14:creationId xmlns:p14="http://schemas.microsoft.com/office/powerpoint/2010/main" val="4234939395"/>
      </p:ext>
    </p:extLst>
  </p:cSld>
  <p:clrMapOvr>
    <a:masterClrMapping/>
  </p:clrMapOvr>
  <p:transition spd="slow">
    <p:cut/>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sz="3800"/>
              <a:t>Example knowledge base contd.</a:t>
            </a:r>
            <a:endParaRPr lang="en-US"/>
          </a:p>
        </p:txBody>
      </p:sp>
      <p:sp>
        <p:nvSpPr>
          <p:cNvPr id="66563" name="Rectangle 3"/>
          <p:cNvSpPr>
            <a:spLocks noGrp="1" noChangeArrowheads="1"/>
          </p:cNvSpPr>
          <p:nvPr>
            <p:ph type="body" idx="1"/>
          </p:nvPr>
        </p:nvSpPr>
        <p:spPr/>
        <p:txBody>
          <a:bodyPr/>
          <a:lstStyle/>
          <a:p>
            <a:pPr>
              <a:lnSpc>
                <a:spcPct val="80000"/>
              </a:lnSpc>
              <a:buFont typeface="Verdana" pitchFamily="34" charset="0"/>
              <a:buNone/>
            </a:pPr>
            <a:r>
              <a:rPr lang="en-US" sz="2800"/>
              <a:t>... it is a crime for an American to sell weapons to hostile nations:</a:t>
            </a:r>
          </a:p>
          <a:p>
            <a:pPr lvl="1">
              <a:lnSpc>
                <a:spcPct val="80000"/>
              </a:lnSpc>
              <a:buFontTx/>
              <a:buNone/>
            </a:pPr>
            <a:r>
              <a:rPr lang="en-US" sz="1900" i="1">
                <a:solidFill>
                  <a:srgbClr val="CC0099"/>
                </a:solidFill>
              </a:rPr>
              <a:t>American(x) </a:t>
            </a:r>
            <a:r>
              <a:rPr lang="en-US" sz="1900" i="1">
                <a:solidFill>
                  <a:srgbClr val="CC0099"/>
                </a:solidFill>
                <a:sym typeface="Symbol" pitchFamily="18" charset="2"/>
              </a:rPr>
              <a:t></a:t>
            </a:r>
            <a:r>
              <a:rPr lang="en-US" sz="1900" i="1">
                <a:solidFill>
                  <a:srgbClr val="CC0099"/>
                </a:solidFill>
              </a:rPr>
              <a:t> Weapon(y) </a:t>
            </a:r>
            <a:r>
              <a:rPr lang="en-US" sz="1900" i="1">
                <a:solidFill>
                  <a:srgbClr val="CC0099"/>
                </a:solidFill>
                <a:sym typeface="Symbol" pitchFamily="18" charset="2"/>
              </a:rPr>
              <a:t></a:t>
            </a:r>
            <a:r>
              <a:rPr lang="en-US" sz="1900" i="1">
                <a:solidFill>
                  <a:srgbClr val="CC0099"/>
                </a:solidFill>
              </a:rPr>
              <a:t> Sells(x,y,z) </a:t>
            </a:r>
            <a:r>
              <a:rPr lang="en-US" sz="1900" i="1">
                <a:solidFill>
                  <a:srgbClr val="CC0099"/>
                </a:solidFill>
                <a:sym typeface="Symbol" pitchFamily="18" charset="2"/>
              </a:rPr>
              <a:t></a:t>
            </a:r>
            <a:r>
              <a:rPr lang="en-US" sz="1900" i="1">
                <a:solidFill>
                  <a:srgbClr val="CC0099"/>
                </a:solidFill>
              </a:rPr>
              <a:t> Hostile(z) </a:t>
            </a:r>
            <a:r>
              <a:rPr lang="en-US" sz="1900" i="1">
                <a:solidFill>
                  <a:srgbClr val="CC0099"/>
                </a:solidFill>
                <a:sym typeface="Symbol" pitchFamily="18" charset="2"/>
              </a:rPr>
              <a:t></a:t>
            </a:r>
            <a:r>
              <a:rPr lang="en-US" sz="1900" i="1">
                <a:solidFill>
                  <a:srgbClr val="CC0099"/>
                </a:solidFill>
              </a:rPr>
              <a:t> Criminal(x)</a:t>
            </a:r>
            <a:endParaRPr lang="en-US" sz="1900">
              <a:solidFill>
                <a:srgbClr val="CC0099"/>
              </a:solidFill>
            </a:endParaRPr>
          </a:p>
        </p:txBody>
      </p:sp>
    </p:spTree>
    <p:extLst>
      <p:ext uri="{BB962C8B-B14F-4D97-AF65-F5344CB8AC3E}">
        <p14:creationId xmlns:p14="http://schemas.microsoft.com/office/powerpoint/2010/main" val="12155330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sz="3800"/>
              <a:t>Example knowledge base contd.</a:t>
            </a:r>
            <a:endParaRPr lang="en-US"/>
          </a:p>
        </p:txBody>
      </p:sp>
      <p:sp>
        <p:nvSpPr>
          <p:cNvPr id="67587" name="Rectangle 3"/>
          <p:cNvSpPr>
            <a:spLocks noGrp="1" noChangeArrowheads="1"/>
          </p:cNvSpPr>
          <p:nvPr>
            <p:ph type="body" idx="1"/>
          </p:nvPr>
        </p:nvSpPr>
        <p:spPr/>
        <p:txBody>
          <a:bodyPr/>
          <a:lstStyle/>
          <a:p>
            <a:pPr>
              <a:lnSpc>
                <a:spcPct val="80000"/>
              </a:lnSpc>
              <a:buFont typeface="Verdana" pitchFamily="34" charset="0"/>
              <a:buNone/>
            </a:pPr>
            <a:r>
              <a:rPr lang="en-US" sz="2800"/>
              <a:t>... it is a crime for an American to sell weapons to hostile nations:</a:t>
            </a:r>
          </a:p>
          <a:p>
            <a:pPr lvl="1">
              <a:lnSpc>
                <a:spcPct val="80000"/>
              </a:lnSpc>
              <a:buFontTx/>
              <a:buNone/>
            </a:pPr>
            <a:r>
              <a:rPr lang="en-US" sz="1900" i="1">
                <a:solidFill>
                  <a:srgbClr val="CC0099"/>
                </a:solidFill>
              </a:rPr>
              <a:t>American(x) </a:t>
            </a:r>
            <a:r>
              <a:rPr lang="en-US" sz="1900" i="1">
                <a:solidFill>
                  <a:srgbClr val="CC0099"/>
                </a:solidFill>
                <a:sym typeface="Symbol" pitchFamily="18" charset="2"/>
              </a:rPr>
              <a:t></a:t>
            </a:r>
            <a:r>
              <a:rPr lang="en-US" sz="1900" i="1">
                <a:solidFill>
                  <a:srgbClr val="CC0099"/>
                </a:solidFill>
              </a:rPr>
              <a:t> Weapon(y) </a:t>
            </a:r>
            <a:r>
              <a:rPr lang="en-US" sz="1900" i="1">
                <a:solidFill>
                  <a:srgbClr val="CC0099"/>
                </a:solidFill>
                <a:sym typeface="Symbol" pitchFamily="18" charset="2"/>
              </a:rPr>
              <a:t></a:t>
            </a:r>
            <a:r>
              <a:rPr lang="en-US" sz="1900" i="1">
                <a:solidFill>
                  <a:srgbClr val="CC0099"/>
                </a:solidFill>
              </a:rPr>
              <a:t> Sells(x,y,z) </a:t>
            </a:r>
            <a:r>
              <a:rPr lang="en-US" sz="1900" i="1">
                <a:solidFill>
                  <a:srgbClr val="CC0099"/>
                </a:solidFill>
                <a:sym typeface="Symbol" pitchFamily="18" charset="2"/>
              </a:rPr>
              <a:t></a:t>
            </a:r>
            <a:r>
              <a:rPr lang="en-US" sz="1900" i="1">
                <a:solidFill>
                  <a:srgbClr val="CC0099"/>
                </a:solidFill>
              </a:rPr>
              <a:t> Hostile(z) </a:t>
            </a:r>
            <a:r>
              <a:rPr lang="en-US" sz="1900" i="1">
                <a:solidFill>
                  <a:srgbClr val="CC0099"/>
                </a:solidFill>
                <a:sym typeface="Symbol" pitchFamily="18" charset="2"/>
              </a:rPr>
              <a:t></a:t>
            </a:r>
            <a:r>
              <a:rPr lang="en-US" sz="1900" i="1">
                <a:solidFill>
                  <a:srgbClr val="CC0099"/>
                </a:solidFill>
              </a:rPr>
              <a:t> Criminal(x)</a:t>
            </a:r>
          </a:p>
          <a:p>
            <a:pPr>
              <a:lnSpc>
                <a:spcPct val="80000"/>
              </a:lnSpc>
              <a:buFont typeface="Verdana" pitchFamily="34" charset="0"/>
              <a:buNone/>
            </a:pPr>
            <a:r>
              <a:rPr lang="en-US" sz="2800"/>
              <a:t>Nono … has some missiles</a:t>
            </a:r>
          </a:p>
        </p:txBody>
      </p:sp>
    </p:spTree>
    <p:extLst>
      <p:ext uri="{BB962C8B-B14F-4D97-AF65-F5344CB8AC3E}">
        <p14:creationId xmlns:p14="http://schemas.microsoft.com/office/powerpoint/2010/main" val="16648852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US" sz="3800"/>
              <a:t>Example knowledge base contd.</a:t>
            </a:r>
            <a:endParaRPr lang="en-US"/>
          </a:p>
        </p:txBody>
      </p:sp>
      <p:sp>
        <p:nvSpPr>
          <p:cNvPr id="73731" name="Rectangle 3"/>
          <p:cNvSpPr>
            <a:spLocks noGrp="1" noChangeArrowheads="1"/>
          </p:cNvSpPr>
          <p:nvPr>
            <p:ph type="body" idx="1"/>
          </p:nvPr>
        </p:nvSpPr>
        <p:spPr/>
        <p:txBody>
          <a:bodyPr/>
          <a:lstStyle/>
          <a:p>
            <a:pPr>
              <a:lnSpc>
                <a:spcPct val="80000"/>
              </a:lnSpc>
              <a:buFont typeface="Verdana" pitchFamily="34" charset="0"/>
              <a:buNone/>
            </a:pPr>
            <a:r>
              <a:rPr lang="en-US" sz="2800"/>
              <a:t>... it is a crime for an American to sell weapons to hostile nations:</a:t>
            </a:r>
          </a:p>
          <a:p>
            <a:pPr lvl="1">
              <a:lnSpc>
                <a:spcPct val="80000"/>
              </a:lnSpc>
              <a:buFontTx/>
              <a:buNone/>
            </a:pPr>
            <a:r>
              <a:rPr lang="en-US" sz="1900" i="1">
                <a:solidFill>
                  <a:srgbClr val="CC0099"/>
                </a:solidFill>
              </a:rPr>
              <a:t>American(x) </a:t>
            </a:r>
            <a:r>
              <a:rPr lang="en-US" sz="1900" i="1">
                <a:solidFill>
                  <a:srgbClr val="CC0099"/>
                </a:solidFill>
                <a:sym typeface="Symbol" pitchFamily="18" charset="2"/>
              </a:rPr>
              <a:t></a:t>
            </a:r>
            <a:r>
              <a:rPr lang="en-US" sz="1900" i="1">
                <a:solidFill>
                  <a:srgbClr val="CC0099"/>
                </a:solidFill>
              </a:rPr>
              <a:t> Weapon(y) </a:t>
            </a:r>
            <a:r>
              <a:rPr lang="en-US" sz="1900" i="1">
                <a:solidFill>
                  <a:srgbClr val="CC0099"/>
                </a:solidFill>
                <a:sym typeface="Symbol" pitchFamily="18" charset="2"/>
              </a:rPr>
              <a:t></a:t>
            </a:r>
            <a:r>
              <a:rPr lang="en-US" sz="1900" i="1">
                <a:solidFill>
                  <a:srgbClr val="CC0099"/>
                </a:solidFill>
              </a:rPr>
              <a:t> Sells(x,y,z) </a:t>
            </a:r>
            <a:r>
              <a:rPr lang="en-US" sz="1900" i="1">
                <a:solidFill>
                  <a:srgbClr val="CC0099"/>
                </a:solidFill>
                <a:sym typeface="Symbol" pitchFamily="18" charset="2"/>
              </a:rPr>
              <a:t></a:t>
            </a:r>
            <a:r>
              <a:rPr lang="en-US" sz="1900" i="1">
                <a:solidFill>
                  <a:srgbClr val="CC0099"/>
                </a:solidFill>
              </a:rPr>
              <a:t> Hostile(z) </a:t>
            </a:r>
            <a:r>
              <a:rPr lang="en-US" sz="1900" i="1">
                <a:solidFill>
                  <a:srgbClr val="CC0099"/>
                </a:solidFill>
                <a:sym typeface="Symbol" pitchFamily="18" charset="2"/>
              </a:rPr>
              <a:t></a:t>
            </a:r>
            <a:r>
              <a:rPr lang="en-US" sz="1900" i="1">
                <a:solidFill>
                  <a:srgbClr val="CC0099"/>
                </a:solidFill>
              </a:rPr>
              <a:t> Criminal(x)</a:t>
            </a:r>
          </a:p>
          <a:p>
            <a:pPr>
              <a:lnSpc>
                <a:spcPct val="80000"/>
              </a:lnSpc>
              <a:buFont typeface="Verdana" pitchFamily="34" charset="0"/>
              <a:buNone/>
            </a:pPr>
            <a:r>
              <a:rPr lang="en-US" sz="2800"/>
              <a:t>Nono … has some missiles, i.e., </a:t>
            </a:r>
            <a:r>
              <a:rPr lang="el-GR" sz="2800">
                <a:cs typeface="Arial" charset="0"/>
                <a:sym typeface="Symbol" pitchFamily="18" charset="2"/>
              </a:rPr>
              <a:t></a:t>
            </a:r>
            <a:r>
              <a:rPr lang="en-US" sz="2800"/>
              <a:t>x Owns(Nono,x) </a:t>
            </a:r>
            <a:r>
              <a:rPr lang="en-US" sz="2800">
                <a:sym typeface="Symbol" pitchFamily="18" charset="2"/>
              </a:rPr>
              <a:t></a:t>
            </a:r>
            <a:r>
              <a:rPr lang="en-US" sz="2800"/>
              <a:t> Missile(x):</a:t>
            </a:r>
          </a:p>
          <a:p>
            <a:pPr lvl="1">
              <a:lnSpc>
                <a:spcPct val="80000"/>
              </a:lnSpc>
              <a:buFontTx/>
              <a:buNone/>
            </a:pPr>
            <a:r>
              <a:rPr lang="en-US" sz="1900" i="1">
                <a:solidFill>
                  <a:srgbClr val="CC0099"/>
                </a:solidFill>
              </a:rPr>
              <a:t>Owns(Nono,M</a:t>
            </a:r>
            <a:r>
              <a:rPr lang="en-US" sz="1900" i="1" baseline="-25000">
                <a:solidFill>
                  <a:srgbClr val="CC0099"/>
                </a:solidFill>
              </a:rPr>
              <a:t>1</a:t>
            </a:r>
            <a:r>
              <a:rPr lang="en-US" sz="1900" i="1">
                <a:solidFill>
                  <a:srgbClr val="CC0099"/>
                </a:solidFill>
              </a:rPr>
              <a:t>) and Missile(M</a:t>
            </a:r>
            <a:r>
              <a:rPr lang="en-US" sz="1900" i="1" baseline="-25000">
                <a:solidFill>
                  <a:srgbClr val="CC0099"/>
                </a:solidFill>
              </a:rPr>
              <a:t>1</a:t>
            </a:r>
            <a:r>
              <a:rPr lang="en-US" sz="1900" i="1">
                <a:solidFill>
                  <a:srgbClr val="CC0099"/>
                </a:solidFill>
              </a:rPr>
              <a:t>)</a:t>
            </a:r>
            <a:endParaRPr lang="en-US" sz="1900">
              <a:solidFill>
                <a:srgbClr val="CC0099"/>
              </a:solidFill>
            </a:endParaRPr>
          </a:p>
        </p:txBody>
      </p:sp>
    </p:spTree>
    <p:extLst>
      <p:ext uri="{BB962C8B-B14F-4D97-AF65-F5344CB8AC3E}">
        <p14:creationId xmlns:p14="http://schemas.microsoft.com/office/powerpoint/2010/main" val="31747792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sz="3800"/>
              <a:t>Example knowledge base contd.</a:t>
            </a:r>
            <a:endParaRPr lang="en-US"/>
          </a:p>
        </p:txBody>
      </p:sp>
      <p:sp>
        <p:nvSpPr>
          <p:cNvPr id="68611" name="Rectangle 3"/>
          <p:cNvSpPr>
            <a:spLocks noGrp="1" noChangeArrowheads="1"/>
          </p:cNvSpPr>
          <p:nvPr>
            <p:ph type="body" idx="1"/>
          </p:nvPr>
        </p:nvSpPr>
        <p:spPr/>
        <p:txBody>
          <a:bodyPr/>
          <a:lstStyle/>
          <a:p>
            <a:pPr>
              <a:lnSpc>
                <a:spcPct val="80000"/>
              </a:lnSpc>
              <a:buFont typeface="Verdana" pitchFamily="34" charset="0"/>
              <a:buNone/>
            </a:pPr>
            <a:r>
              <a:rPr lang="en-US" sz="2800"/>
              <a:t>... it is a crime for an American to sell weapons to hostile nations:</a:t>
            </a:r>
          </a:p>
          <a:p>
            <a:pPr lvl="1">
              <a:lnSpc>
                <a:spcPct val="80000"/>
              </a:lnSpc>
              <a:buFontTx/>
              <a:buNone/>
            </a:pPr>
            <a:r>
              <a:rPr lang="en-US" sz="1900" i="1">
                <a:solidFill>
                  <a:srgbClr val="CC0099"/>
                </a:solidFill>
              </a:rPr>
              <a:t>American(x) </a:t>
            </a:r>
            <a:r>
              <a:rPr lang="en-US" sz="1900" i="1">
                <a:solidFill>
                  <a:srgbClr val="CC0099"/>
                </a:solidFill>
                <a:sym typeface="Symbol" pitchFamily="18" charset="2"/>
              </a:rPr>
              <a:t></a:t>
            </a:r>
            <a:r>
              <a:rPr lang="en-US" sz="1900" i="1">
                <a:solidFill>
                  <a:srgbClr val="CC0099"/>
                </a:solidFill>
              </a:rPr>
              <a:t> Weapon(y) </a:t>
            </a:r>
            <a:r>
              <a:rPr lang="en-US" sz="1900" i="1">
                <a:solidFill>
                  <a:srgbClr val="CC0099"/>
                </a:solidFill>
                <a:sym typeface="Symbol" pitchFamily="18" charset="2"/>
              </a:rPr>
              <a:t></a:t>
            </a:r>
            <a:r>
              <a:rPr lang="en-US" sz="1900" i="1">
                <a:solidFill>
                  <a:srgbClr val="CC0099"/>
                </a:solidFill>
              </a:rPr>
              <a:t> Sells(x,y,z) </a:t>
            </a:r>
            <a:r>
              <a:rPr lang="en-US" sz="1900" i="1">
                <a:solidFill>
                  <a:srgbClr val="CC0099"/>
                </a:solidFill>
                <a:sym typeface="Symbol" pitchFamily="18" charset="2"/>
              </a:rPr>
              <a:t></a:t>
            </a:r>
            <a:r>
              <a:rPr lang="en-US" sz="1900" i="1">
                <a:solidFill>
                  <a:srgbClr val="CC0099"/>
                </a:solidFill>
              </a:rPr>
              <a:t> Hostile(z) </a:t>
            </a:r>
            <a:r>
              <a:rPr lang="en-US" sz="1900" i="1">
                <a:solidFill>
                  <a:srgbClr val="CC0099"/>
                </a:solidFill>
                <a:sym typeface="Symbol" pitchFamily="18" charset="2"/>
              </a:rPr>
              <a:t></a:t>
            </a:r>
            <a:r>
              <a:rPr lang="en-US" sz="1900" i="1">
                <a:solidFill>
                  <a:srgbClr val="CC0099"/>
                </a:solidFill>
              </a:rPr>
              <a:t> Criminal(x)</a:t>
            </a:r>
          </a:p>
          <a:p>
            <a:pPr>
              <a:lnSpc>
                <a:spcPct val="80000"/>
              </a:lnSpc>
              <a:buFont typeface="Verdana" pitchFamily="34" charset="0"/>
              <a:buNone/>
            </a:pPr>
            <a:r>
              <a:rPr lang="en-US" sz="2800"/>
              <a:t>Nono … has some missiles, i.e., </a:t>
            </a:r>
            <a:r>
              <a:rPr lang="el-GR" sz="2800">
                <a:cs typeface="Arial" charset="0"/>
                <a:sym typeface="Symbol" pitchFamily="18" charset="2"/>
              </a:rPr>
              <a:t></a:t>
            </a:r>
            <a:r>
              <a:rPr lang="en-US" sz="2800"/>
              <a:t>x Owns(Nono,x) </a:t>
            </a:r>
            <a:r>
              <a:rPr lang="en-US" sz="2800">
                <a:sym typeface="Symbol" pitchFamily="18" charset="2"/>
              </a:rPr>
              <a:t></a:t>
            </a:r>
            <a:r>
              <a:rPr lang="en-US" sz="2800"/>
              <a:t> Missile(x):</a:t>
            </a:r>
          </a:p>
          <a:p>
            <a:pPr lvl="1">
              <a:lnSpc>
                <a:spcPct val="80000"/>
              </a:lnSpc>
              <a:buFontTx/>
              <a:buNone/>
            </a:pPr>
            <a:r>
              <a:rPr lang="en-US" sz="1900" i="1">
                <a:solidFill>
                  <a:srgbClr val="CC0099"/>
                </a:solidFill>
              </a:rPr>
              <a:t>Owns(Nono,M</a:t>
            </a:r>
            <a:r>
              <a:rPr lang="en-US" sz="1900" i="1" baseline="-25000">
                <a:solidFill>
                  <a:srgbClr val="CC0099"/>
                </a:solidFill>
              </a:rPr>
              <a:t>1</a:t>
            </a:r>
            <a:r>
              <a:rPr lang="en-US" sz="1900" i="1">
                <a:solidFill>
                  <a:srgbClr val="CC0099"/>
                </a:solidFill>
              </a:rPr>
              <a:t>) and Missile(M</a:t>
            </a:r>
            <a:r>
              <a:rPr lang="en-US" sz="1900" i="1" baseline="-25000">
                <a:solidFill>
                  <a:srgbClr val="CC0099"/>
                </a:solidFill>
              </a:rPr>
              <a:t>1</a:t>
            </a:r>
            <a:r>
              <a:rPr lang="en-US" sz="1900" i="1">
                <a:solidFill>
                  <a:srgbClr val="CC0099"/>
                </a:solidFill>
              </a:rPr>
              <a:t>)</a:t>
            </a:r>
          </a:p>
          <a:p>
            <a:pPr>
              <a:lnSpc>
                <a:spcPct val="80000"/>
              </a:lnSpc>
              <a:buFont typeface="Verdana" pitchFamily="34" charset="0"/>
              <a:buNone/>
            </a:pPr>
            <a:r>
              <a:rPr lang="en-US" sz="2800"/>
              <a:t>… all of its missiles were sold to it by Colonel West</a:t>
            </a:r>
          </a:p>
        </p:txBody>
      </p:sp>
    </p:spTree>
    <p:extLst>
      <p:ext uri="{BB962C8B-B14F-4D97-AF65-F5344CB8AC3E}">
        <p14:creationId xmlns:p14="http://schemas.microsoft.com/office/powerpoint/2010/main" val="33511589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sz="3800"/>
              <a:t>Example knowledge base contd.</a:t>
            </a:r>
            <a:endParaRPr lang="en-US"/>
          </a:p>
        </p:txBody>
      </p:sp>
      <p:sp>
        <p:nvSpPr>
          <p:cNvPr id="74755" name="Rectangle 3"/>
          <p:cNvSpPr>
            <a:spLocks noGrp="1" noChangeArrowheads="1"/>
          </p:cNvSpPr>
          <p:nvPr>
            <p:ph type="body" idx="1"/>
          </p:nvPr>
        </p:nvSpPr>
        <p:spPr/>
        <p:txBody>
          <a:bodyPr/>
          <a:lstStyle/>
          <a:p>
            <a:pPr>
              <a:lnSpc>
                <a:spcPct val="80000"/>
              </a:lnSpc>
              <a:buFont typeface="Verdana" pitchFamily="34" charset="0"/>
              <a:buNone/>
            </a:pPr>
            <a:r>
              <a:rPr lang="en-US" sz="2800"/>
              <a:t>... it is a crime for an American to sell weapons to hostile nations:</a:t>
            </a:r>
          </a:p>
          <a:p>
            <a:pPr lvl="1">
              <a:lnSpc>
                <a:spcPct val="80000"/>
              </a:lnSpc>
              <a:buFontTx/>
              <a:buNone/>
            </a:pPr>
            <a:r>
              <a:rPr lang="en-US" sz="1900" i="1">
                <a:solidFill>
                  <a:srgbClr val="CC0099"/>
                </a:solidFill>
              </a:rPr>
              <a:t>American(x) </a:t>
            </a:r>
            <a:r>
              <a:rPr lang="en-US" sz="1900" i="1">
                <a:solidFill>
                  <a:srgbClr val="CC0099"/>
                </a:solidFill>
                <a:sym typeface="Symbol" pitchFamily="18" charset="2"/>
              </a:rPr>
              <a:t></a:t>
            </a:r>
            <a:r>
              <a:rPr lang="en-US" sz="1900" i="1">
                <a:solidFill>
                  <a:srgbClr val="CC0099"/>
                </a:solidFill>
              </a:rPr>
              <a:t> Weapon(y) </a:t>
            </a:r>
            <a:r>
              <a:rPr lang="en-US" sz="1900" i="1">
                <a:solidFill>
                  <a:srgbClr val="CC0099"/>
                </a:solidFill>
                <a:sym typeface="Symbol" pitchFamily="18" charset="2"/>
              </a:rPr>
              <a:t></a:t>
            </a:r>
            <a:r>
              <a:rPr lang="en-US" sz="1900" i="1">
                <a:solidFill>
                  <a:srgbClr val="CC0099"/>
                </a:solidFill>
              </a:rPr>
              <a:t> Sells(x,y,z) </a:t>
            </a:r>
            <a:r>
              <a:rPr lang="en-US" sz="1900" i="1">
                <a:solidFill>
                  <a:srgbClr val="CC0099"/>
                </a:solidFill>
                <a:sym typeface="Symbol" pitchFamily="18" charset="2"/>
              </a:rPr>
              <a:t></a:t>
            </a:r>
            <a:r>
              <a:rPr lang="en-US" sz="1900" i="1">
                <a:solidFill>
                  <a:srgbClr val="CC0099"/>
                </a:solidFill>
              </a:rPr>
              <a:t> Hostile(z) </a:t>
            </a:r>
            <a:r>
              <a:rPr lang="en-US" sz="1900" i="1">
                <a:solidFill>
                  <a:srgbClr val="CC0099"/>
                </a:solidFill>
                <a:sym typeface="Symbol" pitchFamily="18" charset="2"/>
              </a:rPr>
              <a:t></a:t>
            </a:r>
            <a:r>
              <a:rPr lang="en-US" sz="1900" i="1">
                <a:solidFill>
                  <a:srgbClr val="CC0099"/>
                </a:solidFill>
              </a:rPr>
              <a:t> Criminal(x)</a:t>
            </a:r>
          </a:p>
          <a:p>
            <a:pPr>
              <a:lnSpc>
                <a:spcPct val="80000"/>
              </a:lnSpc>
              <a:buFont typeface="Verdana" pitchFamily="34" charset="0"/>
              <a:buNone/>
            </a:pPr>
            <a:r>
              <a:rPr lang="en-US" sz="2800"/>
              <a:t>Nono … has some missiles, i.e., </a:t>
            </a:r>
            <a:r>
              <a:rPr lang="el-GR" sz="2800">
                <a:cs typeface="Arial" charset="0"/>
                <a:sym typeface="Symbol" pitchFamily="18" charset="2"/>
              </a:rPr>
              <a:t></a:t>
            </a:r>
            <a:r>
              <a:rPr lang="en-US" sz="2800"/>
              <a:t>x Owns(Nono,x) </a:t>
            </a:r>
            <a:r>
              <a:rPr lang="en-US" sz="2800">
                <a:sym typeface="Symbol" pitchFamily="18" charset="2"/>
              </a:rPr>
              <a:t></a:t>
            </a:r>
            <a:r>
              <a:rPr lang="en-US" sz="2800"/>
              <a:t> Missile(x):</a:t>
            </a:r>
          </a:p>
          <a:p>
            <a:pPr lvl="1">
              <a:lnSpc>
                <a:spcPct val="80000"/>
              </a:lnSpc>
              <a:buFontTx/>
              <a:buNone/>
            </a:pPr>
            <a:r>
              <a:rPr lang="en-US" sz="1900" i="1">
                <a:solidFill>
                  <a:srgbClr val="CC0099"/>
                </a:solidFill>
              </a:rPr>
              <a:t>Owns(Nono,M</a:t>
            </a:r>
            <a:r>
              <a:rPr lang="en-US" sz="1900" i="1" baseline="-25000">
                <a:solidFill>
                  <a:srgbClr val="CC0099"/>
                </a:solidFill>
              </a:rPr>
              <a:t>1</a:t>
            </a:r>
            <a:r>
              <a:rPr lang="en-US" sz="1900" i="1">
                <a:solidFill>
                  <a:srgbClr val="CC0099"/>
                </a:solidFill>
              </a:rPr>
              <a:t>) and Missile(M</a:t>
            </a:r>
            <a:r>
              <a:rPr lang="en-US" sz="1900" i="1" baseline="-25000">
                <a:solidFill>
                  <a:srgbClr val="CC0099"/>
                </a:solidFill>
              </a:rPr>
              <a:t>1</a:t>
            </a:r>
            <a:r>
              <a:rPr lang="en-US" sz="1900" i="1">
                <a:solidFill>
                  <a:srgbClr val="CC0099"/>
                </a:solidFill>
              </a:rPr>
              <a:t>)</a:t>
            </a:r>
          </a:p>
          <a:p>
            <a:pPr>
              <a:lnSpc>
                <a:spcPct val="80000"/>
              </a:lnSpc>
              <a:buFont typeface="Verdana" pitchFamily="34" charset="0"/>
              <a:buNone/>
            </a:pPr>
            <a:r>
              <a:rPr lang="en-US" sz="2800"/>
              <a:t>… all of its missiles were sold to it by Colonel West</a:t>
            </a:r>
          </a:p>
          <a:p>
            <a:pPr lvl="1">
              <a:lnSpc>
                <a:spcPct val="80000"/>
              </a:lnSpc>
              <a:buFontTx/>
              <a:buNone/>
            </a:pPr>
            <a:r>
              <a:rPr lang="en-US" sz="1900" i="1">
                <a:solidFill>
                  <a:srgbClr val="CC0099"/>
                </a:solidFill>
              </a:rPr>
              <a:t>Missile(x) </a:t>
            </a:r>
            <a:r>
              <a:rPr lang="en-US" sz="1900" i="1">
                <a:solidFill>
                  <a:srgbClr val="CC0099"/>
                </a:solidFill>
                <a:sym typeface="Symbol" pitchFamily="18" charset="2"/>
              </a:rPr>
              <a:t></a:t>
            </a:r>
            <a:r>
              <a:rPr lang="en-US" sz="1900" i="1">
                <a:solidFill>
                  <a:srgbClr val="CC0099"/>
                </a:solidFill>
              </a:rPr>
              <a:t> Owns(Nono,x) </a:t>
            </a:r>
            <a:r>
              <a:rPr lang="en-US" sz="1900" i="1">
                <a:solidFill>
                  <a:srgbClr val="CC0099"/>
                </a:solidFill>
                <a:sym typeface="Symbol" pitchFamily="18" charset="2"/>
              </a:rPr>
              <a:t></a:t>
            </a:r>
            <a:r>
              <a:rPr lang="en-US" sz="1900" i="1">
                <a:solidFill>
                  <a:srgbClr val="CC0099"/>
                </a:solidFill>
              </a:rPr>
              <a:t> Sells(West,x,Nono)</a:t>
            </a:r>
            <a:endParaRPr lang="en-US" sz="1900">
              <a:solidFill>
                <a:srgbClr val="CC0099"/>
              </a:solidFill>
            </a:endParaRPr>
          </a:p>
        </p:txBody>
      </p:sp>
    </p:spTree>
    <p:extLst>
      <p:ext uri="{BB962C8B-B14F-4D97-AF65-F5344CB8AC3E}">
        <p14:creationId xmlns:p14="http://schemas.microsoft.com/office/powerpoint/2010/main" val="21030134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4294967295"/>
          </p:nvPr>
        </p:nvSpPr>
        <p:spPr>
          <a:xfrm>
            <a:off x="468313" y="6526213"/>
            <a:ext cx="765175" cy="207962"/>
          </a:xfrm>
          <a:prstGeom prst="rect">
            <a:avLst/>
          </a:prstGeom>
        </p:spPr>
        <p:txBody>
          <a:bodyPr/>
          <a:lstStyle/>
          <a:p>
            <a:fld id="{369C1542-A2D6-416F-9AD0-D5B85A72B791}" type="datetime4">
              <a:rPr lang="nl-NL"/>
              <a:pPr/>
              <a:t>6 oktober 2024</a:t>
            </a:fld>
            <a:endParaRPr lang="nl-NL"/>
          </a:p>
        </p:txBody>
      </p:sp>
      <p:sp>
        <p:nvSpPr>
          <p:cNvPr id="5" name="Slide Number Placeholder 4"/>
          <p:cNvSpPr>
            <a:spLocks noGrp="1"/>
          </p:cNvSpPr>
          <p:nvPr>
            <p:ph type="sldNum" sz="quarter" idx="4294967295"/>
          </p:nvPr>
        </p:nvSpPr>
        <p:spPr>
          <a:xfrm>
            <a:off x="1619250" y="6526213"/>
            <a:ext cx="304800" cy="207962"/>
          </a:xfrm>
          <a:prstGeom prst="rect">
            <a:avLst/>
          </a:prstGeom>
        </p:spPr>
        <p:txBody>
          <a:bodyPr/>
          <a:lstStyle/>
          <a:p>
            <a:fld id="{ECAD4A96-A9F1-41B5-8A17-4AB78DCD2560}" type="slidenum">
              <a:rPr lang="nl-NL"/>
              <a:pPr/>
              <a:t>15</a:t>
            </a:fld>
            <a:endParaRPr lang="nl-NL"/>
          </a:p>
        </p:txBody>
      </p:sp>
      <p:sp>
        <p:nvSpPr>
          <p:cNvPr id="6" name="Footer Placeholder 5"/>
          <p:cNvSpPr>
            <a:spLocks noGrp="1"/>
          </p:cNvSpPr>
          <p:nvPr>
            <p:ph type="ftr" sz="quarter" idx="4294967295"/>
          </p:nvPr>
        </p:nvSpPr>
        <p:spPr>
          <a:xfrm>
            <a:off x="468313" y="6308725"/>
            <a:ext cx="2663825" cy="215900"/>
          </a:xfrm>
          <a:prstGeom prst="rect">
            <a:avLst/>
          </a:prstGeom>
        </p:spPr>
        <p:txBody>
          <a:bodyPr/>
          <a:lstStyle/>
          <a:p>
            <a:endParaRPr lang="nl-NL" dirty="0"/>
          </a:p>
        </p:txBody>
      </p:sp>
      <p:sp>
        <p:nvSpPr>
          <p:cNvPr id="69634" name="Rectangle 2"/>
          <p:cNvSpPr>
            <a:spLocks noGrp="1" noChangeArrowheads="1"/>
          </p:cNvSpPr>
          <p:nvPr>
            <p:ph type="title"/>
          </p:nvPr>
        </p:nvSpPr>
        <p:spPr/>
        <p:txBody>
          <a:bodyPr/>
          <a:lstStyle/>
          <a:p>
            <a:r>
              <a:rPr lang="en-US" sz="3800"/>
              <a:t>Example knowledge base contd.</a:t>
            </a:r>
            <a:endParaRPr lang="en-US"/>
          </a:p>
        </p:txBody>
      </p:sp>
      <p:sp>
        <p:nvSpPr>
          <p:cNvPr id="69635" name="Rectangle 3"/>
          <p:cNvSpPr>
            <a:spLocks noGrp="1" noChangeArrowheads="1"/>
          </p:cNvSpPr>
          <p:nvPr>
            <p:ph type="body" idx="1"/>
          </p:nvPr>
        </p:nvSpPr>
        <p:spPr/>
        <p:txBody>
          <a:bodyPr/>
          <a:lstStyle/>
          <a:p>
            <a:pPr>
              <a:lnSpc>
                <a:spcPct val="80000"/>
              </a:lnSpc>
              <a:buFont typeface="Verdana" pitchFamily="34" charset="0"/>
              <a:buNone/>
            </a:pPr>
            <a:r>
              <a:rPr lang="en-US" sz="2800"/>
              <a:t>... it is a crime for an American to sell weapons to hostile nations:</a:t>
            </a:r>
          </a:p>
          <a:p>
            <a:pPr lvl="1">
              <a:lnSpc>
                <a:spcPct val="80000"/>
              </a:lnSpc>
              <a:buFontTx/>
              <a:buNone/>
            </a:pPr>
            <a:r>
              <a:rPr lang="en-US" sz="1900" i="1">
                <a:solidFill>
                  <a:srgbClr val="CC0099"/>
                </a:solidFill>
              </a:rPr>
              <a:t>American(x) </a:t>
            </a:r>
            <a:r>
              <a:rPr lang="en-US" sz="1900" i="1">
                <a:solidFill>
                  <a:srgbClr val="CC0099"/>
                </a:solidFill>
                <a:sym typeface="Symbol" pitchFamily="18" charset="2"/>
              </a:rPr>
              <a:t></a:t>
            </a:r>
            <a:r>
              <a:rPr lang="en-US" sz="1900" i="1">
                <a:solidFill>
                  <a:srgbClr val="CC0099"/>
                </a:solidFill>
              </a:rPr>
              <a:t> Weapon(y) </a:t>
            </a:r>
            <a:r>
              <a:rPr lang="en-US" sz="1900" i="1">
                <a:solidFill>
                  <a:srgbClr val="CC0099"/>
                </a:solidFill>
                <a:sym typeface="Symbol" pitchFamily="18" charset="2"/>
              </a:rPr>
              <a:t></a:t>
            </a:r>
            <a:r>
              <a:rPr lang="en-US" sz="1900" i="1">
                <a:solidFill>
                  <a:srgbClr val="CC0099"/>
                </a:solidFill>
              </a:rPr>
              <a:t> Sells(x,y,z) </a:t>
            </a:r>
            <a:r>
              <a:rPr lang="en-US" sz="1900" i="1">
                <a:solidFill>
                  <a:srgbClr val="CC0099"/>
                </a:solidFill>
                <a:sym typeface="Symbol" pitchFamily="18" charset="2"/>
              </a:rPr>
              <a:t></a:t>
            </a:r>
            <a:r>
              <a:rPr lang="en-US" sz="1900" i="1">
                <a:solidFill>
                  <a:srgbClr val="CC0099"/>
                </a:solidFill>
              </a:rPr>
              <a:t> Hostile(z) </a:t>
            </a:r>
            <a:r>
              <a:rPr lang="en-US" sz="1900" i="1">
                <a:solidFill>
                  <a:srgbClr val="CC0099"/>
                </a:solidFill>
                <a:sym typeface="Symbol" pitchFamily="18" charset="2"/>
              </a:rPr>
              <a:t></a:t>
            </a:r>
            <a:r>
              <a:rPr lang="en-US" sz="1900" i="1">
                <a:solidFill>
                  <a:srgbClr val="CC0099"/>
                </a:solidFill>
              </a:rPr>
              <a:t> Criminal(x)</a:t>
            </a:r>
          </a:p>
          <a:p>
            <a:pPr>
              <a:lnSpc>
                <a:spcPct val="80000"/>
              </a:lnSpc>
              <a:buFont typeface="Verdana" pitchFamily="34" charset="0"/>
              <a:buNone/>
            </a:pPr>
            <a:r>
              <a:rPr lang="en-US" sz="2800"/>
              <a:t>Nono … has some missiles, i.e., </a:t>
            </a:r>
            <a:r>
              <a:rPr lang="el-GR" sz="2800">
                <a:cs typeface="Arial" charset="0"/>
                <a:sym typeface="Symbol" pitchFamily="18" charset="2"/>
              </a:rPr>
              <a:t></a:t>
            </a:r>
            <a:r>
              <a:rPr lang="en-US" sz="2800"/>
              <a:t>x Owns(Nono,x) </a:t>
            </a:r>
            <a:r>
              <a:rPr lang="en-US" sz="2800">
                <a:sym typeface="Symbol" pitchFamily="18" charset="2"/>
              </a:rPr>
              <a:t></a:t>
            </a:r>
            <a:r>
              <a:rPr lang="en-US" sz="2800"/>
              <a:t> Missile(x):</a:t>
            </a:r>
          </a:p>
          <a:p>
            <a:pPr lvl="1">
              <a:lnSpc>
                <a:spcPct val="80000"/>
              </a:lnSpc>
              <a:buFontTx/>
              <a:buNone/>
            </a:pPr>
            <a:r>
              <a:rPr lang="en-US" sz="1900" i="1">
                <a:solidFill>
                  <a:srgbClr val="CC0099"/>
                </a:solidFill>
              </a:rPr>
              <a:t>Owns(Nono,M</a:t>
            </a:r>
            <a:r>
              <a:rPr lang="en-US" sz="1900" i="1" baseline="-25000">
                <a:solidFill>
                  <a:srgbClr val="CC0099"/>
                </a:solidFill>
              </a:rPr>
              <a:t>1</a:t>
            </a:r>
            <a:r>
              <a:rPr lang="en-US" sz="1900" i="1">
                <a:solidFill>
                  <a:srgbClr val="CC0099"/>
                </a:solidFill>
              </a:rPr>
              <a:t>) and Missile(M</a:t>
            </a:r>
            <a:r>
              <a:rPr lang="en-US" sz="1900" i="1" baseline="-25000">
                <a:solidFill>
                  <a:srgbClr val="CC0099"/>
                </a:solidFill>
              </a:rPr>
              <a:t>1</a:t>
            </a:r>
            <a:r>
              <a:rPr lang="en-US" sz="1900" i="1">
                <a:solidFill>
                  <a:srgbClr val="CC0099"/>
                </a:solidFill>
              </a:rPr>
              <a:t>)</a:t>
            </a:r>
          </a:p>
          <a:p>
            <a:pPr>
              <a:lnSpc>
                <a:spcPct val="80000"/>
              </a:lnSpc>
              <a:buFont typeface="Verdana" pitchFamily="34" charset="0"/>
              <a:buNone/>
            </a:pPr>
            <a:r>
              <a:rPr lang="en-US" sz="2800"/>
              <a:t>… all of its missiles were sold to it by Colonel West</a:t>
            </a:r>
          </a:p>
          <a:p>
            <a:pPr lvl="1">
              <a:lnSpc>
                <a:spcPct val="80000"/>
              </a:lnSpc>
              <a:buFontTx/>
              <a:buNone/>
            </a:pPr>
            <a:r>
              <a:rPr lang="en-US" sz="1900" i="1">
                <a:solidFill>
                  <a:srgbClr val="CC0099"/>
                </a:solidFill>
              </a:rPr>
              <a:t>Missile(x) </a:t>
            </a:r>
            <a:r>
              <a:rPr lang="en-US" sz="1900" i="1">
                <a:solidFill>
                  <a:srgbClr val="CC0099"/>
                </a:solidFill>
                <a:sym typeface="Symbol" pitchFamily="18" charset="2"/>
              </a:rPr>
              <a:t></a:t>
            </a:r>
            <a:r>
              <a:rPr lang="en-US" sz="1900" i="1">
                <a:solidFill>
                  <a:srgbClr val="CC0099"/>
                </a:solidFill>
              </a:rPr>
              <a:t> Owns(Nono,x) </a:t>
            </a:r>
            <a:r>
              <a:rPr lang="en-US" sz="1900" i="1">
                <a:solidFill>
                  <a:srgbClr val="CC0099"/>
                </a:solidFill>
                <a:sym typeface="Symbol" pitchFamily="18" charset="2"/>
              </a:rPr>
              <a:t></a:t>
            </a:r>
            <a:r>
              <a:rPr lang="en-US" sz="1900" i="1">
                <a:solidFill>
                  <a:srgbClr val="CC0099"/>
                </a:solidFill>
              </a:rPr>
              <a:t> Sells(West,x,Nono)</a:t>
            </a:r>
          </a:p>
          <a:p>
            <a:pPr>
              <a:lnSpc>
                <a:spcPct val="80000"/>
              </a:lnSpc>
              <a:buFont typeface="Verdana" pitchFamily="34" charset="0"/>
              <a:buNone/>
            </a:pPr>
            <a:r>
              <a:rPr lang="en-US" sz="2800"/>
              <a:t>Missiles are weapons:</a:t>
            </a:r>
          </a:p>
        </p:txBody>
      </p:sp>
    </p:spTree>
    <p:extLst>
      <p:ext uri="{BB962C8B-B14F-4D97-AF65-F5344CB8AC3E}">
        <p14:creationId xmlns:p14="http://schemas.microsoft.com/office/powerpoint/2010/main" val="35186236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sz="3800"/>
              <a:t>Example knowledge base contd.</a:t>
            </a:r>
            <a:endParaRPr lang="en-US"/>
          </a:p>
        </p:txBody>
      </p:sp>
      <p:sp>
        <p:nvSpPr>
          <p:cNvPr id="75779" name="Rectangle 3"/>
          <p:cNvSpPr>
            <a:spLocks noGrp="1" noChangeArrowheads="1"/>
          </p:cNvSpPr>
          <p:nvPr>
            <p:ph type="body" idx="1"/>
          </p:nvPr>
        </p:nvSpPr>
        <p:spPr/>
        <p:txBody>
          <a:bodyPr/>
          <a:lstStyle/>
          <a:p>
            <a:pPr>
              <a:lnSpc>
                <a:spcPct val="80000"/>
              </a:lnSpc>
              <a:buFont typeface="Verdana" pitchFamily="34" charset="0"/>
              <a:buNone/>
            </a:pPr>
            <a:r>
              <a:rPr lang="en-US" sz="2400"/>
              <a:t>... it is a crime for an American to sell weapons to hostile nations:</a:t>
            </a:r>
          </a:p>
          <a:p>
            <a:pPr lvl="1">
              <a:lnSpc>
                <a:spcPct val="80000"/>
              </a:lnSpc>
              <a:buFontTx/>
              <a:buNone/>
            </a:pPr>
            <a:r>
              <a:rPr lang="en-US" sz="1700" i="1">
                <a:solidFill>
                  <a:srgbClr val="CC0099"/>
                </a:solidFill>
              </a:rPr>
              <a:t>American(x) </a:t>
            </a:r>
            <a:r>
              <a:rPr lang="en-US" sz="1700" i="1">
                <a:solidFill>
                  <a:srgbClr val="CC0099"/>
                </a:solidFill>
                <a:sym typeface="Symbol" pitchFamily="18" charset="2"/>
              </a:rPr>
              <a:t></a:t>
            </a:r>
            <a:r>
              <a:rPr lang="en-US" sz="1700" i="1">
                <a:solidFill>
                  <a:srgbClr val="CC0099"/>
                </a:solidFill>
              </a:rPr>
              <a:t> Weapon(y) </a:t>
            </a:r>
            <a:r>
              <a:rPr lang="en-US" sz="1700" i="1">
                <a:solidFill>
                  <a:srgbClr val="CC0099"/>
                </a:solidFill>
                <a:sym typeface="Symbol" pitchFamily="18" charset="2"/>
              </a:rPr>
              <a:t></a:t>
            </a:r>
            <a:r>
              <a:rPr lang="en-US" sz="1700" i="1">
                <a:solidFill>
                  <a:srgbClr val="CC0099"/>
                </a:solidFill>
              </a:rPr>
              <a:t> Sells(x,y,z) </a:t>
            </a:r>
            <a:r>
              <a:rPr lang="en-US" sz="1700" i="1">
                <a:solidFill>
                  <a:srgbClr val="CC0099"/>
                </a:solidFill>
                <a:sym typeface="Symbol" pitchFamily="18" charset="2"/>
              </a:rPr>
              <a:t></a:t>
            </a:r>
            <a:r>
              <a:rPr lang="en-US" sz="1700" i="1">
                <a:solidFill>
                  <a:srgbClr val="CC0099"/>
                </a:solidFill>
              </a:rPr>
              <a:t> Hostile(z) </a:t>
            </a:r>
            <a:r>
              <a:rPr lang="en-US" sz="1700" i="1">
                <a:solidFill>
                  <a:srgbClr val="CC0099"/>
                </a:solidFill>
                <a:sym typeface="Symbol" pitchFamily="18" charset="2"/>
              </a:rPr>
              <a:t></a:t>
            </a:r>
            <a:r>
              <a:rPr lang="en-US" sz="1700" i="1">
                <a:solidFill>
                  <a:srgbClr val="CC0099"/>
                </a:solidFill>
              </a:rPr>
              <a:t> Criminal(x)</a:t>
            </a:r>
          </a:p>
          <a:p>
            <a:pPr>
              <a:lnSpc>
                <a:spcPct val="80000"/>
              </a:lnSpc>
              <a:buFont typeface="Verdana" pitchFamily="34" charset="0"/>
              <a:buNone/>
            </a:pPr>
            <a:r>
              <a:rPr lang="en-US" sz="2400"/>
              <a:t>Nono … has some missiles, i.e., </a:t>
            </a:r>
            <a:r>
              <a:rPr lang="el-GR" sz="2400">
                <a:cs typeface="Arial" charset="0"/>
                <a:sym typeface="Symbol" pitchFamily="18" charset="2"/>
              </a:rPr>
              <a:t></a:t>
            </a:r>
            <a:r>
              <a:rPr lang="en-US" sz="2400"/>
              <a:t>x Owns(Nono,x) </a:t>
            </a:r>
            <a:r>
              <a:rPr lang="en-US" sz="2400">
                <a:sym typeface="Symbol" pitchFamily="18" charset="2"/>
              </a:rPr>
              <a:t></a:t>
            </a:r>
            <a:r>
              <a:rPr lang="en-US" sz="2400"/>
              <a:t> Missile(x):</a:t>
            </a:r>
          </a:p>
          <a:p>
            <a:pPr lvl="1">
              <a:lnSpc>
                <a:spcPct val="80000"/>
              </a:lnSpc>
              <a:buFontTx/>
              <a:buNone/>
            </a:pPr>
            <a:r>
              <a:rPr lang="en-US" sz="1700" i="1">
                <a:solidFill>
                  <a:srgbClr val="CC0099"/>
                </a:solidFill>
              </a:rPr>
              <a:t>Owns(Nono,M</a:t>
            </a:r>
            <a:r>
              <a:rPr lang="en-US" sz="1700" i="1" baseline="-25000">
                <a:solidFill>
                  <a:srgbClr val="CC0099"/>
                </a:solidFill>
              </a:rPr>
              <a:t>1</a:t>
            </a:r>
            <a:r>
              <a:rPr lang="en-US" sz="1700" i="1">
                <a:solidFill>
                  <a:srgbClr val="CC0099"/>
                </a:solidFill>
              </a:rPr>
              <a:t>) and Missile(M</a:t>
            </a:r>
            <a:r>
              <a:rPr lang="en-US" sz="1700" i="1" baseline="-25000">
                <a:solidFill>
                  <a:srgbClr val="CC0099"/>
                </a:solidFill>
              </a:rPr>
              <a:t>1</a:t>
            </a:r>
            <a:r>
              <a:rPr lang="en-US" sz="1700" i="1">
                <a:solidFill>
                  <a:srgbClr val="CC0099"/>
                </a:solidFill>
              </a:rPr>
              <a:t>)</a:t>
            </a:r>
          </a:p>
          <a:p>
            <a:pPr>
              <a:lnSpc>
                <a:spcPct val="80000"/>
              </a:lnSpc>
              <a:buFont typeface="Verdana" pitchFamily="34" charset="0"/>
              <a:buNone/>
            </a:pPr>
            <a:r>
              <a:rPr lang="en-US" sz="2400"/>
              <a:t>… all of its missiles were sold to it by Colonel West</a:t>
            </a:r>
          </a:p>
          <a:p>
            <a:pPr lvl="1">
              <a:lnSpc>
                <a:spcPct val="80000"/>
              </a:lnSpc>
              <a:buFontTx/>
              <a:buNone/>
            </a:pPr>
            <a:r>
              <a:rPr lang="en-US" sz="1700" i="1">
                <a:solidFill>
                  <a:srgbClr val="CC0099"/>
                </a:solidFill>
              </a:rPr>
              <a:t>Missile(x) </a:t>
            </a:r>
            <a:r>
              <a:rPr lang="en-US" sz="1700" i="1">
                <a:solidFill>
                  <a:srgbClr val="CC0099"/>
                </a:solidFill>
                <a:sym typeface="Symbol" pitchFamily="18" charset="2"/>
              </a:rPr>
              <a:t></a:t>
            </a:r>
            <a:r>
              <a:rPr lang="en-US" sz="1700" i="1">
                <a:solidFill>
                  <a:srgbClr val="CC0099"/>
                </a:solidFill>
              </a:rPr>
              <a:t> Owns(Nono,x) </a:t>
            </a:r>
            <a:r>
              <a:rPr lang="en-US" sz="1700" i="1">
                <a:solidFill>
                  <a:srgbClr val="CC0099"/>
                </a:solidFill>
                <a:sym typeface="Symbol" pitchFamily="18" charset="2"/>
              </a:rPr>
              <a:t></a:t>
            </a:r>
            <a:r>
              <a:rPr lang="en-US" sz="1700" i="1">
                <a:solidFill>
                  <a:srgbClr val="CC0099"/>
                </a:solidFill>
              </a:rPr>
              <a:t> Sells(West,x,Nono)</a:t>
            </a:r>
          </a:p>
          <a:p>
            <a:pPr>
              <a:lnSpc>
                <a:spcPct val="80000"/>
              </a:lnSpc>
              <a:buFont typeface="Verdana" pitchFamily="34" charset="0"/>
              <a:buNone/>
            </a:pPr>
            <a:r>
              <a:rPr lang="en-US" sz="2400"/>
              <a:t>Missiles are weapons:</a:t>
            </a:r>
          </a:p>
          <a:p>
            <a:pPr lvl="1">
              <a:lnSpc>
                <a:spcPct val="80000"/>
              </a:lnSpc>
              <a:buFontTx/>
              <a:buNone/>
            </a:pPr>
            <a:r>
              <a:rPr lang="en-US" sz="1700" i="1">
                <a:solidFill>
                  <a:srgbClr val="CC0099"/>
                </a:solidFill>
              </a:rPr>
              <a:t>Missile(x) </a:t>
            </a:r>
            <a:r>
              <a:rPr lang="en-US" sz="1700" i="1">
                <a:solidFill>
                  <a:srgbClr val="CC0099"/>
                </a:solidFill>
                <a:sym typeface="Symbol" pitchFamily="18" charset="2"/>
              </a:rPr>
              <a:t></a:t>
            </a:r>
            <a:r>
              <a:rPr lang="en-US" sz="1700" i="1">
                <a:solidFill>
                  <a:srgbClr val="CC0099"/>
                </a:solidFill>
              </a:rPr>
              <a:t> Weapon(x)</a:t>
            </a:r>
            <a:endParaRPr lang="en-US" sz="1700">
              <a:solidFill>
                <a:srgbClr val="CC0099"/>
              </a:solidFill>
            </a:endParaRPr>
          </a:p>
        </p:txBody>
      </p:sp>
    </p:spTree>
    <p:extLst>
      <p:ext uri="{BB962C8B-B14F-4D97-AF65-F5344CB8AC3E}">
        <p14:creationId xmlns:p14="http://schemas.microsoft.com/office/powerpoint/2010/main" val="34334834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sz="3800"/>
              <a:t>Example knowledge base contd.</a:t>
            </a:r>
            <a:endParaRPr lang="en-US"/>
          </a:p>
        </p:txBody>
      </p:sp>
      <p:sp>
        <p:nvSpPr>
          <p:cNvPr id="70659" name="Rectangle 3"/>
          <p:cNvSpPr>
            <a:spLocks noGrp="1" noChangeArrowheads="1"/>
          </p:cNvSpPr>
          <p:nvPr>
            <p:ph type="body" idx="1"/>
          </p:nvPr>
        </p:nvSpPr>
        <p:spPr/>
        <p:txBody>
          <a:bodyPr/>
          <a:lstStyle/>
          <a:p>
            <a:pPr>
              <a:lnSpc>
                <a:spcPct val="80000"/>
              </a:lnSpc>
              <a:buFont typeface="Verdana" pitchFamily="34" charset="0"/>
              <a:buNone/>
            </a:pPr>
            <a:r>
              <a:rPr lang="en-US" sz="2400"/>
              <a:t>... it is a crime for an American to sell weapons to hostile nations:</a:t>
            </a:r>
          </a:p>
          <a:p>
            <a:pPr lvl="1">
              <a:lnSpc>
                <a:spcPct val="80000"/>
              </a:lnSpc>
              <a:buFontTx/>
              <a:buNone/>
            </a:pPr>
            <a:r>
              <a:rPr lang="en-US" sz="1700" i="1">
                <a:solidFill>
                  <a:srgbClr val="CC0099"/>
                </a:solidFill>
              </a:rPr>
              <a:t>American(x) </a:t>
            </a:r>
            <a:r>
              <a:rPr lang="en-US" sz="1700" i="1">
                <a:solidFill>
                  <a:srgbClr val="CC0099"/>
                </a:solidFill>
                <a:sym typeface="Symbol" pitchFamily="18" charset="2"/>
              </a:rPr>
              <a:t></a:t>
            </a:r>
            <a:r>
              <a:rPr lang="en-US" sz="1700" i="1">
                <a:solidFill>
                  <a:srgbClr val="CC0099"/>
                </a:solidFill>
              </a:rPr>
              <a:t> Weapon(y) </a:t>
            </a:r>
            <a:r>
              <a:rPr lang="en-US" sz="1700" i="1">
                <a:solidFill>
                  <a:srgbClr val="CC0099"/>
                </a:solidFill>
                <a:sym typeface="Symbol" pitchFamily="18" charset="2"/>
              </a:rPr>
              <a:t></a:t>
            </a:r>
            <a:r>
              <a:rPr lang="en-US" sz="1700" i="1">
                <a:solidFill>
                  <a:srgbClr val="CC0099"/>
                </a:solidFill>
              </a:rPr>
              <a:t> Sells(x,y,z) </a:t>
            </a:r>
            <a:r>
              <a:rPr lang="en-US" sz="1700" i="1">
                <a:solidFill>
                  <a:srgbClr val="CC0099"/>
                </a:solidFill>
                <a:sym typeface="Symbol" pitchFamily="18" charset="2"/>
              </a:rPr>
              <a:t></a:t>
            </a:r>
            <a:r>
              <a:rPr lang="en-US" sz="1700" i="1">
                <a:solidFill>
                  <a:srgbClr val="CC0099"/>
                </a:solidFill>
              </a:rPr>
              <a:t> Hostile(z) </a:t>
            </a:r>
            <a:r>
              <a:rPr lang="en-US" sz="1700" i="1">
                <a:solidFill>
                  <a:srgbClr val="CC0099"/>
                </a:solidFill>
                <a:sym typeface="Symbol" pitchFamily="18" charset="2"/>
              </a:rPr>
              <a:t></a:t>
            </a:r>
            <a:r>
              <a:rPr lang="en-US" sz="1700" i="1">
                <a:solidFill>
                  <a:srgbClr val="CC0099"/>
                </a:solidFill>
              </a:rPr>
              <a:t> Criminal(x)</a:t>
            </a:r>
          </a:p>
          <a:p>
            <a:pPr>
              <a:lnSpc>
                <a:spcPct val="80000"/>
              </a:lnSpc>
              <a:buFont typeface="Verdana" pitchFamily="34" charset="0"/>
              <a:buNone/>
            </a:pPr>
            <a:r>
              <a:rPr lang="en-US" sz="2400"/>
              <a:t>Nono … has some missiles, i.e., </a:t>
            </a:r>
            <a:r>
              <a:rPr lang="el-GR" sz="2400">
                <a:cs typeface="Arial" charset="0"/>
                <a:sym typeface="Symbol" pitchFamily="18" charset="2"/>
              </a:rPr>
              <a:t></a:t>
            </a:r>
            <a:r>
              <a:rPr lang="en-US" sz="2400"/>
              <a:t>x Owns(Nono,x) </a:t>
            </a:r>
            <a:r>
              <a:rPr lang="en-US" sz="2400">
                <a:sym typeface="Symbol" pitchFamily="18" charset="2"/>
              </a:rPr>
              <a:t></a:t>
            </a:r>
            <a:r>
              <a:rPr lang="en-US" sz="2400"/>
              <a:t> Missile(x):</a:t>
            </a:r>
          </a:p>
          <a:p>
            <a:pPr lvl="1">
              <a:lnSpc>
                <a:spcPct val="80000"/>
              </a:lnSpc>
              <a:buFontTx/>
              <a:buNone/>
            </a:pPr>
            <a:r>
              <a:rPr lang="en-US" sz="1700" i="1">
                <a:solidFill>
                  <a:srgbClr val="CC0099"/>
                </a:solidFill>
              </a:rPr>
              <a:t>Owns(Nono,M</a:t>
            </a:r>
            <a:r>
              <a:rPr lang="en-US" sz="1700" i="1" baseline="-25000">
                <a:solidFill>
                  <a:srgbClr val="CC0099"/>
                </a:solidFill>
              </a:rPr>
              <a:t>1</a:t>
            </a:r>
            <a:r>
              <a:rPr lang="en-US" sz="1700" i="1">
                <a:solidFill>
                  <a:srgbClr val="CC0099"/>
                </a:solidFill>
              </a:rPr>
              <a:t>) and Missile(M</a:t>
            </a:r>
            <a:r>
              <a:rPr lang="en-US" sz="1700" i="1" baseline="-25000">
                <a:solidFill>
                  <a:srgbClr val="CC0099"/>
                </a:solidFill>
              </a:rPr>
              <a:t>1</a:t>
            </a:r>
            <a:r>
              <a:rPr lang="en-US" sz="1700" i="1">
                <a:solidFill>
                  <a:srgbClr val="CC0099"/>
                </a:solidFill>
              </a:rPr>
              <a:t>)</a:t>
            </a:r>
          </a:p>
          <a:p>
            <a:pPr>
              <a:lnSpc>
                <a:spcPct val="80000"/>
              </a:lnSpc>
              <a:buFont typeface="Verdana" pitchFamily="34" charset="0"/>
              <a:buNone/>
            </a:pPr>
            <a:r>
              <a:rPr lang="en-US" sz="2400"/>
              <a:t>… all of its missiles were sold to it by Colonel West</a:t>
            </a:r>
          </a:p>
          <a:p>
            <a:pPr lvl="1">
              <a:lnSpc>
                <a:spcPct val="80000"/>
              </a:lnSpc>
              <a:buFontTx/>
              <a:buNone/>
            </a:pPr>
            <a:r>
              <a:rPr lang="en-US" sz="1700" i="1">
                <a:solidFill>
                  <a:srgbClr val="CC0099"/>
                </a:solidFill>
              </a:rPr>
              <a:t>Missile(x) </a:t>
            </a:r>
            <a:r>
              <a:rPr lang="en-US" sz="1700" i="1">
                <a:solidFill>
                  <a:srgbClr val="CC0099"/>
                </a:solidFill>
                <a:sym typeface="Symbol" pitchFamily="18" charset="2"/>
              </a:rPr>
              <a:t></a:t>
            </a:r>
            <a:r>
              <a:rPr lang="en-US" sz="1700" i="1">
                <a:solidFill>
                  <a:srgbClr val="CC0099"/>
                </a:solidFill>
              </a:rPr>
              <a:t> Owns(Nono,x) </a:t>
            </a:r>
            <a:r>
              <a:rPr lang="en-US" sz="1700" i="1">
                <a:solidFill>
                  <a:srgbClr val="CC0099"/>
                </a:solidFill>
                <a:sym typeface="Symbol" pitchFamily="18" charset="2"/>
              </a:rPr>
              <a:t></a:t>
            </a:r>
            <a:r>
              <a:rPr lang="en-US" sz="1700" i="1">
                <a:solidFill>
                  <a:srgbClr val="CC0099"/>
                </a:solidFill>
              </a:rPr>
              <a:t> Sells(West,x,Nono)</a:t>
            </a:r>
          </a:p>
          <a:p>
            <a:pPr>
              <a:lnSpc>
                <a:spcPct val="80000"/>
              </a:lnSpc>
              <a:buFont typeface="Verdana" pitchFamily="34" charset="0"/>
              <a:buNone/>
            </a:pPr>
            <a:r>
              <a:rPr lang="en-US" sz="2400"/>
              <a:t>Missiles are weapons:</a:t>
            </a:r>
          </a:p>
          <a:p>
            <a:pPr lvl="1">
              <a:lnSpc>
                <a:spcPct val="80000"/>
              </a:lnSpc>
              <a:buFontTx/>
              <a:buNone/>
            </a:pPr>
            <a:r>
              <a:rPr lang="en-US" sz="1700" i="1">
                <a:solidFill>
                  <a:srgbClr val="CC0099"/>
                </a:solidFill>
              </a:rPr>
              <a:t>Missile(x) </a:t>
            </a:r>
            <a:r>
              <a:rPr lang="en-US" sz="1700" i="1">
                <a:solidFill>
                  <a:srgbClr val="CC0099"/>
                </a:solidFill>
                <a:sym typeface="Symbol" pitchFamily="18" charset="2"/>
              </a:rPr>
              <a:t></a:t>
            </a:r>
            <a:r>
              <a:rPr lang="en-US" sz="1700" i="1">
                <a:solidFill>
                  <a:srgbClr val="CC0099"/>
                </a:solidFill>
              </a:rPr>
              <a:t> Weapon(x)</a:t>
            </a:r>
          </a:p>
          <a:p>
            <a:pPr>
              <a:lnSpc>
                <a:spcPct val="80000"/>
              </a:lnSpc>
              <a:buFont typeface="Verdana" pitchFamily="34" charset="0"/>
              <a:buNone/>
            </a:pPr>
            <a:r>
              <a:rPr lang="en-US" sz="2400"/>
              <a:t>An enemy of America counts as "hostile“:</a:t>
            </a:r>
          </a:p>
        </p:txBody>
      </p:sp>
    </p:spTree>
    <p:extLst>
      <p:ext uri="{BB962C8B-B14F-4D97-AF65-F5344CB8AC3E}">
        <p14:creationId xmlns:p14="http://schemas.microsoft.com/office/powerpoint/2010/main" val="5209045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sz="3800"/>
              <a:t>Example knowledge base contd.</a:t>
            </a:r>
            <a:endParaRPr lang="en-US"/>
          </a:p>
        </p:txBody>
      </p:sp>
      <p:sp>
        <p:nvSpPr>
          <p:cNvPr id="76803" name="Rectangle 3"/>
          <p:cNvSpPr>
            <a:spLocks noGrp="1" noChangeArrowheads="1"/>
          </p:cNvSpPr>
          <p:nvPr>
            <p:ph type="body" idx="1"/>
          </p:nvPr>
        </p:nvSpPr>
        <p:spPr/>
        <p:txBody>
          <a:bodyPr/>
          <a:lstStyle/>
          <a:p>
            <a:pPr>
              <a:lnSpc>
                <a:spcPct val="80000"/>
              </a:lnSpc>
              <a:buFont typeface="Verdana" pitchFamily="34" charset="0"/>
              <a:buNone/>
            </a:pPr>
            <a:r>
              <a:rPr lang="en-US" sz="2400"/>
              <a:t>... it is a crime for an American to sell weapons to hostile nations:</a:t>
            </a:r>
          </a:p>
          <a:p>
            <a:pPr lvl="1">
              <a:lnSpc>
                <a:spcPct val="80000"/>
              </a:lnSpc>
              <a:buFontTx/>
              <a:buNone/>
            </a:pPr>
            <a:r>
              <a:rPr lang="en-US" sz="1700" i="1">
                <a:solidFill>
                  <a:srgbClr val="CC0099"/>
                </a:solidFill>
              </a:rPr>
              <a:t>American(x) </a:t>
            </a:r>
            <a:r>
              <a:rPr lang="en-US" sz="1700" i="1">
                <a:solidFill>
                  <a:srgbClr val="CC0099"/>
                </a:solidFill>
                <a:sym typeface="Symbol" pitchFamily="18" charset="2"/>
              </a:rPr>
              <a:t></a:t>
            </a:r>
            <a:r>
              <a:rPr lang="en-US" sz="1700" i="1">
                <a:solidFill>
                  <a:srgbClr val="CC0099"/>
                </a:solidFill>
              </a:rPr>
              <a:t> Weapon(y) </a:t>
            </a:r>
            <a:r>
              <a:rPr lang="en-US" sz="1700" i="1">
                <a:solidFill>
                  <a:srgbClr val="CC0099"/>
                </a:solidFill>
                <a:sym typeface="Symbol" pitchFamily="18" charset="2"/>
              </a:rPr>
              <a:t></a:t>
            </a:r>
            <a:r>
              <a:rPr lang="en-US" sz="1700" i="1">
                <a:solidFill>
                  <a:srgbClr val="CC0099"/>
                </a:solidFill>
              </a:rPr>
              <a:t> Sells(x,y,z) </a:t>
            </a:r>
            <a:r>
              <a:rPr lang="en-US" sz="1700" i="1">
                <a:solidFill>
                  <a:srgbClr val="CC0099"/>
                </a:solidFill>
                <a:sym typeface="Symbol" pitchFamily="18" charset="2"/>
              </a:rPr>
              <a:t></a:t>
            </a:r>
            <a:r>
              <a:rPr lang="en-US" sz="1700" i="1">
                <a:solidFill>
                  <a:srgbClr val="CC0099"/>
                </a:solidFill>
              </a:rPr>
              <a:t> Hostile(z) </a:t>
            </a:r>
            <a:r>
              <a:rPr lang="en-US" sz="1700" i="1">
                <a:solidFill>
                  <a:srgbClr val="CC0099"/>
                </a:solidFill>
                <a:sym typeface="Symbol" pitchFamily="18" charset="2"/>
              </a:rPr>
              <a:t></a:t>
            </a:r>
            <a:r>
              <a:rPr lang="en-US" sz="1700" i="1">
                <a:solidFill>
                  <a:srgbClr val="CC0099"/>
                </a:solidFill>
              </a:rPr>
              <a:t> Criminal(x)</a:t>
            </a:r>
          </a:p>
          <a:p>
            <a:pPr>
              <a:lnSpc>
                <a:spcPct val="80000"/>
              </a:lnSpc>
              <a:buFont typeface="Verdana" pitchFamily="34" charset="0"/>
              <a:buNone/>
            </a:pPr>
            <a:r>
              <a:rPr lang="en-US" sz="2400"/>
              <a:t>Nono … has some missiles, i.e., </a:t>
            </a:r>
            <a:r>
              <a:rPr lang="el-GR" sz="2400">
                <a:cs typeface="Arial" charset="0"/>
                <a:sym typeface="Symbol" pitchFamily="18" charset="2"/>
              </a:rPr>
              <a:t></a:t>
            </a:r>
            <a:r>
              <a:rPr lang="en-US" sz="2400"/>
              <a:t>x Owns(Nono,x) </a:t>
            </a:r>
            <a:r>
              <a:rPr lang="en-US" sz="2400">
                <a:sym typeface="Symbol" pitchFamily="18" charset="2"/>
              </a:rPr>
              <a:t></a:t>
            </a:r>
            <a:r>
              <a:rPr lang="en-US" sz="2400"/>
              <a:t> Missile(x):</a:t>
            </a:r>
          </a:p>
          <a:p>
            <a:pPr lvl="1">
              <a:lnSpc>
                <a:spcPct val="80000"/>
              </a:lnSpc>
              <a:buFontTx/>
              <a:buNone/>
            </a:pPr>
            <a:r>
              <a:rPr lang="en-US" sz="1700" i="1">
                <a:solidFill>
                  <a:srgbClr val="CC0099"/>
                </a:solidFill>
              </a:rPr>
              <a:t>Owns(Nono,M</a:t>
            </a:r>
            <a:r>
              <a:rPr lang="en-US" sz="1700" i="1" baseline="-25000">
                <a:solidFill>
                  <a:srgbClr val="CC0099"/>
                </a:solidFill>
              </a:rPr>
              <a:t>1</a:t>
            </a:r>
            <a:r>
              <a:rPr lang="en-US" sz="1700" i="1">
                <a:solidFill>
                  <a:srgbClr val="CC0099"/>
                </a:solidFill>
              </a:rPr>
              <a:t>) and Missile(M</a:t>
            </a:r>
            <a:r>
              <a:rPr lang="en-US" sz="1700" i="1" baseline="-25000">
                <a:solidFill>
                  <a:srgbClr val="CC0099"/>
                </a:solidFill>
              </a:rPr>
              <a:t>1</a:t>
            </a:r>
            <a:r>
              <a:rPr lang="en-US" sz="1700" i="1">
                <a:solidFill>
                  <a:srgbClr val="CC0099"/>
                </a:solidFill>
              </a:rPr>
              <a:t>)</a:t>
            </a:r>
          </a:p>
          <a:p>
            <a:pPr>
              <a:lnSpc>
                <a:spcPct val="80000"/>
              </a:lnSpc>
              <a:buFont typeface="Verdana" pitchFamily="34" charset="0"/>
              <a:buNone/>
            </a:pPr>
            <a:r>
              <a:rPr lang="en-US" sz="2400"/>
              <a:t>… all of its missiles were sold to it by Colonel West</a:t>
            </a:r>
          </a:p>
          <a:p>
            <a:pPr lvl="1">
              <a:lnSpc>
                <a:spcPct val="80000"/>
              </a:lnSpc>
              <a:buFontTx/>
              <a:buNone/>
            </a:pPr>
            <a:r>
              <a:rPr lang="en-US" sz="1700" i="1">
                <a:solidFill>
                  <a:srgbClr val="CC0099"/>
                </a:solidFill>
              </a:rPr>
              <a:t>Missile(x) </a:t>
            </a:r>
            <a:r>
              <a:rPr lang="en-US" sz="1700" i="1">
                <a:solidFill>
                  <a:srgbClr val="CC0099"/>
                </a:solidFill>
                <a:sym typeface="Symbol" pitchFamily="18" charset="2"/>
              </a:rPr>
              <a:t></a:t>
            </a:r>
            <a:r>
              <a:rPr lang="en-US" sz="1700" i="1">
                <a:solidFill>
                  <a:srgbClr val="CC0099"/>
                </a:solidFill>
              </a:rPr>
              <a:t> Owns(Nono,x) </a:t>
            </a:r>
            <a:r>
              <a:rPr lang="en-US" sz="1700" i="1">
                <a:solidFill>
                  <a:srgbClr val="CC0099"/>
                </a:solidFill>
                <a:sym typeface="Symbol" pitchFamily="18" charset="2"/>
              </a:rPr>
              <a:t></a:t>
            </a:r>
            <a:r>
              <a:rPr lang="en-US" sz="1700" i="1">
                <a:solidFill>
                  <a:srgbClr val="CC0099"/>
                </a:solidFill>
              </a:rPr>
              <a:t> Sells(West,x,Nono)</a:t>
            </a:r>
          </a:p>
          <a:p>
            <a:pPr>
              <a:lnSpc>
                <a:spcPct val="80000"/>
              </a:lnSpc>
              <a:buFont typeface="Verdana" pitchFamily="34" charset="0"/>
              <a:buNone/>
            </a:pPr>
            <a:r>
              <a:rPr lang="en-US" sz="2400"/>
              <a:t>Missiles are weapons:</a:t>
            </a:r>
          </a:p>
          <a:p>
            <a:pPr lvl="1">
              <a:lnSpc>
                <a:spcPct val="80000"/>
              </a:lnSpc>
              <a:buFontTx/>
              <a:buNone/>
            </a:pPr>
            <a:r>
              <a:rPr lang="en-US" sz="1700" i="1">
                <a:solidFill>
                  <a:srgbClr val="CC0099"/>
                </a:solidFill>
              </a:rPr>
              <a:t>Missile(x) </a:t>
            </a:r>
            <a:r>
              <a:rPr lang="en-US" sz="1700" i="1">
                <a:solidFill>
                  <a:srgbClr val="CC0099"/>
                </a:solidFill>
                <a:sym typeface="Symbol" pitchFamily="18" charset="2"/>
              </a:rPr>
              <a:t></a:t>
            </a:r>
            <a:r>
              <a:rPr lang="en-US" sz="1700" i="1">
                <a:solidFill>
                  <a:srgbClr val="CC0099"/>
                </a:solidFill>
              </a:rPr>
              <a:t> Weapon(x)</a:t>
            </a:r>
          </a:p>
          <a:p>
            <a:pPr>
              <a:lnSpc>
                <a:spcPct val="80000"/>
              </a:lnSpc>
              <a:buFont typeface="Verdana" pitchFamily="34" charset="0"/>
              <a:buNone/>
            </a:pPr>
            <a:r>
              <a:rPr lang="en-US" sz="2400"/>
              <a:t>An enemy of America counts as "hostile“:</a:t>
            </a:r>
          </a:p>
          <a:p>
            <a:pPr lvl="1">
              <a:lnSpc>
                <a:spcPct val="80000"/>
              </a:lnSpc>
              <a:buFontTx/>
              <a:buNone/>
            </a:pPr>
            <a:r>
              <a:rPr lang="en-US" sz="1700" i="1">
                <a:solidFill>
                  <a:srgbClr val="CC0099"/>
                </a:solidFill>
              </a:rPr>
              <a:t>Enemy(x,America) </a:t>
            </a:r>
            <a:r>
              <a:rPr lang="en-US" sz="1700" i="1">
                <a:solidFill>
                  <a:srgbClr val="CC0099"/>
                </a:solidFill>
                <a:sym typeface="Symbol" pitchFamily="18" charset="2"/>
              </a:rPr>
              <a:t></a:t>
            </a:r>
            <a:r>
              <a:rPr lang="en-US" sz="1700" i="1">
                <a:solidFill>
                  <a:srgbClr val="CC0099"/>
                </a:solidFill>
              </a:rPr>
              <a:t> Hostile(x)</a:t>
            </a:r>
            <a:endParaRPr lang="en-US" sz="1700">
              <a:solidFill>
                <a:srgbClr val="CC0099"/>
              </a:solidFill>
            </a:endParaRPr>
          </a:p>
        </p:txBody>
      </p:sp>
    </p:spTree>
    <p:extLst>
      <p:ext uri="{BB962C8B-B14F-4D97-AF65-F5344CB8AC3E}">
        <p14:creationId xmlns:p14="http://schemas.microsoft.com/office/powerpoint/2010/main" val="46109398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sz="3800"/>
              <a:t>Example knowledge base contd.</a:t>
            </a:r>
            <a:endParaRPr lang="en-US"/>
          </a:p>
        </p:txBody>
      </p:sp>
      <p:sp>
        <p:nvSpPr>
          <p:cNvPr id="71683" name="Rectangle 3"/>
          <p:cNvSpPr>
            <a:spLocks noGrp="1" noChangeArrowheads="1"/>
          </p:cNvSpPr>
          <p:nvPr>
            <p:ph type="body" idx="1"/>
          </p:nvPr>
        </p:nvSpPr>
        <p:spPr/>
        <p:txBody>
          <a:bodyPr/>
          <a:lstStyle/>
          <a:p>
            <a:pPr>
              <a:lnSpc>
                <a:spcPct val="80000"/>
              </a:lnSpc>
              <a:buFont typeface="Verdana" pitchFamily="34" charset="0"/>
              <a:buNone/>
            </a:pPr>
            <a:r>
              <a:rPr lang="en-US" sz="2400"/>
              <a:t>... it is a crime for an American to sell weapons to hostile nations:</a:t>
            </a:r>
          </a:p>
          <a:p>
            <a:pPr lvl="1">
              <a:lnSpc>
                <a:spcPct val="80000"/>
              </a:lnSpc>
              <a:buFontTx/>
              <a:buNone/>
            </a:pPr>
            <a:r>
              <a:rPr lang="en-US" sz="1700" i="1">
                <a:solidFill>
                  <a:srgbClr val="CC0099"/>
                </a:solidFill>
              </a:rPr>
              <a:t>American(x) </a:t>
            </a:r>
            <a:r>
              <a:rPr lang="en-US" sz="1700" i="1">
                <a:solidFill>
                  <a:srgbClr val="CC0099"/>
                </a:solidFill>
                <a:sym typeface="Symbol" pitchFamily="18" charset="2"/>
              </a:rPr>
              <a:t></a:t>
            </a:r>
            <a:r>
              <a:rPr lang="en-US" sz="1700" i="1">
                <a:solidFill>
                  <a:srgbClr val="CC0099"/>
                </a:solidFill>
              </a:rPr>
              <a:t> Weapon(y) </a:t>
            </a:r>
            <a:r>
              <a:rPr lang="en-US" sz="1700" i="1">
                <a:solidFill>
                  <a:srgbClr val="CC0099"/>
                </a:solidFill>
                <a:sym typeface="Symbol" pitchFamily="18" charset="2"/>
              </a:rPr>
              <a:t></a:t>
            </a:r>
            <a:r>
              <a:rPr lang="en-US" sz="1700" i="1">
                <a:solidFill>
                  <a:srgbClr val="CC0099"/>
                </a:solidFill>
              </a:rPr>
              <a:t> Sells(x,y,z) </a:t>
            </a:r>
            <a:r>
              <a:rPr lang="en-US" sz="1700" i="1">
                <a:solidFill>
                  <a:srgbClr val="CC0099"/>
                </a:solidFill>
                <a:sym typeface="Symbol" pitchFamily="18" charset="2"/>
              </a:rPr>
              <a:t></a:t>
            </a:r>
            <a:r>
              <a:rPr lang="en-US" sz="1700" i="1">
                <a:solidFill>
                  <a:srgbClr val="CC0099"/>
                </a:solidFill>
              </a:rPr>
              <a:t> Hostile(z) </a:t>
            </a:r>
            <a:r>
              <a:rPr lang="en-US" sz="1700" i="1">
                <a:solidFill>
                  <a:srgbClr val="CC0099"/>
                </a:solidFill>
                <a:sym typeface="Symbol" pitchFamily="18" charset="2"/>
              </a:rPr>
              <a:t></a:t>
            </a:r>
            <a:r>
              <a:rPr lang="en-US" sz="1700" i="1">
                <a:solidFill>
                  <a:srgbClr val="CC0099"/>
                </a:solidFill>
              </a:rPr>
              <a:t> Criminal(x)</a:t>
            </a:r>
          </a:p>
          <a:p>
            <a:pPr>
              <a:lnSpc>
                <a:spcPct val="80000"/>
              </a:lnSpc>
              <a:buFont typeface="Verdana" pitchFamily="34" charset="0"/>
              <a:buNone/>
            </a:pPr>
            <a:r>
              <a:rPr lang="en-US" sz="2400"/>
              <a:t>Nono … has some missiles, i.e., </a:t>
            </a:r>
            <a:r>
              <a:rPr lang="el-GR" sz="2400">
                <a:cs typeface="Arial" charset="0"/>
                <a:sym typeface="Symbol" pitchFamily="18" charset="2"/>
              </a:rPr>
              <a:t></a:t>
            </a:r>
            <a:r>
              <a:rPr lang="en-US" sz="2400"/>
              <a:t>x Owns(Nono,x) </a:t>
            </a:r>
            <a:r>
              <a:rPr lang="en-US" sz="2400">
                <a:sym typeface="Symbol" pitchFamily="18" charset="2"/>
              </a:rPr>
              <a:t></a:t>
            </a:r>
            <a:r>
              <a:rPr lang="en-US" sz="2400"/>
              <a:t> Missile(x):</a:t>
            </a:r>
          </a:p>
          <a:p>
            <a:pPr lvl="1">
              <a:lnSpc>
                <a:spcPct val="80000"/>
              </a:lnSpc>
              <a:buFontTx/>
              <a:buNone/>
            </a:pPr>
            <a:r>
              <a:rPr lang="en-US" sz="1700" i="1">
                <a:solidFill>
                  <a:srgbClr val="CC0099"/>
                </a:solidFill>
              </a:rPr>
              <a:t>Owns(Nono,M</a:t>
            </a:r>
            <a:r>
              <a:rPr lang="en-US" sz="1700" i="1" baseline="-25000">
                <a:solidFill>
                  <a:srgbClr val="CC0099"/>
                </a:solidFill>
              </a:rPr>
              <a:t>1</a:t>
            </a:r>
            <a:r>
              <a:rPr lang="en-US" sz="1700" i="1">
                <a:solidFill>
                  <a:srgbClr val="CC0099"/>
                </a:solidFill>
              </a:rPr>
              <a:t>) and Missile(M</a:t>
            </a:r>
            <a:r>
              <a:rPr lang="en-US" sz="1700" i="1" baseline="-25000">
                <a:solidFill>
                  <a:srgbClr val="CC0099"/>
                </a:solidFill>
              </a:rPr>
              <a:t>1</a:t>
            </a:r>
            <a:r>
              <a:rPr lang="en-US" sz="1700" i="1">
                <a:solidFill>
                  <a:srgbClr val="CC0099"/>
                </a:solidFill>
              </a:rPr>
              <a:t>)</a:t>
            </a:r>
          </a:p>
          <a:p>
            <a:pPr>
              <a:lnSpc>
                <a:spcPct val="80000"/>
              </a:lnSpc>
              <a:buFont typeface="Verdana" pitchFamily="34" charset="0"/>
              <a:buNone/>
            </a:pPr>
            <a:r>
              <a:rPr lang="en-US" sz="2400"/>
              <a:t>… all of its missiles were sold to it by Colonel West</a:t>
            </a:r>
          </a:p>
          <a:p>
            <a:pPr lvl="1">
              <a:lnSpc>
                <a:spcPct val="80000"/>
              </a:lnSpc>
              <a:buFontTx/>
              <a:buNone/>
            </a:pPr>
            <a:r>
              <a:rPr lang="en-US" sz="1700" i="1">
                <a:solidFill>
                  <a:srgbClr val="CC0099"/>
                </a:solidFill>
              </a:rPr>
              <a:t>Missile(x) </a:t>
            </a:r>
            <a:r>
              <a:rPr lang="en-US" sz="1700" i="1">
                <a:solidFill>
                  <a:srgbClr val="CC0099"/>
                </a:solidFill>
                <a:sym typeface="Symbol" pitchFamily="18" charset="2"/>
              </a:rPr>
              <a:t></a:t>
            </a:r>
            <a:r>
              <a:rPr lang="en-US" sz="1700" i="1">
                <a:solidFill>
                  <a:srgbClr val="CC0099"/>
                </a:solidFill>
              </a:rPr>
              <a:t> Owns(Nono,x) </a:t>
            </a:r>
            <a:r>
              <a:rPr lang="en-US" sz="1700" i="1">
                <a:solidFill>
                  <a:srgbClr val="CC0099"/>
                </a:solidFill>
                <a:sym typeface="Symbol" pitchFamily="18" charset="2"/>
              </a:rPr>
              <a:t></a:t>
            </a:r>
            <a:r>
              <a:rPr lang="en-US" sz="1700" i="1">
                <a:solidFill>
                  <a:srgbClr val="CC0099"/>
                </a:solidFill>
              </a:rPr>
              <a:t> Sells(West,x,Nono)</a:t>
            </a:r>
          </a:p>
          <a:p>
            <a:pPr>
              <a:lnSpc>
                <a:spcPct val="80000"/>
              </a:lnSpc>
              <a:buFont typeface="Verdana" pitchFamily="34" charset="0"/>
              <a:buNone/>
            </a:pPr>
            <a:r>
              <a:rPr lang="en-US" sz="2400"/>
              <a:t>Missiles are weapons:</a:t>
            </a:r>
          </a:p>
          <a:p>
            <a:pPr lvl="1">
              <a:lnSpc>
                <a:spcPct val="80000"/>
              </a:lnSpc>
              <a:buFontTx/>
              <a:buNone/>
            </a:pPr>
            <a:r>
              <a:rPr lang="en-US" sz="1700" i="1">
                <a:solidFill>
                  <a:srgbClr val="CC0099"/>
                </a:solidFill>
              </a:rPr>
              <a:t>Missile(x) </a:t>
            </a:r>
            <a:r>
              <a:rPr lang="en-US" sz="1700" i="1">
                <a:solidFill>
                  <a:srgbClr val="CC0099"/>
                </a:solidFill>
                <a:sym typeface="Symbol" pitchFamily="18" charset="2"/>
              </a:rPr>
              <a:t></a:t>
            </a:r>
            <a:r>
              <a:rPr lang="en-US" sz="1700" i="1">
                <a:solidFill>
                  <a:srgbClr val="CC0099"/>
                </a:solidFill>
              </a:rPr>
              <a:t> Weapon(x)</a:t>
            </a:r>
          </a:p>
          <a:p>
            <a:pPr>
              <a:lnSpc>
                <a:spcPct val="80000"/>
              </a:lnSpc>
              <a:buFont typeface="Verdana" pitchFamily="34" charset="0"/>
              <a:buNone/>
            </a:pPr>
            <a:r>
              <a:rPr lang="en-US" sz="2400"/>
              <a:t>An enemy of America counts as "hostile“:</a:t>
            </a:r>
          </a:p>
          <a:p>
            <a:pPr lvl="1">
              <a:lnSpc>
                <a:spcPct val="80000"/>
              </a:lnSpc>
              <a:buFontTx/>
              <a:buNone/>
            </a:pPr>
            <a:r>
              <a:rPr lang="en-US" sz="1700" i="1">
                <a:solidFill>
                  <a:srgbClr val="CC0099"/>
                </a:solidFill>
              </a:rPr>
              <a:t>Enemy(x,America) </a:t>
            </a:r>
            <a:r>
              <a:rPr lang="en-US" sz="1700" i="1">
                <a:solidFill>
                  <a:srgbClr val="CC0099"/>
                </a:solidFill>
                <a:sym typeface="Symbol" pitchFamily="18" charset="2"/>
              </a:rPr>
              <a:t></a:t>
            </a:r>
            <a:r>
              <a:rPr lang="en-US" sz="1700" i="1">
                <a:solidFill>
                  <a:srgbClr val="CC0099"/>
                </a:solidFill>
              </a:rPr>
              <a:t> Hostile(x)</a:t>
            </a:r>
          </a:p>
          <a:p>
            <a:pPr>
              <a:lnSpc>
                <a:spcPct val="80000"/>
              </a:lnSpc>
              <a:buFont typeface="Verdana" pitchFamily="34" charset="0"/>
              <a:buNone/>
            </a:pPr>
            <a:r>
              <a:rPr lang="en-US" sz="2400"/>
              <a:t>West, who is American …</a:t>
            </a:r>
          </a:p>
        </p:txBody>
      </p:sp>
    </p:spTree>
    <p:extLst>
      <p:ext uri="{BB962C8B-B14F-4D97-AF65-F5344CB8AC3E}">
        <p14:creationId xmlns:p14="http://schemas.microsoft.com/office/powerpoint/2010/main" val="22801335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a:xfrm>
            <a:off x="490539" y="1989138"/>
            <a:ext cx="8120062" cy="3164969"/>
          </a:xfrm>
        </p:spPr>
        <p:txBody>
          <a:bodyPr/>
          <a:lstStyle/>
          <a:p>
            <a:pPr marL="127000" lvl="0" indent="0">
              <a:spcBef>
                <a:spcPts val="1045"/>
              </a:spcBef>
              <a:spcAft>
                <a:spcPts val="0"/>
              </a:spcAft>
              <a:buNone/>
            </a:pPr>
            <a:r>
              <a:rPr lang="en-US" sz="2400" b="1" dirty="0" smtClean="0">
                <a:solidFill>
                  <a:srgbClr val="000000"/>
                </a:solidFill>
                <a:latin typeface="Arial"/>
                <a:ea typeface="Arial"/>
                <a:cs typeface="Arial"/>
                <a:sym typeface="Arial"/>
              </a:rPr>
              <a:t>MODULE III      KNOWLEDGE AND REASONING          9</a:t>
            </a:r>
          </a:p>
          <a:p>
            <a:pPr marL="127000" lvl="0" indent="0" algn="just">
              <a:spcBef>
                <a:spcPts val="230"/>
              </a:spcBef>
              <a:spcAft>
                <a:spcPts val="0"/>
              </a:spcAft>
              <a:buNone/>
            </a:pPr>
            <a:r>
              <a:rPr lang="en-US" sz="2400" dirty="0">
                <a:solidFill>
                  <a:srgbClr val="000000"/>
                </a:solidFill>
                <a:latin typeface="Helvetica Neue"/>
                <a:ea typeface="Helvetica Neue"/>
                <a:cs typeface="Helvetica Neue"/>
                <a:sym typeface="Helvetica Neue"/>
              </a:rPr>
              <a:t>Knowledge Representation-Knowledge based Agents-The </a:t>
            </a:r>
            <a:r>
              <a:rPr lang="en-US" sz="2400" dirty="0" err="1">
                <a:solidFill>
                  <a:srgbClr val="000000"/>
                </a:solidFill>
                <a:latin typeface="Helvetica Neue"/>
                <a:ea typeface="Helvetica Neue"/>
                <a:cs typeface="Helvetica Neue"/>
                <a:sym typeface="Helvetica Neue"/>
              </a:rPr>
              <a:t>Wumpus</a:t>
            </a:r>
            <a:r>
              <a:rPr lang="en-US" sz="2400" dirty="0">
                <a:solidFill>
                  <a:srgbClr val="000000"/>
                </a:solidFill>
                <a:latin typeface="Helvetica Neue"/>
                <a:ea typeface="Helvetica Neue"/>
                <a:cs typeface="Helvetica Neue"/>
                <a:sym typeface="Helvetica Neue"/>
              </a:rPr>
              <a:t> World Logic-Propositional Logic-Predicate </a:t>
            </a:r>
            <a:r>
              <a:rPr lang="en-US" dirty="0">
                <a:solidFill>
                  <a:srgbClr val="000000"/>
                </a:solidFill>
                <a:latin typeface="Helvetica Neue"/>
                <a:ea typeface="Helvetica Neue"/>
                <a:cs typeface="Helvetica Neue"/>
                <a:sym typeface="Helvetica Neue"/>
              </a:rPr>
              <a:t>Logic-Unification and Lifting </a:t>
            </a:r>
            <a:r>
              <a:rPr lang="en-US" dirty="0">
                <a:solidFill>
                  <a:srgbClr val="000000"/>
                </a:solidFill>
                <a:latin typeface="Helvetica Neue"/>
                <a:ea typeface="Helvetica Neue"/>
                <a:cs typeface="Helvetica Neue"/>
                <a:sym typeface="Helvetica Neue"/>
              </a:rPr>
              <a:t>- </a:t>
            </a:r>
            <a:r>
              <a:rPr lang="en-US" sz="2400" b="1" dirty="0" smtClean="0">
                <a:solidFill>
                  <a:srgbClr val="FF0000"/>
                </a:solidFill>
                <a:latin typeface="Helvetica Neue"/>
                <a:ea typeface="Helvetica Neue"/>
                <a:cs typeface="Helvetica Neue"/>
                <a:sym typeface="Helvetica Neue"/>
              </a:rPr>
              <a:t>Representing Knowledge using Rules</a:t>
            </a:r>
            <a:r>
              <a:rPr lang="en-US" sz="2400" dirty="0" smtClean="0">
                <a:solidFill>
                  <a:srgbClr val="000000"/>
                </a:solidFill>
                <a:latin typeface="Helvetica Neue"/>
                <a:ea typeface="Helvetica Neue"/>
                <a:cs typeface="Helvetica Neue"/>
                <a:sym typeface="Helvetica Neue"/>
              </a:rPr>
              <a:t>-Semantic Networks Frame Systems Inference – Types of Reasoning.</a:t>
            </a:r>
          </a:p>
          <a:p>
            <a:pPr marL="0" lvl="0" indent="0" algn="just">
              <a:spcBef>
                <a:spcPts val="0"/>
              </a:spcBef>
              <a:spcAft>
                <a:spcPts val="0"/>
              </a:spcAft>
              <a:buNone/>
            </a:pPr>
            <a:endParaRPr lang="en-US" sz="3600" dirty="0" smtClean="0"/>
          </a:p>
          <a:p>
            <a:endParaRPr lang="en-IN" sz="2400" dirty="0"/>
          </a:p>
        </p:txBody>
      </p:sp>
    </p:spTree>
    <p:extLst>
      <p:ext uri="{BB962C8B-B14F-4D97-AF65-F5344CB8AC3E}">
        <p14:creationId xmlns:p14="http://schemas.microsoft.com/office/powerpoint/2010/main" val="31945475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sz="3800"/>
              <a:t>Example knowledge base contd.</a:t>
            </a:r>
            <a:endParaRPr lang="en-US"/>
          </a:p>
        </p:txBody>
      </p:sp>
      <p:sp>
        <p:nvSpPr>
          <p:cNvPr id="77827" name="Rectangle 3"/>
          <p:cNvSpPr>
            <a:spLocks noGrp="1" noChangeArrowheads="1"/>
          </p:cNvSpPr>
          <p:nvPr>
            <p:ph type="body" idx="1"/>
          </p:nvPr>
        </p:nvSpPr>
        <p:spPr/>
        <p:txBody>
          <a:bodyPr/>
          <a:lstStyle/>
          <a:p>
            <a:pPr>
              <a:lnSpc>
                <a:spcPct val="80000"/>
              </a:lnSpc>
              <a:buFont typeface="Verdana" pitchFamily="34" charset="0"/>
              <a:buNone/>
            </a:pPr>
            <a:r>
              <a:rPr lang="en-US" sz="2000"/>
              <a:t>... it is a crime for an American to sell weapons to hostile nations:</a:t>
            </a:r>
          </a:p>
          <a:p>
            <a:pPr lvl="1">
              <a:lnSpc>
                <a:spcPct val="80000"/>
              </a:lnSpc>
              <a:buFontTx/>
              <a:buNone/>
            </a:pPr>
            <a:r>
              <a:rPr lang="en-US" sz="1500" i="1">
                <a:solidFill>
                  <a:srgbClr val="CC0099"/>
                </a:solidFill>
              </a:rPr>
              <a:t>American(x) </a:t>
            </a:r>
            <a:r>
              <a:rPr lang="en-US" sz="1500" i="1">
                <a:solidFill>
                  <a:srgbClr val="CC0099"/>
                </a:solidFill>
                <a:sym typeface="Symbol" pitchFamily="18" charset="2"/>
              </a:rPr>
              <a:t></a:t>
            </a:r>
            <a:r>
              <a:rPr lang="en-US" sz="1500" i="1">
                <a:solidFill>
                  <a:srgbClr val="CC0099"/>
                </a:solidFill>
              </a:rPr>
              <a:t> Weapon(y) </a:t>
            </a:r>
            <a:r>
              <a:rPr lang="en-US" sz="1500" i="1">
                <a:solidFill>
                  <a:srgbClr val="CC0099"/>
                </a:solidFill>
                <a:sym typeface="Symbol" pitchFamily="18" charset="2"/>
              </a:rPr>
              <a:t></a:t>
            </a:r>
            <a:r>
              <a:rPr lang="en-US" sz="1500" i="1">
                <a:solidFill>
                  <a:srgbClr val="CC0099"/>
                </a:solidFill>
              </a:rPr>
              <a:t> Sells(x,y,z) </a:t>
            </a:r>
            <a:r>
              <a:rPr lang="en-US" sz="1500" i="1">
                <a:solidFill>
                  <a:srgbClr val="CC0099"/>
                </a:solidFill>
                <a:sym typeface="Symbol" pitchFamily="18" charset="2"/>
              </a:rPr>
              <a:t></a:t>
            </a:r>
            <a:r>
              <a:rPr lang="en-US" sz="1500" i="1">
                <a:solidFill>
                  <a:srgbClr val="CC0099"/>
                </a:solidFill>
              </a:rPr>
              <a:t> Hostile(z) </a:t>
            </a:r>
            <a:r>
              <a:rPr lang="en-US" sz="1500" i="1">
                <a:solidFill>
                  <a:srgbClr val="CC0099"/>
                </a:solidFill>
                <a:sym typeface="Symbol" pitchFamily="18" charset="2"/>
              </a:rPr>
              <a:t></a:t>
            </a:r>
            <a:r>
              <a:rPr lang="en-US" sz="1500" i="1">
                <a:solidFill>
                  <a:srgbClr val="CC0099"/>
                </a:solidFill>
              </a:rPr>
              <a:t> Criminal(x)</a:t>
            </a:r>
          </a:p>
          <a:p>
            <a:pPr>
              <a:lnSpc>
                <a:spcPct val="80000"/>
              </a:lnSpc>
              <a:buFont typeface="Verdana" pitchFamily="34" charset="0"/>
              <a:buNone/>
            </a:pPr>
            <a:r>
              <a:rPr lang="en-US" sz="2000"/>
              <a:t>Nono … has some missiles, i.e., </a:t>
            </a:r>
            <a:r>
              <a:rPr lang="el-GR" sz="2000">
                <a:cs typeface="Arial" charset="0"/>
                <a:sym typeface="Symbol" pitchFamily="18" charset="2"/>
              </a:rPr>
              <a:t></a:t>
            </a:r>
            <a:r>
              <a:rPr lang="en-US" sz="2000"/>
              <a:t>x Owns(Nono,x) </a:t>
            </a:r>
            <a:r>
              <a:rPr lang="en-US" sz="2000">
                <a:sym typeface="Symbol" pitchFamily="18" charset="2"/>
              </a:rPr>
              <a:t></a:t>
            </a:r>
            <a:r>
              <a:rPr lang="en-US" sz="2000"/>
              <a:t> Missile(x):</a:t>
            </a:r>
          </a:p>
          <a:p>
            <a:pPr lvl="1">
              <a:lnSpc>
                <a:spcPct val="80000"/>
              </a:lnSpc>
              <a:buFontTx/>
              <a:buNone/>
            </a:pPr>
            <a:r>
              <a:rPr lang="en-US" sz="1500" i="1">
                <a:solidFill>
                  <a:srgbClr val="CC0099"/>
                </a:solidFill>
              </a:rPr>
              <a:t>Owns(Nono,M</a:t>
            </a:r>
            <a:r>
              <a:rPr lang="en-US" sz="1500" i="1" baseline="-25000">
                <a:solidFill>
                  <a:srgbClr val="CC0099"/>
                </a:solidFill>
              </a:rPr>
              <a:t>1</a:t>
            </a:r>
            <a:r>
              <a:rPr lang="en-US" sz="1500" i="1">
                <a:solidFill>
                  <a:srgbClr val="CC0099"/>
                </a:solidFill>
              </a:rPr>
              <a:t>) and Missile(M</a:t>
            </a:r>
            <a:r>
              <a:rPr lang="en-US" sz="1500" i="1" baseline="-25000">
                <a:solidFill>
                  <a:srgbClr val="CC0099"/>
                </a:solidFill>
              </a:rPr>
              <a:t>1</a:t>
            </a:r>
            <a:r>
              <a:rPr lang="en-US" sz="1500" i="1">
                <a:solidFill>
                  <a:srgbClr val="CC0099"/>
                </a:solidFill>
              </a:rPr>
              <a:t>)</a:t>
            </a:r>
          </a:p>
          <a:p>
            <a:pPr>
              <a:lnSpc>
                <a:spcPct val="80000"/>
              </a:lnSpc>
              <a:buFont typeface="Verdana" pitchFamily="34" charset="0"/>
              <a:buNone/>
            </a:pPr>
            <a:r>
              <a:rPr lang="en-US" sz="2000"/>
              <a:t>… all of its missiles were sold to it by Colonel West</a:t>
            </a:r>
          </a:p>
          <a:p>
            <a:pPr lvl="1">
              <a:lnSpc>
                <a:spcPct val="80000"/>
              </a:lnSpc>
              <a:buFontTx/>
              <a:buNone/>
            </a:pPr>
            <a:r>
              <a:rPr lang="en-US" sz="1500" i="1">
                <a:solidFill>
                  <a:srgbClr val="CC0099"/>
                </a:solidFill>
              </a:rPr>
              <a:t>Missile(x) </a:t>
            </a:r>
            <a:r>
              <a:rPr lang="en-US" sz="1500" i="1">
                <a:solidFill>
                  <a:srgbClr val="CC0099"/>
                </a:solidFill>
                <a:sym typeface="Symbol" pitchFamily="18" charset="2"/>
              </a:rPr>
              <a:t></a:t>
            </a:r>
            <a:r>
              <a:rPr lang="en-US" sz="1500" i="1">
                <a:solidFill>
                  <a:srgbClr val="CC0099"/>
                </a:solidFill>
              </a:rPr>
              <a:t> Owns(Nono,x) </a:t>
            </a:r>
            <a:r>
              <a:rPr lang="en-US" sz="1500" i="1">
                <a:solidFill>
                  <a:srgbClr val="CC0099"/>
                </a:solidFill>
                <a:sym typeface="Symbol" pitchFamily="18" charset="2"/>
              </a:rPr>
              <a:t></a:t>
            </a:r>
            <a:r>
              <a:rPr lang="en-US" sz="1500" i="1">
                <a:solidFill>
                  <a:srgbClr val="CC0099"/>
                </a:solidFill>
              </a:rPr>
              <a:t> Sells(West,x,Nono)</a:t>
            </a:r>
          </a:p>
          <a:p>
            <a:pPr>
              <a:lnSpc>
                <a:spcPct val="80000"/>
              </a:lnSpc>
              <a:buFont typeface="Verdana" pitchFamily="34" charset="0"/>
              <a:buNone/>
            </a:pPr>
            <a:r>
              <a:rPr lang="en-US" sz="2000"/>
              <a:t>Missiles are weapons:</a:t>
            </a:r>
          </a:p>
          <a:p>
            <a:pPr lvl="1">
              <a:lnSpc>
                <a:spcPct val="80000"/>
              </a:lnSpc>
              <a:buFontTx/>
              <a:buNone/>
            </a:pPr>
            <a:r>
              <a:rPr lang="en-US" sz="1500" i="1">
                <a:solidFill>
                  <a:srgbClr val="CC0099"/>
                </a:solidFill>
              </a:rPr>
              <a:t>Missile(x) </a:t>
            </a:r>
            <a:r>
              <a:rPr lang="en-US" sz="1500" i="1">
                <a:solidFill>
                  <a:srgbClr val="CC0099"/>
                </a:solidFill>
                <a:sym typeface="Symbol" pitchFamily="18" charset="2"/>
              </a:rPr>
              <a:t></a:t>
            </a:r>
            <a:r>
              <a:rPr lang="en-US" sz="1500" i="1">
                <a:solidFill>
                  <a:srgbClr val="CC0099"/>
                </a:solidFill>
              </a:rPr>
              <a:t> Weapon(x)</a:t>
            </a:r>
          </a:p>
          <a:p>
            <a:pPr>
              <a:lnSpc>
                <a:spcPct val="80000"/>
              </a:lnSpc>
              <a:buFont typeface="Verdana" pitchFamily="34" charset="0"/>
              <a:buNone/>
            </a:pPr>
            <a:r>
              <a:rPr lang="en-US" sz="2000"/>
              <a:t>An enemy of America counts as "hostile“:</a:t>
            </a:r>
          </a:p>
          <a:p>
            <a:pPr lvl="1">
              <a:lnSpc>
                <a:spcPct val="80000"/>
              </a:lnSpc>
              <a:buFontTx/>
              <a:buNone/>
            </a:pPr>
            <a:r>
              <a:rPr lang="en-US" sz="1500" i="1">
                <a:solidFill>
                  <a:srgbClr val="CC0099"/>
                </a:solidFill>
              </a:rPr>
              <a:t>Enemy(x,America) </a:t>
            </a:r>
            <a:r>
              <a:rPr lang="en-US" sz="1500" i="1">
                <a:solidFill>
                  <a:srgbClr val="CC0099"/>
                </a:solidFill>
                <a:sym typeface="Symbol" pitchFamily="18" charset="2"/>
              </a:rPr>
              <a:t></a:t>
            </a:r>
            <a:r>
              <a:rPr lang="en-US" sz="1500" i="1">
                <a:solidFill>
                  <a:srgbClr val="CC0099"/>
                </a:solidFill>
              </a:rPr>
              <a:t> Hostile(x)</a:t>
            </a:r>
          </a:p>
          <a:p>
            <a:pPr>
              <a:lnSpc>
                <a:spcPct val="80000"/>
              </a:lnSpc>
              <a:buFont typeface="Verdana" pitchFamily="34" charset="0"/>
              <a:buNone/>
            </a:pPr>
            <a:r>
              <a:rPr lang="en-US" sz="2000"/>
              <a:t>West, who is American …</a:t>
            </a:r>
          </a:p>
          <a:p>
            <a:pPr lvl="1">
              <a:lnSpc>
                <a:spcPct val="80000"/>
              </a:lnSpc>
              <a:buFontTx/>
              <a:buNone/>
            </a:pPr>
            <a:r>
              <a:rPr lang="en-US" sz="1500" i="1">
                <a:solidFill>
                  <a:srgbClr val="CC0099"/>
                </a:solidFill>
              </a:rPr>
              <a:t>American(West)</a:t>
            </a:r>
            <a:endParaRPr lang="en-US" sz="1500">
              <a:solidFill>
                <a:srgbClr val="CC0099"/>
              </a:solidFill>
            </a:endParaRPr>
          </a:p>
        </p:txBody>
      </p:sp>
    </p:spTree>
    <p:extLst>
      <p:ext uri="{BB962C8B-B14F-4D97-AF65-F5344CB8AC3E}">
        <p14:creationId xmlns:p14="http://schemas.microsoft.com/office/powerpoint/2010/main" val="90251534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sz="3800"/>
              <a:t>Example knowledge base contd.</a:t>
            </a:r>
            <a:endParaRPr lang="en-US"/>
          </a:p>
        </p:txBody>
      </p:sp>
      <p:sp>
        <p:nvSpPr>
          <p:cNvPr id="72707" name="Rectangle 3"/>
          <p:cNvSpPr>
            <a:spLocks noGrp="1" noChangeArrowheads="1"/>
          </p:cNvSpPr>
          <p:nvPr>
            <p:ph type="body" idx="1"/>
          </p:nvPr>
        </p:nvSpPr>
        <p:spPr/>
        <p:txBody>
          <a:bodyPr/>
          <a:lstStyle/>
          <a:p>
            <a:pPr>
              <a:lnSpc>
                <a:spcPct val="80000"/>
              </a:lnSpc>
              <a:buFont typeface="Verdana" pitchFamily="34" charset="0"/>
              <a:buNone/>
            </a:pPr>
            <a:r>
              <a:rPr lang="en-US" sz="2000"/>
              <a:t>... it is a crime for an American to sell weapons to hostile nations:</a:t>
            </a:r>
          </a:p>
          <a:p>
            <a:pPr lvl="1">
              <a:lnSpc>
                <a:spcPct val="80000"/>
              </a:lnSpc>
              <a:buFontTx/>
              <a:buNone/>
            </a:pPr>
            <a:r>
              <a:rPr lang="en-US" sz="1500" i="1">
                <a:solidFill>
                  <a:srgbClr val="CC0099"/>
                </a:solidFill>
              </a:rPr>
              <a:t>American(x) </a:t>
            </a:r>
            <a:r>
              <a:rPr lang="en-US" sz="1500" i="1">
                <a:solidFill>
                  <a:srgbClr val="CC0099"/>
                </a:solidFill>
                <a:sym typeface="Symbol" pitchFamily="18" charset="2"/>
              </a:rPr>
              <a:t></a:t>
            </a:r>
            <a:r>
              <a:rPr lang="en-US" sz="1500" i="1">
                <a:solidFill>
                  <a:srgbClr val="CC0099"/>
                </a:solidFill>
              </a:rPr>
              <a:t> Weapon(y) </a:t>
            </a:r>
            <a:r>
              <a:rPr lang="en-US" sz="1500" i="1">
                <a:solidFill>
                  <a:srgbClr val="CC0099"/>
                </a:solidFill>
                <a:sym typeface="Symbol" pitchFamily="18" charset="2"/>
              </a:rPr>
              <a:t></a:t>
            </a:r>
            <a:r>
              <a:rPr lang="en-US" sz="1500" i="1">
                <a:solidFill>
                  <a:srgbClr val="CC0099"/>
                </a:solidFill>
              </a:rPr>
              <a:t> Sells(x,y,z) </a:t>
            </a:r>
            <a:r>
              <a:rPr lang="en-US" sz="1500" i="1">
                <a:solidFill>
                  <a:srgbClr val="CC0099"/>
                </a:solidFill>
                <a:sym typeface="Symbol" pitchFamily="18" charset="2"/>
              </a:rPr>
              <a:t></a:t>
            </a:r>
            <a:r>
              <a:rPr lang="en-US" sz="1500" i="1">
                <a:solidFill>
                  <a:srgbClr val="CC0099"/>
                </a:solidFill>
              </a:rPr>
              <a:t> Hostile(z) </a:t>
            </a:r>
            <a:r>
              <a:rPr lang="en-US" sz="1500" i="1">
                <a:solidFill>
                  <a:srgbClr val="CC0099"/>
                </a:solidFill>
                <a:sym typeface="Symbol" pitchFamily="18" charset="2"/>
              </a:rPr>
              <a:t></a:t>
            </a:r>
            <a:r>
              <a:rPr lang="en-US" sz="1500" i="1">
                <a:solidFill>
                  <a:srgbClr val="CC0099"/>
                </a:solidFill>
              </a:rPr>
              <a:t> Criminal(x)</a:t>
            </a:r>
          </a:p>
          <a:p>
            <a:pPr>
              <a:lnSpc>
                <a:spcPct val="80000"/>
              </a:lnSpc>
              <a:buFont typeface="Verdana" pitchFamily="34" charset="0"/>
              <a:buNone/>
            </a:pPr>
            <a:r>
              <a:rPr lang="en-US" sz="2000"/>
              <a:t>Nono … has some missiles, i.e., </a:t>
            </a:r>
            <a:r>
              <a:rPr lang="el-GR" sz="2000">
                <a:cs typeface="Arial" charset="0"/>
                <a:sym typeface="Symbol" pitchFamily="18" charset="2"/>
              </a:rPr>
              <a:t></a:t>
            </a:r>
            <a:r>
              <a:rPr lang="en-US" sz="2000"/>
              <a:t>x Owns(Nono,x) </a:t>
            </a:r>
            <a:r>
              <a:rPr lang="en-US" sz="2000">
                <a:sym typeface="Symbol" pitchFamily="18" charset="2"/>
              </a:rPr>
              <a:t></a:t>
            </a:r>
            <a:r>
              <a:rPr lang="en-US" sz="2000"/>
              <a:t> Missile(x):</a:t>
            </a:r>
          </a:p>
          <a:p>
            <a:pPr lvl="1">
              <a:lnSpc>
                <a:spcPct val="80000"/>
              </a:lnSpc>
              <a:buFontTx/>
              <a:buNone/>
            </a:pPr>
            <a:r>
              <a:rPr lang="en-US" sz="1500" i="1">
                <a:solidFill>
                  <a:srgbClr val="CC0099"/>
                </a:solidFill>
              </a:rPr>
              <a:t>Owns(Nono,M</a:t>
            </a:r>
            <a:r>
              <a:rPr lang="en-US" sz="1500" i="1" baseline="-25000">
                <a:solidFill>
                  <a:srgbClr val="CC0099"/>
                </a:solidFill>
              </a:rPr>
              <a:t>1</a:t>
            </a:r>
            <a:r>
              <a:rPr lang="en-US" sz="1500" i="1">
                <a:solidFill>
                  <a:srgbClr val="CC0099"/>
                </a:solidFill>
              </a:rPr>
              <a:t>) and Missile(M</a:t>
            </a:r>
            <a:r>
              <a:rPr lang="en-US" sz="1500" i="1" baseline="-25000">
                <a:solidFill>
                  <a:srgbClr val="CC0099"/>
                </a:solidFill>
              </a:rPr>
              <a:t>1</a:t>
            </a:r>
            <a:r>
              <a:rPr lang="en-US" sz="1500" i="1">
                <a:solidFill>
                  <a:srgbClr val="CC0099"/>
                </a:solidFill>
              </a:rPr>
              <a:t>)</a:t>
            </a:r>
          </a:p>
          <a:p>
            <a:pPr>
              <a:lnSpc>
                <a:spcPct val="80000"/>
              </a:lnSpc>
              <a:buFont typeface="Verdana" pitchFamily="34" charset="0"/>
              <a:buNone/>
            </a:pPr>
            <a:r>
              <a:rPr lang="en-US" sz="2000"/>
              <a:t>… all of its missiles were sold to it by Colonel West</a:t>
            </a:r>
          </a:p>
          <a:p>
            <a:pPr lvl="1">
              <a:lnSpc>
                <a:spcPct val="80000"/>
              </a:lnSpc>
              <a:buFontTx/>
              <a:buNone/>
            </a:pPr>
            <a:r>
              <a:rPr lang="en-US" sz="1500" i="1">
                <a:solidFill>
                  <a:srgbClr val="CC0099"/>
                </a:solidFill>
              </a:rPr>
              <a:t>Missile(x) </a:t>
            </a:r>
            <a:r>
              <a:rPr lang="en-US" sz="1500" i="1">
                <a:solidFill>
                  <a:srgbClr val="CC0099"/>
                </a:solidFill>
                <a:sym typeface="Symbol" pitchFamily="18" charset="2"/>
              </a:rPr>
              <a:t></a:t>
            </a:r>
            <a:r>
              <a:rPr lang="en-US" sz="1500" i="1">
                <a:solidFill>
                  <a:srgbClr val="CC0099"/>
                </a:solidFill>
              </a:rPr>
              <a:t> Owns(Nono,x) </a:t>
            </a:r>
            <a:r>
              <a:rPr lang="en-US" sz="1500" i="1">
                <a:solidFill>
                  <a:srgbClr val="CC0099"/>
                </a:solidFill>
                <a:sym typeface="Symbol" pitchFamily="18" charset="2"/>
              </a:rPr>
              <a:t></a:t>
            </a:r>
            <a:r>
              <a:rPr lang="en-US" sz="1500" i="1">
                <a:solidFill>
                  <a:srgbClr val="CC0099"/>
                </a:solidFill>
              </a:rPr>
              <a:t> Sells(West,x,Nono)</a:t>
            </a:r>
          </a:p>
          <a:p>
            <a:pPr>
              <a:lnSpc>
                <a:spcPct val="80000"/>
              </a:lnSpc>
              <a:buFont typeface="Verdana" pitchFamily="34" charset="0"/>
              <a:buNone/>
            </a:pPr>
            <a:r>
              <a:rPr lang="en-US" sz="2000"/>
              <a:t>Missiles are weapons:</a:t>
            </a:r>
          </a:p>
          <a:p>
            <a:pPr lvl="1">
              <a:lnSpc>
                <a:spcPct val="80000"/>
              </a:lnSpc>
              <a:buFontTx/>
              <a:buNone/>
            </a:pPr>
            <a:r>
              <a:rPr lang="en-US" sz="1500" i="1">
                <a:solidFill>
                  <a:srgbClr val="CC0099"/>
                </a:solidFill>
              </a:rPr>
              <a:t>Missile(x) </a:t>
            </a:r>
            <a:r>
              <a:rPr lang="en-US" sz="1500" i="1">
                <a:solidFill>
                  <a:srgbClr val="CC0099"/>
                </a:solidFill>
                <a:sym typeface="Symbol" pitchFamily="18" charset="2"/>
              </a:rPr>
              <a:t></a:t>
            </a:r>
            <a:r>
              <a:rPr lang="en-US" sz="1500" i="1">
                <a:solidFill>
                  <a:srgbClr val="CC0099"/>
                </a:solidFill>
              </a:rPr>
              <a:t> Weapon(x)</a:t>
            </a:r>
          </a:p>
          <a:p>
            <a:pPr>
              <a:lnSpc>
                <a:spcPct val="80000"/>
              </a:lnSpc>
              <a:buFont typeface="Verdana" pitchFamily="34" charset="0"/>
              <a:buNone/>
            </a:pPr>
            <a:r>
              <a:rPr lang="en-US" sz="2000"/>
              <a:t>An enemy of America counts as "hostile“:</a:t>
            </a:r>
          </a:p>
          <a:p>
            <a:pPr lvl="1">
              <a:lnSpc>
                <a:spcPct val="80000"/>
              </a:lnSpc>
              <a:buFontTx/>
              <a:buNone/>
            </a:pPr>
            <a:r>
              <a:rPr lang="en-US" sz="1500" i="1">
                <a:solidFill>
                  <a:srgbClr val="CC0099"/>
                </a:solidFill>
              </a:rPr>
              <a:t>Enemy(x,America) </a:t>
            </a:r>
            <a:r>
              <a:rPr lang="en-US" sz="1500" i="1">
                <a:solidFill>
                  <a:srgbClr val="CC0099"/>
                </a:solidFill>
                <a:sym typeface="Symbol" pitchFamily="18" charset="2"/>
              </a:rPr>
              <a:t></a:t>
            </a:r>
            <a:r>
              <a:rPr lang="en-US" sz="1500" i="1">
                <a:solidFill>
                  <a:srgbClr val="CC0099"/>
                </a:solidFill>
              </a:rPr>
              <a:t> Hostile(x)</a:t>
            </a:r>
          </a:p>
          <a:p>
            <a:pPr>
              <a:lnSpc>
                <a:spcPct val="80000"/>
              </a:lnSpc>
              <a:buFont typeface="Verdana" pitchFamily="34" charset="0"/>
              <a:buNone/>
            </a:pPr>
            <a:r>
              <a:rPr lang="en-US" sz="2000"/>
              <a:t>West, who is American …</a:t>
            </a:r>
          </a:p>
          <a:p>
            <a:pPr lvl="1">
              <a:lnSpc>
                <a:spcPct val="80000"/>
              </a:lnSpc>
              <a:buFontTx/>
              <a:buNone/>
            </a:pPr>
            <a:r>
              <a:rPr lang="en-US" sz="1500" i="1">
                <a:solidFill>
                  <a:srgbClr val="CC0099"/>
                </a:solidFill>
              </a:rPr>
              <a:t>American(West)</a:t>
            </a:r>
          </a:p>
          <a:p>
            <a:pPr>
              <a:lnSpc>
                <a:spcPct val="80000"/>
              </a:lnSpc>
              <a:buFont typeface="Verdana" pitchFamily="34" charset="0"/>
              <a:buNone/>
            </a:pPr>
            <a:r>
              <a:rPr lang="en-US" sz="2000"/>
              <a:t>The country Nono, an enemy of America …</a:t>
            </a:r>
            <a:endParaRPr lang="en-US" sz="2000" i="1"/>
          </a:p>
        </p:txBody>
      </p:sp>
    </p:spTree>
    <p:extLst>
      <p:ext uri="{BB962C8B-B14F-4D97-AF65-F5344CB8AC3E}">
        <p14:creationId xmlns:p14="http://schemas.microsoft.com/office/powerpoint/2010/main" val="41805519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r>
              <a:rPr lang="en-US" sz="3800"/>
              <a:t>Example knowledge base contd.</a:t>
            </a:r>
            <a:endParaRPr lang="en-US"/>
          </a:p>
        </p:txBody>
      </p:sp>
      <p:sp>
        <p:nvSpPr>
          <p:cNvPr id="78851" name="Rectangle 3"/>
          <p:cNvSpPr>
            <a:spLocks noGrp="1" noChangeArrowheads="1"/>
          </p:cNvSpPr>
          <p:nvPr>
            <p:ph type="body" idx="1"/>
          </p:nvPr>
        </p:nvSpPr>
        <p:spPr/>
        <p:txBody>
          <a:bodyPr/>
          <a:lstStyle/>
          <a:p>
            <a:pPr>
              <a:lnSpc>
                <a:spcPct val="80000"/>
              </a:lnSpc>
              <a:buFont typeface="Verdana" pitchFamily="34" charset="0"/>
              <a:buNone/>
            </a:pPr>
            <a:r>
              <a:rPr lang="en-US" sz="2000"/>
              <a:t>... it is a crime for an American to sell weapons to hostile nations:</a:t>
            </a:r>
          </a:p>
          <a:p>
            <a:pPr lvl="1">
              <a:lnSpc>
                <a:spcPct val="80000"/>
              </a:lnSpc>
              <a:buFontTx/>
              <a:buNone/>
            </a:pPr>
            <a:r>
              <a:rPr lang="en-US" sz="1500" i="1">
                <a:solidFill>
                  <a:srgbClr val="CC0099"/>
                </a:solidFill>
              </a:rPr>
              <a:t>American(x) </a:t>
            </a:r>
            <a:r>
              <a:rPr lang="en-US" sz="1500" i="1">
                <a:solidFill>
                  <a:srgbClr val="CC0099"/>
                </a:solidFill>
                <a:sym typeface="Symbol" pitchFamily="18" charset="2"/>
              </a:rPr>
              <a:t></a:t>
            </a:r>
            <a:r>
              <a:rPr lang="en-US" sz="1500" i="1">
                <a:solidFill>
                  <a:srgbClr val="CC0099"/>
                </a:solidFill>
              </a:rPr>
              <a:t> Weapon(y) </a:t>
            </a:r>
            <a:r>
              <a:rPr lang="en-US" sz="1500" i="1">
                <a:solidFill>
                  <a:srgbClr val="CC0099"/>
                </a:solidFill>
                <a:sym typeface="Symbol" pitchFamily="18" charset="2"/>
              </a:rPr>
              <a:t></a:t>
            </a:r>
            <a:r>
              <a:rPr lang="en-US" sz="1500" i="1">
                <a:solidFill>
                  <a:srgbClr val="CC0099"/>
                </a:solidFill>
              </a:rPr>
              <a:t> Sells(x,y,z) </a:t>
            </a:r>
            <a:r>
              <a:rPr lang="en-US" sz="1500" i="1">
                <a:solidFill>
                  <a:srgbClr val="CC0099"/>
                </a:solidFill>
                <a:sym typeface="Symbol" pitchFamily="18" charset="2"/>
              </a:rPr>
              <a:t></a:t>
            </a:r>
            <a:r>
              <a:rPr lang="en-US" sz="1500" i="1">
                <a:solidFill>
                  <a:srgbClr val="CC0099"/>
                </a:solidFill>
              </a:rPr>
              <a:t> Hostile(z) </a:t>
            </a:r>
            <a:r>
              <a:rPr lang="en-US" sz="1500" i="1">
                <a:solidFill>
                  <a:srgbClr val="CC0099"/>
                </a:solidFill>
                <a:sym typeface="Symbol" pitchFamily="18" charset="2"/>
              </a:rPr>
              <a:t></a:t>
            </a:r>
            <a:r>
              <a:rPr lang="en-US" sz="1500" i="1">
                <a:solidFill>
                  <a:srgbClr val="CC0099"/>
                </a:solidFill>
              </a:rPr>
              <a:t> Criminal(x)</a:t>
            </a:r>
          </a:p>
          <a:p>
            <a:pPr>
              <a:lnSpc>
                <a:spcPct val="80000"/>
              </a:lnSpc>
              <a:buFont typeface="Verdana" pitchFamily="34" charset="0"/>
              <a:buNone/>
            </a:pPr>
            <a:r>
              <a:rPr lang="en-US" sz="2000"/>
              <a:t>Nono … has some missiles, i.e., </a:t>
            </a:r>
            <a:r>
              <a:rPr lang="el-GR" sz="2000">
                <a:cs typeface="Arial" charset="0"/>
                <a:sym typeface="Symbol" pitchFamily="18" charset="2"/>
              </a:rPr>
              <a:t></a:t>
            </a:r>
            <a:r>
              <a:rPr lang="en-US" sz="2000"/>
              <a:t>x Owns(Nono,x) </a:t>
            </a:r>
            <a:r>
              <a:rPr lang="en-US" sz="2000">
                <a:sym typeface="Symbol" pitchFamily="18" charset="2"/>
              </a:rPr>
              <a:t></a:t>
            </a:r>
            <a:r>
              <a:rPr lang="en-US" sz="2000"/>
              <a:t> Missile(x):</a:t>
            </a:r>
          </a:p>
          <a:p>
            <a:pPr lvl="1">
              <a:lnSpc>
                <a:spcPct val="80000"/>
              </a:lnSpc>
              <a:buFontTx/>
              <a:buNone/>
            </a:pPr>
            <a:r>
              <a:rPr lang="en-US" sz="1500" i="1">
                <a:solidFill>
                  <a:srgbClr val="CC0099"/>
                </a:solidFill>
              </a:rPr>
              <a:t>Owns(Nono,M</a:t>
            </a:r>
            <a:r>
              <a:rPr lang="en-US" sz="1500" i="1" baseline="-25000">
                <a:solidFill>
                  <a:srgbClr val="CC0099"/>
                </a:solidFill>
              </a:rPr>
              <a:t>1</a:t>
            </a:r>
            <a:r>
              <a:rPr lang="en-US" sz="1500" i="1">
                <a:solidFill>
                  <a:srgbClr val="CC0099"/>
                </a:solidFill>
              </a:rPr>
              <a:t>) and Missile(M</a:t>
            </a:r>
            <a:r>
              <a:rPr lang="en-US" sz="1500" i="1" baseline="-25000">
                <a:solidFill>
                  <a:srgbClr val="CC0099"/>
                </a:solidFill>
              </a:rPr>
              <a:t>1</a:t>
            </a:r>
            <a:r>
              <a:rPr lang="en-US" sz="1500" i="1">
                <a:solidFill>
                  <a:srgbClr val="CC0099"/>
                </a:solidFill>
              </a:rPr>
              <a:t>)</a:t>
            </a:r>
          </a:p>
          <a:p>
            <a:pPr>
              <a:lnSpc>
                <a:spcPct val="80000"/>
              </a:lnSpc>
              <a:buFont typeface="Verdana" pitchFamily="34" charset="0"/>
              <a:buNone/>
            </a:pPr>
            <a:r>
              <a:rPr lang="en-US" sz="2000"/>
              <a:t>… all of its missiles were sold to it by Colonel West</a:t>
            </a:r>
          </a:p>
          <a:p>
            <a:pPr lvl="1">
              <a:lnSpc>
                <a:spcPct val="80000"/>
              </a:lnSpc>
              <a:buFontTx/>
              <a:buNone/>
            </a:pPr>
            <a:r>
              <a:rPr lang="en-US" sz="1500" i="1">
                <a:solidFill>
                  <a:srgbClr val="CC0099"/>
                </a:solidFill>
              </a:rPr>
              <a:t>Missile(x) </a:t>
            </a:r>
            <a:r>
              <a:rPr lang="en-US" sz="1500" i="1">
                <a:solidFill>
                  <a:srgbClr val="CC0099"/>
                </a:solidFill>
                <a:sym typeface="Symbol" pitchFamily="18" charset="2"/>
              </a:rPr>
              <a:t></a:t>
            </a:r>
            <a:r>
              <a:rPr lang="en-US" sz="1500" i="1">
                <a:solidFill>
                  <a:srgbClr val="CC0099"/>
                </a:solidFill>
              </a:rPr>
              <a:t> Owns(Nono,x) </a:t>
            </a:r>
            <a:r>
              <a:rPr lang="en-US" sz="1500" i="1">
                <a:solidFill>
                  <a:srgbClr val="CC0099"/>
                </a:solidFill>
                <a:sym typeface="Symbol" pitchFamily="18" charset="2"/>
              </a:rPr>
              <a:t></a:t>
            </a:r>
            <a:r>
              <a:rPr lang="en-US" sz="1500" i="1">
                <a:solidFill>
                  <a:srgbClr val="CC0099"/>
                </a:solidFill>
              </a:rPr>
              <a:t> Sells(West,x,Nono)</a:t>
            </a:r>
          </a:p>
          <a:p>
            <a:pPr>
              <a:lnSpc>
                <a:spcPct val="80000"/>
              </a:lnSpc>
              <a:buFont typeface="Verdana" pitchFamily="34" charset="0"/>
              <a:buNone/>
            </a:pPr>
            <a:r>
              <a:rPr lang="en-US" sz="2000"/>
              <a:t>Missiles are weapons:</a:t>
            </a:r>
          </a:p>
          <a:p>
            <a:pPr lvl="1">
              <a:lnSpc>
                <a:spcPct val="80000"/>
              </a:lnSpc>
              <a:buFontTx/>
              <a:buNone/>
            </a:pPr>
            <a:r>
              <a:rPr lang="en-US" sz="1500" i="1">
                <a:solidFill>
                  <a:srgbClr val="CC0099"/>
                </a:solidFill>
              </a:rPr>
              <a:t>Missile(x) </a:t>
            </a:r>
            <a:r>
              <a:rPr lang="en-US" sz="1500" i="1">
                <a:solidFill>
                  <a:srgbClr val="CC0099"/>
                </a:solidFill>
                <a:sym typeface="Symbol" pitchFamily="18" charset="2"/>
              </a:rPr>
              <a:t></a:t>
            </a:r>
            <a:r>
              <a:rPr lang="en-US" sz="1500" i="1">
                <a:solidFill>
                  <a:srgbClr val="CC0099"/>
                </a:solidFill>
              </a:rPr>
              <a:t> Weapon(x)</a:t>
            </a:r>
          </a:p>
          <a:p>
            <a:pPr>
              <a:lnSpc>
                <a:spcPct val="80000"/>
              </a:lnSpc>
              <a:buFont typeface="Verdana" pitchFamily="34" charset="0"/>
              <a:buNone/>
            </a:pPr>
            <a:r>
              <a:rPr lang="en-US" sz="2000"/>
              <a:t>An enemy of America counts as "hostile“:</a:t>
            </a:r>
          </a:p>
          <a:p>
            <a:pPr lvl="1">
              <a:lnSpc>
                <a:spcPct val="80000"/>
              </a:lnSpc>
              <a:buFontTx/>
              <a:buNone/>
            </a:pPr>
            <a:r>
              <a:rPr lang="en-US" sz="1500" i="1">
                <a:solidFill>
                  <a:srgbClr val="CC0099"/>
                </a:solidFill>
              </a:rPr>
              <a:t>Enemy(x,America) </a:t>
            </a:r>
            <a:r>
              <a:rPr lang="en-US" sz="1500" i="1">
                <a:solidFill>
                  <a:srgbClr val="CC0099"/>
                </a:solidFill>
                <a:sym typeface="Symbol" pitchFamily="18" charset="2"/>
              </a:rPr>
              <a:t></a:t>
            </a:r>
            <a:r>
              <a:rPr lang="en-US" sz="1500" i="1">
                <a:solidFill>
                  <a:srgbClr val="CC0099"/>
                </a:solidFill>
              </a:rPr>
              <a:t> Hostile(x)</a:t>
            </a:r>
          </a:p>
          <a:p>
            <a:pPr>
              <a:lnSpc>
                <a:spcPct val="80000"/>
              </a:lnSpc>
              <a:buFont typeface="Verdana" pitchFamily="34" charset="0"/>
              <a:buNone/>
            </a:pPr>
            <a:r>
              <a:rPr lang="en-US" sz="2000"/>
              <a:t>West, who is American …</a:t>
            </a:r>
          </a:p>
          <a:p>
            <a:pPr lvl="1">
              <a:lnSpc>
                <a:spcPct val="80000"/>
              </a:lnSpc>
              <a:buFontTx/>
              <a:buNone/>
            </a:pPr>
            <a:r>
              <a:rPr lang="en-US" sz="1500" i="1">
                <a:solidFill>
                  <a:srgbClr val="CC0099"/>
                </a:solidFill>
              </a:rPr>
              <a:t>American(West)</a:t>
            </a:r>
          </a:p>
          <a:p>
            <a:pPr>
              <a:lnSpc>
                <a:spcPct val="80000"/>
              </a:lnSpc>
              <a:buFont typeface="Verdana" pitchFamily="34" charset="0"/>
              <a:buNone/>
            </a:pPr>
            <a:r>
              <a:rPr lang="en-US" sz="2000"/>
              <a:t>The country Nono, an enemy of America …</a:t>
            </a:r>
            <a:endParaRPr lang="en-US" sz="2000" i="1"/>
          </a:p>
          <a:p>
            <a:pPr lvl="1">
              <a:lnSpc>
                <a:spcPct val="80000"/>
              </a:lnSpc>
              <a:buFontTx/>
              <a:buNone/>
            </a:pPr>
            <a:r>
              <a:rPr lang="en-US" sz="1500" i="1">
                <a:solidFill>
                  <a:srgbClr val="CC0099"/>
                </a:solidFill>
              </a:rPr>
              <a:t>Enemy(Nono,America)</a:t>
            </a:r>
            <a:r>
              <a:rPr lang="en-US" sz="1500">
                <a:solidFill>
                  <a:srgbClr val="CC0099"/>
                </a:solidFill>
              </a:rPr>
              <a:t>
</a:t>
            </a:r>
          </a:p>
        </p:txBody>
      </p:sp>
    </p:spTree>
    <p:extLst>
      <p:ext uri="{BB962C8B-B14F-4D97-AF65-F5344CB8AC3E}">
        <p14:creationId xmlns:p14="http://schemas.microsoft.com/office/powerpoint/2010/main" val="126198784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t>Forward chaining algorithm</a:t>
            </a:r>
          </a:p>
        </p:txBody>
      </p:sp>
      <p:pic>
        <p:nvPicPr>
          <p:cNvPr id="23558" name="Picture 6"/>
          <p:cNvPicPr>
            <a:picLocks noChangeAspect="1" noChangeArrowheads="1"/>
          </p:cNvPicPr>
          <p:nvPr/>
        </p:nvPicPr>
        <p:blipFill>
          <a:blip r:embed="rId3">
            <a:extLst>
              <a:ext uri="{28A0092B-C50C-407E-A947-70E740481C1C}">
                <a14:useLocalDpi xmlns:a14="http://schemas.microsoft.com/office/drawing/2010/main" val="0"/>
              </a:ext>
            </a:extLst>
          </a:blip>
          <a:srcRect l="53906" t="32292" r="8984" b="12500"/>
          <a:stretch>
            <a:fillRect/>
          </a:stretch>
        </p:blipFill>
        <p:spPr bwMode="auto">
          <a:xfrm>
            <a:off x="533400" y="1752600"/>
            <a:ext cx="8001000" cy="4464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812566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t>Forward chaining example</a:t>
            </a:r>
          </a:p>
        </p:txBody>
      </p:sp>
      <p:pic>
        <p:nvPicPr>
          <p:cNvPr id="24581" name="Picture 5" descr="crime-fc1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981200"/>
            <a:ext cx="7467600" cy="3114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14798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t>Forward chaining example</a:t>
            </a:r>
          </a:p>
        </p:txBody>
      </p:sp>
      <p:pic>
        <p:nvPicPr>
          <p:cNvPr id="25605" name="Picture 5" descr="crime-fc2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981200"/>
            <a:ext cx="7467600" cy="3114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98430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t>Forward chaining example</a:t>
            </a:r>
          </a:p>
        </p:txBody>
      </p:sp>
      <p:pic>
        <p:nvPicPr>
          <p:cNvPr id="26629" name="Picture 5" descr="crime-fc3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200" y="1981200"/>
            <a:ext cx="7467600" cy="31146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718709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Backward</a:t>
            </a:r>
            <a:r>
              <a:rPr spc="-65" dirty="0"/>
              <a:t> </a:t>
            </a:r>
            <a:r>
              <a:rPr spc="-10" dirty="0"/>
              <a:t>Reasoning</a:t>
            </a:r>
          </a:p>
        </p:txBody>
      </p:sp>
      <p:sp>
        <p:nvSpPr>
          <p:cNvPr id="3" name="object 3"/>
          <p:cNvSpPr txBox="1">
            <a:spLocks noGrp="1"/>
          </p:cNvSpPr>
          <p:nvPr>
            <p:ph type="body" idx="1"/>
          </p:nvPr>
        </p:nvSpPr>
        <p:spPr>
          <a:prstGeom prst="rect">
            <a:avLst/>
          </a:prstGeom>
        </p:spPr>
        <p:txBody>
          <a:bodyPr vert="horz" wrap="square" lIns="0" tIns="241300" rIns="0" bIns="0" rtlCol="0">
            <a:spAutoFit/>
          </a:bodyPr>
          <a:lstStyle/>
          <a:p>
            <a:pPr marL="353060" marR="5080" indent="-340360" algn="just">
              <a:lnSpc>
                <a:spcPct val="100000"/>
              </a:lnSpc>
              <a:spcBef>
                <a:spcPts val="100"/>
              </a:spcBef>
              <a:buFont typeface="Arial MT"/>
              <a:buChar char="•"/>
              <a:tabLst>
                <a:tab pos="355600" algn="l"/>
              </a:tabLst>
            </a:pPr>
            <a:r>
              <a:rPr dirty="0"/>
              <a:t>The</a:t>
            </a:r>
            <a:r>
              <a:rPr spc="275" dirty="0"/>
              <a:t> </a:t>
            </a:r>
            <a:r>
              <a:rPr b="1" dirty="0">
                <a:latin typeface="Times New Roman"/>
                <a:cs typeface="Times New Roman"/>
              </a:rPr>
              <a:t>backward</a:t>
            </a:r>
            <a:r>
              <a:rPr b="1" spc="275" dirty="0">
                <a:latin typeface="Times New Roman"/>
                <a:cs typeface="Times New Roman"/>
              </a:rPr>
              <a:t> </a:t>
            </a:r>
            <a:r>
              <a:rPr b="1" dirty="0">
                <a:latin typeface="Times New Roman"/>
                <a:cs typeface="Times New Roman"/>
              </a:rPr>
              <a:t>reasoning</a:t>
            </a:r>
            <a:r>
              <a:rPr b="1" spc="270" dirty="0">
                <a:latin typeface="Times New Roman"/>
                <a:cs typeface="Times New Roman"/>
              </a:rPr>
              <a:t> </a:t>
            </a:r>
            <a:r>
              <a:rPr dirty="0"/>
              <a:t>is</a:t>
            </a:r>
            <a:r>
              <a:rPr spc="280" dirty="0"/>
              <a:t> </a:t>
            </a:r>
            <a:r>
              <a:rPr dirty="0"/>
              <a:t>inverse</a:t>
            </a:r>
            <a:r>
              <a:rPr spc="285" dirty="0"/>
              <a:t> </a:t>
            </a:r>
            <a:r>
              <a:rPr dirty="0"/>
              <a:t>of</a:t>
            </a:r>
            <a:r>
              <a:rPr spc="270" dirty="0"/>
              <a:t> </a:t>
            </a:r>
            <a:r>
              <a:rPr dirty="0"/>
              <a:t>forward</a:t>
            </a:r>
            <a:r>
              <a:rPr spc="275" dirty="0"/>
              <a:t> </a:t>
            </a:r>
            <a:r>
              <a:rPr dirty="0"/>
              <a:t>reasoning</a:t>
            </a:r>
            <a:r>
              <a:rPr spc="270" dirty="0"/>
              <a:t> </a:t>
            </a:r>
            <a:r>
              <a:rPr spc="-25" dirty="0"/>
              <a:t>in 	</a:t>
            </a:r>
            <a:r>
              <a:rPr dirty="0"/>
              <a:t>which</a:t>
            </a:r>
            <a:r>
              <a:rPr spc="10" dirty="0"/>
              <a:t> </a:t>
            </a:r>
            <a:r>
              <a:rPr dirty="0"/>
              <a:t>goal</a:t>
            </a:r>
            <a:r>
              <a:rPr spc="5" dirty="0"/>
              <a:t> </a:t>
            </a:r>
            <a:r>
              <a:rPr dirty="0"/>
              <a:t>is</a:t>
            </a:r>
            <a:r>
              <a:rPr spc="15" dirty="0"/>
              <a:t> </a:t>
            </a:r>
            <a:r>
              <a:rPr dirty="0"/>
              <a:t>analysed</a:t>
            </a:r>
            <a:r>
              <a:rPr spc="-5" dirty="0"/>
              <a:t> </a:t>
            </a:r>
            <a:r>
              <a:rPr dirty="0"/>
              <a:t>in</a:t>
            </a:r>
            <a:r>
              <a:rPr spc="10" dirty="0"/>
              <a:t> </a:t>
            </a:r>
            <a:r>
              <a:rPr dirty="0"/>
              <a:t>order to</a:t>
            </a:r>
            <a:r>
              <a:rPr spc="10" dirty="0"/>
              <a:t> </a:t>
            </a:r>
            <a:r>
              <a:rPr dirty="0"/>
              <a:t>deduce</a:t>
            </a:r>
            <a:r>
              <a:rPr spc="5" dirty="0"/>
              <a:t> </a:t>
            </a:r>
            <a:r>
              <a:rPr dirty="0"/>
              <a:t>the</a:t>
            </a:r>
            <a:r>
              <a:rPr spc="15" dirty="0"/>
              <a:t> </a:t>
            </a:r>
            <a:r>
              <a:rPr dirty="0"/>
              <a:t>rules,</a:t>
            </a:r>
            <a:r>
              <a:rPr spc="5" dirty="0"/>
              <a:t> </a:t>
            </a:r>
            <a:r>
              <a:rPr dirty="0"/>
              <a:t>initial </a:t>
            </a:r>
            <a:r>
              <a:rPr spc="-10" dirty="0"/>
              <a:t>facts 	</a:t>
            </a:r>
            <a:r>
              <a:rPr dirty="0"/>
              <a:t>and </a:t>
            </a:r>
            <a:r>
              <a:rPr spc="-20" dirty="0"/>
              <a:t>data.</a:t>
            </a:r>
          </a:p>
          <a:p>
            <a:pPr>
              <a:lnSpc>
                <a:spcPct val="100000"/>
              </a:lnSpc>
              <a:spcBef>
                <a:spcPts val="1275"/>
              </a:spcBef>
              <a:buFont typeface="Arial MT"/>
              <a:buChar char="•"/>
            </a:pPr>
            <a:endParaRPr spc="-20" dirty="0"/>
          </a:p>
          <a:p>
            <a:pPr marL="353060" marR="5080" indent="-340360" algn="just">
              <a:lnSpc>
                <a:spcPct val="100000"/>
              </a:lnSpc>
              <a:buFont typeface="Arial MT"/>
              <a:buChar char="•"/>
              <a:tabLst>
                <a:tab pos="355600" algn="l"/>
              </a:tabLst>
            </a:pPr>
            <a:r>
              <a:rPr spc="-65" dirty="0"/>
              <a:t>We</a:t>
            </a:r>
            <a:r>
              <a:rPr spc="-25" dirty="0"/>
              <a:t> </a:t>
            </a:r>
            <a:r>
              <a:rPr dirty="0"/>
              <a:t>can</a:t>
            </a:r>
            <a:r>
              <a:rPr spc="-15" dirty="0"/>
              <a:t> </a:t>
            </a:r>
            <a:r>
              <a:rPr dirty="0"/>
              <a:t>understand</a:t>
            </a:r>
            <a:r>
              <a:rPr spc="-25" dirty="0"/>
              <a:t> </a:t>
            </a:r>
            <a:r>
              <a:rPr dirty="0"/>
              <a:t>the</a:t>
            </a:r>
            <a:r>
              <a:rPr spc="-10" dirty="0"/>
              <a:t> </a:t>
            </a:r>
            <a:r>
              <a:rPr dirty="0"/>
              <a:t>concept</a:t>
            </a:r>
            <a:r>
              <a:rPr spc="-20" dirty="0"/>
              <a:t> </a:t>
            </a:r>
            <a:r>
              <a:rPr dirty="0"/>
              <a:t>by</a:t>
            </a:r>
            <a:r>
              <a:rPr spc="-20" dirty="0"/>
              <a:t> </a:t>
            </a:r>
            <a:r>
              <a:rPr dirty="0"/>
              <a:t>the</a:t>
            </a:r>
            <a:r>
              <a:rPr spc="-10" dirty="0"/>
              <a:t> </a:t>
            </a:r>
            <a:r>
              <a:rPr dirty="0"/>
              <a:t>similar</a:t>
            </a:r>
            <a:r>
              <a:rPr spc="-10" dirty="0"/>
              <a:t> </a:t>
            </a:r>
            <a:r>
              <a:rPr dirty="0"/>
              <a:t>example</a:t>
            </a:r>
            <a:r>
              <a:rPr spc="-5" dirty="0"/>
              <a:t> </a:t>
            </a:r>
            <a:r>
              <a:rPr dirty="0"/>
              <a:t>given</a:t>
            </a:r>
            <a:r>
              <a:rPr spc="-25" dirty="0"/>
              <a:t> in 	</a:t>
            </a:r>
            <a:r>
              <a:rPr dirty="0"/>
              <a:t>the</a:t>
            </a:r>
            <a:r>
              <a:rPr spc="35" dirty="0"/>
              <a:t> </a:t>
            </a:r>
            <a:r>
              <a:rPr dirty="0"/>
              <a:t>above</a:t>
            </a:r>
            <a:r>
              <a:rPr spc="35" dirty="0"/>
              <a:t> </a:t>
            </a:r>
            <a:r>
              <a:rPr dirty="0"/>
              <a:t>definition,</a:t>
            </a:r>
            <a:r>
              <a:rPr spc="35" dirty="0"/>
              <a:t> </a:t>
            </a:r>
            <a:r>
              <a:rPr dirty="0"/>
              <a:t>where</a:t>
            </a:r>
            <a:r>
              <a:rPr spc="20" dirty="0"/>
              <a:t> </a:t>
            </a:r>
            <a:r>
              <a:rPr dirty="0"/>
              <a:t>the</a:t>
            </a:r>
            <a:r>
              <a:rPr spc="40" dirty="0"/>
              <a:t> </a:t>
            </a:r>
            <a:r>
              <a:rPr dirty="0"/>
              <a:t>doctor</a:t>
            </a:r>
            <a:r>
              <a:rPr spc="40" dirty="0"/>
              <a:t> </a:t>
            </a:r>
            <a:r>
              <a:rPr dirty="0"/>
              <a:t>is</a:t>
            </a:r>
            <a:r>
              <a:rPr spc="35" dirty="0"/>
              <a:t> </a:t>
            </a:r>
            <a:r>
              <a:rPr dirty="0"/>
              <a:t>trying</a:t>
            </a:r>
            <a:r>
              <a:rPr spc="35" dirty="0"/>
              <a:t> </a:t>
            </a:r>
            <a:r>
              <a:rPr dirty="0"/>
              <a:t>to</a:t>
            </a:r>
            <a:r>
              <a:rPr spc="30" dirty="0"/>
              <a:t> </a:t>
            </a:r>
            <a:r>
              <a:rPr dirty="0"/>
              <a:t>diagnose</a:t>
            </a:r>
            <a:r>
              <a:rPr spc="40" dirty="0"/>
              <a:t> </a:t>
            </a:r>
            <a:r>
              <a:rPr spc="-25" dirty="0"/>
              <a:t>the 	</a:t>
            </a:r>
            <a:r>
              <a:rPr dirty="0"/>
              <a:t>patient</a:t>
            </a:r>
            <a:r>
              <a:rPr spc="215" dirty="0"/>
              <a:t> </a:t>
            </a:r>
            <a:r>
              <a:rPr dirty="0"/>
              <a:t>with</a:t>
            </a:r>
            <a:r>
              <a:rPr spc="200" dirty="0"/>
              <a:t> </a:t>
            </a:r>
            <a:r>
              <a:rPr dirty="0"/>
              <a:t>the</a:t>
            </a:r>
            <a:r>
              <a:rPr spc="215" dirty="0"/>
              <a:t> </a:t>
            </a:r>
            <a:r>
              <a:rPr dirty="0"/>
              <a:t>help</a:t>
            </a:r>
            <a:r>
              <a:rPr spc="210" dirty="0"/>
              <a:t> </a:t>
            </a:r>
            <a:r>
              <a:rPr dirty="0"/>
              <a:t>of</a:t>
            </a:r>
            <a:r>
              <a:rPr spc="204" dirty="0"/>
              <a:t> </a:t>
            </a:r>
            <a:r>
              <a:rPr dirty="0"/>
              <a:t>the</a:t>
            </a:r>
            <a:r>
              <a:rPr spc="204" dirty="0"/>
              <a:t> </a:t>
            </a:r>
            <a:r>
              <a:rPr dirty="0"/>
              <a:t>inceptive</a:t>
            </a:r>
            <a:r>
              <a:rPr spc="210" dirty="0"/>
              <a:t> </a:t>
            </a:r>
            <a:r>
              <a:rPr dirty="0"/>
              <a:t>data</a:t>
            </a:r>
            <a:r>
              <a:rPr spc="215" dirty="0"/>
              <a:t> </a:t>
            </a:r>
            <a:r>
              <a:rPr dirty="0"/>
              <a:t>such</a:t>
            </a:r>
            <a:r>
              <a:rPr spc="210" dirty="0"/>
              <a:t> </a:t>
            </a:r>
            <a:r>
              <a:rPr dirty="0"/>
              <a:t>as</a:t>
            </a:r>
            <a:r>
              <a:rPr spc="210" dirty="0"/>
              <a:t> </a:t>
            </a:r>
            <a:r>
              <a:rPr spc="-10" dirty="0"/>
              <a:t>symptoms. 	</a:t>
            </a:r>
            <a:r>
              <a:rPr dirty="0"/>
              <a:t>However,</a:t>
            </a:r>
            <a:r>
              <a:rPr spc="80" dirty="0"/>
              <a:t> </a:t>
            </a:r>
            <a:r>
              <a:rPr dirty="0"/>
              <a:t>in</a:t>
            </a:r>
            <a:r>
              <a:rPr spc="60" dirty="0"/>
              <a:t> </a:t>
            </a:r>
            <a:r>
              <a:rPr dirty="0"/>
              <a:t>this</a:t>
            </a:r>
            <a:r>
              <a:rPr spc="80" dirty="0"/>
              <a:t> </a:t>
            </a:r>
            <a:r>
              <a:rPr dirty="0"/>
              <a:t>case,</a:t>
            </a:r>
            <a:r>
              <a:rPr spc="75" dirty="0"/>
              <a:t> </a:t>
            </a:r>
            <a:r>
              <a:rPr dirty="0"/>
              <a:t>the</a:t>
            </a:r>
            <a:r>
              <a:rPr spc="75" dirty="0"/>
              <a:t> </a:t>
            </a:r>
            <a:r>
              <a:rPr dirty="0"/>
              <a:t>patient</a:t>
            </a:r>
            <a:r>
              <a:rPr spc="80" dirty="0"/>
              <a:t> </a:t>
            </a:r>
            <a:r>
              <a:rPr dirty="0"/>
              <a:t>is</a:t>
            </a:r>
            <a:r>
              <a:rPr spc="65" dirty="0"/>
              <a:t> </a:t>
            </a:r>
            <a:r>
              <a:rPr dirty="0"/>
              <a:t>experiencing</a:t>
            </a:r>
            <a:r>
              <a:rPr spc="75" dirty="0"/>
              <a:t> </a:t>
            </a:r>
            <a:r>
              <a:rPr dirty="0"/>
              <a:t>a</a:t>
            </a:r>
            <a:r>
              <a:rPr spc="80" dirty="0"/>
              <a:t> </a:t>
            </a:r>
            <a:r>
              <a:rPr dirty="0"/>
              <a:t>problem</a:t>
            </a:r>
            <a:r>
              <a:rPr spc="60" dirty="0"/>
              <a:t> </a:t>
            </a:r>
            <a:r>
              <a:rPr spc="-25" dirty="0"/>
              <a:t>in 	</a:t>
            </a:r>
            <a:r>
              <a:rPr dirty="0"/>
              <a:t>his</a:t>
            </a:r>
            <a:r>
              <a:rPr spc="20" dirty="0"/>
              <a:t> </a:t>
            </a:r>
            <a:r>
              <a:rPr dirty="0"/>
              <a:t>body,</a:t>
            </a:r>
            <a:r>
              <a:rPr spc="15" dirty="0"/>
              <a:t> </a:t>
            </a:r>
            <a:r>
              <a:rPr dirty="0"/>
              <a:t>on the</a:t>
            </a:r>
            <a:r>
              <a:rPr spc="20" dirty="0"/>
              <a:t> </a:t>
            </a:r>
            <a:r>
              <a:rPr dirty="0"/>
              <a:t>basis</a:t>
            </a:r>
            <a:r>
              <a:rPr spc="15" dirty="0"/>
              <a:t> </a:t>
            </a:r>
            <a:r>
              <a:rPr dirty="0"/>
              <a:t>of</a:t>
            </a:r>
            <a:r>
              <a:rPr spc="5" dirty="0"/>
              <a:t> </a:t>
            </a:r>
            <a:r>
              <a:rPr dirty="0"/>
              <a:t>which</a:t>
            </a:r>
            <a:r>
              <a:rPr spc="15" dirty="0"/>
              <a:t> </a:t>
            </a:r>
            <a:r>
              <a:rPr dirty="0"/>
              <a:t>the</a:t>
            </a:r>
            <a:r>
              <a:rPr spc="15" dirty="0"/>
              <a:t> </a:t>
            </a:r>
            <a:r>
              <a:rPr dirty="0"/>
              <a:t>doctor</a:t>
            </a:r>
            <a:r>
              <a:rPr spc="20" dirty="0"/>
              <a:t> </a:t>
            </a:r>
            <a:r>
              <a:rPr dirty="0"/>
              <a:t>is</a:t>
            </a:r>
            <a:r>
              <a:rPr spc="15" dirty="0"/>
              <a:t> </a:t>
            </a:r>
            <a:r>
              <a:rPr dirty="0"/>
              <a:t>going</a:t>
            </a:r>
            <a:r>
              <a:rPr spc="15" dirty="0"/>
              <a:t> </a:t>
            </a:r>
            <a:r>
              <a:rPr dirty="0"/>
              <a:t>to</a:t>
            </a:r>
            <a:r>
              <a:rPr spc="15" dirty="0"/>
              <a:t> </a:t>
            </a:r>
            <a:r>
              <a:rPr dirty="0"/>
              <a:t>prove</a:t>
            </a:r>
            <a:r>
              <a:rPr spc="-5" dirty="0"/>
              <a:t> </a:t>
            </a:r>
            <a:r>
              <a:rPr spc="-25" dirty="0"/>
              <a:t>the 	</a:t>
            </a:r>
            <a:r>
              <a:rPr dirty="0"/>
              <a:t>symptoms.</a:t>
            </a:r>
            <a:r>
              <a:rPr spc="70" dirty="0"/>
              <a:t>  </a:t>
            </a:r>
            <a:r>
              <a:rPr dirty="0"/>
              <a:t>This</a:t>
            </a:r>
            <a:r>
              <a:rPr spc="65" dirty="0"/>
              <a:t>  </a:t>
            </a:r>
            <a:r>
              <a:rPr dirty="0"/>
              <a:t>kind</a:t>
            </a:r>
            <a:r>
              <a:rPr spc="60" dirty="0"/>
              <a:t>  </a:t>
            </a:r>
            <a:r>
              <a:rPr dirty="0"/>
              <a:t>of</a:t>
            </a:r>
            <a:r>
              <a:rPr spc="60" dirty="0"/>
              <a:t>  </a:t>
            </a:r>
            <a:r>
              <a:rPr dirty="0"/>
              <a:t>reasoning</a:t>
            </a:r>
            <a:r>
              <a:rPr spc="70" dirty="0"/>
              <a:t>  </a:t>
            </a:r>
            <a:r>
              <a:rPr dirty="0"/>
              <a:t>comes</a:t>
            </a:r>
            <a:r>
              <a:rPr spc="65" dirty="0"/>
              <a:t>  </a:t>
            </a:r>
            <a:r>
              <a:rPr dirty="0"/>
              <a:t>under</a:t>
            </a:r>
            <a:r>
              <a:rPr spc="70" dirty="0"/>
              <a:t>  </a:t>
            </a:r>
            <a:r>
              <a:rPr spc="-10" dirty="0"/>
              <a:t>backward 	reasoning.</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937005"/>
            <a:ext cx="8073390" cy="4049395"/>
          </a:xfrm>
          <a:prstGeom prst="rect">
            <a:avLst/>
          </a:prstGeom>
        </p:spPr>
        <p:txBody>
          <a:bodyPr vert="horz" wrap="square" lIns="0" tIns="12700" rIns="0" bIns="0" rtlCol="0">
            <a:spAutoFit/>
          </a:bodyPr>
          <a:lstStyle/>
          <a:p>
            <a:pPr marL="12700">
              <a:lnSpc>
                <a:spcPct val="100000"/>
              </a:lnSpc>
              <a:spcBef>
                <a:spcPts val="100"/>
              </a:spcBef>
            </a:pPr>
            <a:r>
              <a:rPr sz="2400" b="1" dirty="0">
                <a:latin typeface="Times New Roman"/>
                <a:cs typeface="Times New Roman"/>
              </a:rPr>
              <a:t>Steps</a:t>
            </a:r>
            <a:r>
              <a:rPr sz="2400" b="1" spc="-35" dirty="0">
                <a:latin typeface="Times New Roman"/>
                <a:cs typeface="Times New Roman"/>
              </a:rPr>
              <a:t> </a:t>
            </a:r>
            <a:r>
              <a:rPr sz="2400" b="1" dirty="0">
                <a:latin typeface="Times New Roman"/>
                <a:cs typeface="Times New Roman"/>
              </a:rPr>
              <a:t>that</a:t>
            </a:r>
            <a:r>
              <a:rPr sz="2400" b="1" spc="-35" dirty="0">
                <a:latin typeface="Times New Roman"/>
                <a:cs typeface="Times New Roman"/>
              </a:rPr>
              <a:t> </a:t>
            </a:r>
            <a:r>
              <a:rPr sz="2400" b="1" dirty="0">
                <a:latin typeface="Times New Roman"/>
                <a:cs typeface="Times New Roman"/>
              </a:rPr>
              <a:t>are</a:t>
            </a:r>
            <a:r>
              <a:rPr sz="2400" b="1" spc="-40" dirty="0">
                <a:latin typeface="Times New Roman"/>
                <a:cs typeface="Times New Roman"/>
              </a:rPr>
              <a:t> </a:t>
            </a:r>
            <a:r>
              <a:rPr sz="2400" b="1" dirty="0">
                <a:latin typeface="Times New Roman"/>
                <a:cs typeface="Times New Roman"/>
              </a:rPr>
              <a:t>followed</a:t>
            </a:r>
            <a:r>
              <a:rPr sz="2400" b="1" spc="-45" dirty="0">
                <a:latin typeface="Times New Roman"/>
                <a:cs typeface="Times New Roman"/>
              </a:rPr>
              <a:t> </a:t>
            </a:r>
            <a:r>
              <a:rPr sz="2400" b="1" dirty="0">
                <a:latin typeface="Times New Roman"/>
                <a:cs typeface="Times New Roman"/>
              </a:rPr>
              <a:t>in</a:t>
            </a:r>
            <a:r>
              <a:rPr sz="2400" b="1" spc="-45" dirty="0">
                <a:latin typeface="Times New Roman"/>
                <a:cs typeface="Times New Roman"/>
              </a:rPr>
              <a:t> </a:t>
            </a:r>
            <a:r>
              <a:rPr sz="2400" b="1" dirty="0">
                <a:latin typeface="Times New Roman"/>
                <a:cs typeface="Times New Roman"/>
              </a:rPr>
              <a:t>the</a:t>
            </a:r>
            <a:r>
              <a:rPr sz="2400" b="1" spc="-40" dirty="0">
                <a:latin typeface="Times New Roman"/>
                <a:cs typeface="Times New Roman"/>
              </a:rPr>
              <a:t> </a:t>
            </a:r>
            <a:r>
              <a:rPr sz="2400" b="1" dirty="0">
                <a:latin typeface="Times New Roman"/>
                <a:cs typeface="Times New Roman"/>
              </a:rPr>
              <a:t>backward</a:t>
            </a:r>
            <a:r>
              <a:rPr sz="2400" b="1" spc="-20" dirty="0">
                <a:latin typeface="Times New Roman"/>
                <a:cs typeface="Times New Roman"/>
              </a:rPr>
              <a:t> </a:t>
            </a:r>
            <a:r>
              <a:rPr sz="2400" b="1" spc="-10" dirty="0">
                <a:latin typeface="Times New Roman"/>
                <a:cs typeface="Times New Roman"/>
              </a:rPr>
              <a:t>reasoning</a:t>
            </a:r>
            <a:endParaRPr sz="2400">
              <a:latin typeface="Times New Roman"/>
              <a:cs typeface="Times New Roman"/>
            </a:endParaRPr>
          </a:p>
          <a:p>
            <a:pPr>
              <a:lnSpc>
                <a:spcPct val="100000"/>
              </a:lnSpc>
              <a:spcBef>
                <a:spcPts val="1270"/>
              </a:spcBef>
            </a:pPr>
            <a:endParaRPr sz="2400">
              <a:latin typeface="Times New Roman"/>
              <a:cs typeface="Times New Roman"/>
            </a:endParaRPr>
          </a:p>
          <a:p>
            <a:pPr marL="469900" marR="5080" indent="-457200">
              <a:lnSpc>
                <a:spcPct val="100000"/>
              </a:lnSpc>
              <a:buAutoNum type="arabicPeriod"/>
              <a:tabLst>
                <a:tab pos="469900" algn="l"/>
              </a:tabLst>
            </a:pPr>
            <a:r>
              <a:rPr sz="2400" spc="-10" dirty="0">
                <a:latin typeface="Times New Roman"/>
                <a:cs typeface="Times New Roman"/>
              </a:rPr>
              <a:t>Firstly,</a:t>
            </a:r>
            <a:r>
              <a:rPr sz="2400" spc="-5" dirty="0">
                <a:latin typeface="Times New Roman"/>
                <a:cs typeface="Times New Roman"/>
              </a:rPr>
              <a:t> </a:t>
            </a:r>
            <a:r>
              <a:rPr sz="2400" dirty="0">
                <a:latin typeface="Times New Roman"/>
                <a:cs typeface="Times New Roman"/>
              </a:rPr>
              <a:t>the</a:t>
            </a:r>
            <a:r>
              <a:rPr sz="2400" spc="20" dirty="0">
                <a:latin typeface="Times New Roman"/>
                <a:cs typeface="Times New Roman"/>
              </a:rPr>
              <a:t> </a:t>
            </a:r>
            <a:r>
              <a:rPr sz="2400" dirty="0">
                <a:latin typeface="Times New Roman"/>
                <a:cs typeface="Times New Roman"/>
              </a:rPr>
              <a:t>goal</a:t>
            </a:r>
            <a:r>
              <a:rPr sz="2400" spc="20" dirty="0">
                <a:latin typeface="Times New Roman"/>
                <a:cs typeface="Times New Roman"/>
              </a:rPr>
              <a:t> </a:t>
            </a:r>
            <a:r>
              <a:rPr sz="2400" dirty="0">
                <a:latin typeface="Times New Roman"/>
                <a:cs typeface="Times New Roman"/>
              </a:rPr>
              <a:t>state</a:t>
            </a:r>
            <a:r>
              <a:rPr sz="2400" spc="20" dirty="0">
                <a:latin typeface="Times New Roman"/>
                <a:cs typeface="Times New Roman"/>
              </a:rPr>
              <a:t> </a:t>
            </a:r>
            <a:r>
              <a:rPr sz="2400" dirty="0">
                <a:latin typeface="Times New Roman"/>
                <a:cs typeface="Times New Roman"/>
              </a:rPr>
              <a:t>and the</a:t>
            </a:r>
            <a:r>
              <a:rPr sz="2400" spc="20" dirty="0">
                <a:latin typeface="Times New Roman"/>
                <a:cs typeface="Times New Roman"/>
              </a:rPr>
              <a:t> </a:t>
            </a:r>
            <a:r>
              <a:rPr sz="2400" dirty="0">
                <a:latin typeface="Times New Roman"/>
                <a:cs typeface="Times New Roman"/>
              </a:rPr>
              <a:t>rules</a:t>
            </a:r>
            <a:r>
              <a:rPr sz="2400" spc="20" dirty="0">
                <a:latin typeface="Times New Roman"/>
                <a:cs typeface="Times New Roman"/>
              </a:rPr>
              <a:t> </a:t>
            </a:r>
            <a:r>
              <a:rPr sz="2400" dirty="0">
                <a:latin typeface="Times New Roman"/>
                <a:cs typeface="Times New Roman"/>
              </a:rPr>
              <a:t>are</a:t>
            </a:r>
            <a:r>
              <a:rPr sz="2400" spc="10" dirty="0">
                <a:latin typeface="Times New Roman"/>
                <a:cs typeface="Times New Roman"/>
              </a:rPr>
              <a:t> </a:t>
            </a:r>
            <a:r>
              <a:rPr sz="2400" dirty="0">
                <a:latin typeface="Times New Roman"/>
                <a:cs typeface="Times New Roman"/>
              </a:rPr>
              <a:t>selected</a:t>
            </a:r>
            <a:r>
              <a:rPr sz="2400" spc="15" dirty="0">
                <a:latin typeface="Times New Roman"/>
                <a:cs typeface="Times New Roman"/>
              </a:rPr>
              <a:t> </a:t>
            </a:r>
            <a:r>
              <a:rPr sz="2400" dirty="0">
                <a:latin typeface="Times New Roman"/>
                <a:cs typeface="Times New Roman"/>
              </a:rPr>
              <a:t>where</a:t>
            </a:r>
            <a:r>
              <a:rPr sz="2400" spc="5" dirty="0">
                <a:latin typeface="Times New Roman"/>
                <a:cs typeface="Times New Roman"/>
              </a:rPr>
              <a:t> </a:t>
            </a:r>
            <a:r>
              <a:rPr sz="2400" dirty="0">
                <a:latin typeface="Times New Roman"/>
                <a:cs typeface="Times New Roman"/>
              </a:rPr>
              <a:t>the</a:t>
            </a:r>
            <a:r>
              <a:rPr sz="2400" spc="20" dirty="0">
                <a:latin typeface="Times New Roman"/>
                <a:cs typeface="Times New Roman"/>
              </a:rPr>
              <a:t> </a:t>
            </a:r>
            <a:r>
              <a:rPr sz="2400" spc="-20" dirty="0">
                <a:latin typeface="Times New Roman"/>
                <a:cs typeface="Times New Roman"/>
              </a:rPr>
              <a:t>goal </a:t>
            </a:r>
            <a:r>
              <a:rPr sz="2400" dirty="0">
                <a:latin typeface="Times New Roman"/>
                <a:cs typeface="Times New Roman"/>
              </a:rPr>
              <a:t>state</a:t>
            </a:r>
            <a:r>
              <a:rPr sz="2400" spc="-30" dirty="0">
                <a:latin typeface="Times New Roman"/>
                <a:cs typeface="Times New Roman"/>
              </a:rPr>
              <a:t> </a:t>
            </a:r>
            <a:r>
              <a:rPr sz="2400" dirty="0">
                <a:latin typeface="Times New Roman"/>
                <a:cs typeface="Times New Roman"/>
              </a:rPr>
              <a:t>reside</a:t>
            </a:r>
            <a:r>
              <a:rPr sz="2400" spc="-25" dirty="0">
                <a:latin typeface="Times New Roman"/>
                <a:cs typeface="Times New Roman"/>
              </a:rPr>
              <a:t> </a:t>
            </a:r>
            <a:r>
              <a:rPr sz="2400" dirty="0">
                <a:latin typeface="Times New Roman"/>
                <a:cs typeface="Times New Roman"/>
              </a:rPr>
              <a:t>in</a:t>
            </a:r>
            <a:r>
              <a:rPr sz="2400" spc="-15" dirty="0">
                <a:latin typeface="Times New Roman"/>
                <a:cs typeface="Times New Roman"/>
              </a:rPr>
              <a:t> </a:t>
            </a:r>
            <a:r>
              <a:rPr sz="2400" dirty="0">
                <a:latin typeface="Times New Roman"/>
                <a:cs typeface="Times New Roman"/>
              </a:rPr>
              <a:t>the</a:t>
            </a:r>
            <a:r>
              <a:rPr sz="2400" spc="-55" dirty="0">
                <a:latin typeface="Times New Roman"/>
                <a:cs typeface="Times New Roman"/>
              </a:rPr>
              <a:t> </a:t>
            </a:r>
            <a:r>
              <a:rPr sz="2400" dirty="0">
                <a:latin typeface="Times New Roman"/>
                <a:cs typeface="Times New Roman"/>
              </a:rPr>
              <a:t>THEN part</a:t>
            </a:r>
            <a:r>
              <a:rPr sz="2400" spc="-5" dirty="0">
                <a:latin typeface="Times New Roman"/>
                <a:cs typeface="Times New Roman"/>
              </a:rPr>
              <a:t> </a:t>
            </a:r>
            <a:r>
              <a:rPr sz="2400" dirty="0">
                <a:latin typeface="Times New Roman"/>
                <a:cs typeface="Times New Roman"/>
              </a:rPr>
              <a:t>as</a:t>
            </a:r>
            <a:r>
              <a:rPr sz="2400" spc="-15" dirty="0">
                <a:latin typeface="Times New Roman"/>
                <a:cs typeface="Times New Roman"/>
              </a:rPr>
              <a:t> </a:t>
            </a:r>
            <a:r>
              <a:rPr sz="2400" dirty="0">
                <a:latin typeface="Times New Roman"/>
                <a:cs typeface="Times New Roman"/>
              </a:rPr>
              <a:t>the</a:t>
            </a:r>
            <a:r>
              <a:rPr sz="2400" spc="-5" dirty="0">
                <a:latin typeface="Times New Roman"/>
                <a:cs typeface="Times New Roman"/>
              </a:rPr>
              <a:t> </a:t>
            </a:r>
            <a:r>
              <a:rPr sz="2400" spc="-10" dirty="0">
                <a:latin typeface="Times New Roman"/>
                <a:cs typeface="Times New Roman"/>
              </a:rPr>
              <a:t>conclusion.</a:t>
            </a:r>
            <a:endParaRPr sz="2400">
              <a:latin typeface="Times New Roman"/>
              <a:cs typeface="Times New Roman"/>
            </a:endParaRPr>
          </a:p>
          <a:p>
            <a:pPr marL="469900" marR="6985" indent="-457200">
              <a:lnSpc>
                <a:spcPct val="100000"/>
              </a:lnSpc>
              <a:spcBef>
                <a:spcPts val="580"/>
              </a:spcBef>
              <a:buAutoNum type="arabicPeriod"/>
              <a:tabLst>
                <a:tab pos="469900" algn="l"/>
              </a:tabLst>
            </a:pPr>
            <a:r>
              <a:rPr sz="2400" dirty="0">
                <a:latin typeface="Times New Roman"/>
                <a:cs typeface="Times New Roman"/>
              </a:rPr>
              <a:t>From</a:t>
            </a:r>
            <a:r>
              <a:rPr sz="2400" spc="-10" dirty="0">
                <a:latin typeface="Times New Roman"/>
                <a:cs typeface="Times New Roman"/>
              </a:rPr>
              <a:t> </a:t>
            </a:r>
            <a:r>
              <a:rPr sz="2400" dirty="0">
                <a:latin typeface="Times New Roman"/>
                <a:cs typeface="Times New Roman"/>
              </a:rPr>
              <a:t>the</a:t>
            </a:r>
            <a:r>
              <a:rPr sz="2400" spc="20" dirty="0">
                <a:latin typeface="Times New Roman"/>
                <a:cs typeface="Times New Roman"/>
              </a:rPr>
              <a:t> </a:t>
            </a:r>
            <a:r>
              <a:rPr sz="2400" dirty="0">
                <a:latin typeface="Times New Roman"/>
                <a:cs typeface="Times New Roman"/>
              </a:rPr>
              <a:t>IF</a:t>
            </a:r>
            <a:r>
              <a:rPr sz="2400" spc="5" dirty="0">
                <a:latin typeface="Times New Roman"/>
                <a:cs typeface="Times New Roman"/>
              </a:rPr>
              <a:t> </a:t>
            </a:r>
            <a:r>
              <a:rPr sz="2400" dirty="0">
                <a:latin typeface="Times New Roman"/>
                <a:cs typeface="Times New Roman"/>
              </a:rPr>
              <a:t>part</a:t>
            </a:r>
            <a:r>
              <a:rPr sz="2400" spc="10" dirty="0">
                <a:latin typeface="Times New Roman"/>
                <a:cs typeface="Times New Roman"/>
              </a:rPr>
              <a:t> </a:t>
            </a:r>
            <a:r>
              <a:rPr sz="2400" dirty="0">
                <a:latin typeface="Times New Roman"/>
                <a:cs typeface="Times New Roman"/>
              </a:rPr>
              <a:t>of</a:t>
            </a:r>
            <a:r>
              <a:rPr sz="2400" spc="5" dirty="0">
                <a:latin typeface="Times New Roman"/>
                <a:cs typeface="Times New Roman"/>
              </a:rPr>
              <a:t> </a:t>
            </a:r>
            <a:r>
              <a:rPr sz="2400" dirty="0">
                <a:latin typeface="Times New Roman"/>
                <a:cs typeface="Times New Roman"/>
              </a:rPr>
              <a:t>the</a:t>
            </a:r>
            <a:r>
              <a:rPr sz="2400" spc="15" dirty="0">
                <a:latin typeface="Times New Roman"/>
                <a:cs typeface="Times New Roman"/>
              </a:rPr>
              <a:t> </a:t>
            </a:r>
            <a:r>
              <a:rPr sz="2400" dirty="0">
                <a:latin typeface="Times New Roman"/>
                <a:cs typeface="Times New Roman"/>
              </a:rPr>
              <a:t>selected</a:t>
            </a:r>
            <a:r>
              <a:rPr sz="2400" spc="5" dirty="0">
                <a:latin typeface="Times New Roman"/>
                <a:cs typeface="Times New Roman"/>
              </a:rPr>
              <a:t> </a:t>
            </a:r>
            <a:r>
              <a:rPr sz="2400" dirty="0">
                <a:latin typeface="Times New Roman"/>
                <a:cs typeface="Times New Roman"/>
              </a:rPr>
              <a:t>rule the</a:t>
            </a:r>
            <a:r>
              <a:rPr sz="2400" spc="15" dirty="0">
                <a:latin typeface="Times New Roman"/>
                <a:cs typeface="Times New Roman"/>
              </a:rPr>
              <a:t> </a:t>
            </a:r>
            <a:r>
              <a:rPr sz="2400" dirty="0">
                <a:latin typeface="Times New Roman"/>
                <a:cs typeface="Times New Roman"/>
              </a:rPr>
              <a:t>sub</a:t>
            </a:r>
            <a:r>
              <a:rPr sz="2400" spc="15" dirty="0">
                <a:latin typeface="Times New Roman"/>
                <a:cs typeface="Times New Roman"/>
              </a:rPr>
              <a:t> </a:t>
            </a:r>
            <a:r>
              <a:rPr sz="2400" dirty="0">
                <a:latin typeface="Times New Roman"/>
                <a:cs typeface="Times New Roman"/>
              </a:rPr>
              <a:t>goals are</a:t>
            </a:r>
            <a:r>
              <a:rPr sz="2400" spc="20" dirty="0">
                <a:latin typeface="Times New Roman"/>
                <a:cs typeface="Times New Roman"/>
              </a:rPr>
              <a:t> </a:t>
            </a:r>
            <a:r>
              <a:rPr sz="2400" dirty="0">
                <a:latin typeface="Times New Roman"/>
                <a:cs typeface="Times New Roman"/>
              </a:rPr>
              <a:t>made</a:t>
            </a:r>
            <a:r>
              <a:rPr sz="2400" spc="5" dirty="0">
                <a:latin typeface="Times New Roman"/>
                <a:cs typeface="Times New Roman"/>
              </a:rPr>
              <a:t> </a:t>
            </a:r>
            <a:r>
              <a:rPr sz="2400" spc="-25" dirty="0">
                <a:latin typeface="Times New Roman"/>
                <a:cs typeface="Times New Roman"/>
              </a:rPr>
              <a:t>to </a:t>
            </a:r>
            <a:r>
              <a:rPr sz="2400" dirty="0">
                <a:latin typeface="Times New Roman"/>
                <a:cs typeface="Times New Roman"/>
              </a:rPr>
              <a:t>be</a:t>
            </a:r>
            <a:r>
              <a:rPr sz="2400" spc="-5" dirty="0">
                <a:latin typeface="Times New Roman"/>
                <a:cs typeface="Times New Roman"/>
              </a:rPr>
              <a:t> </a:t>
            </a:r>
            <a:r>
              <a:rPr sz="2400" dirty="0">
                <a:latin typeface="Times New Roman"/>
                <a:cs typeface="Times New Roman"/>
              </a:rPr>
              <a:t>satisfied</a:t>
            </a:r>
            <a:r>
              <a:rPr sz="2400" spc="-30" dirty="0">
                <a:latin typeface="Times New Roman"/>
                <a:cs typeface="Times New Roman"/>
              </a:rPr>
              <a:t> </a:t>
            </a:r>
            <a:r>
              <a:rPr sz="2400" dirty="0">
                <a:latin typeface="Times New Roman"/>
                <a:cs typeface="Times New Roman"/>
              </a:rPr>
              <a:t>for the</a:t>
            </a:r>
            <a:r>
              <a:rPr sz="2400" spc="-15" dirty="0">
                <a:latin typeface="Times New Roman"/>
                <a:cs typeface="Times New Roman"/>
              </a:rPr>
              <a:t> </a:t>
            </a:r>
            <a:r>
              <a:rPr sz="2400" dirty="0">
                <a:latin typeface="Times New Roman"/>
                <a:cs typeface="Times New Roman"/>
              </a:rPr>
              <a:t>goal</a:t>
            </a:r>
            <a:r>
              <a:rPr sz="2400" spc="-10" dirty="0">
                <a:latin typeface="Times New Roman"/>
                <a:cs typeface="Times New Roman"/>
              </a:rPr>
              <a:t> </a:t>
            </a:r>
            <a:r>
              <a:rPr sz="2400" dirty="0">
                <a:latin typeface="Times New Roman"/>
                <a:cs typeface="Times New Roman"/>
              </a:rPr>
              <a:t>state</a:t>
            </a:r>
            <a:r>
              <a:rPr sz="2400" spc="-15" dirty="0">
                <a:latin typeface="Times New Roman"/>
                <a:cs typeface="Times New Roman"/>
              </a:rPr>
              <a:t> </a:t>
            </a:r>
            <a:r>
              <a:rPr sz="2400" dirty="0">
                <a:latin typeface="Times New Roman"/>
                <a:cs typeface="Times New Roman"/>
              </a:rPr>
              <a:t>to</a:t>
            </a:r>
            <a:r>
              <a:rPr sz="2400" spc="-20" dirty="0">
                <a:latin typeface="Times New Roman"/>
                <a:cs typeface="Times New Roman"/>
              </a:rPr>
              <a:t> </a:t>
            </a:r>
            <a:r>
              <a:rPr sz="2400" dirty="0">
                <a:latin typeface="Times New Roman"/>
                <a:cs typeface="Times New Roman"/>
              </a:rPr>
              <a:t>be</a:t>
            </a:r>
            <a:r>
              <a:rPr sz="2400" spc="-10" dirty="0">
                <a:latin typeface="Times New Roman"/>
                <a:cs typeface="Times New Roman"/>
              </a:rPr>
              <a:t> true.</a:t>
            </a:r>
            <a:endParaRPr sz="2400">
              <a:latin typeface="Times New Roman"/>
              <a:cs typeface="Times New Roman"/>
            </a:endParaRPr>
          </a:p>
          <a:p>
            <a:pPr marL="469265" indent="-456565">
              <a:lnSpc>
                <a:spcPct val="100000"/>
              </a:lnSpc>
              <a:spcBef>
                <a:spcPts val="575"/>
              </a:spcBef>
              <a:buAutoNum type="arabicPeriod"/>
              <a:tabLst>
                <a:tab pos="469265" algn="l"/>
              </a:tabLst>
            </a:pPr>
            <a:r>
              <a:rPr sz="2400" dirty="0">
                <a:latin typeface="Times New Roman"/>
                <a:cs typeface="Times New Roman"/>
              </a:rPr>
              <a:t>Set</a:t>
            </a:r>
            <a:r>
              <a:rPr sz="2400" spc="-15" dirty="0">
                <a:latin typeface="Times New Roman"/>
                <a:cs typeface="Times New Roman"/>
              </a:rPr>
              <a:t> </a:t>
            </a:r>
            <a:r>
              <a:rPr sz="2400" dirty="0">
                <a:latin typeface="Times New Roman"/>
                <a:cs typeface="Times New Roman"/>
              </a:rPr>
              <a:t>initial</a:t>
            </a:r>
            <a:r>
              <a:rPr sz="2400" spc="-40" dirty="0">
                <a:latin typeface="Times New Roman"/>
                <a:cs typeface="Times New Roman"/>
              </a:rPr>
              <a:t> </a:t>
            </a:r>
            <a:r>
              <a:rPr sz="2400" dirty="0">
                <a:latin typeface="Times New Roman"/>
                <a:cs typeface="Times New Roman"/>
              </a:rPr>
              <a:t>conditions</a:t>
            </a:r>
            <a:r>
              <a:rPr sz="2400" spc="-30" dirty="0">
                <a:latin typeface="Times New Roman"/>
                <a:cs typeface="Times New Roman"/>
              </a:rPr>
              <a:t> </a:t>
            </a:r>
            <a:r>
              <a:rPr sz="2400" dirty="0">
                <a:latin typeface="Times New Roman"/>
                <a:cs typeface="Times New Roman"/>
              </a:rPr>
              <a:t>important</a:t>
            </a:r>
            <a:r>
              <a:rPr sz="2400" spc="-20" dirty="0">
                <a:latin typeface="Times New Roman"/>
                <a:cs typeface="Times New Roman"/>
              </a:rPr>
              <a:t> </a:t>
            </a:r>
            <a:r>
              <a:rPr sz="2400" dirty="0">
                <a:latin typeface="Times New Roman"/>
                <a:cs typeface="Times New Roman"/>
              </a:rPr>
              <a:t>to</a:t>
            </a:r>
            <a:r>
              <a:rPr sz="2400" spc="-25" dirty="0">
                <a:latin typeface="Times New Roman"/>
                <a:cs typeface="Times New Roman"/>
              </a:rPr>
              <a:t> </a:t>
            </a:r>
            <a:r>
              <a:rPr sz="2400" dirty="0">
                <a:latin typeface="Times New Roman"/>
                <a:cs typeface="Times New Roman"/>
              </a:rPr>
              <a:t>satisfy</a:t>
            </a:r>
            <a:r>
              <a:rPr sz="2400" spc="-15" dirty="0">
                <a:latin typeface="Times New Roman"/>
                <a:cs typeface="Times New Roman"/>
              </a:rPr>
              <a:t> </a:t>
            </a:r>
            <a:r>
              <a:rPr sz="2400" dirty="0">
                <a:latin typeface="Times New Roman"/>
                <a:cs typeface="Times New Roman"/>
              </a:rPr>
              <a:t>all</a:t>
            </a:r>
            <a:r>
              <a:rPr sz="2400" spc="-25" dirty="0">
                <a:latin typeface="Times New Roman"/>
                <a:cs typeface="Times New Roman"/>
              </a:rPr>
              <a:t> </a:t>
            </a:r>
            <a:r>
              <a:rPr sz="2400" dirty="0">
                <a:latin typeface="Times New Roman"/>
                <a:cs typeface="Times New Roman"/>
              </a:rPr>
              <a:t>the</a:t>
            </a:r>
            <a:r>
              <a:rPr sz="2400" spc="-15" dirty="0">
                <a:latin typeface="Times New Roman"/>
                <a:cs typeface="Times New Roman"/>
              </a:rPr>
              <a:t> </a:t>
            </a:r>
            <a:r>
              <a:rPr sz="2400" dirty="0">
                <a:latin typeface="Times New Roman"/>
                <a:cs typeface="Times New Roman"/>
              </a:rPr>
              <a:t>sub </a:t>
            </a:r>
            <a:r>
              <a:rPr sz="2400" spc="-10" dirty="0">
                <a:latin typeface="Times New Roman"/>
                <a:cs typeface="Times New Roman"/>
              </a:rPr>
              <a:t>goals.</a:t>
            </a:r>
            <a:endParaRPr sz="2400">
              <a:latin typeface="Times New Roman"/>
              <a:cs typeface="Times New Roman"/>
            </a:endParaRPr>
          </a:p>
          <a:p>
            <a:pPr marL="468630" marR="5080" indent="-455930" algn="just">
              <a:lnSpc>
                <a:spcPct val="100000"/>
              </a:lnSpc>
              <a:spcBef>
                <a:spcPts val="580"/>
              </a:spcBef>
              <a:buAutoNum type="arabicPeriod"/>
              <a:tabLst>
                <a:tab pos="469900" algn="l"/>
              </a:tabLst>
            </a:pPr>
            <a:r>
              <a:rPr sz="2400" dirty="0">
                <a:latin typeface="Times New Roman"/>
                <a:cs typeface="Times New Roman"/>
              </a:rPr>
              <a:t>Verify</a:t>
            </a:r>
            <a:r>
              <a:rPr sz="2400" spc="545" dirty="0">
                <a:latin typeface="Times New Roman"/>
                <a:cs typeface="Times New Roman"/>
              </a:rPr>
              <a:t> </a:t>
            </a:r>
            <a:r>
              <a:rPr sz="2400" dirty="0">
                <a:latin typeface="Times New Roman"/>
                <a:cs typeface="Times New Roman"/>
              </a:rPr>
              <a:t>whether</a:t>
            </a:r>
            <a:r>
              <a:rPr sz="2400" spc="535" dirty="0">
                <a:latin typeface="Times New Roman"/>
                <a:cs typeface="Times New Roman"/>
              </a:rPr>
              <a:t> </a:t>
            </a:r>
            <a:r>
              <a:rPr sz="2400" dirty="0">
                <a:latin typeface="Times New Roman"/>
                <a:cs typeface="Times New Roman"/>
              </a:rPr>
              <a:t>the</a:t>
            </a:r>
            <a:r>
              <a:rPr sz="2400" spc="540" dirty="0">
                <a:latin typeface="Times New Roman"/>
                <a:cs typeface="Times New Roman"/>
              </a:rPr>
              <a:t> </a:t>
            </a:r>
            <a:r>
              <a:rPr sz="2400" dirty="0">
                <a:latin typeface="Times New Roman"/>
                <a:cs typeface="Times New Roman"/>
              </a:rPr>
              <a:t>provided</a:t>
            </a:r>
            <a:r>
              <a:rPr sz="2400" spc="535" dirty="0">
                <a:latin typeface="Times New Roman"/>
                <a:cs typeface="Times New Roman"/>
              </a:rPr>
              <a:t> </a:t>
            </a:r>
            <a:r>
              <a:rPr sz="2400" dirty="0">
                <a:latin typeface="Times New Roman"/>
                <a:cs typeface="Times New Roman"/>
              </a:rPr>
              <a:t>initial</a:t>
            </a:r>
            <a:r>
              <a:rPr sz="2400" spc="530" dirty="0">
                <a:latin typeface="Times New Roman"/>
                <a:cs typeface="Times New Roman"/>
              </a:rPr>
              <a:t> </a:t>
            </a:r>
            <a:r>
              <a:rPr sz="2400" dirty="0">
                <a:latin typeface="Times New Roman"/>
                <a:cs typeface="Times New Roman"/>
              </a:rPr>
              <a:t>state</a:t>
            </a:r>
            <a:r>
              <a:rPr sz="2400" spc="545" dirty="0">
                <a:latin typeface="Times New Roman"/>
                <a:cs typeface="Times New Roman"/>
              </a:rPr>
              <a:t> </a:t>
            </a:r>
            <a:r>
              <a:rPr sz="2400" dirty="0">
                <a:latin typeface="Times New Roman"/>
                <a:cs typeface="Times New Roman"/>
              </a:rPr>
              <a:t>matches</a:t>
            </a:r>
            <a:r>
              <a:rPr sz="2400" spc="550" dirty="0">
                <a:latin typeface="Times New Roman"/>
                <a:cs typeface="Times New Roman"/>
              </a:rPr>
              <a:t> </a:t>
            </a:r>
            <a:r>
              <a:rPr sz="2400" dirty="0">
                <a:latin typeface="Times New Roman"/>
                <a:cs typeface="Times New Roman"/>
              </a:rPr>
              <a:t>with</a:t>
            </a:r>
            <a:r>
              <a:rPr sz="2400" spc="530" dirty="0">
                <a:latin typeface="Times New Roman"/>
                <a:cs typeface="Times New Roman"/>
              </a:rPr>
              <a:t> </a:t>
            </a:r>
            <a:r>
              <a:rPr sz="2400" spc="-25" dirty="0">
                <a:latin typeface="Times New Roman"/>
                <a:cs typeface="Times New Roman"/>
              </a:rPr>
              <a:t>the 	</a:t>
            </a:r>
            <a:r>
              <a:rPr sz="2400" dirty="0">
                <a:latin typeface="Times New Roman"/>
                <a:cs typeface="Times New Roman"/>
              </a:rPr>
              <a:t>established</a:t>
            </a:r>
            <a:r>
              <a:rPr sz="2400" spc="290" dirty="0">
                <a:latin typeface="Times New Roman"/>
                <a:cs typeface="Times New Roman"/>
              </a:rPr>
              <a:t> </a:t>
            </a:r>
            <a:r>
              <a:rPr sz="2400" dirty="0">
                <a:latin typeface="Times New Roman"/>
                <a:cs typeface="Times New Roman"/>
              </a:rPr>
              <a:t>states.</a:t>
            </a:r>
            <a:r>
              <a:rPr sz="2400" spc="290" dirty="0">
                <a:latin typeface="Times New Roman"/>
                <a:cs typeface="Times New Roman"/>
              </a:rPr>
              <a:t> </a:t>
            </a:r>
            <a:r>
              <a:rPr sz="2400" dirty="0">
                <a:latin typeface="Times New Roman"/>
                <a:cs typeface="Times New Roman"/>
              </a:rPr>
              <a:t>If</a:t>
            </a:r>
            <a:r>
              <a:rPr sz="2400" spc="290" dirty="0">
                <a:latin typeface="Times New Roman"/>
                <a:cs typeface="Times New Roman"/>
              </a:rPr>
              <a:t> </a:t>
            </a:r>
            <a:r>
              <a:rPr sz="2400" dirty="0">
                <a:latin typeface="Times New Roman"/>
                <a:cs typeface="Times New Roman"/>
              </a:rPr>
              <a:t>it</a:t>
            </a:r>
            <a:r>
              <a:rPr sz="2400" spc="295" dirty="0">
                <a:latin typeface="Times New Roman"/>
                <a:cs typeface="Times New Roman"/>
              </a:rPr>
              <a:t> </a:t>
            </a:r>
            <a:r>
              <a:rPr sz="2400" dirty="0">
                <a:latin typeface="Times New Roman"/>
                <a:cs typeface="Times New Roman"/>
              </a:rPr>
              <a:t>fulfills</a:t>
            </a:r>
            <a:r>
              <a:rPr sz="2400" spc="295" dirty="0">
                <a:latin typeface="Times New Roman"/>
                <a:cs typeface="Times New Roman"/>
              </a:rPr>
              <a:t> </a:t>
            </a:r>
            <a:r>
              <a:rPr sz="2400" dirty="0">
                <a:latin typeface="Times New Roman"/>
                <a:cs typeface="Times New Roman"/>
              </a:rPr>
              <a:t>the</a:t>
            </a:r>
            <a:r>
              <a:rPr sz="2400" spc="300" dirty="0">
                <a:latin typeface="Times New Roman"/>
                <a:cs typeface="Times New Roman"/>
              </a:rPr>
              <a:t> </a:t>
            </a:r>
            <a:r>
              <a:rPr sz="2400" dirty="0">
                <a:latin typeface="Times New Roman"/>
                <a:cs typeface="Times New Roman"/>
              </a:rPr>
              <a:t>condition</a:t>
            </a:r>
            <a:r>
              <a:rPr sz="2400" spc="290" dirty="0">
                <a:latin typeface="Times New Roman"/>
                <a:cs typeface="Times New Roman"/>
              </a:rPr>
              <a:t> </a:t>
            </a:r>
            <a:r>
              <a:rPr sz="2400" dirty="0">
                <a:latin typeface="Times New Roman"/>
                <a:cs typeface="Times New Roman"/>
              </a:rPr>
              <a:t>then</a:t>
            </a:r>
            <a:r>
              <a:rPr sz="2400" spc="305" dirty="0">
                <a:latin typeface="Times New Roman"/>
                <a:cs typeface="Times New Roman"/>
              </a:rPr>
              <a:t> </a:t>
            </a:r>
            <a:r>
              <a:rPr sz="2400" dirty="0">
                <a:latin typeface="Times New Roman"/>
                <a:cs typeface="Times New Roman"/>
              </a:rPr>
              <a:t>the</a:t>
            </a:r>
            <a:r>
              <a:rPr sz="2400" spc="310" dirty="0">
                <a:latin typeface="Times New Roman"/>
                <a:cs typeface="Times New Roman"/>
              </a:rPr>
              <a:t> </a:t>
            </a:r>
            <a:r>
              <a:rPr sz="2400" dirty="0">
                <a:latin typeface="Times New Roman"/>
                <a:cs typeface="Times New Roman"/>
              </a:rPr>
              <a:t>goal</a:t>
            </a:r>
            <a:r>
              <a:rPr sz="2400" spc="305" dirty="0">
                <a:latin typeface="Times New Roman"/>
                <a:cs typeface="Times New Roman"/>
              </a:rPr>
              <a:t> </a:t>
            </a:r>
            <a:r>
              <a:rPr sz="2400" spc="-25" dirty="0">
                <a:latin typeface="Times New Roman"/>
                <a:cs typeface="Times New Roman"/>
              </a:rPr>
              <a:t>is 	</a:t>
            </a:r>
            <a:r>
              <a:rPr sz="2400" dirty="0">
                <a:latin typeface="Times New Roman"/>
                <a:cs typeface="Times New Roman"/>
              </a:rPr>
              <a:t>the</a:t>
            </a:r>
            <a:r>
              <a:rPr sz="2400" spc="-25" dirty="0">
                <a:latin typeface="Times New Roman"/>
                <a:cs typeface="Times New Roman"/>
              </a:rPr>
              <a:t> </a:t>
            </a:r>
            <a:r>
              <a:rPr sz="2400" dirty="0">
                <a:latin typeface="Times New Roman"/>
                <a:cs typeface="Times New Roman"/>
              </a:rPr>
              <a:t>solution</a:t>
            </a:r>
            <a:r>
              <a:rPr sz="2400" spc="-35" dirty="0">
                <a:latin typeface="Times New Roman"/>
                <a:cs typeface="Times New Roman"/>
              </a:rPr>
              <a:t> </a:t>
            </a:r>
            <a:r>
              <a:rPr sz="2400" dirty="0">
                <a:latin typeface="Times New Roman"/>
                <a:cs typeface="Times New Roman"/>
              </a:rPr>
              <a:t>otherwise</a:t>
            </a:r>
            <a:r>
              <a:rPr sz="2400" spc="-10" dirty="0">
                <a:latin typeface="Times New Roman"/>
                <a:cs typeface="Times New Roman"/>
              </a:rPr>
              <a:t> </a:t>
            </a:r>
            <a:r>
              <a:rPr sz="2400" dirty="0">
                <a:latin typeface="Times New Roman"/>
                <a:cs typeface="Times New Roman"/>
              </a:rPr>
              <a:t>other</a:t>
            </a:r>
            <a:r>
              <a:rPr sz="2400" spc="-25" dirty="0">
                <a:latin typeface="Times New Roman"/>
                <a:cs typeface="Times New Roman"/>
              </a:rPr>
              <a:t> </a:t>
            </a:r>
            <a:r>
              <a:rPr sz="2400" dirty="0">
                <a:latin typeface="Times New Roman"/>
                <a:cs typeface="Times New Roman"/>
              </a:rPr>
              <a:t>goal</a:t>
            </a:r>
            <a:r>
              <a:rPr sz="2400" spc="-15" dirty="0">
                <a:latin typeface="Times New Roman"/>
                <a:cs typeface="Times New Roman"/>
              </a:rPr>
              <a:t> </a:t>
            </a:r>
            <a:r>
              <a:rPr sz="2400" dirty="0">
                <a:latin typeface="Times New Roman"/>
                <a:cs typeface="Times New Roman"/>
              </a:rPr>
              <a:t>state</a:t>
            </a:r>
            <a:r>
              <a:rPr sz="2400" spc="-30" dirty="0">
                <a:latin typeface="Times New Roman"/>
                <a:cs typeface="Times New Roman"/>
              </a:rPr>
              <a:t> </a:t>
            </a:r>
            <a:r>
              <a:rPr sz="2400" dirty="0">
                <a:latin typeface="Times New Roman"/>
                <a:cs typeface="Times New Roman"/>
              </a:rPr>
              <a:t>is</a:t>
            </a:r>
            <a:r>
              <a:rPr sz="2400" spc="-5" dirty="0">
                <a:latin typeface="Times New Roman"/>
                <a:cs typeface="Times New Roman"/>
              </a:rPr>
              <a:t> </a:t>
            </a:r>
            <a:r>
              <a:rPr sz="2400" spc="-10" dirty="0">
                <a:latin typeface="Times New Roman"/>
                <a:cs typeface="Times New Roman"/>
              </a:rPr>
              <a:t>selected.</a:t>
            </a:r>
            <a:endParaRPr sz="2400">
              <a:latin typeface="Times New Roman"/>
              <a:cs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t>Backward chaining algorithm</a:t>
            </a:r>
          </a:p>
        </p:txBody>
      </p:sp>
      <p:sp>
        <p:nvSpPr>
          <p:cNvPr id="30723" name="Rectangle 3"/>
          <p:cNvSpPr>
            <a:spLocks noGrp="1" noChangeArrowheads="1"/>
          </p:cNvSpPr>
          <p:nvPr>
            <p:ph type="body" idx="1"/>
          </p:nvPr>
        </p:nvSpPr>
        <p:spPr>
          <a:xfrm>
            <a:off x="535940" y="1089405"/>
            <a:ext cx="8074025" cy="2954655"/>
          </a:xfrm>
        </p:spPr>
        <p:txBody>
          <a:bodyPr/>
          <a:lstStyle/>
          <a:p>
            <a:pPr>
              <a:buFont typeface="Verdana" pitchFamily="34" charset="0"/>
              <a:buNone/>
            </a:pPr>
            <a:endParaRPr lang="en-US" sz="2400" dirty="0"/>
          </a:p>
          <a:p>
            <a:pPr>
              <a:buFont typeface="Verdana" pitchFamily="34" charset="0"/>
              <a:buNone/>
            </a:pPr>
            <a:endParaRPr lang="en-US" sz="2400" dirty="0"/>
          </a:p>
          <a:p>
            <a:pPr>
              <a:buFont typeface="Verdana" pitchFamily="34" charset="0"/>
              <a:buNone/>
            </a:pPr>
            <a:endParaRPr lang="en-US" sz="2400" dirty="0"/>
          </a:p>
          <a:p>
            <a:pPr>
              <a:buFont typeface="Verdana" pitchFamily="34" charset="0"/>
              <a:buNone/>
            </a:pPr>
            <a:endParaRPr lang="en-US" sz="2400" dirty="0"/>
          </a:p>
          <a:p>
            <a:pPr>
              <a:buFont typeface="Verdana" pitchFamily="34" charset="0"/>
              <a:buNone/>
            </a:pPr>
            <a:endParaRPr lang="en-US" sz="2400" dirty="0"/>
          </a:p>
          <a:p>
            <a:pPr>
              <a:buFont typeface="Verdana" pitchFamily="34" charset="0"/>
              <a:buNone/>
            </a:pPr>
            <a:endParaRPr lang="en-US" sz="2400" dirty="0"/>
          </a:p>
          <a:p>
            <a:pPr>
              <a:buFont typeface="Verdana" pitchFamily="34" charset="0"/>
              <a:buNone/>
            </a:pPr>
            <a:endParaRPr lang="en-US" sz="2400" dirty="0"/>
          </a:p>
          <a:p>
            <a:pPr>
              <a:buFont typeface="Verdana" pitchFamily="34" charset="0"/>
              <a:buNone/>
            </a:pPr>
            <a:endParaRPr lang="en-US" sz="2400" dirty="0"/>
          </a:p>
        </p:txBody>
      </p:sp>
      <p:pic>
        <p:nvPicPr>
          <p:cNvPr id="30724" name="Picture 4"/>
          <p:cNvPicPr>
            <a:picLocks noChangeAspect="1" noChangeArrowheads="1"/>
          </p:cNvPicPr>
          <p:nvPr/>
        </p:nvPicPr>
        <p:blipFill>
          <a:blip r:embed="rId3">
            <a:extLst>
              <a:ext uri="{28A0092B-C50C-407E-A947-70E740481C1C}">
                <a14:useLocalDpi xmlns:a14="http://schemas.microsoft.com/office/drawing/2010/main" val="0"/>
              </a:ext>
            </a:extLst>
          </a:blip>
          <a:srcRect l="53906" t="27083" r="8984" b="27083"/>
          <a:stretch>
            <a:fillRect/>
          </a:stretch>
        </p:blipFill>
        <p:spPr bwMode="auto">
          <a:xfrm>
            <a:off x="1143000" y="1447800"/>
            <a:ext cx="7239000"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456770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Procedural</a:t>
            </a:r>
            <a:r>
              <a:rPr spc="-75" dirty="0"/>
              <a:t> </a:t>
            </a:r>
            <a:r>
              <a:rPr dirty="0"/>
              <a:t>and</a:t>
            </a:r>
            <a:r>
              <a:rPr spc="-55" dirty="0"/>
              <a:t> </a:t>
            </a:r>
            <a:r>
              <a:rPr dirty="0"/>
              <a:t>Declarative</a:t>
            </a:r>
            <a:r>
              <a:rPr spc="-90" dirty="0"/>
              <a:t> </a:t>
            </a:r>
            <a:r>
              <a:rPr spc="-10" dirty="0"/>
              <a:t>Knowledge</a:t>
            </a:r>
          </a:p>
        </p:txBody>
      </p:sp>
      <p:sp>
        <p:nvSpPr>
          <p:cNvPr id="3" name="object 3"/>
          <p:cNvSpPr txBox="1"/>
          <p:nvPr/>
        </p:nvSpPr>
        <p:spPr>
          <a:xfrm>
            <a:off x="535940" y="863854"/>
            <a:ext cx="8073390" cy="4781550"/>
          </a:xfrm>
          <a:prstGeom prst="rect">
            <a:avLst/>
          </a:prstGeom>
        </p:spPr>
        <p:txBody>
          <a:bodyPr vert="horz" wrap="square" lIns="0" tIns="85725" rIns="0" bIns="0" rtlCol="0">
            <a:spAutoFit/>
          </a:bodyPr>
          <a:lstStyle/>
          <a:p>
            <a:pPr marL="469900" indent="-457200" algn="just">
              <a:lnSpc>
                <a:spcPct val="100000"/>
              </a:lnSpc>
              <a:spcBef>
                <a:spcPts val="675"/>
              </a:spcBef>
              <a:buAutoNum type="arabicPeriod"/>
              <a:tabLst>
                <a:tab pos="469900" algn="l"/>
              </a:tabLst>
            </a:pPr>
            <a:r>
              <a:rPr sz="2400" b="1" dirty="0">
                <a:latin typeface="Times New Roman"/>
                <a:cs typeface="Times New Roman"/>
              </a:rPr>
              <a:t>Procedural</a:t>
            </a:r>
            <a:r>
              <a:rPr sz="2400" b="1" spc="-55" dirty="0">
                <a:latin typeface="Times New Roman"/>
                <a:cs typeface="Times New Roman"/>
              </a:rPr>
              <a:t> </a:t>
            </a:r>
            <a:r>
              <a:rPr sz="2400" b="1" spc="-10" dirty="0">
                <a:latin typeface="Times New Roman"/>
                <a:cs typeface="Times New Roman"/>
              </a:rPr>
              <a:t>Knowledge</a:t>
            </a:r>
            <a:endParaRPr sz="2400">
              <a:latin typeface="Times New Roman"/>
              <a:cs typeface="Times New Roman"/>
            </a:endParaRPr>
          </a:p>
          <a:p>
            <a:pPr marL="353060" marR="5080" lvl="1" indent="-340360" algn="just">
              <a:lnSpc>
                <a:spcPct val="100000"/>
              </a:lnSpc>
              <a:spcBef>
                <a:spcPts val="575"/>
              </a:spcBef>
              <a:buFont typeface="Arial MT"/>
              <a:buChar char="•"/>
              <a:tabLst>
                <a:tab pos="355600" algn="l"/>
              </a:tabLst>
            </a:pPr>
            <a:r>
              <a:rPr sz="2400" dirty="0">
                <a:latin typeface="Times New Roman"/>
                <a:cs typeface="Times New Roman"/>
              </a:rPr>
              <a:t>The</a:t>
            </a:r>
            <a:r>
              <a:rPr sz="2400" spc="100" dirty="0">
                <a:latin typeface="Times New Roman"/>
                <a:cs typeface="Times New Roman"/>
              </a:rPr>
              <a:t> </a:t>
            </a:r>
            <a:r>
              <a:rPr sz="2400" b="1" dirty="0">
                <a:latin typeface="Times New Roman"/>
                <a:cs typeface="Times New Roman"/>
              </a:rPr>
              <a:t>Procedural</a:t>
            </a:r>
            <a:r>
              <a:rPr sz="2400" b="1" spc="105" dirty="0">
                <a:latin typeface="Times New Roman"/>
                <a:cs typeface="Times New Roman"/>
              </a:rPr>
              <a:t> </a:t>
            </a:r>
            <a:r>
              <a:rPr sz="2400" b="1" dirty="0">
                <a:latin typeface="Times New Roman"/>
                <a:cs typeface="Times New Roman"/>
              </a:rPr>
              <a:t>knowledge</a:t>
            </a:r>
            <a:r>
              <a:rPr sz="2400" b="1" spc="110" dirty="0">
                <a:latin typeface="Times New Roman"/>
                <a:cs typeface="Times New Roman"/>
              </a:rPr>
              <a:t> </a:t>
            </a:r>
            <a:r>
              <a:rPr sz="2400" dirty="0">
                <a:latin typeface="Times New Roman"/>
                <a:cs typeface="Times New Roman"/>
              </a:rPr>
              <a:t>is</a:t>
            </a:r>
            <a:r>
              <a:rPr sz="2400" spc="90" dirty="0">
                <a:latin typeface="Times New Roman"/>
                <a:cs typeface="Times New Roman"/>
              </a:rPr>
              <a:t> </a:t>
            </a:r>
            <a:r>
              <a:rPr sz="2400" dirty="0">
                <a:latin typeface="Times New Roman"/>
                <a:cs typeface="Times New Roman"/>
              </a:rPr>
              <a:t>a</a:t>
            </a:r>
            <a:r>
              <a:rPr sz="2400" spc="105" dirty="0">
                <a:latin typeface="Times New Roman"/>
                <a:cs typeface="Times New Roman"/>
              </a:rPr>
              <a:t> </a:t>
            </a:r>
            <a:r>
              <a:rPr sz="2400" dirty="0">
                <a:latin typeface="Times New Roman"/>
                <a:cs typeface="Times New Roman"/>
              </a:rPr>
              <a:t>type</a:t>
            </a:r>
            <a:r>
              <a:rPr sz="2400" spc="105" dirty="0">
                <a:latin typeface="Times New Roman"/>
                <a:cs typeface="Times New Roman"/>
              </a:rPr>
              <a:t> </a:t>
            </a:r>
            <a:r>
              <a:rPr sz="2400" dirty="0">
                <a:latin typeface="Times New Roman"/>
                <a:cs typeface="Times New Roman"/>
              </a:rPr>
              <a:t>of</a:t>
            </a:r>
            <a:r>
              <a:rPr sz="2400" spc="90" dirty="0">
                <a:latin typeface="Times New Roman"/>
                <a:cs typeface="Times New Roman"/>
              </a:rPr>
              <a:t> </a:t>
            </a:r>
            <a:r>
              <a:rPr sz="2400" dirty="0">
                <a:latin typeface="Times New Roman"/>
                <a:cs typeface="Times New Roman"/>
              </a:rPr>
              <a:t>knowledge</a:t>
            </a:r>
            <a:r>
              <a:rPr sz="2400" spc="110" dirty="0">
                <a:latin typeface="Times New Roman"/>
                <a:cs typeface="Times New Roman"/>
              </a:rPr>
              <a:t> </a:t>
            </a:r>
            <a:r>
              <a:rPr sz="2400" dirty="0">
                <a:latin typeface="Times New Roman"/>
                <a:cs typeface="Times New Roman"/>
              </a:rPr>
              <a:t>where</a:t>
            </a:r>
            <a:r>
              <a:rPr sz="2400" spc="90" dirty="0">
                <a:latin typeface="Times New Roman"/>
                <a:cs typeface="Times New Roman"/>
              </a:rPr>
              <a:t> </a:t>
            </a:r>
            <a:r>
              <a:rPr sz="2400" spc="-25" dirty="0">
                <a:latin typeface="Times New Roman"/>
                <a:cs typeface="Times New Roman"/>
              </a:rPr>
              <a:t>the 	</a:t>
            </a:r>
            <a:r>
              <a:rPr sz="2400" dirty="0">
                <a:latin typeface="Times New Roman"/>
                <a:cs typeface="Times New Roman"/>
              </a:rPr>
              <a:t>essential</a:t>
            </a:r>
            <a:r>
              <a:rPr sz="2400" spc="210" dirty="0">
                <a:latin typeface="Times New Roman"/>
                <a:cs typeface="Times New Roman"/>
              </a:rPr>
              <a:t>  </a:t>
            </a:r>
            <a:r>
              <a:rPr sz="2400" dirty="0">
                <a:latin typeface="Times New Roman"/>
                <a:cs typeface="Times New Roman"/>
              </a:rPr>
              <a:t>control</a:t>
            </a:r>
            <a:r>
              <a:rPr sz="2400" spc="210" dirty="0">
                <a:latin typeface="Times New Roman"/>
                <a:cs typeface="Times New Roman"/>
              </a:rPr>
              <a:t>  </a:t>
            </a:r>
            <a:r>
              <a:rPr sz="2400" dirty="0">
                <a:latin typeface="Times New Roman"/>
                <a:cs typeface="Times New Roman"/>
              </a:rPr>
              <a:t>information</a:t>
            </a:r>
            <a:r>
              <a:rPr sz="2400" spc="210" dirty="0">
                <a:latin typeface="Times New Roman"/>
                <a:cs typeface="Times New Roman"/>
              </a:rPr>
              <a:t>  </a:t>
            </a:r>
            <a:r>
              <a:rPr sz="2400" dirty="0">
                <a:latin typeface="Times New Roman"/>
                <a:cs typeface="Times New Roman"/>
              </a:rPr>
              <a:t>that</a:t>
            </a:r>
            <a:r>
              <a:rPr sz="2400" spc="210" dirty="0">
                <a:latin typeface="Times New Roman"/>
                <a:cs typeface="Times New Roman"/>
              </a:rPr>
              <a:t>  </a:t>
            </a:r>
            <a:r>
              <a:rPr sz="2400" dirty="0">
                <a:latin typeface="Times New Roman"/>
                <a:cs typeface="Times New Roman"/>
              </a:rPr>
              <a:t>is</a:t>
            </a:r>
            <a:r>
              <a:rPr sz="2400" spc="210" dirty="0">
                <a:latin typeface="Times New Roman"/>
                <a:cs typeface="Times New Roman"/>
              </a:rPr>
              <a:t>  </a:t>
            </a:r>
            <a:r>
              <a:rPr sz="2400" dirty="0">
                <a:latin typeface="Times New Roman"/>
                <a:cs typeface="Times New Roman"/>
              </a:rPr>
              <a:t>required</a:t>
            </a:r>
            <a:r>
              <a:rPr sz="2400" spc="215" dirty="0">
                <a:latin typeface="Times New Roman"/>
                <a:cs typeface="Times New Roman"/>
              </a:rPr>
              <a:t>  </a:t>
            </a:r>
            <a:r>
              <a:rPr sz="2400" dirty="0">
                <a:latin typeface="Times New Roman"/>
                <a:cs typeface="Times New Roman"/>
              </a:rPr>
              <a:t>to</a:t>
            </a:r>
            <a:r>
              <a:rPr sz="2400" spc="210" dirty="0">
                <a:latin typeface="Times New Roman"/>
                <a:cs typeface="Times New Roman"/>
              </a:rPr>
              <a:t>  </a:t>
            </a:r>
            <a:r>
              <a:rPr sz="2400" dirty="0">
                <a:latin typeface="Times New Roman"/>
                <a:cs typeface="Times New Roman"/>
              </a:rPr>
              <a:t>use</a:t>
            </a:r>
            <a:r>
              <a:rPr sz="2400" spc="210" dirty="0">
                <a:latin typeface="Times New Roman"/>
                <a:cs typeface="Times New Roman"/>
              </a:rPr>
              <a:t>  </a:t>
            </a:r>
            <a:r>
              <a:rPr sz="2400" spc="-25" dirty="0">
                <a:latin typeface="Times New Roman"/>
                <a:cs typeface="Times New Roman"/>
              </a:rPr>
              <a:t>the 	</a:t>
            </a:r>
            <a:r>
              <a:rPr sz="2400" dirty="0">
                <a:latin typeface="Times New Roman"/>
                <a:cs typeface="Times New Roman"/>
              </a:rPr>
              <a:t>information</a:t>
            </a:r>
            <a:r>
              <a:rPr sz="2400" spc="-25" dirty="0">
                <a:latin typeface="Times New Roman"/>
                <a:cs typeface="Times New Roman"/>
              </a:rPr>
              <a:t> </a:t>
            </a:r>
            <a:r>
              <a:rPr sz="2400" dirty="0">
                <a:latin typeface="Times New Roman"/>
                <a:cs typeface="Times New Roman"/>
              </a:rPr>
              <a:t>is</a:t>
            </a:r>
            <a:r>
              <a:rPr sz="2400" spc="-25" dirty="0">
                <a:latin typeface="Times New Roman"/>
                <a:cs typeface="Times New Roman"/>
              </a:rPr>
              <a:t> </a:t>
            </a:r>
            <a:r>
              <a:rPr sz="2400" dirty="0">
                <a:latin typeface="Times New Roman"/>
                <a:cs typeface="Times New Roman"/>
              </a:rPr>
              <a:t>integrated</a:t>
            </a:r>
            <a:r>
              <a:rPr sz="2400" spc="-35" dirty="0">
                <a:latin typeface="Times New Roman"/>
                <a:cs typeface="Times New Roman"/>
              </a:rPr>
              <a:t> </a:t>
            </a:r>
            <a:r>
              <a:rPr sz="2400" dirty="0">
                <a:latin typeface="Times New Roman"/>
                <a:cs typeface="Times New Roman"/>
              </a:rPr>
              <a:t>in</a:t>
            </a:r>
            <a:r>
              <a:rPr sz="2400" spc="-20" dirty="0">
                <a:latin typeface="Times New Roman"/>
                <a:cs typeface="Times New Roman"/>
              </a:rPr>
              <a:t> </a:t>
            </a:r>
            <a:r>
              <a:rPr sz="2400" dirty="0">
                <a:latin typeface="Times New Roman"/>
                <a:cs typeface="Times New Roman"/>
              </a:rPr>
              <a:t>the</a:t>
            </a:r>
            <a:r>
              <a:rPr sz="2400" spc="-15" dirty="0">
                <a:latin typeface="Times New Roman"/>
                <a:cs typeface="Times New Roman"/>
              </a:rPr>
              <a:t> </a:t>
            </a:r>
            <a:r>
              <a:rPr sz="2400" dirty="0">
                <a:latin typeface="Times New Roman"/>
                <a:cs typeface="Times New Roman"/>
              </a:rPr>
              <a:t>knowledge</a:t>
            </a:r>
            <a:r>
              <a:rPr sz="2400" spc="-15" dirty="0">
                <a:latin typeface="Times New Roman"/>
                <a:cs typeface="Times New Roman"/>
              </a:rPr>
              <a:t> </a:t>
            </a:r>
            <a:r>
              <a:rPr sz="2400" spc="-10" dirty="0">
                <a:latin typeface="Times New Roman"/>
                <a:cs typeface="Times New Roman"/>
              </a:rPr>
              <a:t>itself.</a:t>
            </a:r>
            <a:endParaRPr sz="2400">
              <a:latin typeface="Times New Roman"/>
              <a:cs typeface="Times New Roman"/>
            </a:endParaRPr>
          </a:p>
          <a:p>
            <a:pPr marL="353060" marR="6350" lvl="1" indent="-340360" algn="just">
              <a:lnSpc>
                <a:spcPct val="100000"/>
              </a:lnSpc>
              <a:spcBef>
                <a:spcPts val="580"/>
              </a:spcBef>
              <a:buFont typeface="Arial MT"/>
              <a:buChar char="•"/>
              <a:tabLst>
                <a:tab pos="355600" algn="l"/>
              </a:tabLst>
            </a:pPr>
            <a:r>
              <a:rPr sz="2400" dirty="0">
                <a:latin typeface="Times New Roman"/>
                <a:cs typeface="Times New Roman"/>
              </a:rPr>
              <a:t>It</a:t>
            </a:r>
            <a:r>
              <a:rPr sz="2400" spc="-10" dirty="0">
                <a:latin typeface="Times New Roman"/>
                <a:cs typeface="Times New Roman"/>
              </a:rPr>
              <a:t> </a:t>
            </a:r>
            <a:r>
              <a:rPr sz="2400" dirty="0">
                <a:latin typeface="Times New Roman"/>
                <a:cs typeface="Times New Roman"/>
              </a:rPr>
              <a:t>also</a:t>
            </a:r>
            <a:r>
              <a:rPr sz="2400" spc="-5" dirty="0">
                <a:latin typeface="Times New Roman"/>
                <a:cs typeface="Times New Roman"/>
              </a:rPr>
              <a:t> </a:t>
            </a:r>
            <a:r>
              <a:rPr sz="2400" dirty="0">
                <a:latin typeface="Times New Roman"/>
                <a:cs typeface="Times New Roman"/>
              </a:rPr>
              <a:t>used</a:t>
            </a:r>
            <a:r>
              <a:rPr sz="2400" spc="-10" dirty="0">
                <a:latin typeface="Times New Roman"/>
                <a:cs typeface="Times New Roman"/>
              </a:rPr>
              <a:t> </a:t>
            </a:r>
            <a:r>
              <a:rPr sz="2400" dirty="0">
                <a:latin typeface="Times New Roman"/>
                <a:cs typeface="Times New Roman"/>
              </a:rPr>
              <a:t>with</a:t>
            </a:r>
            <a:r>
              <a:rPr sz="2400" spc="-5" dirty="0">
                <a:latin typeface="Times New Roman"/>
                <a:cs typeface="Times New Roman"/>
              </a:rPr>
              <a:t> </a:t>
            </a:r>
            <a:r>
              <a:rPr sz="2400" dirty="0">
                <a:latin typeface="Times New Roman"/>
                <a:cs typeface="Times New Roman"/>
              </a:rPr>
              <a:t>an</a:t>
            </a:r>
            <a:r>
              <a:rPr sz="2400" spc="-10" dirty="0">
                <a:latin typeface="Times New Roman"/>
                <a:cs typeface="Times New Roman"/>
              </a:rPr>
              <a:t> </a:t>
            </a:r>
            <a:r>
              <a:rPr sz="2400" dirty="0">
                <a:latin typeface="Times New Roman"/>
                <a:cs typeface="Times New Roman"/>
              </a:rPr>
              <a:t>interpreter</a:t>
            </a:r>
            <a:r>
              <a:rPr sz="2400" spc="-15" dirty="0">
                <a:latin typeface="Times New Roman"/>
                <a:cs typeface="Times New Roman"/>
              </a:rPr>
              <a:t> </a:t>
            </a:r>
            <a:r>
              <a:rPr sz="2400" dirty="0">
                <a:latin typeface="Times New Roman"/>
                <a:cs typeface="Times New Roman"/>
              </a:rPr>
              <a:t>to</a:t>
            </a:r>
            <a:r>
              <a:rPr sz="2400" spc="-10" dirty="0">
                <a:latin typeface="Times New Roman"/>
                <a:cs typeface="Times New Roman"/>
              </a:rPr>
              <a:t> </a:t>
            </a:r>
            <a:r>
              <a:rPr sz="2400" dirty="0">
                <a:latin typeface="Times New Roman"/>
                <a:cs typeface="Times New Roman"/>
              </a:rPr>
              <a:t>employ</a:t>
            </a:r>
            <a:r>
              <a:rPr sz="2400" spc="-10" dirty="0">
                <a:latin typeface="Times New Roman"/>
                <a:cs typeface="Times New Roman"/>
              </a:rPr>
              <a:t> </a:t>
            </a:r>
            <a:r>
              <a:rPr sz="2400" dirty="0">
                <a:latin typeface="Times New Roman"/>
                <a:cs typeface="Times New Roman"/>
              </a:rPr>
              <a:t>the</a:t>
            </a:r>
            <a:r>
              <a:rPr sz="2400" spc="5" dirty="0">
                <a:latin typeface="Times New Roman"/>
                <a:cs typeface="Times New Roman"/>
              </a:rPr>
              <a:t> </a:t>
            </a:r>
            <a:r>
              <a:rPr sz="2400" dirty="0">
                <a:latin typeface="Times New Roman"/>
                <a:cs typeface="Times New Roman"/>
              </a:rPr>
              <a:t>knowledge</a:t>
            </a:r>
            <a:r>
              <a:rPr sz="2400" spc="10" dirty="0">
                <a:latin typeface="Times New Roman"/>
                <a:cs typeface="Times New Roman"/>
              </a:rPr>
              <a:t> </a:t>
            </a:r>
            <a:r>
              <a:rPr sz="2400" spc="-10" dirty="0">
                <a:latin typeface="Times New Roman"/>
                <a:cs typeface="Times New Roman"/>
              </a:rPr>
              <a:t>which 	</a:t>
            </a:r>
            <a:r>
              <a:rPr sz="2400" dirty="0">
                <a:latin typeface="Times New Roman"/>
                <a:cs typeface="Times New Roman"/>
              </a:rPr>
              <a:t>follows the</a:t>
            </a:r>
            <a:r>
              <a:rPr sz="2400" spc="-5" dirty="0">
                <a:latin typeface="Times New Roman"/>
                <a:cs typeface="Times New Roman"/>
              </a:rPr>
              <a:t> </a:t>
            </a:r>
            <a:r>
              <a:rPr sz="2400" dirty="0">
                <a:latin typeface="Times New Roman"/>
                <a:cs typeface="Times New Roman"/>
              </a:rPr>
              <a:t>instructions</a:t>
            </a:r>
            <a:r>
              <a:rPr sz="2400" spc="-30" dirty="0">
                <a:latin typeface="Times New Roman"/>
                <a:cs typeface="Times New Roman"/>
              </a:rPr>
              <a:t> </a:t>
            </a:r>
            <a:r>
              <a:rPr sz="2400" dirty="0">
                <a:latin typeface="Times New Roman"/>
                <a:cs typeface="Times New Roman"/>
              </a:rPr>
              <a:t>given</a:t>
            </a:r>
            <a:r>
              <a:rPr sz="2400" spc="-10" dirty="0">
                <a:latin typeface="Times New Roman"/>
                <a:cs typeface="Times New Roman"/>
              </a:rPr>
              <a:t> </a:t>
            </a:r>
            <a:r>
              <a:rPr sz="2400" dirty="0">
                <a:latin typeface="Times New Roman"/>
                <a:cs typeface="Times New Roman"/>
              </a:rPr>
              <a:t>in</a:t>
            </a:r>
            <a:r>
              <a:rPr sz="2400" spc="-15" dirty="0">
                <a:latin typeface="Times New Roman"/>
                <a:cs typeface="Times New Roman"/>
              </a:rPr>
              <a:t> </a:t>
            </a:r>
            <a:r>
              <a:rPr sz="2400" dirty="0">
                <a:latin typeface="Times New Roman"/>
                <a:cs typeface="Times New Roman"/>
              </a:rPr>
              <a:t>the </a:t>
            </a:r>
            <a:r>
              <a:rPr sz="2400" spc="-10" dirty="0">
                <a:latin typeface="Times New Roman"/>
                <a:cs typeface="Times New Roman"/>
              </a:rPr>
              <a:t>knowledge.</a:t>
            </a:r>
            <a:endParaRPr sz="2400">
              <a:latin typeface="Times New Roman"/>
              <a:cs typeface="Times New Roman"/>
            </a:endParaRPr>
          </a:p>
          <a:p>
            <a:pPr lvl="1">
              <a:lnSpc>
                <a:spcPct val="100000"/>
              </a:lnSpc>
              <a:spcBef>
                <a:spcPts val="1275"/>
              </a:spcBef>
              <a:buFont typeface="Arial MT"/>
              <a:buChar char="•"/>
            </a:pPr>
            <a:endParaRPr sz="2400">
              <a:latin typeface="Times New Roman"/>
              <a:cs typeface="Times New Roman"/>
            </a:endParaRPr>
          </a:p>
          <a:p>
            <a:pPr marL="353060" marR="5080" lvl="1" indent="-340360" algn="just">
              <a:lnSpc>
                <a:spcPct val="100000"/>
              </a:lnSpc>
              <a:buFont typeface="Arial MT"/>
              <a:buChar char="•"/>
              <a:tabLst>
                <a:tab pos="355600" algn="l"/>
              </a:tabLst>
            </a:pPr>
            <a:r>
              <a:rPr sz="2400" dirty="0">
                <a:latin typeface="Times New Roman"/>
                <a:cs typeface="Times New Roman"/>
              </a:rPr>
              <a:t>Ex</a:t>
            </a:r>
            <a:r>
              <a:rPr sz="2400" spc="70" dirty="0">
                <a:latin typeface="Times New Roman"/>
                <a:cs typeface="Times New Roman"/>
              </a:rPr>
              <a:t> </a:t>
            </a:r>
            <a:r>
              <a:rPr sz="2400" dirty="0">
                <a:latin typeface="Times New Roman"/>
                <a:cs typeface="Times New Roman"/>
              </a:rPr>
              <a:t>-</a:t>
            </a:r>
            <a:r>
              <a:rPr sz="2400" spc="75" dirty="0">
                <a:latin typeface="Times New Roman"/>
                <a:cs typeface="Times New Roman"/>
              </a:rPr>
              <a:t> </a:t>
            </a:r>
            <a:r>
              <a:rPr sz="2400" dirty="0">
                <a:latin typeface="Times New Roman"/>
                <a:cs typeface="Times New Roman"/>
              </a:rPr>
              <a:t>It</a:t>
            </a:r>
            <a:r>
              <a:rPr sz="2400" spc="75" dirty="0">
                <a:latin typeface="Times New Roman"/>
                <a:cs typeface="Times New Roman"/>
              </a:rPr>
              <a:t> </a:t>
            </a:r>
            <a:r>
              <a:rPr sz="2400" dirty="0">
                <a:latin typeface="Times New Roman"/>
                <a:cs typeface="Times New Roman"/>
              </a:rPr>
              <a:t>can</a:t>
            </a:r>
            <a:r>
              <a:rPr sz="2400" spc="70" dirty="0">
                <a:latin typeface="Times New Roman"/>
                <a:cs typeface="Times New Roman"/>
              </a:rPr>
              <a:t> </a:t>
            </a:r>
            <a:r>
              <a:rPr sz="2400" dirty="0">
                <a:latin typeface="Times New Roman"/>
                <a:cs typeface="Times New Roman"/>
              </a:rPr>
              <a:t>include</a:t>
            </a:r>
            <a:r>
              <a:rPr sz="2400" spc="75" dirty="0">
                <a:latin typeface="Times New Roman"/>
                <a:cs typeface="Times New Roman"/>
              </a:rPr>
              <a:t> </a:t>
            </a:r>
            <a:r>
              <a:rPr sz="2400" dirty="0">
                <a:latin typeface="Times New Roman"/>
                <a:cs typeface="Times New Roman"/>
              </a:rPr>
              <a:t>a</a:t>
            </a:r>
            <a:r>
              <a:rPr sz="2400" spc="70" dirty="0">
                <a:latin typeface="Times New Roman"/>
                <a:cs typeface="Times New Roman"/>
              </a:rPr>
              <a:t> </a:t>
            </a:r>
            <a:r>
              <a:rPr sz="2400" dirty="0">
                <a:latin typeface="Times New Roman"/>
                <a:cs typeface="Times New Roman"/>
              </a:rPr>
              <a:t>group</a:t>
            </a:r>
            <a:r>
              <a:rPr sz="2400" spc="70" dirty="0">
                <a:latin typeface="Times New Roman"/>
                <a:cs typeface="Times New Roman"/>
              </a:rPr>
              <a:t> </a:t>
            </a:r>
            <a:r>
              <a:rPr sz="2400" dirty="0">
                <a:latin typeface="Times New Roman"/>
                <a:cs typeface="Times New Roman"/>
              </a:rPr>
              <a:t>of</a:t>
            </a:r>
            <a:r>
              <a:rPr sz="2400" spc="65" dirty="0">
                <a:latin typeface="Times New Roman"/>
                <a:cs typeface="Times New Roman"/>
              </a:rPr>
              <a:t> </a:t>
            </a:r>
            <a:r>
              <a:rPr sz="2400" dirty="0">
                <a:latin typeface="Times New Roman"/>
                <a:cs typeface="Times New Roman"/>
              </a:rPr>
              <a:t>logical</a:t>
            </a:r>
            <a:r>
              <a:rPr sz="2400" spc="75" dirty="0">
                <a:latin typeface="Times New Roman"/>
                <a:cs typeface="Times New Roman"/>
              </a:rPr>
              <a:t> </a:t>
            </a:r>
            <a:r>
              <a:rPr sz="2400" dirty="0">
                <a:latin typeface="Times New Roman"/>
                <a:cs typeface="Times New Roman"/>
              </a:rPr>
              <a:t>assertions</a:t>
            </a:r>
            <a:r>
              <a:rPr sz="2400" spc="60" dirty="0">
                <a:latin typeface="Times New Roman"/>
                <a:cs typeface="Times New Roman"/>
              </a:rPr>
              <a:t> </a:t>
            </a:r>
            <a:r>
              <a:rPr sz="2400" dirty="0">
                <a:latin typeface="Times New Roman"/>
                <a:cs typeface="Times New Roman"/>
              </a:rPr>
              <a:t>merged</a:t>
            </a:r>
            <a:r>
              <a:rPr sz="2400" spc="75" dirty="0">
                <a:latin typeface="Times New Roman"/>
                <a:cs typeface="Times New Roman"/>
              </a:rPr>
              <a:t> </a:t>
            </a:r>
            <a:r>
              <a:rPr sz="2400" dirty="0">
                <a:latin typeface="Times New Roman"/>
                <a:cs typeface="Times New Roman"/>
              </a:rPr>
              <a:t>with</a:t>
            </a:r>
            <a:r>
              <a:rPr sz="2400" spc="70" dirty="0">
                <a:latin typeface="Times New Roman"/>
                <a:cs typeface="Times New Roman"/>
              </a:rPr>
              <a:t> </a:t>
            </a:r>
            <a:r>
              <a:rPr sz="2400" spc="-50" dirty="0">
                <a:latin typeface="Times New Roman"/>
                <a:cs typeface="Times New Roman"/>
              </a:rPr>
              <a:t>a 	</a:t>
            </a:r>
            <a:r>
              <a:rPr sz="2400" dirty="0">
                <a:latin typeface="Times New Roman"/>
                <a:cs typeface="Times New Roman"/>
              </a:rPr>
              <a:t>resolution</a:t>
            </a:r>
            <a:r>
              <a:rPr sz="2400" spc="300" dirty="0">
                <a:latin typeface="Times New Roman"/>
                <a:cs typeface="Times New Roman"/>
              </a:rPr>
              <a:t> </a:t>
            </a:r>
            <a:r>
              <a:rPr sz="2400" dirty="0">
                <a:latin typeface="Times New Roman"/>
                <a:cs typeface="Times New Roman"/>
              </a:rPr>
              <a:t>theorem</a:t>
            </a:r>
            <a:r>
              <a:rPr sz="2400" spc="300" dirty="0">
                <a:latin typeface="Times New Roman"/>
                <a:cs typeface="Times New Roman"/>
              </a:rPr>
              <a:t> </a:t>
            </a:r>
            <a:r>
              <a:rPr sz="2400" dirty="0">
                <a:latin typeface="Times New Roman"/>
                <a:cs typeface="Times New Roman"/>
              </a:rPr>
              <a:t>prove</a:t>
            </a:r>
            <a:r>
              <a:rPr sz="2400" spc="325" dirty="0">
                <a:latin typeface="Times New Roman"/>
                <a:cs typeface="Times New Roman"/>
              </a:rPr>
              <a:t> </a:t>
            </a:r>
            <a:r>
              <a:rPr sz="2400" dirty="0">
                <a:latin typeface="Times New Roman"/>
                <a:cs typeface="Times New Roman"/>
              </a:rPr>
              <a:t>to</a:t>
            </a:r>
            <a:r>
              <a:rPr sz="2400" spc="310" dirty="0">
                <a:latin typeface="Times New Roman"/>
                <a:cs typeface="Times New Roman"/>
              </a:rPr>
              <a:t> </a:t>
            </a:r>
            <a:r>
              <a:rPr sz="2400" dirty="0">
                <a:latin typeface="Times New Roman"/>
                <a:cs typeface="Times New Roman"/>
              </a:rPr>
              <a:t>provide</a:t>
            </a:r>
            <a:r>
              <a:rPr sz="2400" spc="320" dirty="0">
                <a:latin typeface="Times New Roman"/>
                <a:cs typeface="Times New Roman"/>
              </a:rPr>
              <a:t> </a:t>
            </a:r>
            <a:r>
              <a:rPr sz="2400" dirty="0">
                <a:latin typeface="Times New Roman"/>
                <a:cs typeface="Times New Roman"/>
              </a:rPr>
              <a:t>an</a:t>
            </a:r>
            <a:r>
              <a:rPr sz="2400" spc="315" dirty="0">
                <a:latin typeface="Times New Roman"/>
                <a:cs typeface="Times New Roman"/>
              </a:rPr>
              <a:t> </a:t>
            </a:r>
            <a:r>
              <a:rPr sz="2400" dirty="0">
                <a:latin typeface="Times New Roman"/>
                <a:cs typeface="Times New Roman"/>
              </a:rPr>
              <a:t>absolute</a:t>
            </a:r>
            <a:r>
              <a:rPr sz="2400" spc="310" dirty="0">
                <a:latin typeface="Times New Roman"/>
                <a:cs typeface="Times New Roman"/>
              </a:rPr>
              <a:t> </a:t>
            </a:r>
            <a:r>
              <a:rPr sz="2400" dirty="0">
                <a:latin typeface="Times New Roman"/>
                <a:cs typeface="Times New Roman"/>
              </a:rPr>
              <a:t>program</a:t>
            </a:r>
            <a:r>
              <a:rPr sz="2400" spc="300" dirty="0">
                <a:latin typeface="Times New Roman"/>
                <a:cs typeface="Times New Roman"/>
              </a:rPr>
              <a:t> </a:t>
            </a:r>
            <a:r>
              <a:rPr sz="2400" spc="-25" dirty="0">
                <a:latin typeface="Times New Roman"/>
                <a:cs typeface="Times New Roman"/>
              </a:rPr>
              <a:t>for 	</a:t>
            </a:r>
            <a:r>
              <a:rPr sz="2400" dirty="0">
                <a:latin typeface="Times New Roman"/>
                <a:cs typeface="Times New Roman"/>
              </a:rPr>
              <a:t>solving</a:t>
            </a:r>
            <a:r>
              <a:rPr sz="2400" spc="285" dirty="0">
                <a:latin typeface="Times New Roman"/>
                <a:cs typeface="Times New Roman"/>
              </a:rPr>
              <a:t>  </a:t>
            </a:r>
            <a:r>
              <a:rPr sz="2400" dirty="0">
                <a:latin typeface="Times New Roman"/>
                <a:cs typeface="Times New Roman"/>
              </a:rPr>
              <a:t>problems.</a:t>
            </a:r>
            <a:r>
              <a:rPr sz="2400" spc="285" dirty="0">
                <a:latin typeface="Times New Roman"/>
                <a:cs typeface="Times New Roman"/>
              </a:rPr>
              <a:t>  </a:t>
            </a:r>
            <a:r>
              <a:rPr sz="2400" dirty="0">
                <a:latin typeface="Times New Roman"/>
                <a:cs typeface="Times New Roman"/>
              </a:rPr>
              <a:t>Here,</a:t>
            </a:r>
            <a:r>
              <a:rPr sz="2400" spc="290" dirty="0">
                <a:latin typeface="Times New Roman"/>
                <a:cs typeface="Times New Roman"/>
              </a:rPr>
              <a:t>  </a:t>
            </a:r>
            <a:r>
              <a:rPr sz="2400" dirty="0">
                <a:latin typeface="Times New Roman"/>
                <a:cs typeface="Times New Roman"/>
              </a:rPr>
              <a:t>the</a:t>
            </a:r>
            <a:r>
              <a:rPr sz="2400" spc="290" dirty="0">
                <a:latin typeface="Times New Roman"/>
                <a:cs typeface="Times New Roman"/>
              </a:rPr>
              <a:t>  </a:t>
            </a:r>
            <a:r>
              <a:rPr sz="2400" dirty="0">
                <a:latin typeface="Times New Roman"/>
                <a:cs typeface="Times New Roman"/>
              </a:rPr>
              <a:t>implied</a:t>
            </a:r>
            <a:r>
              <a:rPr sz="2400" spc="280" dirty="0">
                <a:latin typeface="Times New Roman"/>
                <a:cs typeface="Times New Roman"/>
              </a:rPr>
              <a:t>  </a:t>
            </a:r>
            <a:r>
              <a:rPr sz="2400" dirty="0">
                <a:latin typeface="Times New Roman"/>
                <a:cs typeface="Times New Roman"/>
              </a:rPr>
              <a:t>income</a:t>
            </a:r>
            <a:r>
              <a:rPr sz="2400" spc="290" dirty="0">
                <a:latin typeface="Times New Roman"/>
                <a:cs typeface="Times New Roman"/>
              </a:rPr>
              <a:t>  </a:t>
            </a:r>
            <a:r>
              <a:rPr sz="2400" dirty="0">
                <a:latin typeface="Times New Roman"/>
                <a:cs typeface="Times New Roman"/>
              </a:rPr>
              <a:t>tax</a:t>
            </a:r>
            <a:r>
              <a:rPr sz="2400" spc="285" dirty="0">
                <a:latin typeface="Times New Roman"/>
                <a:cs typeface="Times New Roman"/>
              </a:rPr>
              <a:t>  </a:t>
            </a:r>
            <a:r>
              <a:rPr sz="2400" dirty="0">
                <a:latin typeface="Times New Roman"/>
                <a:cs typeface="Times New Roman"/>
              </a:rPr>
              <a:t>of</a:t>
            </a:r>
            <a:r>
              <a:rPr sz="2400" spc="290" dirty="0">
                <a:latin typeface="Times New Roman"/>
                <a:cs typeface="Times New Roman"/>
              </a:rPr>
              <a:t>  </a:t>
            </a:r>
            <a:r>
              <a:rPr sz="2400" spc="-25" dirty="0">
                <a:latin typeface="Times New Roman"/>
                <a:cs typeface="Times New Roman"/>
              </a:rPr>
              <a:t>an 	</a:t>
            </a:r>
            <a:r>
              <a:rPr sz="2400" dirty="0">
                <a:latin typeface="Times New Roman"/>
                <a:cs typeface="Times New Roman"/>
              </a:rPr>
              <a:t>employee</a:t>
            </a:r>
            <a:r>
              <a:rPr sz="2400" spc="165" dirty="0">
                <a:latin typeface="Times New Roman"/>
                <a:cs typeface="Times New Roman"/>
              </a:rPr>
              <a:t> </a:t>
            </a:r>
            <a:r>
              <a:rPr sz="2400" dirty="0">
                <a:latin typeface="Times New Roman"/>
                <a:cs typeface="Times New Roman"/>
              </a:rPr>
              <a:t>salary</a:t>
            </a:r>
            <a:r>
              <a:rPr sz="2400" spc="140" dirty="0">
                <a:latin typeface="Times New Roman"/>
                <a:cs typeface="Times New Roman"/>
              </a:rPr>
              <a:t> </a:t>
            </a:r>
            <a:r>
              <a:rPr sz="2400" dirty="0">
                <a:latin typeface="Times New Roman"/>
                <a:cs typeface="Times New Roman"/>
              </a:rPr>
              <a:t>can</a:t>
            </a:r>
            <a:r>
              <a:rPr sz="2400" spc="155" dirty="0">
                <a:latin typeface="Times New Roman"/>
                <a:cs typeface="Times New Roman"/>
              </a:rPr>
              <a:t> </a:t>
            </a:r>
            <a:r>
              <a:rPr sz="2400" dirty="0">
                <a:latin typeface="Times New Roman"/>
                <a:cs typeface="Times New Roman"/>
              </a:rPr>
              <a:t>be</a:t>
            </a:r>
            <a:r>
              <a:rPr sz="2400" spc="140" dirty="0">
                <a:latin typeface="Times New Roman"/>
                <a:cs typeface="Times New Roman"/>
              </a:rPr>
              <a:t> </a:t>
            </a:r>
            <a:r>
              <a:rPr sz="2400" dirty="0">
                <a:latin typeface="Times New Roman"/>
                <a:cs typeface="Times New Roman"/>
              </a:rPr>
              <a:t>thought</a:t>
            </a:r>
            <a:r>
              <a:rPr sz="2400" spc="155" dirty="0">
                <a:latin typeface="Times New Roman"/>
                <a:cs typeface="Times New Roman"/>
              </a:rPr>
              <a:t> </a:t>
            </a:r>
            <a:r>
              <a:rPr sz="2400" dirty="0">
                <a:latin typeface="Times New Roman"/>
                <a:cs typeface="Times New Roman"/>
              </a:rPr>
              <a:t>of</a:t>
            </a:r>
            <a:r>
              <a:rPr sz="2400" spc="135" dirty="0">
                <a:latin typeface="Times New Roman"/>
                <a:cs typeface="Times New Roman"/>
              </a:rPr>
              <a:t> </a:t>
            </a:r>
            <a:r>
              <a:rPr sz="2400" dirty="0">
                <a:latin typeface="Times New Roman"/>
                <a:cs typeface="Times New Roman"/>
              </a:rPr>
              <a:t>as</a:t>
            </a:r>
            <a:r>
              <a:rPr sz="2400" spc="155" dirty="0">
                <a:latin typeface="Times New Roman"/>
                <a:cs typeface="Times New Roman"/>
              </a:rPr>
              <a:t> </a:t>
            </a:r>
            <a:r>
              <a:rPr sz="2400" dirty="0">
                <a:latin typeface="Times New Roman"/>
                <a:cs typeface="Times New Roman"/>
              </a:rPr>
              <a:t>a</a:t>
            </a:r>
            <a:r>
              <a:rPr sz="2400" spc="160" dirty="0">
                <a:latin typeface="Times New Roman"/>
                <a:cs typeface="Times New Roman"/>
              </a:rPr>
              <a:t> </a:t>
            </a:r>
            <a:r>
              <a:rPr sz="2400" dirty="0">
                <a:latin typeface="Times New Roman"/>
                <a:cs typeface="Times New Roman"/>
              </a:rPr>
              <a:t>procedural</a:t>
            </a:r>
            <a:r>
              <a:rPr sz="2400" spc="155" dirty="0">
                <a:latin typeface="Times New Roman"/>
                <a:cs typeface="Times New Roman"/>
              </a:rPr>
              <a:t> </a:t>
            </a:r>
            <a:r>
              <a:rPr sz="2400" spc="-10" dirty="0">
                <a:latin typeface="Times New Roman"/>
                <a:cs typeface="Times New Roman"/>
              </a:rPr>
              <a:t>knowledge 	</a:t>
            </a:r>
            <a:r>
              <a:rPr sz="2400" dirty="0">
                <a:latin typeface="Times New Roman"/>
                <a:cs typeface="Times New Roman"/>
              </a:rPr>
              <a:t>as</a:t>
            </a:r>
            <a:r>
              <a:rPr sz="2400" spc="-5" dirty="0">
                <a:latin typeface="Times New Roman"/>
                <a:cs typeface="Times New Roman"/>
              </a:rPr>
              <a:t> </a:t>
            </a:r>
            <a:r>
              <a:rPr sz="2400" dirty="0">
                <a:latin typeface="Times New Roman"/>
                <a:cs typeface="Times New Roman"/>
              </a:rPr>
              <a:t>it</a:t>
            </a:r>
            <a:r>
              <a:rPr sz="2400" spc="-25" dirty="0">
                <a:latin typeface="Times New Roman"/>
                <a:cs typeface="Times New Roman"/>
              </a:rPr>
              <a:t> </a:t>
            </a:r>
            <a:r>
              <a:rPr sz="2400" dirty="0">
                <a:latin typeface="Times New Roman"/>
                <a:cs typeface="Times New Roman"/>
              </a:rPr>
              <a:t>would require</a:t>
            </a:r>
            <a:r>
              <a:rPr sz="2400" spc="-25" dirty="0">
                <a:latin typeface="Times New Roman"/>
                <a:cs typeface="Times New Roman"/>
              </a:rPr>
              <a:t> </a:t>
            </a:r>
            <a:r>
              <a:rPr sz="2400" dirty="0">
                <a:latin typeface="Times New Roman"/>
                <a:cs typeface="Times New Roman"/>
              </a:rPr>
              <a:t>a</a:t>
            </a:r>
            <a:r>
              <a:rPr sz="2400" spc="-20" dirty="0">
                <a:latin typeface="Times New Roman"/>
                <a:cs typeface="Times New Roman"/>
              </a:rPr>
              <a:t> </a:t>
            </a:r>
            <a:r>
              <a:rPr sz="2400" dirty="0">
                <a:latin typeface="Times New Roman"/>
                <a:cs typeface="Times New Roman"/>
              </a:rPr>
              <a:t>process</a:t>
            </a:r>
            <a:r>
              <a:rPr sz="2400" spc="-5" dirty="0">
                <a:latin typeface="Times New Roman"/>
                <a:cs typeface="Times New Roman"/>
              </a:rPr>
              <a:t> </a:t>
            </a:r>
            <a:r>
              <a:rPr sz="2400" dirty="0">
                <a:latin typeface="Times New Roman"/>
                <a:cs typeface="Times New Roman"/>
              </a:rPr>
              <a:t>to</a:t>
            </a:r>
            <a:r>
              <a:rPr sz="2400" spc="-20" dirty="0">
                <a:latin typeface="Times New Roman"/>
                <a:cs typeface="Times New Roman"/>
              </a:rPr>
              <a:t> </a:t>
            </a:r>
            <a:r>
              <a:rPr sz="2400" dirty="0">
                <a:latin typeface="Times New Roman"/>
                <a:cs typeface="Times New Roman"/>
              </a:rPr>
              <a:t>calculate</a:t>
            </a:r>
            <a:r>
              <a:rPr sz="2400" spc="-30" dirty="0">
                <a:latin typeface="Times New Roman"/>
                <a:cs typeface="Times New Roman"/>
              </a:rPr>
              <a:t> </a:t>
            </a:r>
            <a:r>
              <a:rPr sz="2400" dirty="0">
                <a:latin typeface="Times New Roman"/>
                <a:cs typeface="Times New Roman"/>
              </a:rPr>
              <a:t>it</a:t>
            </a:r>
            <a:r>
              <a:rPr sz="2400" spc="-25" dirty="0">
                <a:latin typeface="Times New Roman"/>
                <a:cs typeface="Times New Roman"/>
              </a:rPr>
              <a:t> </a:t>
            </a:r>
            <a:r>
              <a:rPr sz="2400" dirty="0">
                <a:latin typeface="Times New Roman"/>
                <a:cs typeface="Times New Roman"/>
              </a:rPr>
              <a:t>as</a:t>
            </a:r>
            <a:r>
              <a:rPr sz="2400" spc="-5" dirty="0">
                <a:latin typeface="Times New Roman"/>
                <a:cs typeface="Times New Roman"/>
              </a:rPr>
              <a:t> </a:t>
            </a:r>
            <a:r>
              <a:rPr sz="2400" dirty="0">
                <a:latin typeface="Times New Roman"/>
                <a:cs typeface="Times New Roman"/>
              </a:rPr>
              <a:t>given</a:t>
            </a:r>
            <a:r>
              <a:rPr sz="2400" spc="-10" dirty="0">
                <a:latin typeface="Times New Roman"/>
                <a:cs typeface="Times New Roman"/>
              </a:rPr>
              <a:t> below.</a:t>
            </a:r>
            <a:endParaRPr sz="2400">
              <a:latin typeface="Times New Roman"/>
              <a:cs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t>Backward chaining example</a:t>
            </a:r>
          </a:p>
        </p:txBody>
      </p:sp>
      <p:pic>
        <p:nvPicPr>
          <p:cNvPr id="37892" name="Picture 4" descr="crime-bc01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828800"/>
            <a:ext cx="6781800" cy="30845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376112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r>
              <a:rPr lang="en-US"/>
              <a:t>Backward chaining example</a:t>
            </a:r>
          </a:p>
        </p:txBody>
      </p:sp>
      <p:pic>
        <p:nvPicPr>
          <p:cNvPr id="52229" name="Picture 5" descr="crime-bc02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828800"/>
            <a:ext cx="6858000" cy="3117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480038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r>
              <a:rPr lang="en-US"/>
              <a:t>Backward chaining example</a:t>
            </a:r>
          </a:p>
        </p:txBody>
      </p:sp>
      <p:pic>
        <p:nvPicPr>
          <p:cNvPr id="53253" name="Picture 5" descr="crime-bc03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828800"/>
            <a:ext cx="6858000" cy="3117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370048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US"/>
              <a:t>Backward chaining example</a:t>
            </a:r>
          </a:p>
        </p:txBody>
      </p:sp>
      <p:pic>
        <p:nvPicPr>
          <p:cNvPr id="54277" name="Picture 5" descr="crime-bc04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828800"/>
            <a:ext cx="6858000" cy="3117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295011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US"/>
              <a:t>Backward chaining example</a:t>
            </a:r>
          </a:p>
        </p:txBody>
      </p:sp>
      <p:pic>
        <p:nvPicPr>
          <p:cNvPr id="55299" name="Picture 3" descr="crime-bc01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828800"/>
            <a:ext cx="6781800" cy="3084513"/>
          </a:xfrm>
          <a:prstGeom prst="rect">
            <a:avLst/>
          </a:prstGeom>
          <a:noFill/>
          <a:extLst>
            <a:ext uri="{909E8E84-426E-40DD-AFC4-6F175D3DCCD1}">
              <a14:hiddenFill xmlns:a14="http://schemas.microsoft.com/office/drawing/2010/main">
                <a:solidFill>
                  <a:srgbClr val="FFFFFF"/>
                </a:solidFill>
              </a14:hiddenFill>
            </a:ext>
          </a:extLst>
        </p:spPr>
      </p:pic>
      <p:pic>
        <p:nvPicPr>
          <p:cNvPr id="55301" name="Picture 5" descr="crime-bc05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1828800"/>
            <a:ext cx="6858000" cy="3117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255036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5" name="Picture 5" descr="crime-bc06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828800"/>
            <a:ext cx="6858000" cy="3117850"/>
          </a:xfrm>
          <a:prstGeom prst="rect">
            <a:avLst/>
          </a:prstGeom>
          <a:noFill/>
          <a:extLst>
            <a:ext uri="{909E8E84-426E-40DD-AFC4-6F175D3DCCD1}">
              <a14:hiddenFill xmlns:a14="http://schemas.microsoft.com/office/drawing/2010/main">
                <a:solidFill>
                  <a:srgbClr val="FFFFFF"/>
                </a:solidFill>
              </a14:hiddenFill>
            </a:ext>
          </a:extLst>
        </p:spPr>
      </p:pic>
      <p:sp>
        <p:nvSpPr>
          <p:cNvPr id="56322" name="Rectangle 2"/>
          <p:cNvSpPr>
            <a:spLocks noGrp="1" noChangeArrowheads="1"/>
          </p:cNvSpPr>
          <p:nvPr>
            <p:ph type="title"/>
          </p:nvPr>
        </p:nvSpPr>
        <p:spPr/>
        <p:txBody>
          <a:bodyPr/>
          <a:lstStyle/>
          <a:p>
            <a:r>
              <a:rPr lang="en-US"/>
              <a:t>Backward chaining example</a:t>
            </a:r>
          </a:p>
        </p:txBody>
      </p:sp>
    </p:spTree>
    <p:extLst>
      <p:ext uri="{BB962C8B-B14F-4D97-AF65-F5344CB8AC3E}">
        <p14:creationId xmlns:p14="http://schemas.microsoft.com/office/powerpoint/2010/main" val="273532127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349" name="Picture 5" descr="crime-bc07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828800"/>
            <a:ext cx="6858000" cy="3117850"/>
          </a:xfrm>
          <a:prstGeom prst="rect">
            <a:avLst/>
          </a:prstGeom>
          <a:noFill/>
          <a:extLst>
            <a:ext uri="{909E8E84-426E-40DD-AFC4-6F175D3DCCD1}">
              <a14:hiddenFill xmlns:a14="http://schemas.microsoft.com/office/drawing/2010/main">
                <a:solidFill>
                  <a:srgbClr val="FFFFFF"/>
                </a:solidFill>
              </a14:hiddenFill>
            </a:ext>
          </a:extLst>
        </p:spPr>
      </p:pic>
      <p:sp>
        <p:nvSpPr>
          <p:cNvPr id="57346" name="Rectangle 2"/>
          <p:cNvSpPr>
            <a:spLocks noGrp="1" noChangeArrowheads="1"/>
          </p:cNvSpPr>
          <p:nvPr>
            <p:ph type="title"/>
          </p:nvPr>
        </p:nvSpPr>
        <p:spPr/>
        <p:txBody>
          <a:bodyPr/>
          <a:lstStyle/>
          <a:p>
            <a:r>
              <a:rPr lang="en-US"/>
              <a:t>Backward chaining example</a:t>
            </a:r>
          </a:p>
        </p:txBody>
      </p:sp>
    </p:spTree>
    <p:extLst>
      <p:ext uri="{BB962C8B-B14F-4D97-AF65-F5344CB8AC3E}">
        <p14:creationId xmlns:p14="http://schemas.microsoft.com/office/powerpoint/2010/main" val="99051511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US"/>
              <a:t>Backward chaining example</a:t>
            </a:r>
          </a:p>
        </p:txBody>
      </p:sp>
      <p:pic>
        <p:nvPicPr>
          <p:cNvPr id="58373" name="Picture 5" descr="crime-bc07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828800"/>
            <a:ext cx="6858000" cy="3117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356286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sz="3800"/>
              <a:t>Properties of backward chaining</a:t>
            </a:r>
            <a:endParaRPr lang="en-US"/>
          </a:p>
        </p:txBody>
      </p:sp>
      <p:sp>
        <p:nvSpPr>
          <p:cNvPr id="38915" name="Rectangle 3"/>
          <p:cNvSpPr>
            <a:spLocks noGrp="1" noChangeArrowheads="1"/>
          </p:cNvSpPr>
          <p:nvPr>
            <p:ph type="body" idx="1"/>
          </p:nvPr>
        </p:nvSpPr>
        <p:spPr/>
        <p:txBody>
          <a:bodyPr/>
          <a:lstStyle/>
          <a:p>
            <a:r>
              <a:rPr lang="en-US" sz="2800"/>
              <a:t>Depth-first recursive proof search: space is linear in size of proof.</a:t>
            </a:r>
          </a:p>
          <a:p>
            <a:r>
              <a:rPr lang="en-US" sz="2800"/>
              <a:t>Incomplete due to infinite loops</a:t>
            </a:r>
          </a:p>
          <a:p>
            <a:pPr lvl="1"/>
            <a:r>
              <a:rPr lang="en-US" sz="2000"/>
              <a:t>fix by checking current goal against every goal on stack</a:t>
            </a:r>
          </a:p>
          <a:p>
            <a:r>
              <a:rPr lang="en-US" sz="2800"/>
              <a:t>Inefficient due to repeated subgoals (both success and failure)</a:t>
            </a:r>
          </a:p>
          <a:p>
            <a:pPr lvl="1"/>
            <a:r>
              <a:rPr lang="en-US" sz="2000"/>
              <a:t>fix using caching of previous results (extra space!!)</a:t>
            </a:r>
          </a:p>
          <a:p>
            <a:r>
              <a:rPr lang="en-US" sz="2800"/>
              <a:t>Widely used for </a:t>
            </a:r>
            <a:r>
              <a:rPr lang="en-US" sz="2800">
                <a:solidFill>
                  <a:srgbClr val="FF0000"/>
                </a:solidFill>
              </a:rPr>
              <a:t>logic programming</a:t>
            </a:r>
            <a:endParaRPr lang="en-US" sz="2800"/>
          </a:p>
        </p:txBody>
      </p:sp>
    </p:spTree>
    <p:extLst>
      <p:ext uri="{BB962C8B-B14F-4D97-AF65-F5344CB8AC3E}">
        <p14:creationId xmlns:p14="http://schemas.microsoft.com/office/powerpoint/2010/main" val="204481611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42418"/>
            <a:ext cx="7536815" cy="1001394"/>
          </a:xfrm>
          <a:prstGeom prst="rect">
            <a:avLst/>
          </a:prstGeom>
        </p:spPr>
        <p:txBody>
          <a:bodyPr vert="horz" wrap="square" lIns="0" tIns="12700" rIns="0" bIns="0" rtlCol="0">
            <a:spAutoFit/>
          </a:bodyPr>
          <a:lstStyle/>
          <a:p>
            <a:pPr marL="12700" marR="5080">
              <a:lnSpc>
                <a:spcPct val="100000"/>
              </a:lnSpc>
              <a:spcBef>
                <a:spcPts val="100"/>
              </a:spcBef>
            </a:pPr>
            <a:r>
              <a:rPr dirty="0"/>
              <a:t>Difference</a:t>
            </a:r>
            <a:r>
              <a:rPr spc="-50" dirty="0"/>
              <a:t> </a:t>
            </a:r>
            <a:r>
              <a:rPr dirty="0"/>
              <a:t>between</a:t>
            </a:r>
            <a:r>
              <a:rPr spc="-50" dirty="0"/>
              <a:t> </a:t>
            </a:r>
            <a:r>
              <a:rPr dirty="0"/>
              <a:t>backward</a:t>
            </a:r>
            <a:r>
              <a:rPr spc="-50" dirty="0"/>
              <a:t> </a:t>
            </a:r>
            <a:r>
              <a:rPr dirty="0"/>
              <a:t>chaining</a:t>
            </a:r>
            <a:r>
              <a:rPr spc="-50" dirty="0"/>
              <a:t> </a:t>
            </a:r>
            <a:r>
              <a:rPr spc="-25" dirty="0"/>
              <a:t>and </a:t>
            </a:r>
            <a:r>
              <a:rPr dirty="0"/>
              <a:t>forward</a:t>
            </a:r>
            <a:r>
              <a:rPr spc="-20" dirty="0"/>
              <a:t> </a:t>
            </a:r>
            <a:r>
              <a:rPr spc="-10" dirty="0"/>
              <a:t>chaining</a:t>
            </a:r>
          </a:p>
        </p:txBody>
      </p:sp>
      <p:graphicFrame>
        <p:nvGraphicFramePr>
          <p:cNvPr id="3" name="object 3"/>
          <p:cNvGraphicFramePr>
            <a:graphicFrameLocks noGrp="1"/>
          </p:cNvGraphicFramePr>
          <p:nvPr/>
        </p:nvGraphicFramePr>
        <p:xfrm>
          <a:off x="412750" y="1365250"/>
          <a:ext cx="8305800" cy="4342130"/>
        </p:xfrm>
        <a:graphic>
          <a:graphicData uri="http://schemas.openxmlformats.org/drawingml/2006/table">
            <a:tbl>
              <a:tblPr firstRow="1" bandRow="1">
                <a:tableStyleId>{2D5ABB26-0587-4C30-8999-92F81FD0307C}</a:tableStyleId>
              </a:tblPr>
              <a:tblGrid>
                <a:gridCol w="4152900"/>
                <a:gridCol w="4152900"/>
              </a:tblGrid>
              <a:tr h="518795">
                <a:tc>
                  <a:txBody>
                    <a:bodyPr/>
                    <a:lstStyle/>
                    <a:p>
                      <a:pPr marR="850900" algn="r">
                        <a:lnSpc>
                          <a:spcPct val="100000"/>
                        </a:lnSpc>
                        <a:spcBef>
                          <a:spcPts val="275"/>
                        </a:spcBef>
                      </a:pPr>
                      <a:r>
                        <a:rPr sz="2400" b="1" dirty="0">
                          <a:latin typeface="Times New Roman"/>
                          <a:cs typeface="Times New Roman"/>
                        </a:rPr>
                        <a:t>Forward</a:t>
                      </a:r>
                      <a:r>
                        <a:rPr sz="2400" b="1" spc="-20" dirty="0">
                          <a:latin typeface="Times New Roman"/>
                          <a:cs typeface="Times New Roman"/>
                        </a:rPr>
                        <a:t> </a:t>
                      </a:r>
                      <a:r>
                        <a:rPr sz="2400" b="1" spc="-10" dirty="0">
                          <a:latin typeface="Times New Roman"/>
                          <a:cs typeface="Times New Roman"/>
                        </a:rPr>
                        <a:t>Chaining</a:t>
                      </a:r>
                      <a:endParaRPr sz="2400">
                        <a:latin typeface="Times New Roman"/>
                        <a:cs typeface="Times New Roman"/>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540" algn="ctr">
                        <a:lnSpc>
                          <a:spcPct val="100000"/>
                        </a:lnSpc>
                        <a:spcBef>
                          <a:spcPts val="275"/>
                        </a:spcBef>
                      </a:pPr>
                      <a:r>
                        <a:rPr sz="2400" b="1" dirty="0">
                          <a:latin typeface="Times New Roman"/>
                          <a:cs typeface="Times New Roman"/>
                        </a:rPr>
                        <a:t>Backward</a:t>
                      </a:r>
                      <a:r>
                        <a:rPr sz="2400" b="1" spc="-35" dirty="0">
                          <a:latin typeface="Times New Roman"/>
                          <a:cs typeface="Times New Roman"/>
                        </a:rPr>
                        <a:t> </a:t>
                      </a:r>
                      <a:r>
                        <a:rPr sz="2400" b="1" spc="-10" dirty="0">
                          <a:latin typeface="Times New Roman"/>
                          <a:cs typeface="Times New Roman"/>
                        </a:rPr>
                        <a:t>Chaining</a:t>
                      </a:r>
                      <a:endParaRPr sz="2400">
                        <a:latin typeface="Times New Roman"/>
                        <a:cs typeface="Times New Roman"/>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1652270">
                <a:tc>
                  <a:txBody>
                    <a:bodyPr/>
                    <a:lstStyle/>
                    <a:p>
                      <a:pPr marL="91440" marR="83185" algn="just">
                        <a:lnSpc>
                          <a:spcPct val="100000"/>
                        </a:lnSpc>
                        <a:spcBef>
                          <a:spcPts val="280"/>
                        </a:spcBef>
                      </a:pPr>
                      <a:r>
                        <a:rPr sz="2400" dirty="0">
                          <a:latin typeface="Times New Roman"/>
                          <a:cs typeface="Times New Roman"/>
                        </a:rPr>
                        <a:t>It</a:t>
                      </a:r>
                      <a:r>
                        <a:rPr sz="2400" spc="490" dirty="0">
                          <a:latin typeface="Times New Roman"/>
                          <a:cs typeface="Times New Roman"/>
                        </a:rPr>
                        <a:t> </a:t>
                      </a:r>
                      <a:r>
                        <a:rPr sz="2400" dirty="0">
                          <a:latin typeface="Times New Roman"/>
                          <a:cs typeface="Times New Roman"/>
                        </a:rPr>
                        <a:t>starts</a:t>
                      </a:r>
                      <a:r>
                        <a:rPr sz="2400" spc="495" dirty="0">
                          <a:latin typeface="Times New Roman"/>
                          <a:cs typeface="Times New Roman"/>
                        </a:rPr>
                        <a:t> </a:t>
                      </a:r>
                      <a:r>
                        <a:rPr sz="2400" dirty="0">
                          <a:latin typeface="Times New Roman"/>
                          <a:cs typeface="Times New Roman"/>
                        </a:rPr>
                        <a:t>from</a:t>
                      </a:r>
                      <a:r>
                        <a:rPr sz="2400" spc="470" dirty="0">
                          <a:latin typeface="Times New Roman"/>
                          <a:cs typeface="Times New Roman"/>
                        </a:rPr>
                        <a:t> </a:t>
                      </a:r>
                      <a:r>
                        <a:rPr sz="2400" dirty="0">
                          <a:latin typeface="Times New Roman"/>
                          <a:cs typeface="Times New Roman"/>
                        </a:rPr>
                        <a:t>known</a:t>
                      </a:r>
                      <a:r>
                        <a:rPr sz="2400" spc="505" dirty="0">
                          <a:latin typeface="Times New Roman"/>
                          <a:cs typeface="Times New Roman"/>
                        </a:rPr>
                        <a:t> </a:t>
                      </a:r>
                      <a:r>
                        <a:rPr sz="2400" dirty="0">
                          <a:latin typeface="Times New Roman"/>
                          <a:cs typeface="Times New Roman"/>
                        </a:rPr>
                        <a:t>facts</a:t>
                      </a:r>
                      <a:r>
                        <a:rPr sz="2400" spc="500" dirty="0">
                          <a:latin typeface="Times New Roman"/>
                          <a:cs typeface="Times New Roman"/>
                        </a:rPr>
                        <a:t> </a:t>
                      </a:r>
                      <a:r>
                        <a:rPr sz="2400" spc="-25" dirty="0">
                          <a:latin typeface="Times New Roman"/>
                          <a:cs typeface="Times New Roman"/>
                        </a:rPr>
                        <a:t>and </a:t>
                      </a:r>
                      <a:r>
                        <a:rPr sz="2400" dirty="0">
                          <a:latin typeface="Times New Roman"/>
                          <a:cs typeface="Times New Roman"/>
                        </a:rPr>
                        <a:t>applies</a:t>
                      </a:r>
                      <a:r>
                        <a:rPr sz="2400" spc="260" dirty="0">
                          <a:latin typeface="Times New Roman"/>
                          <a:cs typeface="Times New Roman"/>
                        </a:rPr>
                        <a:t> </a:t>
                      </a:r>
                      <a:r>
                        <a:rPr sz="2400" dirty="0">
                          <a:latin typeface="Times New Roman"/>
                          <a:cs typeface="Times New Roman"/>
                        </a:rPr>
                        <a:t>inference</a:t>
                      </a:r>
                      <a:r>
                        <a:rPr sz="2400" spc="240" dirty="0">
                          <a:latin typeface="Times New Roman"/>
                          <a:cs typeface="Times New Roman"/>
                        </a:rPr>
                        <a:t> </a:t>
                      </a:r>
                      <a:r>
                        <a:rPr sz="2400" dirty="0">
                          <a:latin typeface="Times New Roman"/>
                          <a:cs typeface="Times New Roman"/>
                        </a:rPr>
                        <a:t>rule</a:t>
                      </a:r>
                      <a:r>
                        <a:rPr sz="2400" spc="245" dirty="0">
                          <a:latin typeface="Times New Roman"/>
                          <a:cs typeface="Times New Roman"/>
                        </a:rPr>
                        <a:t> </a:t>
                      </a:r>
                      <a:r>
                        <a:rPr sz="2400" dirty="0">
                          <a:latin typeface="Times New Roman"/>
                          <a:cs typeface="Times New Roman"/>
                        </a:rPr>
                        <a:t>to</a:t>
                      </a:r>
                      <a:r>
                        <a:rPr sz="2400" spc="245" dirty="0">
                          <a:latin typeface="Times New Roman"/>
                          <a:cs typeface="Times New Roman"/>
                        </a:rPr>
                        <a:t> </a:t>
                      </a:r>
                      <a:r>
                        <a:rPr sz="2400" spc="-10" dirty="0">
                          <a:latin typeface="Times New Roman"/>
                          <a:cs typeface="Times New Roman"/>
                        </a:rPr>
                        <a:t>extract </a:t>
                      </a:r>
                      <a:r>
                        <a:rPr sz="2400" dirty="0">
                          <a:latin typeface="Times New Roman"/>
                          <a:cs typeface="Times New Roman"/>
                        </a:rPr>
                        <a:t>more</a:t>
                      </a:r>
                      <a:r>
                        <a:rPr sz="2400" spc="280" dirty="0">
                          <a:latin typeface="Times New Roman"/>
                          <a:cs typeface="Times New Roman"/>
                        </a:rPr>
                        <a:t> </a:t>
                      </a:r>
                      <a:r>
                        <a:rPr sz="2400" dirty="0">
                          <a:latin typeface="Times New Roman"/>
                          <a:cs typeface="Times New Roman"/>
                        </a:rPr>
                        <a:t>data</a:t>
                      </a:r>
                      <a:r>
                        <a:rPr sz="2400" spc="270" dirty="0">
                          <a:latin typeface="Times New Roman"/>
                          <a:cs typeface="Times New Roman"/>
                        </a:rPr>
                        <a:t> </a:t>
                      </a:r>
                      <a:r>
                        <a:rPr sz="2400" dirty="0">
                          <a:latin typeface="Times New Roman"/>
                          <a:cs typeface="Times New Roman"/>
                        </a:rPr>
                        <a:t>unit</a:t>
                      </a:r>
                      <a:r>
                        <a:rPr sz="2400" spc="270" dirty="0">
                          <a:latin typeface="Times New Roman"/>
                          <a:cs typeface="Times New Roman"/>
                        </a:rPr>
                        <a:t> </a:t>
                      </a:r>
                      <a:r>
                        <a:rPr sz="2400" dirty="0">
                          <a:latin typeface="Times New Roman"/>
                          <a:cs typeface="Times New Roman"/>
                        </a:rPr>
                        <a:t>it</a:t>
                      </a:r>
                      <a:r>
                        <a:rPr sz="2400" spc="265" dirty="0">
                          <a:latin typeface="Times New Roman"/>
                          <a:cs typeface="Times New Roman"/>
                        </a:rPr>
                        <a:t> </a:t>
                      </a:r>
                      <a:r>
                        <a:rPr sz="2400" dirty="0">
                          <a:latin typeface="Times New Roman"/>
                          <a:cs typeface="Times New Roman"/>
                        </a:rPr>
                        <a:t>reaches</a:t>
                      </a:r>
                      <a:r>
                        <a:rPr sz="2400" spc="275" dirty="0">
                          <a:latin typeface="Times New Roman"/>
                          <a:cs typeface="Times New Roman"/>
                        </a:rPr>
                        <a:t> </a:t>
                      </a:r>
                      <a:r>
                        <a:rPr sz="2400" dirty="0">
                          <a:latin typeface="Times New Roman"/>
                          <a:cs typeface="Times New Roman"/>
                        </a:rPr>
                        <a:t>to</a:t>
                      </a:r>
                      <a:r>
                        <a:rPr sz="2400" spc="265" dirty="0">
                          <a:latin typeface="Times New Roman"/>
                          <a:cs typeface="Times New Roman"/>
                        </a:rPr>
                        <a:t> </a:t>
                      </a:r>
                      <a:r>
                        <a:rPr sz="2400" spc="-25" dirty="0">
                          <a:latin typeface="Times New Roman"/>
                          <a:cs typeface="Times New Roman"/>
                        </a:rPr>
                        <a:t>the </a:t>
                      </a:r>
                      <a:r>
                        <a:rPr sz="2400" spc="-10" dirty="0">
                          <a:latin typeface="Times New Roman"/>
                          <a:cs typeface="Times New Roman"/>
                        </a:rPr>
                        <a:t>goal.</a:t>
                      </a:r>
                      <a:endParaRPr sz="2400">
                        <a:latin typeface="Times New Roman"/>
                        <a:cs typeface="Times New Roman"/>
                      </a:endParaRPr>
                    </a:p>
                  </a:txBody>
                  <a:tcPr marL="0" marR="0" marT="355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marR="83185" algn="just">
                        <a:lnSpc>
                          <a:spcPct val="100000"/>
                        </a:lnSpc>
                        <a:spcBef>
                          <a:spcPts val="280"/>
                        </a:spcBef>
                      </a:pPr>
                      <a:r>
                        <a:rPr sz="2400" dirty="0">
                          <a:latin typeface="Times New Roman"/>
                          <a:cs typeface="Times New Roman"/>
                        </a:rPr>
                        <a:t>It starts</a:t>
                      </a:r>
                      <a:r>
                        <a:rPr sz="2400" spc="10" dirty="0">
                          <a:latin typeface="Times New Roman"/>
                          <a:cs typeface="Times New Roman"/>
                        </a:rPr>
                        <a:t> </a:t>
                      </a:r>
                      <a:r>
                        <a:rPr sz="2400" dirty="0">
                          <a:latin typeface="Times New Roman"/>
                          <a:cs typeface="Times New Roman"/>
                        </a:rPr>
                        <a:t>from</a:t>
                      </a:r>
                      <a:r>
                        <a:rPr sz="2400" spc="-25" dirty="0">
                          <a:latin typeface="Times New Roman"/>
                          <a:cs typeface="Times New Roman"/>
                        </a:rPr>
                        <a:t> </a:t>
                      </a:r>
                      <a:r>
                        <a:rPr sz="2400" dirty="0">
                          <a:latin typeface="Times New Roman"/>
                          <a:cs typeface="Times New Roman"/>
                        </a:rPr>
                        <a:t>the</a:t>
                      </a:r>
                      <a:r>
                        <a:rPr sz="2400" spc="10" dirty="0">
                          <a:latin typeface="Times New Roman"/>
                          <a:cs typeface="Times New Roman"/>
                        </a:rPr>
                        <a:t> </a:t>
                      </a:r>
                      <a:r>
                        <a:rPr sz="2400" dirty="0">
                          <a:latin typeface="Times New Roman"/>
                          <a:cs typeface="Times New Roman"/>
                        </a:rPr>
                        <a:t>goal</a:t>
                      </a:r>
                      <a:r>
                        <a:rPr sz="2400" spc="-5" dirty="0">
                          <a:latin typeface="Times New Roman"/>
                          <a:cs typeface="Times New Roman"/>
                        </a:rPr>
                        <a:t> </a:t>
                      </a:r>
                      <a:r>
                        <a:rPr sz="2400" dirty="0">
                          <a:latin typeface="Times New Roman"/>
                          <a:cs typeface="Times New Roman"/>
                        </a:rPr>
                        <a:t>and </a:t>
                      </a:r>
                      <a:r>
                        <a:rPr sz="2400" spc="-10" dirty="0">
                          <a:latin typeface="Times New Roman"/>
                          <a:cs typeface="Times New Roman"/>
                        </a:rPr>
                        <a:t>works </a:t>
                      </a:r>
                      <a:r>
                        <a:rPr sz="2400" dirty="0">
                          <a:latin typeface="Times New Roman"/>
                          <a:cs typeface="Times New Roman"/>
                        </a:rPr>
                        <a:t>backward</a:t>
                      </a:r>
                      <a:r>
                        <a:rPr sz="2400" spc="320" dirty="0">
                          <a:latin typeface="Times New Roman"/>
                          <a:cs typeface="Times New Roman"/>
                        </a:rPr>
                        <a:t>   </a:t>
                      </a:r>
                      <a:r>
                        <a:rPr sz="2400" dirty="0">
                          <a:latin typeface="Times New Roman"/>
                          <a:cs typeface="Times New Roman"/>
                        </a:rPr>
                        <a:t>through</a:t>
                      </a:r>
                      <a:r>
                        <a:rPr sz="2400" spc="325" dirty="0">
                          <a:latin typeface="Times New Roman"/>
                          <a:cs typeface="Times New Roman"/>
                        </a:rPr>
                        <a:t>   </a:t>
                      </a:r>
                      <a:r>
                        <a:rPr sz="2400" spc="-10" dirty="0">
                          <a:latin typeface="Times New Roman"/>
                          <a:cs typeface="Times New Roman"/>
                        </a:rPr>
                        <a:t>inference </a:t>
                      </a:r>
                      <a:r>
                        <a:rPr sz="2400" dirty="0">
                          <a:latin typeface="Times New Roman"/>
                          <a:cs typeface="Times New Roman"/>
                        </a:rPr>
                        <a:t>rules</a:t>
                      </a:r>
                      <a:r>
                        <a:rPr sz="2400" spc="470" dirty="0">
                          <a:latin typeface="Times New Roman"/>
                          <a:cs typeface="Times New Roman"/>
                        </a:rPr>
                        <a:t> </a:t>
                      </a:r>
                      <a:r>
                        <a:rPr sz="2400" dirty="0">
                          <a:latin typeface="Times New Roman"/>
                          <a:cs typeface="Times New Roman"/>
                        </a:rPr>
                        <a:t>to</a:t>
                      </a:r>
                      <a:r>
                        <a:rPr sz="2400" spc="475" dirty="0">
                          <a:latin typeface="Times New Roman"/>
                          <a:cs typeface="Times New Roman"/>
                        </a:rPr>
                        <a:t> </a:t>
                      </a:r>
                      <a:r>
                        <a:rPr sz="2400" dirty="0">
                          <a:latin typeface="Times New Roman"/>
                          <a:cs typeface="Times New Roman"/>
                        </a:rPr>
                        <a:t>find</a:t>
                      </a:r>
                      <a:r>
                        <a:rPr sz="2400" spc="475" dirty="0">
                          <a:latin typeface="Times New Roman"/>
                          <a:cs typeface="Times New Roman"/>
                        </a:rPr>
                        <a:t> </a:t>
                      </a:r>
                      <a:r>
                        <a:rPr sz="2400" dirty="0">
                          <a:latin typeface="Times New Roman"/>
                          <a:cs typeface="Times New Roman"/>
                        </a:rPr>
                        <a:t>the</a:t>
                      </a:r>
                      <a:r>
                        <a:rPr sz="2400" spc="480" dirty="0">
                          <a:latin typeface="Times New Roman"/>
                          <a:cs typeface="Times New Roman"/>
                        </a:rPr>
                        <a:t> </a:t>
                      </a:r>
                      <a:r>
                        <a:rPr sz="2400" dirty="0">
                          <a:latin typeface="Times New Roman"/>
                          <a:cs typeface="Times New Roman"/>
                        </a:rPr>
                        <a:t>required</a:t>
                      </a:r>
                      <a:r>
                        <a:rPr sz="2400" spc="480" dirty="0">
                          <a:latin typeface="Times New Roman"/>
                          <a:cs typeface="Times New Roman"/>
                        </a:rPr>
                        <a:t> </a:t>
                      </a:r>
                      <a:r>
                        <a:rPr sz="2400" spc="-10" dirty="0">
                          <a:latin typeface="Times New Roman"/>
                          <a:cs typeface="Times New Roman"/>
                        </a:rPr>
                        <a:t>facts </a:t>
                      </a:r>
                      <a:r>
                        <a:rPr sz="2400" dirty="0">
                          <a:latin typeface="Times New Roman"/>
                          <a:cs typeface="Times New Roman"/>
                        </a:rPr>
                        <a:t>that</a:t>
                      </a:r>
                      <a:r>
                        <a:rPr sz="2400" spc="-15" dirty="0">
                          <a:latin typeface="Times New Roman"/>
                          <a:cs typeface="Times New Roman"/>
                        </a:rPr>
                        <a:t> </a:t>
                      </a:r>
                      <a:r>
                        <a:rPr sz="2400" dirty="0">
                          <a:latin typeface="Times New Roman"/>
                          <a:cs typeface="Times New Roman"/>
                        </a:rPr>
                        <a:t>support</a:t>
                      </a:r>
                      <a:r>
                        <a:rPr sz="2400" spc="-10" dirty="0">
                          <a:latin typeface="Times New Roman"/>
                          <a:cs typeface="Times New Roman"/>
                        </a:rPr>
                        <a:t> </a:t>
                      </a:r>
                      <a:r>
                        <a:rPr sz="2400" dirty="0">
                          <a:latin typeface="Times New Roman"/>
                          <a:cs typeface="Times New Roman"/>
                        </a:rPr>
                        <a:t>the</a:t>
                      </a:r>
                      <a:r>
                        <a:rPr sz="2400" spc="-10" dirty="0">
                          <a:latin typeface="Times New Roman"/>
                          <a:cs typeface="Times New Roman"/>
                        </a:rPr>
                        <a:t> goal.</a:t>
                      </a:r>
                      <a:endParaRPr sz="2400">
                        <a:latin typeface="Times New Roman"/>
                        <a:cs typeface="Times New Roman"/>
                      </a:endParaRPr>
                    </a:p>
                  </a:txBody>
                  <a:tcPr marL="0" marR="0" marT="355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518795">
                <a:tc>
                  <a:txBody>
                    <a:bodyPr/>
                    <a:lstStyle/>
                    <a:p>
                      <a:pPr marR="838200" algn="r">
                        <a:lnSpc>
                          <a:spcPct val="100000"/>
                        </a:lnSpc>
                        <a:spcBef>
                          <a:spcPts val="280"/>
                        </a:spcBef>
                      </a:pPr>
                      <a:r>
                        <a:rPr sz="2400" dirty="0">
                          <a:latin typeface="Times New Roman"/>
                          <a:cs typeface="Times New Roman"/>
                        </a:rPr>
                        <a:t>It</a:t>
                      </a:r>
                      <a:r>
                        <a:rPr sz="2400" spc="-10" dirty="0">
                          <a:latin typeface="Times New Roman"/>
                          <a:cs typeface="Times New Roman"/>
                        </a:rPr>
                        <a:t> </a:t>
                      </a:r>
                      <a:r>
                        <a:rPr sz="2400" dirty="0">
                          <a:latin typeface="Times New Roman"/>
                          <a:cs typeface="Times New Roman"/>
                        </a:rPr>
                        <a:t>is a</a:t>
                      </a:r>
                      <a:r>
                        <a:rPr sz="2400" spc="10" dirty="0">
                          <a:latin typeface="Times New Roman"/>
                          <a:cs typeface="Times New Roman"/>
                        </a:rPr>
                        <a:t> </a:t>
                      </a:r>
                      <a:r>
                        <a:rPr sz="2400" spc="-10" dirty="0">
                          <a:latin typeface="Times New Roman"/>
                          <a:cs typeface="Times New Roman"/>
                        </a:rPr>
                        <a:t>bottom-</a:t>
                      </a:r>
                      <a:r>
                        <a:rPr sz="2400" dirty="0">
                          <a:latin typeface="Times New Roman"/>
                          <a:cs typeface="Times New Roman"/>
                        </a:rPr>
                        <a:t>up </a:t>
                      </a:r>
                      <a:r>
                        <a:rPr sz="2400" spc="-10" dirty="0">
                          <a:latin typeface="Times New Roman"/>
                          <a:cs typeface="Times New Roman"/>
                        </a:rPr>
                        <a:t>approach</a:t>
                      </a:r>
                      <a:endParaRPr sz="2400">
                        <a:latin typeface="Times New Roman"/>
                        <a:cs typeface="Times New Roman"/>
                      </a:endParaRPr>
                    </a:p>
                  </a:txBody>
                  <a:tcPr marL="0" marR="0" marT="355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280"/>
                        </a:spcBef>
                      </a:pPr>
                      <a:r>
                        <a:rPr sz="2400" dirty="0">
                          <a:latin typeface="Times New Roman"/>
                          <a:cs typeface="Times New Roman"/>
                        </a:rPr>
                        <a:t>It</a:t>
                      </a:r>
                      <a:r>
                        <a:rPr sz="2400" spc="-15" dirty="0">
                          <a:latin typeface="Times New Roman"/>
                          <a:cs typeface="Times New Roman"/>
                        </a:rPr>
                        <a:t> </a:t>
                      </a:r>
                      <a:r>
                        <a:rPr sz="2400" dirty="0">
                          <a:latin typeface="Times New Roman"/>
                          <a:cs typeface="Times New Roman"/>
                        </a:rPr>
                        <a:t>is</a:t>
                      </a:r>
                      <a:r>
                        <a:rPr sz="2400" spc="-10" dirty="0">
                          <a:latin typeface="Times New Roman"/>
                          <a:cs typeface="Times New Roman"/>
                        </a:rPr>
                        <a:t> </a:t>
                      </a:r>
                      <a:r>
                        <a:rPr sz="2400" dirty="0">
                          <a:latin typeface="Times New Roman"/>
                          <a:cs typeface="Times New Roman"/>
                        </a:rPr>
                        <a:t>a</a:t>
                      </a:r>
                      <a:r>
                        <a:rPr sz="2400" spc="-5" dirty="0">
                          <a:latin typeface="Times New Roman"/>
                          <a:cs typeface="Times New Roman"/>
                        </a:rPr>
                        <a:t> </a:t>
                      </a:r>
                      <a:r>
                        <a:rPr sz="2400" dirty="0">
                          <a:latin typeface="Times New Roman"/>
                          <a:cs typeface="Times New Roman"/>
                        </a:rPr>
                        <a:t>top-down</a:t>
                      </a:r>
                      <a:r>
                        <a:rPr sz="2400" spc="-15" dirty="0">
                          <a:latin typeface="Times New Roman"/>
                          <a:cs typeface="Times New Roman"/>
                        </a:rPr>
                        <a:t> </a:t>
                      </a:r>
                      <a:r>
                        <a:rPr sz="2400" spc="-10" dirty="0">
                          <a:latin typeface="Times New Roman"/>
                          <a:cs typeface="Times New Roman"/>
                        </a:rPr>
                        <a:t>approach</a:t>
                      </a:r>
                      <a:endParaRPr sz="2400">
                        <a:latin typeface="Times New Roman"/>
                        <a:cs typeface="Times New Roman"/>
                      </a:endParaRPr>
                    </a:p>
                  </a:txBody>
                  <a:tcPr marL="0" marR="0" marT="355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1652270">
                <a:tc>
                  <a:txBody>
                    <a:bodyPr/>
                    <a:lstStyle/>
                    <a:p>
                      <a:pPr marL="91440" marR="82550" algn="just">
                        <a:lnSpc>
                          <a:spcPct val="100000"/>
                        </a:lnSpc>
                        <a:spcBef>
                          <a:spcPts val="280"/>
                        </a:spcBef>
                      </a:pPr>
                      <a:r>
                        <a:rPr sz="2400" dirty="0">
                          <a:latin typeface="Times New Roman"/>
                          <a:cs typeface="Times New Roman"/>
                        </a:rPr>
                        <a:t>It</a:t>
                      </a:r>
                      <a:r>
                        <a:rPr sz="2400" spc="480" dirty="0">
                          <a:latin typeface="Times New Roman"/>
                          <a:cs typeface="Times New Roman"/>
                        </a:rPr>
                        <a:t>  </a:t>
                      </a:r>
                      <a:r>
                        <a:rPr sz="2400" dirty="0">
                          <a:latin typeface="Times New Roman"/>
                          <a:cs typeface="Times New Roman"/>
                        </a:rPr>
                        <a:t>is</a:t>
                      </a:r>
                      <a:r>
                        <a:rPr sz="2400" spc="490" dirty="0">
                          <a:latin typeface="Times New Roman"/>
                          <a:cs typeface="Times New Roman"/>
                        </a:rPr>
                        <a:t>  </a:t>
                      </a:r>
                      <a:r>
                        <a:rPr sz="2400" dirty="0">
                          <a:latin typeface="Times New Roman"/>
                          <a:cs typeface="Times New Roman"/>
                        </a:rPr>
                        <a:t>known</a:t>
                      </a:r>
                      <a:r>
                        <a:rPr sz="2400" spc="484" dirty="0">
                          <a:latin typeface="Times New Roman"/>
                          <a:cs typeface="Times New Roman"/>
                        </a:rPr>
                        <a:t>  </a:t>
                      </a:r>
                      <a:r>
                        <a:rPr sz="2400" dirty="0">
                          <a:latin typeface="Times New Roman"/>
                          <a:cs typeface="Times New Roman"/>
                        </a:rPr>
                        <a:t>as</a:t>
                      </a:r>
                      <a:r>
                        <a:rPr sz="2400" spc="490" dirty="0">
                          <a:latin typeface="Times New Roman"/>
                          <a:cs typeface="Times New Roman"/>
                        </a:rPr>
                        <a:t>  </a:t>
                      </a:r>
                      <a:r>
                        <a:rPr sz="2400" spc="-10" dirty="0">
                          <a:latin typeface="Times New Roman"/>
                          <a:cs typeface="Times New Roman"/>
                        </a:rPr>
                        <a:t>data-driven </a:t>
                      </a:r>
                      <a:r>
                        <a:rPr sz="2400" dirty="0">
                          <a:latin typeface="Times New Roman"/>
                          <a:cs typeface="Times New Roman"/>
                        </a:rPr>
                        <a:t>inference</a:t>
                      </a:r>
                      <a:r>
                        <a:rPr sz="2400" spc="135" dirty="0">
                          <a:latin typeface="Times New Roman"/>
                          <a:cs typeface="Times New Roman"/>
                        </a:rPr>
                        <a:t> </a:t>
                      </a:r>
                      <a:r>
                        <a:rPr sz="2400" dirty="0">
                          <a:latin typeface="Times New Roman"/>
                          <a:cs typeface="Times New Roman"/>
                        </a:rPr>
                        <a:t>technique</a:t>
                      </a:r>
                      <a:r>
                        <a:rPr sz="2400" spc="145" dirty="0">
                          <a:latin typeface="Times New Roman"/>
                          <a:cs typeface="Times New Roman"/>
                        </a:rPr>
                        <a:t> </a:t>
                      </a:r>
                      <a:r>
                        <a:rPr sz="2400" dirty="0">
                          <a:latin typeface="Times New Roman"/>
                          <a:cs typeface="Times New Roman"/>
                        </a:rPr>
                        <a:t>as</a:t>
                      </a:r>
                      <a:r>
                        <a:rPr sz="2400" spc="150" dirty="0">
                          <a:latin typeface="Times New Roman"/>
                          <a:cs typeface="Times New Roman"/>
                        </a:rPr>
                        <a:t> </a:t>
                      </a:r>
                      <a:r>
                        <a:rPr sz="2400" dirty="0">
                          <a:latin typeface="Times New Roman"/>
                          <a:cs typeface="Times New Roman"/>
                        </a:rPr>
                        <a:t>we</a:t>
                      </a:r>
                      <a:r>
                        <a:rPr sz="2400" spc="145" dirty="0">
                          <a:latin typeface="Times New Roman"/>
                          <a:cs typeface="Times New Roman"/>
                        </a:rPr>
                        <a:t> </a:t>
                      </a:r>
                      <a:r>
                        <a:rPr sz="2400" spc="-10" dirty="0">
                          <a:latin typeface="Times New Roman"/>
                          <a:cs typeface="Times New Roman"/>
                        </a:rPr>
                        <a:t>reach </a:t>
                      </a:r>
                      <a:r>
                        <a:rPr sz="2400" dirty="0">
                          <a:latin typeface="Times New Roman"/>
                          <a:cs typeface="Times New Roman"/>
                        </a:rPr>
                        <a:t>to</a:t>
                      </a:r>
                      <a:r>
                        <a:rPr sz="2400" spc="495" dirty="0">
                          <a:latin typeface="Times New Roman"/>
                          <a:cs typeface="Times New Roman"/>
                        </a:rPr>
                        <a:t> </a:t>
                      </a:r>
                      <a:r>
                        <a:rPr sz="2400" dirty="0">
                          <a:latin typeface="Times New Roman"/>
                          <a:cs typeface="Times New Roman"/>
                        </a:rPr>
                        <a:t>the</a:t>
                      </a:r>
                      <a:r>
                        <a:rPr sz="2400" spc="520" dirty="0">
                          <a:latin typeface="Times New Roman"/>
                          <a:cs typeface="Times New Roman"/>
                        </a:rPr>
                        <a:t> </a:t>
                      </a:r>
                      <a:r>
                        <a:rPr sz="2400" dirty="0">
                          <a:latin typeface="Times New Roman"/>
                          <a:cs typeface="Times New Roman"/>
                        </a:rPr>
                        <a:t>goal</a:t>
                      </a:r>
                      <a:r>
                        <a:rPr sz="2400" spc="500" dirty="0">
                          <a:latin typeface="Times New Roman"/>
                          <a:cs typeface="Times New Roman"/>
                        </a:rPr>
                        <a:t> </a:t>
                      </a:r>
                      <a:r>
                        <a:rPr sz="2400" dirty="0">
                          <a:latin typeface="Times New Roman"/>
                          <a:cs typeface="Times New Roman"/>
                        </a:rPr>
                        <a:t>using</a:t>
                      </a:r>
                      <a:r>
                        <a:rPr sz="2400" spc="505" dirty="0">
                          <a:latin typeface="Times New Roman"/>
                          <a:cs typeface="Times New Roman"/>
                        </a:rPr>
                        <a:t> </a:t>
                      </a:r>
                      <a:r>
                        <a:rPr sz="2400" dirty="0">
                          <a:latin typeface="Times New Roman"/>
                          <a:cs typeface="Times New Roman"/>
                        </a:rPr>
                        <a:t>the</a:t>
                      </a:r>
                      <a:r>
                        <a:rPr sz="2400" spc="515" dirty="0">
                          <a:latin typeface="Times New Roman"/>
                          <a:cs typeface="Times New Roman"/>
                        </a:rPr>
                        <a:t> </a:t>
                      </a:r>
                      <a:r>
                        <a:rPr sz="2400" spc="-10" dirty="0">
                          <a:latin typeface="Times New Roman"/>
                          <a:cs typeface="Times New Roman"/>
                        </a:rPr>
                        <a:t>available data.</a:t>
                      </a:r>
                      <a:endParaRPr sz="2400">
                        <a:latin typeface="Times New Roman"/>
                        <a:cs typeface="Times New Roman"/>
                      </a:endParaRPr>
                    </a:p>
                  </a:txBody>
                  <a:tcPr marL="0" marR="0" marT="355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marR="81915" algn="just">
                        <a:lnSpc>
                          <a:spcPct val="100000"/>
                        </a:lnSpc>
                        <a:spcBef>
                          <a:spcPts val="280"/>
                        </a:spcBef>
                      </a:pPr>
                      <a:r>
                        <a:rPr sz="2400" dirty="0">
                          <a:latin typeface="Times New Roman"/>
                          <a:cs typeface="Times New Roman"/>
                        </a:rPr>
                        <a:t>It</a:t>
                      </a:r>
                      <a:r>
                        <a:rPr sz="2400" spc="465" dirty="0">
                          <a:latin typeface="Times New Roman"/>
                          <a:cs typeface="Times New Roman"/>
                        </a:rPr>
                        <a:t>  </a:t>
                      </a:r>
                      <a:r>
                        <a:rPr sz="2400" dirty="0">
                          <a:latin typeface="Times New Roman"/>
                          <a:cs typeface="Times New Roman"/>
                        </a:rPr>
                        <a:t>is</a:t>
                      </a:r>
                      <a:r>
                        <a:rPr sz="2400" spc="470" dirty="0">
                          <a:latin typeface="Times New Roman"/>
                          <a:cs typeface="Times New Roman"/>
                        </a:rPr>
                        <a:t>  </a:t>
                      </a:r>
                      <a:r>
                        <a:rPr sz="2400" dirty="0">
                          <a:latin typeface="Times New Roman"/>
                          <a:cs typeface="Times New Roman"/>
                        </a:rPr>
                        <a:t>known</a:t>
                      </a:r>
                      <a:r>
                        <a:rPr sz="2400" spc="465" dirty="0">
                          <a:latin typeface="Times New Roman"/>
                          <a:cs typeface="Times New Roman"/>
                        </a:rPr>
                        <a:t>  </a:t>
                      </a:r>
                      <a:r>
                        <a:rPr sz="2400" dirty="0">
                          <a:latin typeface="Times New Roman"/>
                          <a:cs typeface="Times New Roman"/>
                        </a:rPr>
                        <a:t>as</a:t>
                      </a:r>
                      <a:r>
                        <a:rPr sz="2400" spc="470" dirty="0">
                          <a:latin typeface="Times New Roman"/>
                          <a:cs typeface="Times New Roman"/>
                        </a:rPr>
                        <a:t>  </a:t>
                      </a:r>
                      <a:r>
                        <a:rPr sz="2400" spc="-10" dirty="0">
                          <a:latin typeface="Times New Roman"/>
                          <a:cs typeface="Times New Roman"/>
                        </a:rPr>
                        <a:t>goal-driven </a:t>
                      </a:r>
                      <a:r>
                        <a:rPr sz="2400" dirty="0">
                          <a:latin typeface="Times New Roman"/>
                          <a:cs typeface="Times New Roman"/>
                        </a:rPr>
                        <a:t>technique</a:t>
                      </a:r>
                      <a:r>
                        <a:rPr sz="2400" spc="470" dirty="0">
                          <a:latin typeface="Times New Roman"/>
                          <a:cs typeface="Times New Roman"/>
                        </a:rPr>
                        <a:t> </a:t>
                      </a:r>
                      <a:r>
                        <a:rPr sz="2400" dirty="0">
                          <a:latin typeface="Times New Roman"/>
                          <a:cs typeface="Times New Roman"/>
                        </a:rPr>
                        <a:t>as</a:t>
                      </a:r>
                      <a:r>
                        <a:rPr sz="2400" spc="470" dirty="0">
                          <a:latin typeface="Times New Roman"/>
                          <a:cs typeface="Times New Roman"/>
                        </a:rPr>
                        <a:t> </a:t>
                      </a:r>
                      <a:r>
                        <a:rPr sz="2400" dirty="0">
                          <a:latin typeface="Times New Roman"/>
                          <a:cs typeface="Times New Roman"/>
                        </a:rPr>
                        <a:t>we</a:t>
                      </a:r>
                      <a:r>
                        <a:rPr sz="2400" spc="470" dirty="0">
                          <a:latin typeface="Times New Roman"/>
                          <a:cs typeface="Times New Roman"/>
                        </a:rPr>
                        <a:t> </a:t>
                      </a:r>
                      <a:r>
                        <a:rPr sz="2400" dirty="0">
                          <a:latin typeface="Times New Roman"/>
                          <a:cs typeface="Times New Roman"/>
                        </a:rPr>
                        <a:t>start</a:t>
                      </a:r>
                      <a:r>
                        <a:rPr sz="2400" spc="475" dirty="0">
                          <a:latin typeface="Times New Roman"/>
                          <a:cs typeface="Times New Roman"/>
                        </a:rPr>
                        <a:t> </a:t>
                      </a:r>
                      <a:r>
                        <a:rPr sz="2400" dirty="0">
                          <a:latin typeface="Times New Roman"/>
                          <a:cs typeface="Times New Roman"/>
                        </a:rPr>
                        <a:t>from</a:t>
                      </a:r>
                      <a:r>
                        <a:rPr sz="2400" spc="455" dirty="0">
                          <a:latin typeface="Times New Roman"/>
                          <a:cs typeface="Times New Roman"/>
                        </a:rPr>
                        <a:t> </a:t>
                      </a:r>
                      <a:r>
                        <a:rPr sz="2400" spc="-25" dirty="0">
                          <a:latin typeface="Times New Roman"/>
                          <a:cs typeface="Times New Roman"/>
                        </a:rPr>
                        <a:t>the </a:t>
                      </a:r>
                      <a:r>
                        <a:rPr sz="2400" dirty="0">
                          <a:latin typeface="Times New Roman"/>
                          <a:cs typeface="Times New Roman"/>
                        </a:rPr>
                        <a:t>goal</a:t>
                      </a:r>
                      <a:r>
                        <a:rPr sz="2400" spc="160" dirty="0">
                          <a:latin typeface="Times New Roman"/>
                          <a:cs typeface="Times New Roman"/>
                        </a:rPr>
                        <a:t> </a:t>
                      </a:r>
                      <a:r>
                        <a:rPr sz="2400" dirty="0">
                          <a:latin typeface="Times New Roman"/>
                          <a:cs typeface="Times New Roman"/>
                        </a:rPr>
                        <a:t>and</a:t>
                      </a:r>
                      <a:r>
                        <a:rPr sz="2400" spc="165" dirty="0">
                          <a:latin typeface="Times New Roman"/>
                          <a:cs typeface="Times New Roman"/>
                        </a:rPr>
                        <a:t> </a:t>
                      </a:r>
                      <a:r>
                        <a:rPr sz="2400" dirty="0">
                          <a:latin typeface="Times New Roman"/>
                          <a:cs typeface="Times New Roman"/>
                        </a:rPr>
                        <a:t>divide</a:t>
                      </a:r>
                      <a:r>
                        <a:rPr sz="2400" spc="160" dirty="0">
                          <a:latin typeface="Times New Roman"/>
                          <a:cs typeface="Times New Roman"/>
                        </a:rPr>
                        <a:t> </a:t>
                      </a:r>
                      <a:r>
                        <a:rPr sz="2400" dirty="0">
                          <a:latin typeface="Times New Roman"/>
                          <a:cs typeface="Times New Roman"/>
                        </a:rPr>
                        <a:t>into</a:t>
                      </a:r>
                      <a:r>
                        <a:rPr sz="2400" spc="170" dirty="0">
                          <a:latin typeface="Times New Roman"/>
                          <a:cs typeface="Times New Roman"/>
                        </a:rPr>
                        <a:t> </a:t>
                      </a:r>
                      <a:r>
                        <a:rPr sz="2400" spc="-20" dirty="0">
                          <a:latin typeface="Times New Roman"/>
                          <a:cs typeface="Times New Roman"/>
                        </a:rPr>
                        <a:t>sub-</a:t>
                      </a:r>
                      <a:r>
                        <a:rPr sz="2400" dirty="0">
                          <a:latin typeface="Times New Roman"/>
                          <a:cs typeface="Times New Roman"/>
                        </a:rPr>
                        <a:t>goal</a:t>
                      </a:r>
                      <a:r>
                        <a:rPr sz="2400" spc="155" dirty="0">
                          <a:latin typeface="Times New Roman"/>
                          <a:cs typeface="Times New Roman"/>
                        </a:rPr>
                        <a:t> </a:t>
                      </a:r>
                      <a:r>
                        <a:rPr sz="2400" spc="-25" dirty="0">
                          <a:latin typeface="Times New Roman"/>
                          <a:cs typeface="Times New Roman"/>
                        </a:rPr>
                        <a:t>to </a:t>
                      </a:r>
                      <a:r>
                        <a:rPr sz="2400" dirty="0">
                          <a:latin typeface="Times New Roman"/>
                          <a:cs typeface="Times New Roman"/>
                        </a:rPr>
                        <a:t>extract</a:t>
                      </a:r>
                      <a:r>
                        <a:rPr sz="2400" spc="-25" dirty="0">
                          <a:latin typeface="Times New Roman"/>
                          <a:cs typeface="Times New Roman"/>
                        </a:rPr>
                        <a:t> </a:t>
                      </a:r>
                      <a:r>
                        <a:rPr sz="2400" dirty="0">
                          <a:latin typeface="Times New Roman"/>
                          <a:cs typeface="Times New Roman"/>
                        </a:rPr>
                        <a:t>the</a:t>
                      </a:r>
                      <a:r>
                        <a:rPr sz="2400" spc="-20" dirty="0">
                          <a:latin typeface="Times New Roman"/>
                          <a:cs typeface="Times New Roman"/>
                        </a:rPr>
                        <a:t> </a:t>
                      </a:r>
                      <a:r>
                        <a:rPr sz="2400" spc="-10" dirty="0">
                          <a:latin typeface="Times New Roman"/>
                          <a:cs typeface="Times New Roman"/>
                        </a:rPr>
                        <a:t>facts.</a:t>
                      </a:r>
                      <a:endParaRPr sz="2400">
                        <a:latin typeface="Times New Roman"/>
                        <a:cs typeface="Times New Roman"/>
                      </a:endParaRPr>
                    </a:p>
                  </a:txBody>
                  <a:tcPr marL="0" marR="0" marT="355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327152"/>
            <a:ext cx="8070850" cy="757555"/>
          </a:xfrm>
          <a:prstGeom prst="rect">
            <a:avLst/>
          </a:prstGeom>
        </p:spPr>
        <p:txBody>
          <a:bodyPr vert="horz" wrap="square" lIns="0" tIns="12700" rIns="0" bIns="0" rtlCol="0">
            <a:spAutoFit/>
          </a:bodyPr>
          <a:lstStyle/>
          <a:p>
            <a:pPr marL="355600" marR="5080" indent="-342900">
              <a:lnSpc>
                <a:spcPct val="100000"/>
              </a:lnSpc>
              <a:spcBef>
                <a:spcPts val="100"/>
              </a:spcBef>
              <a:buFont typeface="Arial MT"/>
              <a:buChar char="•"/>
              <a:tabLst>
                <a:tab pos="355600" algn="l"/>
                <a:tab pos="928369" algn="l"/>
                <a:tab pos="1544320" algn="l"/>
                <a:tab pos="1922145" algn="l"/>
                <a:tab pos="2621915" algn="l"/>
                <a:tab pos="3170555" algn="l"/>
                <a:tab pos="3717925" algn="l"/>
                <a:tab pos="4145915" algn="l"/>
                <a:tab pos="4609465" algn="l"/>
                <a:tab pos="5967730" algn="l"/>
                <a:tab pos="6345555" algn="l"/>
                <a:tab pos="7752715" algn="l"/>
              </a:tabLst>
            </a:pPr>
            <a:r>
              <a:rPr sz="2400" spc="-25" dirty="0">
                <a:latin typeface="Times New Roman"/>
                <a:cs typeface="Times New Roman"/>
              </a:rPr>
              <a:t>So,</a:t>
            </a:r>
            <a:r>
              <a:rPr sz="2400" dirty="0">
                <a:latin typeface="Times New Roman"/>
                <a:cs typeface="Times New Roman"/>
              </a:rPr>
              <a:t>	</a:t>
            </a:r>
            <a:r>
              <a:rPr sz="2400" spc="-20" dirty="0">
                <a:latin typeface="Times New Roman"/>
                <a:cs typeface="Times New Roman"/>
              </a:rPr>
              <a:t>this</a:t>
            </a:r>
            <a:r>
              <a:rPr sz="2400" dirty="0">
                <a:latin typeface="Times New Roman"/>
                <a:cs typeface="Times New Roman"/>
              </a:rPr>
              <a:t>	</a:t>
            </a:r>
            <a:r>
              <a:rPr sz="2400" spc="-25" dirty="0">
                <a:latin typeface="Times New Roman"/>
                <a:cs typeface="Times New Roman"/>
              </a:rPr>
              <a:t>is</a:t>
            </a:r>
            <a:r>
              <a:rPr sz="2400" dirty="0">
                <a:latin typeface="Times New Roman"/>
                <a:cs typeface="Times New Roman"/>
              </a:rPr>
              <a:t>	</a:t>
            </a:r>
            <a:r>
              <a:rPr sz="2400" spc="-25" dirty="0">
                <a:latin typeface="Times New Roman"/>
                <a:cs typeface="Times New Roman"/>
              </a:rPr>
              <a:t>how</a:t>
            </a:r>
            <a:r>
              <a:rPr sz="2400" dirty="0">
                <a:latin typeface="Times New Roman"/>
                <a:cs typeface="Times New Roman"/>
              </a:rPr>
              <a:t>	</a:t>
            </a:r>
            <a:r>
              <a:rPr sz="2400" spc="-25" dirty="0">
                <a:latin typeface="Times New Roman"/>
                <a:cs typeface="Times New Roman"/>
              </a:rPr>
              <a:t>the</a:t>
            </a:r>
            <a:r>
              <a:rPr sz="2400" dirty="0">
                <a:latin typeface="Times New Roman"/>
                <a:cs typeface="Times New Roman"/>
              </a:rPr>
              <a:t>	</a:t>
            </a:r>
            <a:r>
              <a:rPr sz="2400" spc="-25" dirty="0">
                <a:latin typeface="Times New Roman"/>
                <a:cs typeface="Times New Roman"/>
              </a:rPr>
              <a:t>tax</a:t>
            </a:r>
            <a:r>
              <a:rPr sz="2400" dirty="0">
                <a:latin typeface="Times New Roman"/>
                <a:cs typeface="Times New Roman"/>
              </a:rPr>
              <a:t>	</a:t>
            </a:r>
            <a:r>
              <a:rPr sz="2400" spc="-25" dirty="0">
                <a:latin typeface="Times New Roman"/>
                <a:cs typeface="Times New Roman"/>
              </a:rPr>
              <a:t>of</a:t>
            </a:r>
            <a:r>
              <a:rPr sz="2400" dirty="0">
                <a:latin typeface="Times New Roman"/>
                <a:cs typeface="Times New Roman"/>
              </a:rPr>
              <a:t>	</a:t>
            </a:r>
            <a:r>
              <a:rPr sz="2400" spc="-25" dirty="0">
                <a:latin typeface="Times New Roman"/>
                <a:cs typeface="Times New Roman"/>
              </a:rPr>
              <a:t>an</a:t>
            </a:r>
            <a:r>
              <a:rPr sz="2400" dirty="0">
                <a:latin typeface="Times New Roman"/>
                <a:cs typeface="Times New Roman"/>
              </a:rPr>
              <a:t>	</a:t>
            </a:r>
            <a:r>
              <a:rPr sz="2400" spc="-10" dirty="0">
                <a:latin typeface="Times New Roman"/>
                <a:cs typeface="Times New Roman"/>
              </a:rPr>
              <a:t>employee</a:t>
            </a:r>
            <a:r>
              <a:rPr sz="2400" dirty="0">
                <a:latin typeface="Times New Roman"/>
                <a:cs typeface="Times New Roman"/>
              </a:rPr>
              <a:t>	</a:t>
            </a:r>
            <a:r>
              <a:rPr sz="2400" spc="-25" dirty="0">
                <a:latin typeface="Times New Roman"/>
                <a:cs typeface="Times New Roman"/>
              </a:rPr>
              <a:t>is</a:t>
            </a:r>
            <a:r>
              <a:rPr sz="2400" dirty="0">
                <a:latin typeface="Times New Roman"/>
                <a:cs typeface="Times New Roman"/>
              </a:rPr>
              <a:t>	</a:t>
            </a:r>
            <a:r>
              <a:rPr sz="2400" spc="-10" dirty="0">
                <a:latin typeface="Times New Roman"/>
                <a:cs typeface="Times New Roman"/>
              </a:rPr>
              <a:t>calculated</a:t>
            </a:r>
            <a:r>
              <a:rPr sz="2400" dirty="0">
                <a:latin typeface="Times New Roman"/>
                <a:cs typeface="Times New Roman"/>
              </a:rPr>
              <a:t>	</a:t>
            </a:r>
            <a:r>
              <a:rPr sz="2400" spc="-25" dirty="0">
                <a:latin typeface="Times New Roman"/>
                <a:cs typeface="Times New Roman"/>
              </a:rPr>
              <a:t>by </a:t>
            </a:r>
            <a:r>
              <a:rPr sz="2400" dirty="0">
                <a:latin typeface="Times New Roman"/>
                <a:cs typeface="Times New Roman"/>
              </a:rPr>
              <a:t>following</a:t>
            </a:r>
            <a:r>
              <a:rPr sz="2400" spc="-15" dirty="0">
                <a:latin typeface="Times New Roman"/>
                <a:cs typeface="Times New Roman"/>
              </a:rPr>
              <a:t> </a:t>
            </a:r>
            <a:r>
              <a:rPr sz="2400" dirty="0">
                <a:latin typeface="Times New Roman"/>
                <a:cs typeface="Times New Roman"/>
              </a:rPr>
              <a:t>a lengthy</a:t>
            </a:r>
            <a:r>
              <a:rPr sz="2400" spc="-15" dirty="0">
                <a:latin typeface="Times New Roman"/>
                <a:cs typeface="Times New Roman"/>
              </a:rPr>
              <a:t> </a:t>
            </a:r>
            <a:r>
              <a:rPr sz="2400" dirty="0">
                <a:latin typeface="Times New Roman"/>
                <a:cs typeface="Times New Roman"/>
              </a:rPr>
              <a:t>process</a:t>
            </a:r>
            <a:r>
              <a:rPr sz="2400" spc="-10" dirty="0">
                <a:latin typeface="Times New Roman"/>
                <a:cs typeface="Times New Roman"/>
              </a:rPr>
              <a:t> </a:t>
            </a:r>
            <a:r>
              <a:rPr sz="2400" dirty="0">
                <a:latin typeface="Times New Roman"/>
                <a:cs typeface="Times New Roman"/>
              </a:rPr>
              <a:t>instead</a:t>
            </a:r>
            <a:r>
              <a:rPr sz="2400" spc="-35" dirty="0">
                <a:latin typeface="Times New Roman"/>
                <a:cs typeface="Times New Roman"/>
              </a:rPr>
              <a:t> </a:t>
            </a:r>
            <a:r>
              <a:rPr sz="2400" dirty="0">
                <a:latin typeface="Times New Roman"/>
                <a:cs typeface="Times New Roman"/>
              </a:rPr>
              <a:t>of just</a:t>
            </a:r>
            <a:r>
              <a:rPr sz="2400" spc="-15" dirty="0">
                <a:latin typeface="Times New Roman"/>
                <a:cs typeface="Times New Roman"/>
              </a:rPr>
              <a:t> </a:t>
            </a:r>
            <a:r>
              <a:rPr sz="2400" dirty="0">
                <a:latin typeface="Times New Roman"/>
                <a:cs typeface="Times New Roman"/>
              </a:rPr>
              <a:t>collecting</a:t>
            </a:r>
            <a:r>
              <a:rPr sz="2400" spc="-35" dirty="0">
                <a:latin typeface="Times New Roman"/>
                <a:cs typeface="Times New Roman"/>
              </a:rPr>
              <a:t> </a:t>
            </a:r>
            <a:r>
              <a:rPr sz="2400" spc="-10" dirty="0">
                <a:latin typeface="Times New Roman"/>
                <a:cs typeface="Times New Roman"/>
              </a:rPr>
              <a:t>facts.</a:t>
            </a:r>
            <a:endParaRPr sz="2400">
              <a:latin typeface="Times New Roman"/>
              <a:cs typeface="Times New Roman"/>
            </a:endParaRPr>
          </a:p>
        </p:txBody>
      </p:sp>
      <p:sp>
        <p:nvSpPr>
          <p:cNvPr id="3" name="object 3"/>
          <p:cNvSpPr txBox="1"/>
          <p:nvPr/>
        </p:nvSpPr>
        <p:spPr>
          <a:xfrm>
            <a:off x="535940" y="3253990"/>
            <a:ext cx="8072755" cy="2806065"/>
          </a:xfrm>
          <a:prstGeom prst="rect">
            <a:avLst/>
          </a:prstGeom>
        </p:spPr>
        <p:txBody>
          <a:bodyPr vert="horz" wrap="square" lIns="0" tIns="85725" rIns="0" bIns="0" rtlCol="0">
            <a:spAutoFit/>
          </a:bodyPr>
          <a:lstStyle/>
          <a:p>
            <a:pPr marL="469900" indent="-457200" algn="just">
              <a:lnSpc>
                <a:spcPct val="100000"/>
              </a:lnSpc>
              <a:spcBef>
                <a:spcPts val="675"/>
              </a:spcBef>
              <a:buAutoNum type="arabicPeriod" startAt="2"/>
              <a:tabLst>
                <a:tab pos="469900" algn="l"/>
              </a:tabLst>
            </a:pPr>
            <a:r>
              <a:rPr sz="2400" b="1" dirty="0">
                <a:latin typeface="Times New Roman"/>
                <a:cs typeface="Times New Roman"/>
              </a:rPr>
              <a:t>Declarative</a:t>
            </a:r>
            <a:r>
              <a:rPr sz="2400" b="1" spc="-20" dirty="0">
                <a:latin typeface="Times New Roman"/>
                <a:cs typeface="Times New Roman"/>
              </a:rPr>
              <a:t> </a:t>
            </a:r>
            <a:r>
              <a:rPr sz="2400" b="1" spc="-10" dirty="0">
                <a:latin typeface="Times New Roman"/>
                <a:cs typeface="Times New Roman"/>
              </a:rPr>
              <a:t>Knowledge</a:t>
            </a:r>
            <a:endParaRPr sz="2400">
              <a:latin typeface="Times New Roman"/>
              <a:cs typeface="Times New Roman"/>
            </a:endParaRPr>
          </a:p>
          <a:p>
            <a:pPr marL="353060" marR="5080" lvl="1" indent="-340360" algn="just">
              <a:lnSpc>
                <a:spcPct val="100000"/>
              </a:lnSpc>
              <a:spcBef>
                <a:spcPts val="575"/>
              </a:spcBef>
              <a:buFont typeface="Arial MT"/>
              <a:buChar char="•"/>
              <a:tabLst>
                <a:tab pos="355600" algn="l"/>
              </a:tabLst>
            </a:pPr>
            <a:r>
              <a:rPr sz="2400" dirty="0">
                <a:latin typeface="Times New Roman"/>
                <a:cs typeface="Times New Roman"/>
              </a:rPr>
              <a:t>A</a:t>
            </a:r>
            <a:r>
              <a:rPr sz="2400" spc="220" dirty="0">
                <a:latin typeface="Times New Roman"/>
                <a:cs typeface="Times New Roman"/>
              </a:rPr>
              <a:t>  </a:t>
            </a:r>
            <a:r>
              <a:rPr sz="2400" b="1" dirty="0">
                <a:latin typeface="Times New Roman"/>
                <a:cs typeface="Times New Roman"/>
              </a:rPr>
              <a:t>Declarative</a:t>
            </a:r>
            <a:r>
              <a:rPr sz="2400" b="1" spc="285" dirty="0">
                <a:latin typeface="Times New Roman"/>
                <a:cs typeface="Times New Roman"/>
              </a:rPr>
              <a:t>  </a:t>
            </a:r>
            <a:r>
              <a:rPr sz="2400" b="1" dirty="0">
                <a:latin typeface="Times New Roman"/>
                <a:cs typeface="Times New Roman"/>
              </a:rPr>
              <a:t>knowledge</a:t>
            </a:r>
            <a:r>
              <a:rPr sz="2400" b="1" spc="285" dirty="0">
                <a:latin typeface="Times New Roman"/>
                <a:cs typeface="Times New Roman"/>
              </a:rPr>
              <a:t>  </a:t>
            </a:r>
            <a:r>
              <a:rPr sz="2400" dirty="0">
                <a:latin typeface="Times New Roman"/>
                <a:cs typeface="Times New Roman"/>
              </a:rPr>
              <a:t>is</a:t>
            </a:r>
            <a:r>
              <a:rPr sz="2400" spc="280" dirty="0">
                <a:latin typeface="Times New Roman"/>
                <a:cs typeface="Times New Roman"/>
              </a:rPr>
              <a:t>  </a:t>
            </a:r>
            <a:r>
              <a:rPr sz="2400" dirty="0">
                <a:latin typeface="Times New Roman"/>
                <a:cs typeface="Times New Roman"/>
              </a:rPr>
              <a:t>where</a:t>
            </a:r>
            <a:r>
              <a:rPr sz="2400" spc="285" dirty="0">
                <a:latin typeface="Times New Roman"/>
                <a:cs typeface="Times New Roman"/>
              </a:rPr>
              <a:t>  </a:t>
            </a:r>
            <a:r>
              <a:rPr sz="2400" dirty="0">
                <a:latin typeface="Times New Roman"/>
                <a:cs typeface="Times New Roman"/>
              </a:rPr>
              <a:t>only</a:t>
            </a:r>
            <a:r>
              <a:rPr sz="2400" spc="285" dirty="0">
                <a:latin typeface="Times New Roman"/>
                <a:cs typeface="Times New Roman"/>
              </a:rPr>
              <a:t>  </a:t>
            </a:r>
            <a:r>
              <a:rPr sz="2400" dirty="0">
                <a:latin typeface="Times New Roman"/>
                <a:cs typeface="Times New Roman"/>
              </a:rPr>
              <a:t>knowledge</a:t>
            </a:r>
            <a:r>
              <a:rPr sz="2400" spc="290" dirty="0">
                <a:latin typeface="Times New Roman"/>
                <a:cs typeface="Times New Roman"/>
              </a:rPr>
              <a:t>  </a:t>
            </a:r>
            <a:r>
              <a:rPr sz="2400" spc="-25" dirty="0">
                <a:latin typeface="Times New Roman"/>
                <a:cs typeface="Times New Roman"/>
              </a:rPr>
              <a:t>is 	</a:t>
            </a:r>
            <a:r>
              <a:rPr sz="2400" dirty="0">
                <a:latin typeface="Times New Roman"/>
                <a:cs typeface="Times New Roman"/>
              </a:rPr>
              <a:t>described</a:t>
            </a:r>
            <a:r>
              <a:rPr sz="2400" spc="90" dirty="0">
                <a:latin typeface="Times New Roman"/>
                <a:cs typeface="Times New Roman"/>
              </a:rPr>
              <a:t> </a:t>
            </a:r>
            <a:r>
              <a:rPr sz="2400" dirty="0">
                <a:latin typeface="Times New Roman"/>
                <a:cs typeface="Times New Roman"/>
              </a:rPr>
              <a:t>but</a:t>
            </a:r>
            <a:r>
              <a:rPr sz="2400" spc="95" dirty="0">
                <a:latin typeface="Times New Roman"/>
                <a:cs typeface="Times New Roman"/>
              </a:rPr>
              <a:t> </a:t>
            </a:r>
            <a:r>
              <a:rPr sz="2400" dirty="0">
                <a:latin typeface="Times New Roman"/>
                <a:cs typeface="Times New Roman"/>
              </a:rPr>
              <a:t>not</a:t>
            </a:r>
            <a:r>
              <a:rPr sz="2400" spc="80" dirty="0">
                <a:latin typeface="Times New Roman"/>
                <a:cs typeface="Times New Roman"/>
              </a:rPr>
              <a:t> </a:t>
            </a:r>
            <a:r>
              <a:rPr sz="2400" dirty="0">
                <a:latin typeface="Times New Roman"/>
                <a:cs typeface="Times New Roman"/>
              </a:rPr>
              <a:t>the</a:t>
            </a:r>
            <a:r>
              <a:rPr sz="2400" spc="95" dirty="0">
                <a:latin typeface="Times New Roman"/>
                <a:cs typeface="Times New Roman"/>
              </a:rPr>
              <a:t> </a:t>
            </a:r>
            <a:r>
              <a:rPr sz="2400" dirty="0">
                <a:latin typeface="Times New Roman"/>
                <a:cs typeface="Times New Roman"/>
              </a:rPr>
              <a:t>use</a:t>
            </a:r>
            <a:r>
              <a:rPr sz="2400" spc="90" dirty="0">
                <a:latin typeface="Times New Roman"/>
                <a:cs typeface="Times New Roman"/>
              </a:rPr>
              <a:t> </a:t>
            </a:r>
            <a:r>
              <a:rPr sz="2400" dirty="0">
                <a:latin typeface="Times New Roman"/>
                <a:cs typeface="Times New Roman"/>
              </a:rPr>
              <a:t>to</a:t>
            </a:r>
            <a:r>
              <a:rPr sz="2400" spc="90" dirty="0">
                <a:latin typeface="Times New Roman"/>
                <a:cs typeface="Times New Roman"/>
              </a:rPr>
              <a:t> </a:t>
            </a:r>
            <a:r>
              <a:rPr sz="2400" dirty="0">
                <a:latin typeface="Times New Roman"/>
                <a:cs typeface="Times New Roman"/>
              </a:rPr>
              <a:t>which</a:t>
            </a:r>
            <a:r>
              <a:rPr sz="2400" spc="75" dirty="0">
                <a:latin typeface="Times New Roman"/>
                <a:cs typeface="Times New Roman"/>
              </a:rPr>
              <a:t> </a:t>
            </a:r>
            <a:r>
              <a:rPr sz="2400" dirty="0">
                <a:latin typeface="Times New Roman"/>
                <a:cs typeface="Times New Roman"/>
              </a:rPr>
              <a:t>the</a:t>
            </a:r>
            <a:r>
              <a:rPr sz="2400" spc="90" dirty="0">
                <a:latin typeface="Times New Roman"/>
                <a:cs typeface="Times New Roman"/>
              </a:rPr>
              <a:t> </a:t>
            </a:r>
            <a:r>
              <a:rPr sz="2400" dirty="0">
                <a:latin typeface="Times New Roman"/>
                <a:cs typeface="Times New Roman"/>
              </a:rPr>
              <a:t>knowledge</a:t>
            </a:r>
            <a:r>
              <a:rPr sz="2400" spc="90" dirty="0">
                <a:latin typeface="Times New Roman"/>
                <a:cs typeface="Times New Roman"/>
              </a:rPr>
              <a:t> </a:t>
            </a:r>
            <a:r>
              <a:rPr sz="2400" dirty="0">
                <a:latin typeface="Times New Roman"/>
                <a:cs typeface="Times New Roman"/>
              </a:rPr>
              <a:t>is</a:t>
            </a:r>
            <a:r>
              <a:rPr sz="2400" spc="90" dirty="0">
                <a:latin typeface="Times New Roman"/>
                <a:cs typeface="Times New Roman"/>
              </a:rPr>
              <a:t> </a:t>
            </a:r>
            <a:r>
              <a:rPr sz="2400" spc="-10" dirty="0">
                <a:latin typeface="Times New Roman"/>
                <a:cs typeface="Times New Roman"/>
              </a:rPr>
              <a:t>employed 	</a:t>
            </a:r>
            <a:r>
              <a:rPr sz="2400" dirty="0">
                <a:latin typeface="Times New Roman"/>
                <a:cs typeface="Times New Roman"/>
              </a:rPr>
              <a:t>is</a:t>
            </a:r>
            <a:r>
              <a:rPr sz="2400" spc="-10" dirty="0">
                <a:latin typeface="Times New Roman"/>
                <a:cs typeface="Times New Roman"/>
              </a:rPr>
              <a:t> </a:t>
            </a:r>
            <a:r>
              <a:rPr sz="2400" dirty="0">
                <a:latin typeface="Times New Roman"/>
                <a:cs typeface="Times New Roman"/>
              </a:rPr>
              <a:t>not </a:t>
            </a:r>
            <a:r>
              <a:rPr sz="2400" spc="-10" dirty="0">
                <a:latin typeface="Times New Roman"/>
                <a:cs typeface="Times New Roman"/>
              </a:rPr>
              <a:t>provided.</a:t>
            </a:r>
            <a:endParaRPr sz="2400">
              <a:latin typeface="Times New Roman"/>
              <a:cs typeface="Times New Roman"/>
            </a:endParaRPr>
          </a:p>
          <a:p>
            <a:pPr marL="353060" marR="5715" lvl="1" indent="-340360" algn="just">
              <a:lnSpc>
                <a:spcPct val="100000"/>
              </a:lnSpc>
              <a:spcBef>
                <a:spcPts val="580"/>
              </a:spcBef>
              <a:buFont typeface="Arial MT"/>
              <a:buChar char="•"/>
              <a:tabLst>
                <a:tab pos="355600" algn="l"/>
              </a:tabLst>
            </a:pPr>
            <a:r>
              <a:rPr sz="2400" dirty="0">
                <a:latin typeface="Times New Roman"/>
                <a:cs typeface="Times New Roman"/>
              </a:rPr>
              <a:t>So,</a:t>
            </a:r>
            <a:r>
              <a:rPr sz="2400" spc="90" dirty="0">
                <a:latin typeface="Times New Roman"/>
                <a:cs typeface="Times New Roman"/>
              </a:rPr>
              <a:t> </a:t>
            </a:r>
            <a:r>
              <a:rPr sz="2400" dirty="0">
                <a:latin typeface="Times New Roman"/>
                <a:cs typeface="Times New Roman"/>
              </a:rPr>
              <a:t>in</a:t>
            </a:r>
            <a:r>
              <a:rPr sz="2400" spc="90" dirty="0">
                <a:latin typeface="Times New Roman"/>
                <a:cs typeface="Times New Roman"/>
              </a:rPr>
              <a:t> </a:t>
            </a:r>
            <a:r>
              <a:rPr sz="2400" dirty="0">
                <a:latin typeface="Times New Roman"/>
                <a:cs typeface="Times New Roman"/>
              </a:rPr>
              <a:t>order</a:t>
            </a:r>
            <a:r>
              <a:rPr sz="2400" spc="80" dirty="0">
                <a:latin typeface="Times New Roman"/>
                <a:cs typeface="Times New Roman"/>
              </a:rPr>
              <a:t> </a:t>
            </a:r>
            <a:r>
              <a:rPr sz="2400" dirty="0">
                <a:latin typeface="Times New Roman"/>
                <a:cs typeface="Times New Roman"/>
              </a:rPr>
              <a:t>to</a:t>
            </a:r>
            <a:r>
              <a:rPr sz="2400" spc="90" dirty="0">
                <a:latin typeface="Times New Roman"/>
                <a:cs typeface="Times New Roman"/>
              </a:rPr>
              <a:t> </a:t>
            </a:r>
            <a:r>
              <a:rPr sz="2400" dirty="0">
                <a:latin typeface="Times New Roman"/>
                <a:cs typeface="Times New Roman"/>
              </a:rPr>
              <a:t>use</a:t>
            </a:r>
            <a:r>
              <a:rPr sz="2400" spc="85" dirty="0">
                <a:latin typeface="Times New Roman"/>
                <a:cs typeface="Times New Roman"/>
              </a:rPr>
              <a:t> </a:t>
            </a:r>
            <a:r>
              <a:rPr sz="2400" dirty="0">
                <a:latin typeface="Times New Roman"/>
                <a:cs typeface="Times New Roman"/>
              </a:rPr>
              <a:t>this</a:t>
            </a:r>
            <a:r>
              <a:rPr sz="2400" spc="100" dirty="0">
                <a:latin typeface="Times New Roman"/>
                <a:cs typeface="Times New Roman"/>
              </a:rPr>
              <a:t> </a:t>
            </a:r>
            <a:r>
              <a:rPr sz="2400" dirty="0">
                <a:latin typeface="Times New Roman"/>
                <a:cs typeface="Times New Roman"/>
              </a:rPr>
              <a:t>declarative</a:t>
            </a:r>
            <a:r>
              <a:rPr sz="2400" spc="100" dirty="0">
                <a:latin typeface="Times New Roman"/>
                <a:cs typeface="Times New Roman"/>
              </a:rPr>
              <a:t> </a:t>
            </a:r>
            <a:r>
              <a:rPr sz="2400" dirty="0">
                <a:latin typeface="Times New Roman"/>
                <a:cs typeface="Times New Roman"/>
              </a:rPr>
              <a:t>knowledge,</a:t>
            </a:r>
            <a:r>
              <a:rPr sz="2400" spc="85" dirty="0">
                <a:latin typeface="Times New Roman"/>
                <a:cs typeface="Times New Roman"/>
              </a:rPr>
              <a:t> </a:t>
            </a:r>
            <a:r>
              <a:rPr sz="2400" dirty="0">
                <a:latin typeface="Times New Roman"/>
                <a:cs typeface="Times New Roman"/>
              </a:rPr>
              <a:t>we</a:t>
            </a:r>
            <a:r>
              <a:rPr sz="2400" spc="95" dirty="0">
                <a:latin typeface="Times New Roman"/>
                <a:cs typeface="Times New Roman"/>
              </a:rPr>
              <a:t> </a:t>
            </a:r>
            <a:r>
              <a:rPr sz="2400" dirty="0">
                <a:latin typeface="Times New Roman"/>
                <a:cs typeface="Times New Roman"/>
              </a:rPr>
              <a:t>need</a:t>
            </a:r>
            <a:r>
              <a:rPr sz="2400" spc="100" dirty="0">
                <a:latin typeface="Times New Roman"/>
                <a:cs typeface="Times New Roman"/>
              </a:rPr>
              <a:t> </a:t>
            </a:r>
            <a:r>
              <a:rPr sz="2400" dirty="0">
                <a:latin typeface="Times New Roman"/>
                <a:cs typeface="Times New Roman"/>
              </a:rPr>
              <a:t>to</a:t>
            </a:r>
            <a:r>
              <a:rPr sz="2400" spc="80" dirty="0">
                <a:latin typeface="Times New Roman"/>
                <a:cs typeface="Times New Roman"/>
              </a:rPr>
              <a:t> </a:t>
            </a:r>
            <a:r>
              <a:rPr sz="2400" spc="-25" dirty="0">
                <a:latin typeface="Times New Roman"/>
                <a:cs typeface="Times New Roman"/>
              </a:rPr>
              <a:t>add 	</a:t>
            </a:r>
            <a:r>
              <a:rPr sz="2400" dirty="0">
                <a:latin typeface="Times New Roman"/>
                <a:cs typeface="Times New Roman"/>
              </a:rPr>
              <a:t>it</a:t>
            </a:r>
            <a:r>
              <a:rPr sz="2400" spc="555" dirty="0">
                <a:latin typeface="Times New Roman"/>
                <a:cs typeface="Times New Roman"/>
              </a:rPr>
              <a:t> </a:t>
            </a:r>
            <a:r>
              <a:rPr sz="2400" dirty="0">
                <a:latin typeface="Times New Roman"/>
                <a:cs typeface="Times New Roman"/>
              </a:rPr>
              <a:t>with</a:t>
            </a:r>
            <a:r>
              <a:rPr sz="2400" spc="555" dirty="0">
                <a:latin typeface="Times New Roman"/>
                <a:cs typeface="Times New Roman"/>
              </a:rPr>
              <a:t> </a:t>
            </a:r>
            <a:r>
              <a:rPr sz="2400" dirty="0">
                <a:latin typeface="Times New Roman"/>
                <a:cs typeface="Times New Roman"/>
              </a:rPr>
              <a:t>a</a:t>
            </a:r>
            <a:r>
              <a:rPr sz="2400" spc="540" dirty="0">
                <a:latin typeface="Times New Roman"/>
                <a:cs typeface="Times New Roman"/>
              </a:rPr>
              <a:t> </a:t>
            </a:r>
            <a:r>
              <a:rPr sz="2400" dirty="0">
                <a:latin typeface="Times New Roman"/>
                <a:cs typeface="Times New Roman"/>
              </a:rPr>
              <a:t>program</a:t>
            </a:r>
            <a:r>
              <a:rPr sz="2400" spc="535" dirty="0">
                <a:latin typeface="Times New Roman"/>
                <a:cs typeface="Times New Roman"/>
              </a:rPr>
              <a:t> </a:t>
            </a:r>
            <a:r>
              <a:rPr sz="2400" dirty="0">
                <a:latin typeface="Times New Roman"/>
                <a:cs typeface="Times New Roman"/>
              </a:rPr>
              <a:t>that</a:t>
            </a:r>
            <a:r>
              <a:rPr sz="2400" spc="545" dirty="0">
                <a:latin typeface="Times New Roman"/>
                <a:cs typeface="Times New Roman"/>
              </a:rPr>
              <a:t> </a:t>
            </a:r>
            <a:r>
              <a:rPr sz="2400" dirty="0">
                <a:latin typeface="Times New Roman"/>
                <a:cs typeface="Times New Roman"/>
              </a:rPr>
              <a:t>indicates</a:t>
            </a:r>
            <a:r>
              <a:rPr sz="2400" spc="555" dirty="0">
                <a:latin typeface="Times New Roman"/>
                <a:cs typeface="Times New Roman"/>
              </a:rPr>
              <a:t> </a:t>
            </a:r>
            <a:r>
              <a:rPr sz="2400" dirty="0">
                <a:latin typeface="Times New Roman"/>
                <a:cs typeface="Times New Roman"/>
              </a:rPr>
              <a:t>what</a:t>
            </a:r>
            <a:r>
              <a:rPr sz="2400" spc="540" dirty="0">
                <a:latin typeface="Times New Roman"/>
                <a:cs typeface="Times New Roman"/>
              </a:rPr>
              <a:t> </a:t>
            </a:r>
            <a:r>
              <a:rPr sz="2400" dirty="0">
                <a:latin typeface="Times New Roman"/>
                <a:cs typeface="Times New Roman"/>
              </a:rPr>
              <a:t>is</a:t>
            </a:r>
            <a:r>
              <a:rPr sz="2400" spc="540" dirty="0">
                <a:latin typeface="Times New Roman"/>
                <a:cs typeface="Times New Roman"/>
              </a:rPr>
              <a:t> </a:t>
            </a:r>
            <a:r>
              <a:rPr sz="2400" dirty="0">
                <a:latin typeface="Times New Roman"/>
                <a:cs typeface="Times New Roman"/>
              </a:rPr>
              <a:t>to</a:t>
            </a:r>
            <a:r>
              <a:rPr sz="2400" spc="550" dirty="0">
                <a:latin typeface="Times New Roman"/>
                <a:cs typeface="Times New Roman"/>
              </a:rPr>
              <a:t> </a:t>
            </a:r>
            <a:r>
              <a:rPr sz="2400" dirty="0">
                <a:latin typeface="Times New Roman"/>
                <a:cs typeface="Times New Roman"/>
              </a:rPr>
              <a:t>be</a:t>
            </a:r>
            <a:r>
              <a:rPr sz="2400" spc="535" dirty="0">
                <a:latin typeface="Times New Roman"/>
                <a:cs typeface="Times New Roman"/>
              </a:rPr>
              <a:t> </a:t>
            </a:r>
            <a:r>
              <a:rPr sz="2400" dirty="0">
                <a:latin typeface="Times New Roman"/>
                <a:cs typeface="Times New Roman"/>
              </a:rPr>
              <a:t>done</a:t>
            </a:r>
            <a:r>
              <a:rPr sz="2400" spc="545" dirty="0">
                <a:latin typeface="Times New Roman"/>
                <a:cs typeface="Times New Roman"/>
              </a:rPr>
              <a:t> </a:t>
            </a:r>
            <a:r>
              <a:rPr sz="2400" dirty="0">
                <a:latin typeface="Times New Roman"/>
                <a:cs typeface="Times New Roman"/>
              </a:rPr>
              <a:t>to</a:t>
            </a:r>
            <a:r>
              <a:rPr sz="2400" spc="540" dirty="0">
                <a:latin typeface="Times New Roman"/>
                <a:cs typeface="Times New Roman"/>
              </a:rPr>
              <a:t> </a:t>
            </a:r>
            <a:r>
              <a:rPr sz="2400" spc="-25" dirty="0">
                <a:latin typeface="Times New Roman"/>
                <a:cs typeface="Times New Roman"/>
              </a:rPr>
              <a:t>the 	</a:t>
            </a:r>
            <a:r>
              <a:rPr sz="2400" dirty="0">
                <a:latin typeface="Times New Roman"/>
                <a:cs typeface="Times New Roman"/>
              </a:rPr>
              <a:t>knowledge</a:t>
            </a:r>
            <a:r>
              <a:rPr sz="2400" spc="-15" dirty="0">
                <a:latin typeface="Times New Roman"/>
                <a:cs typeface="Times New Roman"/>
              </a:rPr>
              <a:t> </a:t>
            </a:r>
            <a:r>
              <a:rPr sz="2400" dirty="0">
                <a:latin typeface="Times New Roman"/>
                <a:cs typeface="Times New Roman"/>
              </a:rPr>
              <a:t>and</a:t>
            </a:r>
            <a:r>
              <a:rPr sz="2400" spc="-5" dirty="0">
                <a:latin typeface="Times New Roman"/>
                <a:cs typeface="Times New Roman"/>
              </a:rPr>
              <a:t> </a:t>
            </a:r>
            <a:r>
              <a:rPr sz="2400" dirty="0">
                <a:latin typeface="Times New Roman"/>
                <a:cs typeface="Times New Roman"/>
              </a:rPr>
              <a:t>how</a:t>
            </a:r>
            <a:r>
              <a:rPr sz="2400" spc="-10" dirty="0">
                <a:latin typeface="Times New Roman"/>
                <a:cs typeface="Times New Roman"/>
              </a:rPr>
              <a:t> </a:t>
            </a:r>
            <a:r>
              <a:rPr sz="2400" dirty="0">
                <a:latin typeface="Times New Roman"/>
                <a:cs typeface="Times New Roman"/>
              </a:rPr>
              <a:t>it</a:t>
            </a:r>
            <a:r>
              <a:rPr sz="2400" spc="-15" dirty="0">
                <a:latin typeface="Times New Roman"/>
                <a:cs typeface="Times New Roman"/>
              </a:rPr>
              <a:t> </a:t>
            </a:r>
            <a:r>
              <a:rPr sz="2400" dirty="0">
                <a:latin typeface="Times New Roman"/>
                <a:cs typeface="Times New Roman"/>
              </a:rPr>
              <a:t>is</a:t>
            </a:r>
            <a:r>
              <a:rPr sz="2400" spc="-15" dirty="0">
                <a:latin typeface="Times New Roman"/>
                <a:cs typeface="Times New Roman"/>
              </a:rPr>
              <a:t> </a:t>
            </a:r>
            <a:r>
              <a:rPr sz="2400" dirty="0">
                <a:latin typeface="Times New Roman"/>
                <a:cs typeface="Times New Roman"/>
              </a:rPr>
              <a:t>to</a:t>
            </a:r>
            <a:r>
              <a:rPr sz="2400" spc="-25" dirty="0">
                <a:latin typeface="Times New Roman"/>
                <a:cs typeface="Times New Roman"/>
              </a:rPr>
              <a:t> </a:t>
            </a:r>
            <a:r>
              <a:rPr sz="2400" dirty="0">
                <a:latin typeface="Times New Roman"/>
                <a:cs typeface="Times New Roman"/>
              </a:rPr>
              <a:t>be</a:t>
            </a:r>
            <a:r>
              <a:rPr sz="2400" spc="-5" dirty="0">
                <a:latin typeface="Times New Roman"/>
                <a:cs typeface="Times New Roman"/>
              </a:rPr>
              <a:t> </a:t>
            </a:r>
            <a:r>
              <a:rPr sz="2400" spc="-10" dirty="0">
                <a:latin typeface="Times New Roman"/>
                <a:cs typeface="Times New Roman"/>
              </a:rPr>
              <a:t>done.</a:t>
            </a:r>
            <a:endParaRPr sz="2400">
              <a:latin typeface="Times New Roman"/>
              <a:cs typeface="Times New Roman"/>
            </a:endParaRPr>
          </a:p>
        </p:txBody>
      </p:sp>
      <p:pic>
        <p:nvPicPr>
          <p:cNvPr id="4" name="object 4"/>
          <p:cNvPicPr/>
          <p:nvPr/>
        </p:nvPicPr>
        <p:blipFill>
          <a:blip r:embed="rId2" cstate="print"/>
          <a:stretch>
            <a:fillRect/>
          </a:stretch>
        </p:blipFill>
        <p:spPr>
          <a:xfrm>
            <a:off x="1143000" y="1219200"/>
            <a:ext cx="6858000" cy="190500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nvGraphicFramePr>
        <p:xfrm>
          <a:off x="450850" y="831850"/>
          <a:ext cx="8230867" cy="4495165"/>
        </p:xfrm>
        <a:graphic>
          <a:graphicData uri="http://schemas.openxmlformats.org/drawingml/2006/table">
            <a:tbl>
              <a:tblPr firstRow="1" bandRow="1">
                <a:tableStyleId>{2D5ABB26-0587-4C30-8999-92F81FD0307C}</a:tableStyleId>
              </a:tblPr>
              <a:tblGrid>
                <a:gridCol w="1725930"/>
                <a:gridCol w="526415"/>
                <a:gridCol w="660400"/>
                <a:gridCol w="1202689"/>
                <a:gridCol w="2651124"/>
                <a:gridCol w="1464309"/>
              </a:tblGrid>
              <a:tr h="838200">
                <a:tc gridSpan="4">
                  <a:txBody>
                    <a:bodyPr/>
                    <a:lstStyle/>
                    <a:p>
                      <a:pPr marL="91440" marR="83820">
                        <a:lnSpc>
                          <a:spcPct val="100000"/>
                        </a:lnSpc>
                        <a:spcBef>
                          <a:spcPts val="275"/>
                        </a:spcBef>
                      </a:pPr>
                      <a:r>
                        <a:rPr sz="2400" dirty="0">
                          <a:latin typeface="Times New Roman"/>
                          <a:cs typeface="Times New Roman"/>
                        </a:rPr>
                        <a:t>It</a:t>
                      </a:r>
                      <a:r>
                        <a:rPr sz="2400" spc="315" dirty="0">
                          <a:latin typeface="Times New Roman"/>
                          <a:cs typeface="Times New Roman"/>
                        </a:rPr>
                        <a:t> </a:t>
                      </a:r>
                      <a:r>
                        <a:rPr sz="2400" dirty="0">
                          <a:latin typeface="Times New Roman"/>
                          <a:cs typeface="Times New Roman"/>
                        </a:rPr>
                        <a:t>applies</a:t>
                      </a:r>
                      <a:r>
                        <a:rPr sz="2400" spc="320" dirty="0">
                          <a:latin typeface="Times New Roman"/>
                          <a:cs typeface="Times New Roman"/>
                        </a:rPr>
                        <a:t> </a:t>
                      </a:r>
                      <a:r>
                        <a:rPr sz="2400" dirty="0">
                          <a:latin typeface="Times New Roman"/>
                          <a:cs typeface="Times New Roman"/>
                        </a:rPr>
                        <a:t>a</a:t>
                      </a:r>
                      <a:r>
                        <a:rPr sz="2400" spc="305" dirty="0">
                          <a:latin typeface="Times New Roman"/>
                          <a:cs typeface="Times New Roman"/>
                        </a:rPr>
                        <a:t> </a:t>
                      </a:r>
                      <a:r>
                        <a:rPr sz="2400" spc="-10" dirty="0">
                          <a:latin typeface="Times New Roman"/>
                          <a:cs typeface="Times New Roman"/>
                        </a:rPr>
                        <a:t>breadth-</a:t>
                      </a:r>
                      <a:r>
                        <a:rPr sz="2400" dirty="0">
                          <a:latin typeface="Times New Roman"/>
                          <a:cs typeface="Times New Roman"/>
                        </a:rPr>
                        <a:t>first</a:t>
                      </a:r>
                      <a:r>
                        <a:rPr sz="2400" spc="310" dirty="0">
                          <a:latin typeface="Times New Roman"/>
                          <a:cs typeface="Times New Roman"/>
                        </a:rPr>
                        <a:t> </a:t>
                      </a:r>
                      <a:r>
                        <a:rPr sz="2400" spc="-10" dirty="0">
                          <a:latin typeface="Times New Roman"/>
                          <a:cs typeface="Times New Roman"/>
                        </a:rPr>
                        <a:t>search strategy.</a:t>
                      </a:r>
                      <a:endParaRPr sz="2400">
                        <a:latin typeface="Times New Roman"/>
                        <a:cs typeface="Times New Roman"/>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gridSpan="2">
                  <a:txBody>
                    <a:bodyPr/>
                    <a:lstStyle/>
                    <a:p>
                      <a:pPr marL="92075" marR="83820">
                        <a:lnSpc>
                          <a:spcPct val="100000"/>
                        </a:lnSpc>
                        <a:spcBef>
                          <a:spcPts val="275"/>
                        </a:spcBef>
                        <a:tabLst>
                          <a:tab pos="454659" algn="l"/>
                          <a:tab pos="1490980" algn="l"/>
                          <a:tab pos="1800225" algn="l"/>
                          <a:tab pos="3244215" algn="l"/>
                        </a:tabLst>
                      </a:pPr>
                      <a:r>
                        <a:rPr sz="2400" spc="-25" dirty="0">
                          <a:latin typeface="Times New Roman"/>
                          <a:cs typeface="Times New Roman"/>
                        </a:rPr>
                        <a:t>It</a:t>
                      </a:r>
                      <a:r>
                        <a:rPr sz="2400" dirty="0">
                          <a:latin typeface="Times New Roman"/>
                          <a:cs typeface="Times New Roman"/>
                        </a:rPr>
                        <a:t>	</a:t>
                      </a:r>
                      <a:r>
                        <a:rPr sz="2400" spc="-10" dirty="0">
                          <a:latin typeface="Times New Roman"/>
                          <a:cs typeface="Times New Roman"/>
                        </a:rPr>
                        <a:t>applies</a:t>
                      </a:r>
                      <a:r>
                        <a:rPr sz="2400" dirty="0">
                          <a:latin typeface="Times New Roman"/>
                          <a:cs typeface="Times New Roman"/>
                        </a:rPr>
                        <a:t>	</a:t>
                      </a:r>
                      <a:r>
                        <a:rPr sz="2400" spc="-50" dirty="0">
                          <a:latin typeface="Times New Roman"/>
                          <a:cs typeface="Times New Roman"/>
                        </a:rPr>
                        <a:t>a</a:t>
                      </a:r>
                      <a:r>
                        <a:rPr sz="2400" dirty="0">
                          <a:latin typeface="Times New Roman"/>
                          <a:cs typeface="Times New Roman"/>
                        </a:rPr>
                        <a:t>	</a:t>
                      </a:r>
                      <a:r>
                        <a:rPr sz="2400" spc="-10" dirty="0">
                          <a:latin typeface="Times New Roman"/>
                          <a:cs typeface="Times New Roman"/>
                        </a:rPr>
                        <a:t>depth-</a:t>
                      </a:r>
                      <a:r>
                        <a:rPr sz="2400" spc="-20" dirty="0">
                          <a:latin typeface="Times New Roman"/>
                          <a:cs typeface="Times New Roman"/>
                        </a:rPr>
                        <a:t>first</a:t>
                      </a:r>
                      <a:r>
                        <a:rPr sz="2400" dirty="0">
                          <a:latin typeface="Times New Roman"/>
                          <a:cs typeface="Times New Roman"/>
                        </a:rPr>
                        <a:t>	</a:t>
                      </a:r>
                      <a:r>
                        <a:rPr sz="2400" spc="-10" dirty="0">
                          <a:latin typeface="Times New Roman"/>
                          <a:cs typeface="Times New Roman"/>
                        </a:rPr>
                        <a:t>search strategy.</a:t>
                      </a:r>
                      <a:endParaRPr sz="2400">
                        <a:latin typeface="Times New Roman"/>
                        <a:cs typeface="Times New Roman"/>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r>
              <a:tr h="822960">
                <a:tc gridSpan="4">
                  <a:txBody>
                    <a:bodyPr/>
                    <a:lstStyle/>
                    <a:p>
                      <a:pPr marL="91440">
                        <a:lnSpc>
                          <a:spcPct val="100000"/>
                        </a:lnSpc>
                        <a:spcBef>
                          <a:spcPts val="275"/>
                        </a:spcBef>
                      </a:pPr>
                      <a:r>
                        <a:rPr sz="2400" dirty="0">
                          <a:latin typeface="Times New Roman"/>
                          <a:cs typeface="Times New Roman"/>
                        </a:rPr>
                        <a:t>It</a:t>
                      </a:r>
                      <a:r>
                        <a:rPr sz="2400" spc="-20" dirty="0">
                          <a:latin typeface="Times New Roman"/>
                          <a:cs typeface="Times New Roman"/>
                        </a:rPr>
                        <a:t> </a:t>
                      </a:r>
                      <a:r>
                        <a:rPr sz="2400" dirty="0">
                          <a:latin typeface="Times New Roman"/>
                          <a:cs typeface="Times New Roman"/>
                        </a:rPr>
                        <a:t>tests</a:t>
                      </a:r>
                      <a:r>
                        <a:rPr sz="2400" spc="-20" dirty="0">
                          <a:latin typeface="Times New Roman"/>
                          <a:cs typeface="Times New Roman"/>
                        </a:rPr>
                        <a:t> </a:t>
                      </a:r>
                      <a:r>
                        <a:rPr sz="2400" dirty="0">
                          <a:latin typeface="Times New Roman"/>
                          <a:cs typeface="Times New Roman"/>
                        </a:rPr>
                        <a:t>for</a:t>
                      </a:r>
                      <a:r>
                        <a:rPr sz="2400" spc="-15" dirty="0">
                          <a:latin typeface="Times New Roman"/>
                          <a:cs typeface="Times New Roman"/>
                        </a:rPr>
                        <a:t> </a:t>
                      </a:r>
                      <a:r>
                        <a:rPr sz="2400" dirty="0">
                          <a:latin typeface="Times New Roman"/>
                          <a:cs typeface="Times New Roman"/>
                        </a:rPr>
                        <a:t>all</a:t>
                      </a:r>
                      <a:r>
                        <a:rPr sz="2400" spc="-30" dirty="0">
                          <a:latin typeface="Times New Roman"/>
                          <a:cs typeface="Times New Roman"/>
                        </a:rPr>
                        <a:t> </a:t>
                      </a:r>
                      <a:r>
                        <a:rPr sz="2400" dirty="0">
                          <a:latin typeface="Times New Roman"/>
                          <a:cs typeface="Times New Roman"/>
                        </a:rPr>
                        <a:t>the</a:t>
                      </a:r>
                      <a:r>
                        <a:rPr sz="2400" spc="-15" dirty="0">
                          <a:latin typeface="Times New Roman"/>
                          <a:cs typeface="Times New Roman"/>
                        </a:rPr>
                        <a:t> </a:t>
                      </a:r>
                      <a:r>
                        <a:rPr sz="2400" dirty="0">
                          <a:latin typeface="Times New Roman"/>
                          <a:cs typeface="Times New Roman"/>
                        </a:rPr>
                        <a:t>available</a:t>
                      </a:r>
                      <a:r>
                        <a:rPr sz="2400" spc="-35" dirty="0">
                          <a:latin typeface="Times New Roman"/>
                          <a:cs typeface="Times New Roman"/>
                        </a:rPr>
                        <a:t> </a:t>
                      </a:r>
                      <a:r>
                        <a:rPr sz="2400" spc="-10" dirty="0">
                          <a:latin typeface="Times New Roman"/>
                          <a:cs typeface="Times New Roman"/>
                        </a:rPr>
                        <a:t>rules</a:t>
                      </a:r>
                      <a:endParaRPr sz="2400">
                        <a:latin typeface="Times New Roman"/>
                        <a:cs typeface="Times New Roman"/>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gridSpan="2">
                  <a:txBody>
                    <a:bodyPr/>
                    <a:lstStyle/>
                    <a:p>
                      <a:pPr marL="92075" marR="83185">
                        <a:lnSpc>
                          <a:spcPct val="100000"/>
                        </a:lnSpc>
                        <a:spcBef>
                          <a:spcPts val="275"/>
                        </a:spcBef>
                        <a:tabLst>
                          <a:tab pos="445134" algn="l"/>
                          <a:tab pos="1154430" algn="l"/>
                          <a:tab pos="1861185" algn="l"/>
                          <a:tab pos="2383790" algn="l"/>
                          <a:tab pos="3007995" algn="l"/>
                        </a:tabLst>
                      </a:pPr>
                      <a:r>
                        <a:rPr sz="2400" spc="-25" dirty="0">
                          <a:latin typeface="Times New Roman"/>
                          <a:cs typeface="Times New Roman"/>
                        </a:rPr>
                        <a:t>It</a:t>
                      </a:r>
                      <a:r>
                        <a:rPr sz="2400" dirty="0">
                          <a:latin typeface="Times New Roman"/>
                          <a:cs typeface="Times New Roman"/>
                        </a:rPr>
                        <a:t>	</a:t>
                      </a:r>
                      <a:r>
                        <a:rPr sz="2400" spc="-10" dirty="0">
                          <a:latin typeface="Times New Roman"/>
                          <a:cs typeface="Times New Roman"/>
                        </a:rPr>
                        <a:t>tests</a:t>
                      </a:r>
                      <a:r>
                        <a:rPr sz="2400" dirty="0">
                          <a:latin typeface="Times New Roman"/>
                          <a:cs typeface="Times New Roman"/>
                        </a:rPr>
                        <a:t>	</a:t>
                      </a:r>
                      <a:r>
                        <a:rPr sz="2400" spc="-20" dirty="0">
                          <a:latin typeface="Times New Roman"/>
                          <a:cs typeface="Times New Roman"/>
                        </a:rPr>
                        <a:t>only</a:t>
                      </a:r>
                      <a:r>
                        <a:rPr sz="2400" dirty="0">
                          <a:latin typeface="Times New Roman"/>
                          <a:cs typeface="Times New Roman"/>
                        </a:rPr>
                        <a:t>	</a:t>
                      </a:r>
                      <a:r>
                        <a:rPr sz="2400" spc="-25" dirty="0">
                          <a:latin typeface="Times New Roman"/>
                          <a:cs typeface="Times New Roman"/>
                        </a:rPr>
                        <a:t>for</a:t>
                      </a:r>
                      <a:r>
                        <a:rPr sz="2400" dirty="0">
                          <a:latin typeface="Times New Roman"/>
                          <a:cs typeface="Times New Roman"/>
                        </a:rPr>
                        <a:t>	</a:t>
                      </a:r>
                      <a:r>
                        <a:rPr sz="2400" spc="-25" dirty="0">
                          <a:latin typeface="Times New Roman"/>
                          <a:cs typeface="Times New Roman"/>
                        </a:rPr>
                        <a:t>few</a:t>
                      </a:r>
                      <a:r>
                        <a:rPr sz="2400" dirty="0">
                          <a:latin typeface="Times New Roman"/>
                          <a:cs typeface="Times New Roman"/>
                        </a:rPr>
                        <a:t>	</a:t>
                      </a:r>
                      <a:r>
                        <a:rPr sz="2400" spc="-10" dirty="0">
                          <a:latin typeface="Times New Roman"/>
                          <a:cs typeface="Times New Roman"/>
                        </a:rPr>
                        <a:t>required rules.</a:t>
                      </a:r>
                      <a:endParaRPr sz="2400">
                        <a:latin typeface="Times New Roman"/>
                        <a:cs typeface="Times New Roman"/>
                      </a:endParaRPr>
                    </a:p>
                  </a:txBody>
                  <a:tcPr marL="0" marR="0" marT="3492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r>
              <a:tr h="1188720">
                <a:tc gridSpan="4">
                  <a:txBody>
                    <a:bodyPr/>
                    <a:lstStyle/>
                    <a:p>
                      <a:pPr marL="91440" marR="83185" algn="just">
                        <a:lnSpc>
                          <a:spcPct val="100000"/>
                        </a:lnSpc>
                        <a:spcBef>
                          <a:spcPts val="280"/>
                        </a:spcBef>
                      </a:pPr>
                      <a:r>
                        <a:rPr sz="2400" dirty="0">
                          <a:latin typeface="Times New Roman"/>
                          <a:cs typeface="Times New Roman"/>
                        </a:rPr>
                        <a:t>It</a:t>
                      </a:r>
                      <a:r>
                        <a:rPr sz="2400" spc="520" dirty="0">
                          <a:latin typeface="Times New Roman"/>
                          <a:cs typeface="Times New Roman"/>
                        </a:rPr>
                        <a:t> </a:t>
                      </a:r>
                      <a:r>
                        <a:rPr sz="2400" dirty="0">
                          <a:latin typeface="Times New Roman"/>
                          <a:cs typeface="Times New Roman"/>
                        </a:rPr>
                        <a:t>is</a:t>
                      </a:r>
                      <a:r>
                        <a:rPr sz="2400" spc="530" dirty="0">
                          <a:latin typeface="Times New Roman"/>
                          <a:cs typeface="Times New Roman"/>
                        </a:rPr>
                        <a:t> </a:t>
                      </a:r>
                      <a:r>
                        <a:rPr sz="2400" dirty="0">
                          <a:latin typeface="Times New Roman"/>
                          <a:cs typeface="Times New Roman"/>
                        </a:rPr>
                        <a:t>suitable</a:t>
                      </a:r>
                      <a:r>
                        <a:rPr sz="2400" spc="530" dirty="0">
                          <a:latin typeface="Times New Roman"/>
                          <a:cs typeface="Times New Roman"/>
                        </a:rPr>
                        <a:t> </a:t>
                      </a:r>
                      <a:r>
                        <a:rPr sz="2400" dirty="0">
                          <a:latin typeface="Times New Roman"/>
                          <a:cs typeface="Times New Roman"/>
                        </a:rPr>
                        <a:t>for</a:t>
                      </a:r>
                      <a:r>
                        <a:rPr sz="2400" spc="525" dirty="0">
                          <a:latin typeface="Times New Roman"/>
                          <a:cs typeface="Times New Roman"/>
                        </a:rPr>
                        <a:t> </a:t>
                      </a:r>
                      <a:r>
                        <a:rPr sz="2400" dirty="0">
                          <a:latin typeface="Times New Roman"/>
                          <a:cs typeface="Times New Roman"/>
                        </a:rPr>
                        <a:t>the</a:t>
                      </a:r>
                      <a:r>
                        <a:rPr sz="2400" spc="545" dirty="0">
                          <a:latin typeface="Times New Roman"/>
                          <a:cs typeface="Times New Roman"/>
                        </a:rPr>
                        <a:t> </a:t>
                      </a:r>
                      <a:r>
                        <a:rPr sz="2400" spc="-10" dirty="0">
                          <a:latin typeface="Times New Roman"/>
                          <a:cs typeface="Times New Roman"/>
                        </a:rPr>
                        <a:t>planning, </a:t>
                      </a:r>
                      <a:r>
                        <a:rPr sz="2400" dirty="0">
                          <a:latin typeface="Times New Roman"/>
                          <a:cs typeface="Times New Roman"/>
                        </a:rPr>
                        <a:t>monitoring,</a:t>
                      </a:r>
                      <a:r>
                        <a:rPr sz="2400" spc="495" dirty="0">
                          <a:latin typeface="Times New Roman"/>
                          <a:cs typeface="Times New Roman"/>
                        </a:rPr>
                        <a:t>    </a:t>
                      </a:r>
                      <a:r>
                        <a:rPr sz="2400" dirty="0">
                          <a:latin typeface="Times New Roman"/>
                          <a:cs typeface="Times New Roman"/>
                        </a:rPr>
                        <a:t>control,</a:t>
                      </a:r>
                      <a:r>
                        <a:rPr sz="2400" spc="500" dirty="0">
                          <a:latin typeface="Times New Roman"/>
                          <a:cs typeface="Times New Roman"/>
                        </a:rPr>
                        <a:t>    </a:t>
                      </a:r>
                      <a:r>
                        <a:rPr sz="2400" spc="-25" dirty="0">
                          <a:latin typeface="Times New Roman"/>
                          <a:cs typeface="Times New Roman"/>
                        </a:rPr>
                        <a:t>and </a:t>
                      </a:r>
                      <a:r>
                        <a:rPr sz="2400" dirty="0">
                          <a:latin typeface="Times New Roman"/>
                          <a:cs typeface="Times New Roman"/>
                        </a:rPr>
                        <a:t>interpretation</a:t>
                      </a:r>
                      <a:r>
                        <a:rPr sz="2400" spc="-45" dirty="0">
                          <a:latin typeface="Times New Roman"/>
                          <a:cs typeface="Times New Roman"/>
                        </a:rPr>
                        <a:t> </a:t>
                      </a:r>
                      <a:r>
                        <a:rPr sz="2400" spc="-10" dirty="0">
                          <a:latin typeface="Times New Roman"/>
                          <a:cs typeface="Times New Roman"/>
                        </a:rPr>
                        <a:t>application.</a:t>
                      </a:r>
                      <a:endParaRPr sz="2400">
                        <a:latin typeface="Times New Roman"/>
                        <a:cs typeface="Times New Roman"/>
                      </a:endParaRPr>
                    </a:p>
                  </a:txBody>
                  <a:tcPr marL="0" marR="0" marT="355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a:txBody>
                    <a:bodyPr/>
                    <a:lstStyle/>
                    <a:p>
                      <a:pPr marL="92075" marR="174625" algn="just">
                        <a:lnSpc>
                          <a:spcPct val="100000"/>
                        </a:lnSpc>
                        <a:spcBef>
                          <a:spcPts val="280"/>
                        </a:spcBef>
                      </a:pPr>
                      <a:r>
                        <a:rPr sz="2400" dirty="0">
                          <a:latin typeface="Times New Roman"/>
                          <a:cs typeface="Times New Roman"/>
                        </a:rPr>
                        <a:t>It</a:t>
                      </a:r>
                      <a:r>
                        <a:rPr sz="2400" spc="285" dirty="0">
                          <a:latin typeface="Times New Roman"/>
                          <a:cs typeface="Times New Roman"/>
                        </a:rPr>
                        <a:t>  </a:t>
                      </a:r>
                      <a:r>
                        <a:rPr sz="2400" dirty="0">
                          <a:latin typeface="Times New Roman"/>
                          <a:cs typeface="Times New Roman"/>
                        </a:rPr>
                        <a:t>is</a:t>
                      </a:r>
                      <a:r>
                        <a:rPr sz="2400" spc="290" dirty="0">
                          <a:latin typeface="Times New Roman"/>
                          <a:cs typeface="Times New Roman"/>
                        </a:rPr>
                        <a:t>  </a:t>
                      </a:r>
                      <a:r>
                        <a:rPr sz="2400" dirty="0">
                          <a:latin typeface="Times New Roman"/>
                          <a:cs typeface="Times New Roman"/>
                        </a:rPr>
                        <a:t>suitable</a:t>
                      </a:r>
                      <a:r>
                        <a:rPr sz="2400" spc="290" dirty="0">
                          <a:latin typeface="Times New Roman"/>
                          <a:cs typeface="Times New Roman"/>
                        </a:rPr>
                        <a:t>  </a:t>
                      </a:r>
                      <a:r>
                        <a:rPr sz="2400" spc="-25" dirty="0">
                          <a:latin typeface="Times New Roman"/>
                          <a:cs typeface="Times New Roman"/>
                        </a:rPr>
                        <a:t>for </a:t>
                      </a:r>
                      <a:r>
                        <a:rPr sz="2400" dirty="0">
                          <a:latin typeface="Times New Roman"/>
                          <a:cs typeface="Times New Roman"/>
                        </a:rPr>
                        <a:t>prescription,</a:t>
                      </a:r>
                      <a:r>
                        <a:rPr sz="2400" spc="275" dirty="0">
                          <a:latin typeface="Times New Roman"/>
                          <a:cs typeface="Times New Roman"/>
                        </a:rPr>
                        <a:t>   </a:t>
                      </a:r>
                      <a:r>
                        <a:rPr sz="2400" spc="-25" dirty="0">
                          <a:latin typeface="Times New Roman"/>
                          <a:cs typeface="Times New Roman"/>
                        </a:rPr>
                        <a:t>and </a:t>
                      </a:r>
                      <a:r>
                        <a:rPr sz="2400" spc="-10" dirty="0">
                          <a:latin typeface="Times New Roman"/>
                          <a:cs typeface="Times New Roman"/>
                        </a:rPr>
                        <a:t>application.</a:t>
                      </a:r>
                      <a:endParaRPr sz="2400">
                        <a:latin typeface="Times New Roman"/>
                        <a:cs typeface="Times New Roman"/>
                      </a:endParaRPr>
                    </a:p>
                  </a:txBody>
                  <a:tcPr marL="0" marR="0" marT="35560" marB="0">
                    <a:lnL w="12700">
                      <a:solidFill>
                        <a:srgbClr val="000000"/>
                      </a:solidFill>
                      <a:prstDash val="solid"/>
                    </a:lnL>
                    <a:lnT w="12700">
                      <a:solidFill>
                        <a:srgbClr val="000000"/>
                      </a:solidFill>
                      <a:prstDash val="solid"/>
                    </a:lnT>
                    <a:lnB w="12700">
                      <a:solidFill>
                        <a:srgbClr val="000000"/>
                      </a:solidFill>
                      <a:prstDash val="solid"/>
                    </a:lnB>
                  </a:tcPr>
                </a:tc>
                <a:tc>
                  <a:txBody>
                    <a:bodyPr/>
                    <a:lstStyle/>
                    <a:p>
                      <a:pPr marL="85725" marR="81915" indent="-40005">
                        <a:lnSpc>
                          <a:spcPct val="100000"/>
                        </a:lnSpc>
                        <a:spcBef>
                          <a:spcPts val="280"/>
                        </a:spcBef>
                      </a:pPr>
                      <a:r>
                        <a:rPr sz="2400" spc="-10" dirty="0">
                          <a:latin typeface="Times New Roman"/>
                          <a:cs typeface="Times New Roman"/>
                        </a:rPr>
                        <a:t>diagnostic, debugging</a:t>
                      </a:r>
                      <a:endParaRPr sz="2400">
                        <a:latin typeface="Times New Roman"/>
                        <a:cs typeface="Times New Roman"/>
                      </a:endParaRPr>
                    </a:p>
                  </a:txBody>
                  <a:tcPr marL="0" marR="0" marT="35560" marB="0">
                    <a:lnR w="12700">
                      <a:solidFill>
                        <a:srgbClr val="000000"/>
                      </a:solidFill>
                      <a:prstDash val="solid"/>
                    </a:lnR>
                    <a:lnT w="12700">
                      <a:solidFill>
                        <a:srgbClr val="000000"/>
                      </a:solidFill>
                      <a:prstDash val="solid"/>
                    </a:lnT>
                    <a:lnB w="12700">
                      <a:solidFill>
                        <a:srgbClr val="000000"/>
                      </a:solidFill>
                      <a:prstDash val="solid"/>
                    </a:lnB>
                  </a:tcPr>
                </a:tc>
              </a:tr>
              <a:tr h="822325">
                <a:tc gridSpan="4">
                  <a:txBody>
                    <a:bodyPr/>
                    <a:lstStyle/>
                    <a:p>
                      <a:pPr marL="91440">
                        <a:lnSpc>
                          <a:spcPct val="100000"/>
                        </a:lnSpc>
                        <a:spcBef>
                          <a:spcPts val="280"/>
                        </a:spcBef>
                        <a:tabLst>
                          <a:tab pos="558800" algn="l"/>
                          <a:tab pos="1264920" algn="l"/>
                          <a:tab pos="2575560" algn="l"/>
                          <a:tab pos="3144520" algn="l"/>
                        </a:tabLst>
                      </a:pPr>
                      <a:r>
                        <a:rPr sz="2400" spc="-25" dirty="0">
                          <a:latin typeface="Times New Roman"/>
                          <a:cs typeface="Times New Roman"/>
                        </a:rPr>
                        <a:t>It</a:t>
                      </a:r>
                      <a:r>
                        <a:rPr sz="2400" dirty="0">
                          <a:latin typeface="Times New Roman"/>
                          <a:cs typeface="Times New Roman"/>
                        </a:rPr>
                        <a:t>	</a:t>
                      </a:r>
                      <a:r>
                        <a:rPr sz="2400" spc="-25" dirty="0">
                          <a:latin typeface="Times New Roman"/>
                          <a:cs typeface="Times New Roman"/>
                        </a:rPr>
                        <a:t>can</a:t>
                      </a:r>
                      <a:r>
                        <a:rPr sz="2400" dirty="0">
                          <a:latin typeface="Times New Roman"/>
                          <a:cs typeface="Times New Roman"/>
                        </a:rPr>
                        <a:t>	</a:t>
                      </a:r>
                      <a:r>
                        <a:rPr sz="2400" spc="-10" dirty="0">
                          <a:latin typeface="Times New Roman"/>
                          <a:cs typeface="Times New Roman"/>
                        </a:rPr>
                        <a:t>generate</a:t>
                      </a:r>
                      <a:r>
                        <a:rPr sz="2400" dirty="0">
                          <a:latin typeface="Times New Roman"/>
                          <a:cs typeface="Times New Roman"/>
                        </a:rPr>
                        <a:t>	</a:t>
                      </a:r>
                      <a:r>
                        <a:rPr sz="2400" spc="-25" dirty="0">
                          <a:latin typeface="Times New Roman"/>
                          <a:cs typeface="Times New Roman"/>
                        </a:rPr>
                        <a:t>an</a:t>
                      </a:r>
                      <a:r>
                        <a:rPr sz="2400" dirty="0">
                          <a:latin typeface="Times New Roman"/>
                          <a:cs typeface="Times New Roman"/>
                        </a:rPr>
                        <a:t>	</a:t>
                      </a:r>
                      <a:r>
                        <a:rPr sz="2400" spc="-10" dirty="0">
                          <a:latin typeface="Times New Roman"/>
                          <a:cs typeface="Times New Roman"/>
                        </a:rPr>
                        <a:t>infinite</a:t>
                      </a:r>
                      <a:endParaRPr sz="2400">
                        <a:latin typeface="Times New Roman"/>
                        <a:cs typeface="Times New Roman"/>
                      </a:endParaRPr>
                    </a:p>
                    <a:p>
                      <a:pPr marL="91440">
                        <a:lnSpc>
                          <a:spcPct val="100000"/>
                        </a:lnSpc>
                      </a:pPr>
                      <a:r>
                        <a:rPr sz="2400" dirty="0">
                          <a:latin typeface="Times New Roman"/>
                          <a:cs typeface="Times New Roman"/>
                        </a:rPr>
                        <a:t>number</a:t>
                      </a:r>
                      <a:r>
                        <a:rPr sz="2400" spc="-25" dirty="0">
                          <a:latin typeface="Times New Roman"/>
                          <a:cs typeface="Times New Roman"/>
                        </a:rPr>
                        <a:t> </a:t>
                      </a:r>
                      <a:r>
                        <a:rPr sz="2400" dirty="0">
                          <a:latin typeface="Times New Roman"/>
                          <a:cs typeface="Times New Roman"/>
                        </a:rPr>
                        <a:t>of</a:t>
                      </a:r>
                      <a:r>
                        <a:rPr sz="2400" spc="-30" dirty="0">
                          <a:latin typeface="Times New Roman"/>
                          <a:cs typeface="Times New Roman"/>
                        </a:rPr>
                        <a:t> </a:t>
                      </a:r>
                      <a:r>
                        <a:rPr sz="2400" dirty="0">
                          <a:latin typeface="Times New Roman"/>
                          <a:cs typeface="Times New Roman"/>
                        </a:rPr>
                        <a:t>possible</a:t>
                      </a:r>
                      <a:r>
                        <a:rPr sz="2400" spc="-40" dirty="0">
                          <a:latin typeface="Times New Roman"/>
                          <a:cs typeface="Times New Roman"/>
                        </a:rPr>
                        <a:t> </a:t>
                      </a:r>
                      <a:r>
                        <a:rPr sz="2400" spc="-10" dirty="0">
                          <a:latin typeface="Times New Roman"/>
                          <a:cs typeface="Times New Roman"/>
                        </a:rPr>
                        <a:t>conclusions.</a:t>
                      </a:r>
                      <a:endParaRPr sz="2400">
                        <a:latin typeface="Times New Roman"/>
                        <a:cs typeface="Times New Roman"/>
                      </a:endParaRPr>
                    </a:p>
                  </a:txBody>
                  <a:tcPr marL="0" marR="0" marT="355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gridSpan="2">
                  <a:txBody>
                    <a:bodyPr/>
                    <a:lstStyle/>
                    <a:p>
                      <a:pPr marL="92075">
                        <a:lnSpc>
                          <a:spcPct val="100000"/>
                        </a:lnSpc>
                        <a:spcBef>
                          <a:spcPts val="280"/>
                        </a:spcBef>
                        <a:tabLst>
                          <a:tab pos="405765" algn="l"/>
                          <a:tab pos="3766820" algn="l"/>
                        </a:tabLst>
                      </a:pPr>
                      <a:r>
                        <a:rPr sz="2400" spc="-25" dirty="0">
                          <a:latin typeface="Times New Roman"/>
                          <a:cs typeface="Times New Roman"/>
                        </a:rPr>
                        <a:t>It</a:t>
                      </a:r>
                      <a:r>
                        <a:rPr sz="2400" dirty="0">
                          <a:latin typeface="Times New Roman"/>
                          <a:cs typeface="Times New Roman"/>
                        </a:rPr>
                        <a:t>	generates</a:t>
                      </a:r>
                      <a:r>
                        <a:rPr sz="2400" spc="370" dirty="0">
                          <a:latin typeface="Times New Roman"/>
                          <a:cs typeface="Times New Roman"/>
                        </a:rPr>
                        <a:t> </a:t>
                      </a:r>
                      <a:r>
                        <a:rPr sz="2400" dirty="0">
                          <a:latin typeface="Times New Roman"/>
                          <a:cs typeface="Times New Roman"/>
                        </a:rPr>
                        <a:t>a</a:t>
                      </a:r>
                      <a:r>
                        <a:rPr sz="2400" spc="380" dirty="0">
                          <a:latin typeface="Times New Roman"/>
                          <a:cs typeface="Times New Roman"/>
                        </a:rPr>
                        <a:t> </a:t>
                      </a:r>
                      <a:r>
                        <a:rPr sz="2400" dirty="0">
                          <a:latin typeface="Times New Roman"/>
                          <a:cs typeface="Times New Roman"/>
                        </a:rPr>
                        <a:t>finite</a:t>
                      </a:r>
                      <a:r>
                        <a:rPr sz="2400" spc="390" dirty="0">
                          <a:latin typeface="Times New Roman"/>
                          <a:cs typeface="Times New Roman"/>
                        </a:rPr>
                        <a:t> </a:t>
                      </a:r>
                      <a:r>
                        <a:rPr sz="2400" spc="-10" dirty="0">
                          <a:latin typeface="Times New Roman"/>
                          <a:cs typeface="Times New Roman"/>
                        </a:rPr>
                        <a:t>number</a:t>
                      </a:r>
                      <a:r>
                        <a:rPr sz="2400" dirty="0">
                          <a:latin typeface="Times New Roman"/>
                          <a:cs typeface="Times New Roman"/>
                        </a:rPr>
                        <a:t>	</a:t>
                      </a:r>
                      <a:r>
                        <a:rPr sz="2400" spc="-25" dirty="0">
                          <a:latin typeface="Times New Roman"/>
                          <a:cs typeface="Times New Roman"/>
                        </a:rPr>
                        <a:t>of</a:t>
                      </a:r>
                      <a:endParaRPr sz="2400">
                        <a:latin typeface="Times New Roman"/>
                        <a:cs typeface="Times New Roman"/>
                      </a:endParaRPr>
                    </a:p>
                    <a:p>
                      <a:pPr marL="92075">
                        <a:lnSpc>
                          <a:spcPct val="100000"/>
                        </a:lnSpc>
                      </a:pPr>
                      <a:r>
                        <a:rPr sz="2400" dirty="0">
                          <a:latin typeface="Times New Roman"/>
                          <a:cs typeface="Times New Roman"/>
                        </a:rPr>
                        <a:t>possible</a:t>
                      </a:r>
                      <a:r>
                        <a:rPr sz="2400" spc="-60" dirty="0">
                          <a:latin typeface="Times New Roman"/>
                          <a:cs typeface="Times New Roman"/>
                        </a:rPr>
                        <a:t> </a:t>
                      </a:r>
                      <a:r>
                        <a:rPr sz="2400" spc="-10" dirty="0">
                          <a:latin typeface="Times New Roman"/>
                          <a:cs typeface="Times New Roman"/>
                        </a:rPr>
                        <a:t>conclusions.</a:t>
                      </a:r>
                      <a:endParaRPr sz="2400">
                        <a:latin typeface="Times New Roman"/>
                        <a:cs typeface="Times New Roman"/>
                      </a:endParaRPr>
                    </a:p>
                  </a:txBody>
                  <a:tcPr marL="0" marR="0" marT="3556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hMerge="1">
                  <a:txBody>
                    <a:bodyPr/>
                    <a:lstStyle/>
                    <a:p>
                      <a:endParaRPr/>
                    </a:p>
                  </a:txBody>
                  <a:tcPr marL="0" marR="0" marT="0" marB="0"/>
                </a:tc>
              </a:tr>
              <a:tr h="822960">
                <a:tc>
                  <a:txBody>
                    <a:bodyPr/>
                    <a:lstStyle/>
                    <a:p>
                      <a:pPr marL="91440" marR="136525">
                        <a:lnSpc>
                          <a:spcPct val="100000"/>
                        </a:lnSpc>
                        <a:spcBef>
                          <a:spcPts val="280"/>
                        </a:spcBef>
                        <a:tabLst>
                          <a:tab pos="568325" algn="l"/>
                        </a:tabLst>
                      </a:pPr>
                      <a:r>
                        <a:rPr sz="2400" spc="-25" dirty="0">
                          <a:latin typeface="Times New Roman"/>
                          <a:cs typeface="Times New Roman"/>
                        </a:rPr>
                        <a:t>It</a:t>
                      </a:r>
                      <a:r>
                        <a:rPr sz="2400" dirty="0">
                          <a:latin typeface="Times New Roman"/>
                          <a:cs typeface="Times New Roman"/>
                        </a:rPr>
                        <a:t>	</a:t>
                      </a:r>
                      <a:r>
                        <a:rPr sz="2400" spc="-10" dirty="0">
                          <a:latin typeface="Times New Roman"/>
                          <a:cs typeface="Times New Roman"/>
                        </a:rPr>
                        <a:t>operates direction.</a:t>
                      </a:r>
                      <a:endParaRPr sz="2400">
                        <a:latin typeface="Times New Roman"/>
                        <a:cs typeface="Times New Roman"/>
                      </a:endParaRPr>
                    </a:p>
                  </a:txBody>
                  <a:tcPr marL="0" marR="0" marT="35560" marB="0">
                    <a:lnL w="12700">
                      <a:solidFill>
                        <a:srgbClr val="000000"/>
                      </a:solidFill>
                      <a:prstDash val="solid"/>
                    </a:lnL>
                    <a:lnT w="12700">
                      <a:solidFill>
                        <a:srgbClr val="000000"/>
                      </a:solidFill>
                      <a:prstDash val="solid"/>
                    </a:lnT>
                    <a:lnB w="12700">
                      <a:solidFill>
                        <a:srgbClr val="000000"/>
                      </a:solidFill>
                      <a:prstDash val="solid"/>
                    </a:lnB>
                  </a:tcPr>
                </a:tc>
                <a:tc>
                  <a:txBody>
                    <a:bodyPr/>
                    <a:lstStyle/>
                    <a:p>
                      <a:pPr marL="144145">
                        <a:lnSpc>
                          <a:spcPct val="100000"/>
                        </a:lnSpc>
                        <a:spcBef>
                          <a:spcPts val="280"/>
                        </a:spcBef>
                      </a:pPr>
                      <a:r>
                        <a:rPr sz="2400" spc="-25" dirty="0">
                          <a:latin typeface="Times New Roman"/>
                          <a:cs typeface="Times New Roman"/>
                        </a:rPr>
                        <a:t>in</a:t>
                      </a:r>
                      <a:endParaRPr sz="2400">
                        <a:latin typeface="Times New Roman"/>
                        <a:cs typeface="Times New Roman"/>
                      </a:endParaRPr>
                    </a:p>
                  </a:txBody>
                  <a:tcPr marL="0" marR="0" marT="35560" marB="0">
                    <a:lnT w="12700">
                      <a:solidFill>
                        <a:srgbClr val="000000"/>
                      </a:solidFill>
                      <a:prstDash val="solid"/>
                    </a:lnT>
                    <a:lnB w="12700">
                      <a:solidFill>
                        <a:srgbClr val="000000"/>
                      </a:solidFill>
                      <a:prstDash val="solid"/>
                    </a:lnB>
                  </a:tcPr>
                </a:tc>
                <a:tc>
                  <a:txBody>
                    <a:bodyPr/>
                    <a:lstStyle/>
                    <a:p>
                      <a:pPr marL="143510">
                        <a:lnSpc>
                          <a:spcPct val="100000"/>
                        </a:lnSpc>
                        <a:spcBef>
                          <a:spcPts val="280"/>
                        </a:spcBef>
                      </a:pPr>
                      <a:r>
                        <a:rPr sz="2400" spc="-25" dirty="0">
                          <a:latin typeface="Times New Roman"/>
                          <a:cs typeface="Times New Roman"/>
                        </a:rPr>
                        <a:t>the</a:t>
                      </a:r>
                      <a:endParaRPr sz="2400">
                        <a:latin typeface="Times New Roman"/>
                        <a:cs typeface="Times New Roman"/>
                      </a:endParaRPr>
                    </a:p>
                  </a:txBody>
                  <a:tcPr marL="0" marR="0" marT="35560" marB="0">
                    <a:lnT w="12700">
                      <a:solidFill>
                        <a:srgbClr val="000000"/>
                      </a:solidFill>
                      <a:prstDash val="solid"/>
                    </a:lnT>
                    <a:lnB w="12700">
                      <a:solidFill>
                        <a:srgbClr val="000000"/>
                      </a:solidFill>
                      <a:prstDash val="solid"/>
                    </a:lnB>
                  </a:tcPr>
                </a:tc>
                <a:tc>
                  <a:txBody>
                    <a:bodyPr/>
                    <a:lstStyle/>
                    <a:p>
                      <a:pPr marL="143510">
                        <a:lnSpc>
                          <a:spcPct val="100000"/>
                        </a:lnSpc>
                        <a:spcBef>
                          <a:spcPts val="280"/>
                        </a:spcBef>
                      </a:pPr>
                      <a:r>
                        <a:rPr sz="2400" spc="-10" dirty="0">
                          <a:latin typeface="Times New Roman"/>
                          <a:cs typeface="Times New Roman"/>
                        </a:rPr>
                        <a:t>forward</a:t>
                      </a:r>
                      <a:endParaRPr sz="2400">
                        <a:latin typeface="Times New Roman"/>
                        <a:cs typeface="Times New Roman"/>
                      </a:endParaRPr>
                    </a:p>
                  </a:txBody>
                  <a:tcPr marL="0" marR="0" marT="35560" marB="0">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marR="38735">
                        <a:lnSpc>
                          <a:spcPct val="100000"/>
                        </a:lnSpc>
                        <a:spcBef>
                          <a:spcPts val="280"/>
                        </a:spcBef>
                        <a:tabLst>
                          <a:tab pos="513715" algn="l"/>
                          <a:tab pos="1760855" algn="l"/>
                          <a:tab pos="2231390" algn="l"/>
                        </a:tabLst>
                      </a:pPr>
                      <a:r>
                        <a:rPr sz="2400" spc="-25" dirty="0">
                          <a:latin typeface="Times New Roman"/>
                          <a:cs typeface="Times New Roman"/>
                        </a:rPr>
                        <a:t>It</a:t>
                      </a:r>
                      <a:r>
                        <a:rPr sz="2400" dirty="0">
                          <a:latin typeface="Times New Roman"/>
                          <a:cs typeface="Times New Roman"/>
                        </a:rPr>
                        <a:t>	</a:t>
                      </a:r>
                      <a:r>
                        <a:rPr sz="2400" spc="-10" dirty="0">
                          <a:latin typeface="Times New Roman"/>
                          <a:cs typeface="Times New Roman"/>
                        </a:rPr>
                        <a:t>operates</a:t>
                      </a:r>
                      <a:r>
                        <a:rPr sz="2400" dirty="0">
                          <a:latin typeface="Times New Roman"/>
                          <a:cs typeface="Times New Roman"/>
                        </a:rPr>
                        <a:t>	</a:t>
                      </a:r>
                      <a:r>
                        <a:rPr sz="2400" spc="-35" dirty="0">
                          <a:latin typeface="Times New Roman"/>
                          <a:cs typeface="Times New Roman"/>
                        </a:rPr>
                        <a:t>in</a:t>
                      </a:r>
                      <a:r>
                        <a:rPr sz="2400" dirty="0">
                          <a:latin typeface="Times New Roman"/>
                          <a:cs typeface="Times New Roman"/>
                        </a:rPr>
                        <a:t>	</a:t>
                      </a:r>
                      <a:r>
                        <a:rPr sz="2400" spc="-25" dirty="0">
                          <a:latin typeface="Times New Roman"/>
                          <a:cs typeface="Times New Roman"/>
                        </a:rPr>
                        <a:t>the </a:t>
                      </a:r>
                      <a:r>
                        <a:rPr sz="2400" spc="-10" dirty="0">
                          <a:latin typeface="Times New Roman"/>
                          <a:cs typeface="Times New Roman"/>
                        </a:rPr>
                        <a:t>direction.</a:t>
                      </a:r>
                      <a:endParaRPr sz="2400">
                        <a:latin typeface="Times New Roman"/>
                        <a:cs typeface="Times New Roman"/>
                      </a:endParaRPr>
                    </a:p>
                  </a:txBody>
                  <a:tcPr marL="0" marR="0" marT="35560" marB="0">
                    <a:lnL w="12700">
                      <a:solidFill>
                        <a:srgbClr val="000000"/>
                      </a:solidFill>
                      <a:prstDash val="solid"/>
                    </a:lnL>
                    <a:lnT w="12700">
                      <a:solidFill>
                        <a:srgbClr val="000000"/>
                      </a:solidFill>
                      <a:prstDash val="solid"/>
                    </a:lnT>
                    <a:lnB w="12700">
                      <a:solidFill>
                        <a:srgbClr val="000000"/>
                      </a:solidFill>
                      <a:prstDash val="solid"/>
                    </a:lnB>
                  </a:tcPr>
                </a:tc>
                <a:tc>
                  <a:txBody>
                    <a:bodyPr/>
                    <a:lstStyle/>
                    <a:p>
                      <a:pPr marL="189230">
                        <a:lnSpc>
                          <a:spcPct val="100000"/>
                        </a:lnSpc>
                        <a:spcBef>
                          <a:spcPts val="280"/>
                        </a:spcBef>
                      </a:pPr>
                      <a:r>
                        <a:rPr sz="2400" spc="-10" dirty="0">
                          <a:latin typeface="Times New Roman"/>
                          <a:cs typeface="Times New Roman"/>
                        </a:rPr>
                        <a:t>backward</a:t>
                      </a:r>
                      <a:endParaRPr sz="2400">
                        <a:latin typeface="Times New Roman"/>
                        <a:cs typeface="Times New Roman"/>
                      </a:endParaRPr>
                    </a:p>
                  </a:txBody>
                  <a:tcPr marL="0" marR="0" marT="35560" marB="0">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95503"/>
            <a:ext cx="7351395" cy="1002030"/>
          </a:xfrm>
          <a:prstGeom prst="rect">
            <a:avLst/>
          </a:prstGeom>
        </p:spPr>
        <p:txBody>
          <a:bodyPr vert="horz" wrap="square" lIns="0" tIns="12700" rIns="0" bIns="0" rtlCol="0">
            <a:spAutoFit/>
          </a:bodyPr>
          <a:lstStyle/>
          <a:p>
            <a:pPr marL="12700" marR="5080">
              <a:lnSpc>
                <a:spcPct val="100000"/>
              </a:lnSpc>
              <a:spcBef>
                <a:spcPts val="100"/>
              </a:spcBef>
            </a:pPr>
            <a:r>
              <a:rPr dirty="0"/>
              <a:t>Difference</a:t>
            </a:r>
            <a:r>
              <a:rPr spc="-75" dirty="0"/>
              <a:t> </a:t>
            </a:r>
            <a:r>
              <a:rPr dirty="0"/>
              <a:t>the</a:t>
            </a:r>
            <a:r>
              <a:rPr spc="-55" dirty="0"/>
              <a:t> </a:t>
            </a:r>
            <a:r>
              <a:rPr dirty="0"/>
              <a:t>Procedural</a:t>
            </a:r>
            <a:r>
              <a:rPr spc="-80" dirty="0"/>
              <a:t> </a:t>
            </a:r>
            <a:r>
              <a:rPr dirty="0"/>
              <a:t>and</a:t>
            </a:r>
            <a:r>
              <a:rPr spc="-65" dirty="0"/>
              <a:t> </a:t>
            </a:r>
            <a:r>
              <a:rPr spc="-10" dirty="0"/>
              <a:t>Declarative Knowledge</a:t>
            </a:r>
          </a:p>
        </p:txBody>
      </p:sp>
      <p:graphicFrame>
        <p:nvGraphicFramePr>
          <p:cNvPr id="3" name="object 3"/>
          <p:cNvGraphicFramePr>
            <a:graphicFrameLocks noGrp="1"/>
          </p:cNvGraphicFramePr>
          <p:nvPr/>
        </p:nvGraphicFramePr>
        <p:xfrm>
          <a:off x="374650" y="1289050"/>
          <a:ext cx="8305800" cy="4601845"/>
        </p:xfrm>
        <a:graphic>
          <a:graphicData uri="http://schemas.openxmlformats.org/drawingml/2006/table">
            <a:tbl>
              <a:tblPr firstRow="1" bandRow="1">
                <a:tableStyleId>{2D5ABB26-0587-4C30-8999-92F81FD0307C}</a:tableStyleId>
              </a:tblPr>
              <a:tblGrid>
                <a:gridCol w="4152900"/>
                <a:gridCol w="4152900"/>
              </a:tblGrid>
              <a:tr h="397510">
                <a:tc>
                  <a:txBody>
                    <a:bodyPr/>
                    <a:lstStyle/>
                    <a:p>
                      <a:pPr marL="289560">
                        <a:lnSpc>
                          <a:spcPct val="100000"/>
                        </a:lnSpc>
                        <a:spcBef>
                          <a:spcPts val="295"/>
                        </a:spcBef>
                      </a:pPr>
                      <a:r>
                        <a:rPr sz="2000" b="1" spc="-10" dirty="0">
                          <a:latin typeface="Times New Roman"/>
                          <a:cs typeface="Times New Roman"/>
                        </a:rPr>
                        <a:t>PROCEDURAL</a:t>
                      </a:r>
                      <a:r>
                        <a:rPr sz="2000" b="1" spc="-95" dirty="0">
                          <a:latin typeface="Times New Roman"/>
                          <a:cs typeface="Times New Roman"/>
                        </a:rPr>
                        <a:t> </a:t>
                      </a:r>
                      <a:r>
                        <a:rPr sz="2000" b="1" spc="-10" dirty="0">
                          <a:latin typeface="Times New Roman"/>
                          <a:cs typeface="Times New Roman"/>
                        </a:rPr>
                        <a:t>KNOWLEDGE</a:t>
                      </a:r>
                      <a:endParaRPr sz="2000">
                        <a:latin typeface="Times New Roman"/>
                        <a:cs typeface="Times New Roman"/>
                      </a:endParaRPr>
                    </a:p>
                  </a:txBody>
                  <a:tcPr marL="0" marR="0" marT="374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249554">
                        <a:lnSpc>
                          <a:spcPct val="100000"/>
                        </a:lnSpc>
                        <a:spcBef>
                          <a:spcPts val="295"/>
                        </a:spcBef>
                      </a:pPr>
                      <a:r>
                        <a:rPr sz="2000" b="1" spc="-20" dirty="0">
                          <a:latin typeface="Times New Roman"/>
                          <a:cs typeface="Times New Roman"/>
                        </a:rPr>
                        <a:t>DECLARATIVE</a:t>
                      </a:r>
                      <a:r>
                        <a:rPr sz="2000" b="1" spc="-10" dirty="0">
                          <a:latin typeface="Times New Roman"/>
                          <a:cs typeface="Times New Roman"/>
                        </a:rPr>
                        <a:t> KNOWLEDGE</a:t>
                      </a:r>
                      <a:endParaRPr sz="2000">
                        <a:latin typeface="Times New Roman"/>
                        <a:cs typeface="Times New Roman"/>
                      </a:endParaRPr>
                    </a:p>
                  </a:txBody>
                  <a:tcPr marL="0" marR="0" marT="374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700405">
                <a:tc>
                  <a:txBody>
                    <a:bodyPr/>
                    <a:lstStyle/>
                    <a:p>
                      <a:pPr marL="91440" marR="83185">
                        <a:lnSpc>
                          <a:spcPct val="100000"/>
                        </a:lnSpc>
                        <a:spcBef>
                          <a:spcPts val="295"/>
                        </a:spcBef>
                        <a:tabLst>
                          <a:tab pos="476884" algn="l"/>
                          <a:tab pos="876300" algn="l"/>
                          <a:tab pos="1514475" algn="l"/>
                          <a:tab pos="2438400" algn="l"/>
                          <a:tab pos="2879090" algn="l"/>
                        </a:tabLst>
                      </a:pPr>
                      <a:r>
                        <a:rPr sz="2000" spc="-25" dirty="0">
                          <a:latin typeface="Times New Roman"/>
                          <a:cs typeface="Times New Roman"/>
                        </a:rPr>
                        <a:t>It</a:t>
                      </a:r>
                      <a:r>
                        <a:rPr sz="2000" dirty="0">
                          <a:latin typeface="Times New Roman"/>
                          <a:cs typeface="Times New Roman"/>
                        </a:rPr>
                        <a:t>	</a:t>
                      </a:r>
                      <a:r>
                        <a:rPr sz="2000" spc="-25" dirty="0">
                          <a:latin typeface="Times New Roman"/>
                          <a:cs typeface="Times New Roman"/>
                        </a:rPr>
                        <a:t>is</a:t>
                      </a:r>
                      <a:r>
                        <a:rPr sz="2000" dirty="0">
                          <a:latin typeface="Times New Roman"/>
                          <a:cs typeface="Times New Roman"/>
                        </a:rPr>
                        <a:t>	</a:t>
                      </a:r>
                      <a:r>
                        <a:rPr sz="2000" spc="-20" dirty="0">
                          <a:latin typeface="Times New Roman"/>
                          <a:cs typeface="Times New Roman"/>
                        </a:rPr>
                        <a:t>also</a:t>
                      </a:r>
                      <a:r>
                        <a:rPr sz="2000" dirty="0">
                          <a:latin typeface="Times New Roman"/>
                          <a:cs typeface="Times New Roman"/>
                        </a:rPr>
                        <a:t>	</a:t>
                      </a:r>
                      <a:r>
                        <a:rPr sz="2000" spc="-10" dirty="0">
                          <a:latin typeface="Times New Roman"/>
                          <a:cs typeface="Times New Roman"/>
                        </a:rPr>
                        <a:t>known</a:t>
                      </a:r>
                      <a:r>
                        <a:rPr sz="2000" dirty="0">
                          <a:latin typeface="Times New Roman"/>
                          <a:cs typeface="Times New Roman"/>
                        </a:rPr>
                        <a:t>	</a:t>
                      </a:r>
                      <a:r>
                        <a:rPr sz="2000" spc="-25" dirty="0">
                          <a:latin typeface="Times New Roman"/>
                          <a:cs typeface="Times New Roman"/>
                        </a:rPr>
                        <a:t>as</a:t>
                      </a:r>
                      <a:r>
                        <a:rPr sz="2000" dirty="0">
                          <a:latin typeface="Times New Roman"/>
                          <a:cs typeface="Times New Roman"/>
                        </a:rPr>
                        <a:t>	</a:t>
                      </a:r>
                      <a:r>
                        <a:rPr sz="2000" spc="-10" dirty="0">
                          <a:latin typeface="Times New Roman"/>
                          <a:cs typeface="Times New Roman"/>
                        </a:rPr>
                        <a:t>Interpretive knowledge.</a:t>
                      </a:r>
                      <a:endParaRPr sz="2000">
                        <a:latin typeface="Times New Roman"/>
                        <a:cs typeface="Times New Roman"/>
                      </a:endParaRPr>
                    </a:p>
                  </a:txBody>
                  <a:tcPr marL="0" marR="0" marT="374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marR="82550">
                        <a:lnSpc>
                          <a:spcPct val="100000"/>
                        </a:lnSpc>
                        <a:spcBef>
                          <a:spcPts val="295"/>
                        </a:spcBef>
                        <a:tabLst>
                          <a:tab pos="480059" algn="l"/>
                          <a:tab pos="882650" algn="l"/>
                          <a:tab pos="1522730" algn="l"/>
                          <a:tab pos="2449830" algn="l"/>
                          <a:tab pos="2893695" algn="l"/>
                        </a:tabLst>
                      </a:pPr>
                      <a:r>
                        <a:rPr sz="2000" spc="-25" dirty="0">
                          <a:latin typeface="Times New Roman"/>
                          <a:cs typeface="Times New Roman"/>
                        </a:rPr>
                        <a:t>It</a:t>
                      </a:r>
                      <a:r>
                        <a:rPr sz="2000" dirty="0">
                          <a:latin typeface="Times New Roman"/>
                          <a:cs typeface="Times New Roman"/>
                        </a:rPr>
                        <a:t>	</a:t>
                      </a:r>
                      <a:r>
                        <a:rPr sz="2000" spc="-25" dirty="0">
                          <a:latin typeface="Times New Roman"/>
                          <a:cs typeface="Times New Roman"/>
                        </a:rPr>
                        <a:t>is</a:t>
                      </a:r>
                      <a:r>
                        <a:rPr sz="2000" dirty="0">
                          <a:latin typeface="Times New Roman"/>
                          <a:cs typeface="Times New Roman"/>
                        </a:rPr>
                        <a:t>	</a:t>
                      </a:r>
                      <a:r>
                        <a:rPr sz="2000" spc="-20" dirty="0">
                          <a:latin typeface="Times New Roman"/>
                          <a:cs typeface="Times New Roman"/>
                        </a:rPr>
                        <a:t>also</a:t>
                      </a:r>
                      <a:r>
                        <a:rPr sz="2000" dirty="0">
                          <a:latin typeface="Times New Roman"/>
                          <a:cs typeface="Times New Roman"/>
                        </a:rPr>
                        <a:t>	</a:t>
                      </a:r>
                      <a:r>
                        <a:rPr sz="2000" spc="-10" dirty="0">
                          <a:latin typeface="Times New Roman"/>
                          <a:cs typeface="Times New Roman"/>
                        </a:rPr>
                        <a:t>known</a:t>
                      </a:r>
                      <a:r>
                        <a:rPr sz="2000" dirty="0">
                          <a:latin typeface="Times New Roman"/>
                          <a:cs typeface="Times New Roman"/>
                        </a:rPr>
                        <a:t>	</a:t>
                      </a:r>
                      <a:r>
                        <a:rPr sz="2000" spc="-25" dirty="0">
                          <a:latin typeface="Times New Roman"/>
                          <a:cs typeface="Times New Roman"/>
                        </a:rPr>
                        <a:t>as</a:t>
                      </a:r>
                      <a:r>
                        <a:rPr sz="2000" dirty="0">
                          <a:latin typeface="Times New Roman"/>
                          <a:cs typeface="Times New Roman"/>
                        </a:rPr>
                        <a:t>	</a:t>
                      </a:r>
                      <a:r>
                        <a:rPr sz="2000" spc="-10" dirty="0">
                          <a:latin typeface="Times New Roman"/>
                          <a:cs typeface="Times New Roman"/>
                        </a:rPr>
                        <a:t>Descriptive knowledge.</a:t>
                      </a:r>
                      <a:endParaRPr sz="2000">
                        <a:latin typeface="Times New Roman"/>
                        <a:cs typeface="Times New Roman"/>
                      </a:endParaRPr>
                    </a:p>
                  </a:txBody>
                  <a:tcPr marL="0" marR="0" marT="374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700405">
                <a:tc>
                  <a:txBody>
                    <a:bodyPr/>
                    <a:lstStyle/>
                    <a:p>
                      <a:pPr marL="91440" marR="82550">
                        <a:lnSpc>
                          <a:spcPct val="100000"/>
                        </a:lnSpc>
                        <a:spcBef>
                          <a:spcPts val="295"/>
                        </a:spcBef>
                      </a:pPr>
                      <a:r>
                        <a:rPr sz="2000" dirty="0">
                          <a:latin typeface="Times New Roman"/>
                          <a:cs typeface="Times New Roman"/>
                        </a:rPr>
                        <a:t>Procedural</a:t>
                      </a:r>
                      <a:r>
                        <a:rPr sz="2000" spc="459" dirty="0">
                          <a:latin typeface="Times New Roman"/>
                          <a:cs typeface="Times New Roman"/>
                        </a:rPr>
                        <a:t> </a:t>
                      </a:r>
                      <a:r>
                        <a:rPr sz="2000" dirty="0">
                          <a:latin typeface="Times New Roman"/>
                          <a:cs typeface="Times New Roman"/>
                        </a:rPr>
                        <a:t>Knowledge</a:t>
                      </a:r>
                      <a:r>
                        <a:rPr sz="2000" spc="459" dirty="0">
                          <a:latin typeface="Times New Roman"/>
                          <a:cs typeface="Times New Roman"/>
                        </a:rPr>
                        <a:t> </a:t>
                      </a:r>
                      <a:r>
                        <a:rPr sz="2000" dirty="0">
                          <a:latin typeface="Times New Roman"/>
                          <a:cs typeface="Times New Roman"/>
                        </a:rPr>
                        <a:t>means</a:t>
                      </a:r>
                      <a:r>
                        <a:rPr sz="2000" spc="465" dirty="0">
                          <a:latin typeface="Times New Roman"/>
                          <a:cs typeface="Times New Roman"/>
                        </a:rPr>
                        <a:t> </a:t>
                      </a:r>
                      <a:r>
                        <a:rPr sz="2000" dirty="0">
                          <a:latin typeface="Times New Roman"/>
                          <a:cs typeface="Times New Roman"/>
                        </a:rPr>
                        <a:t>how</a:t>
                      </a:r>
                      <a:r>
                        <a:rPr sz="2000" spc="465" dirty="0">
                          <a:latin typeface="Times New Roman"/>
                          <a:cs typeface="Times New Roman"/>
                        </a:rPr>
                        <a:t> </a:t>
                      </a:r>
                      <a:r>
                        <a:rPr sz="2000" spc="-50" dirty="0">
                          <a:latin typeface="Times New Roman"/>
                          <a:cs typeface="Times New Roman"/>
                        </a:rPr>
                        <a:t>a </a:t>
                      </a:r>
                      <a:r>
                        <a:rPr sz="2000" dirty="0">
                          <a:latin typeface="Times New Roman"/>
                          <a:cs typeface="Times New Roman"/>
                        </a:rPr>
                        <a:t>particular</a:t>
                      </a:r>
                      <a:r>
                        <a:rPr sz="2000" spc="-40" dirty="0">
                          <a:latin typeface="Times New Roman"/>
                          <a:cs typeface="Times New Roman"/>
                        </a:rPr>
                        <a:t> </a:t>
                      </a:r>
                      <a:r>
                        <a:rPr sz="2000" dirty="0">
                          <a:latin typeface="Times New Roman"/>
                          <a:cs typeface="Times New Roman"/>
                        </a:rPr>
                        <a:t>thing</a:t>
                      </a:r>
                      <a:r>
                        <a:rPr sz="2000" spc="-25" dirty="0">
                          <a:latin typeface="Times New Roman"/>
                          <a:cs typeface="Times New Roman"/>
                        </a:rPr>
                        <a:t> </a:t>
                      </a:r>
                      <a:r>
                        <a:rPr sz="2000" dirty="0">
                          <a:latin typeface="Times New Roman"/>
                          <a:cs typeface="Times New Roman"/>
                        </a:rPr>
                        <a:t>can</a:t>
                      </a:r>
                      <a:r>
                        <a:rPr sz="2000" spc="-5" dirty="0">
                          <a:latin typeface="Times New Roman"/>
                          <a:cs typeface="Times New Roman"/>
                        </a:rPr>
                        <a:t> </a:t>
                      </a:r>
                      <a:r>
                        <a:rPr sz="2000" dirty="0">
                          <a:latin typeface="Times New Roman"/>
                          <a:cs typeface="Times New Roman"/>
                        </a:rPr>
                        <a:t>be</a:t>
                      </a:r>
                      <a:r>
                        <a:rPr sz="2000" spc="-10" dirty="0">
                          <a:latin typeface="Times New Roman"/>
                          <a:cs typeface="Times New Roman"/>
                        </a:rPr>
                        <a:t> accomplished</a:t>
                      </a:r>
                      <a:endParaRPr sz="2000">
                        <a:latin typeface="Times New Roman"/>
                        <a:cs typeface="Times New Roman"/>
                      </a:endParaRPr>
                    </a:p>
                  </a:txBody>
                  <a:tcPr marL="0" marR="0" marT="374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marR="84455">
                        <a:lnSpc>
                          <a:spcPct val="100000"/>
                        </a:lnSpc>
                        <a:spcBef>
                          <a:spcPts val="295"/>
                        </a:spcBef>
                      </a:pPr>
                      <a:r>
                        <a:rPr sz="2000" dirty="0">
                          <a:latin typeface="Times New Roman"/>
                          <a:cs typeface="Times New Roman"/>
                        </a:rPr>
                        <a:t>While</a:t>
                      </a:r>
                      <a:r>
                        <a:rPr sz="2000" spc="415" dirty="0">
                          <a:latin typeface="Times New Roman"/>
                          <a:cs typeface="Times New Roman"/>
                        </a:rPr>
                        <a:t> </a:t>
                      </a:r>
                      <a:r>
                        <a:rPr sz="2000" dirty="0">
                          <a:latin typeface="Times New Roman"/>
                          <a:cs typeface="Times New Roman"/>
                        </a:rPr>
                        <a:t>Declarative</a:t>
                      </a:r>
                      <a:r>
                        <a:rPr sz="2000" spc="430" dirty="0">
                          <a:latin typeface="Times New Roman"/>
                          <a:cs typeface="Times New Roman"/>
                        </a:rPr>
                        <a:t> </a:t>
                      </a:r>
                      <a:r>
                        <a:rPr sz="2000" dirty="0">
                          <a:latin typeface="Times New Roman"/>
                          <a:cs typeface="Times New Roman"/>
                        </a:rPr>
                        <a:t>Knowledge</a:t>
                      </a:r>
                      <a:r>
                        <a:rPr sz="2000" spc="415" dirty="0">
                          <a:latin typeface="Times New Roman"/>
                          <a:cs typeface="Times New Roman"/>
                        </a:rPr>
                        <a:t> </a:t>
                      </a:r>
                      <a:r>
                        <a:rPr sz="2000" spc="-10" dirty="0">
                          <a:latin typeface="Times New Roman"/>
                          <a:cs typeface="Times New Roman"/>
                        </a:rPr>
                        <a:t>means </a:t>
                      </a:r>
                      <a:r>
                        <a:rPr sz="2000" dirty="0">
                          <a:latin typeface="Times New Roman"/>
                          <a:cs typeface="Times New Roman"/>
                        </a:rPr>
                        <a:t>basic</a:t>
                      </a:r>
                      <a:r>
                        <a:rPr sz="2000" spc="-20" dirty="0">
                          <a:latin typeface="Times New Roman"/>
                          <a:cs typeface="Times New Roman"/>
                        </a:rPr>
                        <a:t> </a:t>
                      </a:r>
                      <a:r>
                        <a:rPr sz="2000" dirty="0">
                          <a:latin typeface="Times New Roman"/>
                          <a:cs typeface="Times New Roman"/>
                        </a:rPr>
                        <a:t>knowledge</a:t>
                      </a:r>
                      <a:r>
                        <a:rPr sz="2000" spc="-45" dirty="0">
                          <a:latin typeface="Times New Roman"/>
                          <a:cs typeface="Times New Roman"/>
                        </a:rPr>
                        <a:t> </a:t>
                      </a:r>
                      <a:r>
                        <a:rPr sz="2000" dirty="0">
                          <a:latin typeface="Times New Roman"/>
                          <a:cs typeface="Times New Roman"/>
                        </a:rPr>
                        <a:t>about</a:t>
                      </a:r>
                      <a:r>
                        <a:rPr sz="2000" spc="-20" dirty="0">
                          <a:latin typeface="Times New Roman"/>
                          <a:cs typeface="Times New Roman"/>
                        </a:rPr>
                        <a:t> </a:t>
                      </a:r>
                      <a:r>
                        <a:rPr sz="2000" spc="-10" dirty="0">
                          <a:latin typeface="Times New Roman"/>
                          <a:cs typeface="Times New Roman"/>
                        </a:rPr>
                        <a:t>something.</a:t>
                      </a:r>
                      <a:endParaRPr sz="2000">
                        <a:latin typeface="Times New Roman"/>
                        <a:cs typeface="Times New Roman"/>
                      </a:endParaRPr>
                    </a:p>
                  </a:txBody>
                  <a:tcPr marL="0" marR="0" marT="374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701040">
                <a:tc>
                  <a:txBody>
                    <a:bodyPr/>
                    <a:lstStyle/>
                    <a:p>
                      <a:pPr marL="91440" marR="82550">
                        <a:lnSpc>
                          <a:spcPct val="100000"/>
                        </a:lnSpc>
                        <a:spcBef>
                          <a:spcPts val="295"/>
                        </a:spcBef>
                      </a:pPr>
                      <a:r>
                        <a:rPr sz="2000" dirty="0">
                          <a:latin typeface="Times New Roman"/>
                          <a:cs typeface="Times New Roman"/>
                        </a:rPr>
                        <a:t>Procedural</a:t>
                      </a:r>
                      <a:r>
                        <a:rPr sz="2000" spc="-10" dirty="0">
                          <a:latin typeface="Times New Roman"/>
                          <a:cs typeface="Times New Roman"/>
                        </a:rPr>
                        <a:t> </a:t>
                      </a:r>
                      <a:r>
                        <a:rPr sz="2000" dirty="0">
                          <a:latin typeface="Times New Roman"/>
                          <a:cs typeface="Times New Roman"/>
                        </a:rPr>
                        <a:t>Knowledge</a:t>
                      </a:r>
                      <a:r>
                        <a:rPr sz="2000" spc="-10" dirty="0">
                          <a:latin typeface="Times New Roman"/>
                          <a:cs typeface="Times New Roman"/>
                        </a:rPr>
                        <a:t> </a:t>
                      </a:r>
                      <a:r>
                        <a:rPr sz="2000" dirty="0">
                          <a:latin typeface="Times New Roman"/>
                          <a:cs typeface="Times New Roman"/>
                        </a:rPr>
                        <a:t>is</a:t>
                      </a:r>
                      <a:r>
                        <a:rPr sz="2000" spc="-10" dirty="0">
                          <a:latin typeface="Times New Roman"/>
                          <a:cs typeface="Times New Roman"/>
                        </a:rPr>
                        <a:t> </a:t>
                      </a:r>
                      <a:r>
                        <a:rPr sz="2000" dirty="0">
                          <a:latin typeface="Times New Roman"/>
                          <a:cs typeface="Times New Roman"/>
                        </a:rPr>
                        <a:t>generally</a:t>
                      </a:r>
                      <a:r>
                        <a:rPr sz="2000" spc="-15" dirty="0">
                          <a:latin typeface="Times New Roman"/>
                          <a:cs typeface="Times New Roman"/>
                        </a:rPr>
                        <a:t> </a:t>
                      </a:r>
                      <a:r>
                        <a:rPr sz="2000" spc="-25" dirty="0">
                          <a:latin typeface="Times New Roman"/>
                          <a:cs typeface="Times New Roman"/>
                        </a:rPr>
                        <a:t>not </a:t>
                      </a:r>
                      <a:r>
                        <a:rPr sz="2000" dirty="0">
                          <a:latin typeface="Times New Roman"/>
                          <a:cs typeface="Times New Roman"/>
                        </a:rPr>
                        <a:t>used</a:t>
                      </a:r>
                      <a:r>
                        <a:rPr sz="2000" spc="-25" dirty="0">
                          <a:latin typeface="Times New Roman"/>
                          <a:cs typeface="Times New Roman"/>
                        </a:rPr>
                        <a:t> </a:t>
                      </a:r>
                      <a:r>
                        <a:rPr sz="2000" dirty="0">
                          <a:latin typeface="Times New Roman"/>
                          <a:cs typeface="Times New Roman"/>
                        </a:rPr>
                        <a:t>means it</a:t>
                      </a:r>
                      <a:r>
                        <a:rPr sz="2000" spc="-25" dirty="0">
                          <a:latin typeface="Times New Roman"/>
                          <a:cs typeface="Times New Roman"/>
                        </a:rPr>
                        <a:t> </a:t>
                      </a:r>
                      <a:r>
                        <a:rPr sz="2000" dirty="0">
                          <a:latin typeface="Times New Roman"/>
                          <a:cs typeface="Times New Roman"/>
                        </a:rPr>
                        <a:t>is</a:t>
                      </a:r>
                      <a:r>
                        <a:rPr sz="2000" spc="-15" dirty="0">
                          <a:latin typeface="Times New Roman"/>
                          <a:cs typeface="Times New Roman"/>
                        </a:rPr>
                        <a:t> </a:t>
                      </a:r>
                      <a:r>
                        <a:rPr sz="2000" dirty="0">
                          <a:latin typeface="Times New Roman"/>
                          <a:cs typeface="Times New Roman"/>
                        </a:rPr>
                        <a:t>not</a:t>
                      </a:r>
                      <a:r>
                        <a:rPr sz="2000" spc="-35" dirty="0">
                          <a:latin typeface="Times New Roman"/>
                          <a:cs typeface="Times New Roman"/>
                        </a:rPr>
                        <a:t> </a:t>
                      </a:r>
                      <a:r>
                        <a:rPr sz="2000" dirty="0">
                          <a:latin typeface="Times New Roman"/>
                          <a:cs typeface="Times New Roman"/>
                        </a:rPr>
                        <a:t>more</a:t>
                      </a:r>
                      <a:r>
                        <a:rPr sz="2000" spc="-10" dirty="0">
                          <a:latin typeface="Times New Roman"/>
                          <a:cs typeface="Times New Roman"/>
                        </a:rPr>
                        <a:t> popular.</a:t>
                      </a:r>
                      <a:endParaRPr sz="2000">
                        <a:latin typeface="Times New Roman"/>
                        <a:cs typeface="Times New Roman"/>
                      </a:endParaRPr>
                    </a:p>
                  </a:txBody>
                  <a:tcPr marL="0" marR="0" marT="374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marR="82550">
                        <a:lnSpc>
                          <a:spcPct val="100000"/>
                        </a:lnSpc>
                        <a:spcBef>
                          <a:spcPts val="295"/>
                        </a:spcBef>
                        <a:tabLst>
                          <a:tab pos="1573530" algn="l"/>
                          <a:tab pos="3059430" algn="l"/>
                          <a:tab pos="3541395" algn="l"/>
                        </a:tabLst>
                      </a:pPr>
                      <a:r>
                        <a:rPr sz="2000" spc="-10" dirty="0">
                          <a:latin typeface="Times New Roman"/>
                          <a:cs typeface="Times New Roman"/>
                        </a:rPr>
                        <a:t>Declarative</a:t>
                      </a:r>
                      <a:r>
                        <a:rPr sz="2000" dirty="0">
                          <a:latin typeface="Times New Roman"/>
                          <a:cs typeface="Times New Roman"/>
                        </a:rPr>
                        <a:t>	</a:t>
                      </a:r>
                      <a:r>
                        <a:rPr sz="2000" spc="-10" dirty="0">
                          <a:latin typeface="Times New Roman"/>
                          <a:cs typeface="Times New Roman"/>
                        </a:rPr>
                        <a:t>Knowledge</a:t>
                      </a:r>
                      <a:r>
                        <a:rPr sz="2000" dirty="0">
                          <a:latin typeface="Times New Roman"/>
                          <a:cs typeface="Times New Roman"/>
                        </a:rPr>
                        <a:t>	</a:t>
                      </a:r>
                      <a:r>
                        <a:rPr sz="2000" spc="-25" dirty="0">
                          <a:latin typeface="Times New Roman"/>
                          <a:cs typeface="Times New Roman"/>
                        </a:rPr>
                        <a:t>is</a:t>
                      </a:r>
                      <a:r>
                        <a:rPr sz="2000" dirty="0">
                          <a:latin typeface="Times New Roman"/>
                          <a:cs typeface="Times New Roman"/>
                        </a:rPr>
                        <a:t>	</a:t>
                      </a:r>
                      <a:r>
                        <a:rPr sz="2000" spc="-20" dirty="0">
                          <a:latin typeface="Times New Roman"/>
                          <a:cs typeface="Times New Roman"/>
                        </a:rPr>
                        <a:t>more </a:t>
                      </a:r>
                      <a:r>
                        <a:rPr sz="2000" spc="-10" dirty="0">
                          <a:latin typeface="Times New Roman"/>
                          <a:cs typeface="Times New Roman"/>
                        </a:rPr>
                        <a:t>popular.</a:t>
                      </a:r>
                      <a:endParaRPr sz="2000">
                        <a:latin typeface="Times New Roman"/>
                        <a:cs typeface="Times New Roman"/>
                      </a:endParaRPr>
                    </a:p>
                  </a:txBody>
                  <a:tcPr marL="0" marR="0" marT="374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701040">
                <a:tc>
                  <a:txBody>
                    <a:bodyPr/>
                    <a:lstStyle/>
                    <a:p>
                      <a:pPr marL="91440">
                        <a:lnSpc>
                          <a:spcPct val="100000"/>
                        </a:lnSpc>
                        <a:spcBef>
                          <a:spcPts val="295"/>
                        </a:spcBef>
                      </a:pPr>
                      <a:r>
                        <a:rPr sz="2000" dirty="0">
                          <a:latin typeface="Times New Roman"/>
                          <a:cs typeface="Times New Roman"/>
                        </a:rPr>
                        <a:t>Procedural</a:t>
                      </a:r>
                      <a:r>
                        <a:rPr sz="2000" spc="195" dirty="0">
                          <a:latin typeface="Times New Roman"/>
                          <a:cs typeface="Times New Roman"/>
                        </a:rPr>
                        <a:t> </a:t>
                      </a:r>
                      <a:r>
                        <a:rPr sz="2000" dirty="0">
                          <a:latin typeface="Times New Roman"/>
                          <a:cs typeface="Times New Roman"/>
                        </a:rPr>
                        <a:t>Knowledge</a:t>
                      </a:r>
                      <a:r>
                        <a:rPr sz="2000" spc="190" dirty="0">
                          <a:latin typeface="Times New Roman"/>
                          <a:cs typeface="Times New Roman"/>
                        </a:rPr>
                        <a:t> </a:t>
                      </a:r>
                      <a:r>
                        <a:rPr sz="2000" dirty="0">
                          <a:latin typeface="Times New Roman"/>
                          <a:cs typeface="Times New Roman"/>
                        </a:rPr>
                        <a:t>can’t</a:t>
                      </a:r>
                      <a:r>
                        <a:rPr sz="2000" spc="180" dirty="0">
                          <a:latin typeface="Times New Roman"/>
                          <a:cs typeface="Times New Roman"/>
                        </a:rPr>
                        <a:t> </a:t>
                      </a:r>
                      <a:r>
                        <a:rPr sz="2000" dirty="0">
                          <a:latin typeface="Times New Roman"/>
                          <a:cs typeface="Times New Roman"/>
                        </a:rPr>
                        <a:t>be</a:t>
                      </a:r>
                      <a:r>
                        <a:rPr sz="2000" spc="190" dirty="0">
                          <a:latin typeface="Times New Roman"/>
                          <a:cs typeface="Times New Roman"/>
                        </a:rPr>
                        <a:t> </a:t>
                      </a:r>
                      <a:r>
                        <a:rPr sz="2000" spc="-10" dirty="0">
                          <a:latin typeface="Times New Roman"/>
                          <a:cs typeface="Times New Roman"/>
                        </a:rPr>
                        <a:t>easily</a:t>
                      </a:r>
                      <a:endParaRPr sz="2000">
                        <a:latin typeface="Times New Roman"/>
                        <a:cs typeface="Times New Roman"/>
                      </a:endParaRPr>
                    </a:p>
                    <a:p>
                      <a:pPr marL="91440">
                        <a:lnSpc>
                          <a:spcPct val="100000"/>
                        </a:lnSpc>
                        <a:spcBef>
                          <a:spcPts val="5"/>
                        </a:spcBef>
                      </a:pPr>
                      <a:r>
                        <a:rPr sz="2000" spc="-10" dirty="0">
                          <a:latin typeface="Times New Roman"/>
                          <a:cs typeface="Times New Roman"/>
                        </a:rPr>
                        <a:t>communicate.</a:t>
                      </a:r>
                      <a:endParaRPr sz="2000">
                        <a:latin typeface="Times New Roman"/>
                        <a:cs typeface="Times New Roman"/>
                      </a:endParaRPr>
                    </a:p>
                  </a:txBody>
                  <a:tcPr marL="0" marR="0" marT="374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295"/>
                        </a:spcBef>
                      </a:pPr>
                      <a:r>
                        <a:rPr sz="2000" dirty="0">
                          <a:latin typeface="Times New Roman"/>
                          <a:cs typeface="Times New Roman"/>
                        </a:rPr>
                        <a:t>Declarative</a:t>
                      </a:r>
                      <a:r>
                        <a:rPr sz="2000" spc="355" dirty="0">
                          <a:latin typeface="Times New Roman"/>
                          <a:cs typeface="Times New Roman"/>
                        </a:rPr>
                        <a:t> </a:t>
                      </a:r>
                      <a:r>
                        <a:rPr sz="2000" dirty="0">
                          <a:latin typeface="Times New Roman"/>
                          <a:cs typeface="Times New Roman"/>
                        </a:rPr>
                        <a:t>Knowledge</a:t>
                      </a:r>
                      <a:r>
                        <a:rPr sz="2000" spc="360" dirty="0">
                          <a:latin typeface="Times New Roman"/>
                          <a:cs typeface="Times New Roman"/>
                        </a:rPr>
                        <a:t> </a:t>
                      </a:r>
                      <a:r>
                        <a:rPr sz="2000" dirty="0">
                          <a:latin typeface="Times New Roman"/>
                          <a:cs typeface="Times New Roman"/>
                        </a:rPr>
                        <a:t>can</a:t>
                      </a:r>
                      <a:r>
                        <a:rPr sz="2000" spc="350" dirty="0">
                          <a:latin typeface="Times New Roman"/>
                          <a:cs typeface="Times New Roman"/>
                        </a:rPr>
                        <a:t> </a:t>
                      </a:r>
                      <a:r>
                        <a:rPr sz="2000" dirty="0">
                          <a:latin typeface="Times New Roman"/>
                          <a:cs typeface="Times New Roman"/>
                        </a:rPr>
                        <a:t>be</a:t>
                      </a:r>
                      <a:r>
                        <a:rPr sz="2000" spc="370" dirty="0">
                          <a:latin typeface="Times New Roman"/>
                          <a:cs typeface="Times New Roman"/>
                        </a:rPr>
                        <a:t> </a:t>
                      </a:r>
                      <a:r>
                        <a:rPr sz="2000" spc="-10" dirty="0">
                          <a:latin typeface="Times New Roman"/>
                          <a:cs typeface="Times New Roman"/>
                        </a:rPr>
                        <a:t>easily</a:t>
                      </a:r>
                      <a:endParaRPr sz="2000">
                        <a:latin typeface="Times New Roman"/>
                        <a:cs typeface="Times New Roman"/>
                      </a:endParaRPr>
                    </a:p>
                    <a:p>
                      <a:pPr marL="92075">
                        <a:lnSpc>
                          <a:spcPct val="100000"/>
                        </a:lnSpc>
                        <a:spcBef>
                          <a:spcPts val="5"/>
                        </a:spcBef>
                      </a:pPr>
                      <a:r>
                        <a:rPr sz="2000" spc="-10" dirty="0">
                          <a:latin typeface="Times New Roman"/>
                          <a:cs typeface="Times New Roman"/>
                        </a:rPr>
                        <a:t>communicate</a:t>
                      </a:r>
                      <a:endParaRPr sz="2000">
                        <a:latin typeface="Times New Roman"/>
                        <a:cs typeface="Times New Roman"/>
                      </a:endParaRPr>
                    </a:p>
                  </a:txBody>
                  <a:tcPr marL="0" marR="0" marT="3746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700405">
                <a:tc>
                  <a:txBody>
                    <a:bodyPr/>
                    <a:lstStyle/>
                    <a:p>
                      <a:pPr marL="91440" marR="83185">
                        <a:lnSpc>
                          <a:spcPct val="100000"/>
                        </a:lnSpc>
                        <a:spcBef>
                          <a:spcPts val="300"/>
                        </a:spcBef>
                        <a:tabLst>
                          <a:tab pos="1386840" algn="l"/>
                          <a:tab pos="2753995" algn="l"/>
                          <a:tab pos="3116580" algn="l"/>
                        </a:tabLst>
                      </a:pPr>
                      <a:r>
                        <a:rPr sz="2000" spc="-10" dirty="0">
                          <a:latin typeface="Times New Roman"/>
                          <a:cs typeface="Times New Roman"/>
                        </a:rPr>
                        <a:t>Procedural</a:t>
                      </a:r>
                      <a:r>
                        <a:rPr sz="2000" dirty="0">
                          <a:latin typeface="Times New Roman"/>
                          <a:cs typeface="Times New Roman"/>
                        </a:rPr>
                        <a:t>	</a:t>
                      </a:r>
                      <a:r>
                        <a:rPr sz="2000" spc="-10" dirty="0">
                          <a:latin typeface="Times New Roman"/>
                          <a:cs typeface="Times New Roman"/>
                        </a:rPr>
                        <a:t>Knowledge</a:t>
                      </a:r>
                      <a:r>
                        <a:rPr sz="2000" dirty="0">
                          <a:latin typeface="Times New Roman"/>
                          <a:cs typeface="Times New Roman"/>
                        </a:rPr>
                        <a:t>	</a:t>
                      </a:r>
                      <a:r>
                        <a:rPr sz="2000" spc="-25" dirty="0">
                          <a:latin typeface="Times New Roman"/>
                          <a:cs typeface="Times New Roman"/>
                        </a:rPr>
                        <a:t>is</a:t>
                      </a:r>
                      <a:r>
                        <a:rPr sz="2000" dirty="0">
                          <a:latin typeface="Times New Roman"/>
                          <a:cs typeface="Times New Roman"/>
                        </a:rPr>
                        <a:t>	</a:t>
                      </a:r>
                      <a:r>
                        <a:rPr sz="2000" spc="-10" dirty="0">
                          <a:latin typeface="Times New Roman"/>
                          <a:cs typeface="Times New Roman"/>
                        </a:rPr>
                        <a:t>generally </a:t>
                      </a:r>
                      <a:r>
                        <a:rPr sz="2000" dirty="0">
                          <a:latin typeface="Times New Roman"/>
                          <a:cs typeface="Times New Roman"/>
                        </a:rPr>
                        <a:t>process</a:t>
                      </a:r>
                      <a:r>
                        <a:rPr sz="2000" spc="-30" dirty="0">
                          <a:latin typeface="Times New Roman"/>
                          <a:cs typeface="Times New Roman"/>
                        </a:rPr>
                        <a:t> </a:t>
                      </a:r>
                      <a:r>
                        <a:rPr sz="2000" dirty="0">
                          <a:latin typeface="Times New Roman"/>
                          <a:cs typeface="Times New Roman"/>
                        </a:rPr>
                        <a:t>oriented</a:t>
                      </a:r>
                      <a:r>
                        <a:rPr sz="2000" spc="-45" dirty="0">
                          <a:latin typeface="Times New Roman"/>
                          <a:cs typeface="Times New Roman"/>
                        </a:rPr>
                        <a:t> </a:t>
                      </a:r>
                      <a:r>
                        <a:rPr sz="2000" dirty="0">
                          <a:latin typeface="Times New Roman"/>
                          <a:cs typeface="Times New Roman"/>
                        </a:rPr>
                        <a:t>in</a:t>
                      </a:r>
                      <a:r>
                        <a:rPr sz="2000" spc="-5" dirty="0">
                          <a:latin typeface="Times New Roman"/>
                          <a:cs typeface="Times New Roman"/>
                        </a:rPr>
                        <a:t> </a:t>
                      </a:r>
                      <a:r>
                        <a:rPr sz="2000" spc="-10" dirty="0">
                          <a:latin typeface="Times New Roman"/>
                          <a:cs typeface="Times New Roman"/>
                        </a:rPr>
                        <a:t>nature</a:t>
                      </a:r>
                      <a:endParaRPr sz="2000">
                        <a:latin typeface="Times New Roman"/>
                        <a:cs typeface="Times New Roman"/>
                      </a:endParaRPr>
                    </a:p>
                  </a:txBody>
                  <a:tcPr marL="0" marR="0" marT="381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marR="81915">
                        <a:lnSpc>
                          <a:spcPct val="100000"/>
                        </a:lnSpc>
                        <a:spcBef>
                          <a:spcPts val="300"/>
                        </a:spcBef>
                        <a:tabLst>
                          <a:tab pos="1606550" algn="l"/>
                          <a:tab pos="3124835" algn="l"/>
                          <a:tab pos="3640454" algn="l"/>
                        </a:tabLst>
                      </a:pPr>
                      <a:r>
                        <a:rPr sz="2000" spc="-10" dirty="0">
                          <a:latin typeface="Times New Roman"/>
                          <a:cs typeface="Times New Roman"/>
                        </a:rPr>
                        <a:t>Declarative</a:t>
                      </a:r>
                      <a:r>
                        <a:rPr sz="2000" dirty="0">
                          <a:latin typeface="Times New Roman"/>
                          <a:cs typeface="Times New Roman"/>
                        </a:rPr>
                        <a:t>	</a:t>
                      </a:r>
                      <a:r>
                        <a:rPr sz="2000" spc="-10" dirty="0">
                          <a:latin typeface="Times New Roman"/>
                          <a:cs typeface="Times New Roman"/>
                        </a:rPr>
                        <a:t>Knowledge</a:t>
                      </a:r>
                      <a:r>
                        <a:rPr sz="2000" dirty="0">
                          <a:latin typeface="Times New Roman"/>
                          <a:cs typeface="Times New Roman"/>
                        </a:rPr>
                        <a:t>	</a:t>
                      </a:r>
                      <a:r>
                        <a:rPr sz="2000" spc="-25" dirty="0">
                          <a:latin typeface="Times New Roman"/>
                          <a:cs typeface="Times New Roman"/>
                        </a:rPr>
                        <a:t>is</a:t>
                      </a:r>
                      <a:r>
                        <a:rPr sz="2000" dirty="0">
                          <a:latin typeface="Times New Roman"/>
                          <a:cs typeface="Times New Roman"/>
                        </a:rPr>
                        <a:t>	</a:t>
                      </a:r>
                      <a:r>
                        <a:rPr sz="2000" spc="-20" dirty="0">
                          <a:latin typeface="Times New Roman"/>
                          <a:cs typeface="Times New Roman"/>
                        </a:rPr>
                        <a:t>data </a:t>
                      </a:r>
                      <a:r>
                        <a:rPr sz="2000" dirty="0">
                          <a:latin typeface="Times New Roman"/>
                          <a:cs typeface="Times New Roman"/>
                        </a:rPr>
                        <a:t>oriented</a:t>
                      </a:r>
                      <a:r>
                        <a:rPr sz="2000" spc="-45" dirty="0">
                          <a:latin typeface="Times New Roman"/>
                          <a:cs typeface="Times New Roman"/>
                        </a:rPr>
                        <a:t> </a:t>
                      </a:r>
                      <a:r>
                        <a:rPr sz="2000" dirty="0">
                          <a:latin typeface="Times New Roman"/>
                          <a:cs typeface="Times New Roman"/>
                        </a:rPr>
                        <a:t>in</a:t>
                      </a:r>
                      <a:r>
                        <a:rPr sz="2000" spc="-10" dirty="0">
                          <a:latin typeface="Times New Roman"/>
                          <a:cs typeface="Times New Roman"/>
                        </a:rPr>
                        <a:t> nature.</a:t>
                      </a:r>
                      <a:endParaRPr sz="2000">
                        <a:latin typeface="Times New Roman"/>
                        <a:cs typeface="Times New Roman"/>
                      </a:endParaRPr>
                    </a:p>
                  </a:txBody>
                  <a:tcPr marL="0" marR="0" marT="381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r h="701040">
                <a:tc>
                  <a:txBody>
                    <a:bodyPr/>
                    <a:lstStyle/>
                    <a:p>
                      <a:pPr marL="91440" marR="83820">
                        <a:lnSpc>
                          <a:spcPct val="100000"/>
                        </a:lnSpc>
                        <a:spcBef>
                          <a:spcPts val="300"/>
                        </a:spcBef>
                        <a:tabLst>
                          <a:tab pos="441325" algn="l"/>
                          <a:tab pos="1677670" algn="l"/>
                          <a:tab pos="2988945" algn="l"/>
                        </a:tabLst>
                      </a:pPr>
                      <a:r>
                        <a:rPr sz="2000" spc="-25" dirty="0">
                          <a:latin typeface="Times New Roman"/>
                          <a:cs typeface="Times New Roman"/>
                        </a:rPr>
                        <a:t>In</a:t>
                      </a:r>
                      <a:r>
                        <a:rPr sz="2000" dirty="0">
                          <a:latin typeface="Times New Roman"/>
                          <a:cs typeface="Times New Roman"/>
                        </a:rPr>
                        <a:t>	</a:t>
                      </a:r>
                      <a:r>
                        <a:rPr sz="2000" spc="-10" dirty="0">
                          <a:latin typeface="Times New Roman"/>
                          <a:cs typeface="Times New Roman"/>
                        </a:rPr>
                        <a:t>Procedural</a:t>
                      </a:r>
                      <a:r>
                        <a:rPr sz="2000" dirty="0">
                          <a:latin typeface="Times New Roman"/>
                          <a:cs typeface="Times New Roman"/>
                        </a:rPr>
                        <a:t>	</a:t>
                      </a:r>
                      <a:r>
                        <a:rPr sz="2000" spc="-10" dirty="0">
                          <a:latin typeface="Times New Roman"/>
                          <a:cs typeface="Times New Roman"/>
                        </a:rPr>
                        <a:t>Knowledge</a:t>
                      </a:r>
                      <a:r>
                        <a:rPr sz="2000" dirty="0">
                          <a:latin typeface="Times New Roman"/>
                          <a:cs typeface="Times New Roman"/>
                        </a:rPr>
                        <a:t>	</a:t>
                      </a:r>
                      <a:r>
                        <a:rPr sz="2000" spc="-10" dirty="0">
                          <a:latin typeface="Times New Roman"/>
                          <a:cs typeface="Times New Roman"/>
                        </a:rPr>
                        <a:t>debugging </a:t>
                      </a:r>
                      <a:r>
                        <a:rPr sz="2000" dirty="0">
                          <a:latin typeface="Times New Roman"/>
                          <a:cs typeface="Times New Roman"/>
                        </a:rPr>
                        <a:t>and</a:t>
                      </a:r>
                      <a:r>
                        <a:rPr sz="2000" spc="-15" dirty="0">
                          <a:latin typeface="Times New Roman"/>
                          <a:cs typeface="Times New Roman"/>
                        </a:rPr>
                        <a:t> </a:t>
                      </a:r>
                      <a:r>
                        <a:rPr sz="2000" dirty="0">
                          <a:latin typeface="Times New Roman"/>
                          <a:cs typeface="Times New Roman"/>
                        </a:rPr>
                        <a:t>validation</a:t>
                      </a:r>
                      <a:r>
                        <a:rPr sz="2000" spc="-25" dirty="0">
                          <a:latin typeface="Times New Roman"/>
                          <a:cs typeface="Times New Roman"/>
                        </a:rPr>
                        <a:t> </a:t>
                      </a:r>
                      <a:r>
                        <a:rPr sz="2000" dirty="0">
                          <a:latin typeface="Times New Roman"/>
                          <a:cs typeface="Times New Roman"/>
                        </a:rPr>
                        <a:t>is</a:t>
                      </a:r>
                      <a:r>
                        <a:rPr sz="2000" spc="-15" dirty="0">
                          <a:latin typeface="Times New Roman"/>
                          <a:cs typeface="Times New Roman"/>
                        </a:rPr>
                        <a:t> </a:t>
                      </a:r>
                      <a:r>
                        <a:rPr sz="2000" dirty="0">
                          <a:latin typeface="Times New Roman"/>
                          <a:cs typeface="Times New Roman"/>
                        </a:rPr>
                        <a:t>not</a:t>
                      </a:r>
                      <a:r>
                        <a:rPr sz="2000" spc="-25" dirty="0">
                          <a:latin typeface="Times New Roman"/>
                          <a:cs typeface="Times New Roman"/>
                        </a:rPr>
                        <a:t> </a:t>
                      </a:r>
                      <a:r>
                        <a:rPr sz="2000" spc="-10" dirty="0">
                          <a:latin typeface="Times New Roman"/>
                          <a:cs typeface="Times New Roman"/>
                        </a:rPr>
                        <a:t>easy.</a:t>
                      </a:r>
                      <a:endParaRPr sz="2000">
                        <a:latin typeface="Times New Roman"/>
                        <a:cs typeface="Times New Roman"/>
                      </a:endParaRPr>
                    </a:p>
                  </a:txBody>
                  <a:tcPr marL="0" marR="0" marT="381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marR="83820">
                        <a:lnSpc>
                          <a:spcPct val="100000"/>
                        </a:lnSpc>
                        <a:spcBef>
                          <a:spcPts val="300"/>
                        </a:spcBef>
                      </a:pPr>
                      <a:r>
                        <a:rPr sz="2000" dirty="0">
                          <a:latin typeface="Times New Roman"/>
                          <a:cs typeface="Times New Roman"/>
                        </a:rPr>
                        <a:t>In</a:t>
                      </a:r>
                      <a:r>
                        <a:rPr sz="2000" spc="370" dirty="0">
                          <a:latin typeface="Times New Roman"/>
                          <a:cs typeface="Times New Roman"/>
                        </a:rPr>
                        <a:t> </a:t>
                      </a:r>
                      <a:r>
                        <a:rPr sz="2000" dirty="0">
                          <a:latin typeface="Times New Roman"/>
                          <a:cs typeface="Times New Roman"/>
                        </a:rPr>
                        <a:t>Declarative</a:t>
                      </a:r>
                      <a:r>
                        <a:rPr sz="2000" spc="370" dirty="0">
                          <a:latin typeface="Times New Roman"/>
                          <a:cs typeface="Times New Roman"/>
                        </a:rPr>
                        <a:t> </a:t>
                      </a:r>
                      <a:r>
                        <a:rPr sz="2000" dirty="0">
                          <a:latin typeface="Times New Roman"/>
                          <a:cs typeface="Times New Roman"/>
                        </a:rPr>
                        <a:t>Knowledge</a:t>
                      </a:r>
                      <a:r>
                        <a:rPr sz="2000" spc="365" dirty="0">
                          <a:latin typeface="Times New Roman"/>
                          <a:cs typeface="Times New Roman"/>
                        </a:rPr>
                        <a:t> </a:t>
                      </a:r>
                      <a:r>
                        <a:rPr sz="2000" spc="-10" dirty="0">
                          <a:latin typeface="Times New Roman"/>
                          <a:cs typeface="Times New Roman"/>
                        </a:rPr>
                        <a:t>debugging </a:t>
                      </a:r>
                      <a:r>
                        <a:rPr sz="2000" dirty="0">
                          <a:latin typeface="Times New Roman"/>
                          <a:cs typeface="Times New Roman"/>
                        </a:rPr>
                        <a:t>and</a:t>
                      </a:r>
                      <a:r>
                        <a:rPr sz="2000" spc="-20" dirty="0">
                          <a:latin typeface="Times New Roman"/>
                          <a:cs typeface="Times New Roman"/>
                        </a:rPr>
                        <a:t> </a:t>
                      </a:r>
                      <a:r>
                        <a:rPr sz="2000" dirty="0">
                          <a:latin typeface="Times New Roman"/>
                          <a:cs typeface="Times New Roman"/>
                        </a:rPr>
                        <a:t>validation</a:t>
                      </a:r>
                      <a:r>
                        <a:rPr sz="2000" spc="-30" dirty="0">
                          <a:latin typeface="Times New Roman"/>
                          <a:cs typeface="Times New Roman"/>
                        </a:rPr>
                        <a:t> </a:t>
                      </a:r>
                      <a:r>
                        <a:rPr sz="2000" dirty="0">
                          <a:latin typeface="Times New Roman"/>
                          <a:cs typeface="Times New Roman"/>
                        </a:rPr>
                        <a:t>is</a:t>
                      </a:r>
                      <a:r>
                        <a:rPr sz="2000" spc="-15" dirty="0">
                          <a:latin typeface="Times New Roman"/>
                          <a:cs typeface="Times New Roman"/>
                        </a:rPr>
                        <a:t> </a:t>
                      </a:r>
                      <a:r>
                        <a:rPr sz="2000" spc="-10" dirty="0">
                          <a:latin typeface="Times New Roman"/>
                          <a:cs typeface="Times New Roman"/>
                        </a:rPr>
                        <a:t>easy.</a:t>
                      </a:r>
                      <a:endParaRPr sz="2000">
                        <a:latin typeface="Times New Roman"/>
                        <a:cs typeface="Times New Roman"/>
                      </a:endParaRPr>
                    </a:p>
                  </a:txBody>
                  <a:tcPr marL="0" marR="0" marT="3810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dirty="0"/>
              <a:t>Forward</a:t>
            </a:r>
            <a:r>
              <a:rPr spc="-20" dirty="0"/>
              <a:t> </a:t>
            </a:r>
            <a:r>
              <a:rPr spc="-10" dirty="0"/>
              <a:t>Reasoning</a:t>
            </a:r>
          </a:p>
        </p:txBody>
      </p:sp>
      <p:sp>
        <p:nvSpPr>
          <p:cNvPr id="3" name="object 3"/>
          <p:cNvSpPr txBox="1">
            <a:spLocks noGrp="1"/>
          </p:cNvSpPr>
          <p:nvPr>
            <p:ph type="body" idx="1"/>
          </p:nvPr>
        </p:nvSpPr>
        <p:spPr>
          <a:prstGeom prst="rect">
            <a:avLst/>
          </a:prstGeom>
        </p:spPr>
        <p:txBody>
          <a:bodyPr vert="horz" wrap="square" lIns="0" tIns="12700" rIns="0" bIns="0" rtlCol="0">
            <a:spAutoFit/>
          </a:bodyPr>
          <a:lstStyle/>
          <a:p>
            <a:pPr marL="353060" marR="6350" indent="-340360" algn="just">
              <a:lnSpc>
                <a:spcPct val="100000"/>
              </a:lnSpc>
              <a:spcBef>
                <a:spcPts val="100"/>
              </a:spcBef>
              <a:buFont typeface="Arial MT"/>
              <a:buChar char="•"/>
              <a:tabLst>
                <a:tab pos="355600" algn="l"/>
              </a:tabLst>
            </a:pPr>
            <a:r>
              <a:rPr dirty="0"/>
              <a:t>The</a:t>
            </a:r>
            <a:r>
              <a:rPr spc="350" dirty="0"/>
              <a:t> </a:t>
            </a:r>
            <a:r>
              <a:rPr dirty="0"/>
              <a:t>solution</a:t>
            </a:r>
            <a:r>
              <a:rPr spc="360" dirty="0"/>
              <a:t> </a:t>
            </a:r>
            <a:r>
              <a:rPr dirty="0"/>
              <a:t>of</a:t>
            </a:r>
            <a:r>
              <a:rPr spc="350" dirty="0"/>
              <a:t> </a:t>
            </a:r>
            <a:r>
              <a:rPr dirty="0"/>
              <a:t>a</a:t>
            </a:r>
            <a:r>
              <a:rPr spc="365" dirty="0"/>
              <a:t> </a:t>
            </a:r>
            <a:r>
              <a:rPr dirty="0"/>
              <a:t>problem</a:t>
            </a:r>
            <a:r>
              <a:rPr spc="340" dirty="0"/>
              <a:t> </a:t>
            </a:r>
            <a:r>
              <a:rPr dirty="0"/>
              <a:t>generally</a:t>
            </a:r>
            <a:r>
              <a:rPr spc="365" dirty="0"/>
              <a:t> </a:t>
            </a:r>
            <a:r>
              <a:rPr dirty="0"/>
              <a:t>includes</a:t>
            </a:r>
            <a:r>
              <a:rPr spc="355" dirty="0"/>
              <a:t> </a:t>
            </a:r>
            <a:r>
              <a:rPr dirty="0"/>
              <a:t>the</a:t>
            </a:r>
            <a:r>
              <a:rPr spc="365" dirty="0"/>
              <a:t> </a:t>
            </a:r>
            <a:r>
              <a:rPr dirty="0"/>
              <a:t>initial</a:t>
            </a:r>
            <a:r>
              <a:rPr spc="365" dirty="0"/>
              <a:t> </a:t>
            </a:r>
            <a:r>
              <a:rPr spc="-20" dirty="0"/>
              <a:t>data 	</a:t>
            </a:r>
            <a:r>
              <a:rPr dirty="0"/>
              <a:t>and</a:t>
            </a:r>
            <a:r>
              <a:rPr spc="459" dirty="0"/>
              <a:t> </a:t>
            </a:r>
            <a:r>
              <a:rPr dirty="0"/>
              <a:t>facts</a:t>
            </a:r>
            <a:r>
              <a:rPr spc="455" dirty="0"/>
              <a:t> </a:t>
            </a:r>
            <a:r>
              <a:rPr dirty="0"/>
              <a:t>in</a:t>
            </a:r>
            <a:r>
              <a:rPr spc="450" dirty="0"/>
              <a:t> </a:t>
            </a:r>
            <a:r>
              <a:rPr dirty="0"/>
              <a:t>order</a:t>
            </a:r>
            <a:r>
              <a:rPr spc="455" dirty="0"/>
              <a:t> </a:t>
            </a:r>
            <a:r>
              <a:rPr dirty="0"/>
              <a:t>to</a:t>
            </a:r>
            <a:r>
              <a:rPr spc="450" dirty="0"/>
              <a:t> </a:t>
            </a:r>
            <a:r>
              <a:rPr dirty="0"/>
              <a:t>arrive</a:t>
            </a:r>
            <a:r>
              <a:rPr spc="465" dirty="0"/>
              <a:t> </a:t>
            </a:r>
            <a:r>
              <a:rPr dirty="0"/>
              <a:t>at</a:t>
            </a:r>
            <a:r>
              <a:rPr spc="455" dirty="0"/>
              <a:t> </a:t>
            </a:r>
            <a:r>
              <a:rPr dirty="0"/>
              <a:t>the</a:t>
            </a:r>
            <a:r>
              <a:rPr spc="450" dirty="0"/>
              <a:t> </a:t>
            </a:r>
            <a:r>
              <a:rPr dirty="0"/>
              <a:t>solution.</a:t>
            </a:r>
            <a:r>
              <a:rPr spc="450" dirty="0"/>
              <a:t> </a:t>
            </a:r>
            <a:r>
              <a:rPr dirty="0"/>
              <a:t>These</a:t>
            </a:r>
            <a:r>
              <a:rPr spc="470" dirty="0"/>
              <a:t> </a:t>
            </a:r>
            <a:r>
              <a:rPr spc="-10" dirty="0"/>
              <a:t>unknown 	</a:t>
            </a:r>
            <a:r>
              <a:rPr dirty="0"/>
              <a:t>facts</a:t>
            </a:r>
            <a:r>
              <a:rPr spc="-15" dirty="0"/>
              <a:t> </a:t>
            </a:r>
            <a:r>
              <a:rPr dirty="0"/>
              <a:t>and</a:t>
            </a:r>
            <a:r>
              <a:rPr spc="-10" dirty="0"/>
              <a:t> </a:t>
            </a:r>
            <a:r>
              <a:rPr dirty="0"/>
              <a:t>information</a:t>
            </a:r>
            <a:r>
              <a:rPr spc="-20" dirty="0"/>
              <a:t> </a:t>
            </a:r>
            <a:r>
              <a:rPr dirty="0"/>
              <a:t>is</a:t>
            </a:r>
            <a:r>
              <a:rPr spc="-10" dirty="0"/>
              <a:t> </a:t>
            </a:r>
            <a:r>
              <a:rPr dirty="0"/>
              <a:t>used</a:t>
            </a:r>
            <a:r>
              <a:rPr spc="-15" dirty="0"/>
              <a:t> </a:t>
            </a:r>
            <a:r>
              <a:rPr dirty="0"/>
              <a:t>to</a:t>
            </a:r>
            <a:r>
              <a:rPr spc="-10" dirty="0"/>
              <a:t> </a:t>
            </a:r>
            <a:r>
              <a:rPr dirty="0"/>
              <a:t>deduce</a:t>
            </a:r>
            <a:r>
              <a:rPr spc="-25" dirty="0"/>
              <a:t> </a:t>
            </a:r>
            <a:r>
              <a:rPr dirty="0"/>
              <a:t>the</a:t>
            </a:r>
            <a:r>
              <a:rPr spc="-10" dirty="0"/>
              <a:t> result</a:t>
            </a:r>
          </a:p>
          <a:p>
            <a:pPr>
              <a:lnSpc>
                <a:spcPct val="100000"/>
              </a:lnSpc>
              <a:spcBef>
                <a:spcPts val="1275"/>
              </a:spcBef>
              <a:buFont typeface="Arial MT"/>
              <a:buChar char="•"/>
            </a:pPr>
            <a:endParaRPr spc="-10" dirty="0"/>
          </a:p>
          <a:p>
            <a:pPr marL="353060" marR="5080" indent="-340360" algn="just">
              <a:lnSpc>
                <a:spcPct val="100000"/>
              </a:lnSpc>
              <a:buFont typeface="Arial MT"/>
              <a:buChar char="•"/>
              <a:tabLst>
                <a:tab pos="355600" algn="l"/>
              </a:tabLst>
            </a:pPr>
            <a:r>
              <a:rPr dirty="0"/>
              <a:t>For</a:t>
            </a:r>
            <a:r>
              <a:rPr spc="125" dirty="0"/>
              <a:t> </a:t>
            </a:r>
            <a:r>
              <a:rPr dirty="0"/>
              <a:t>example,</a:t>
            </a:r>
            <a:r>
              <a:rPr spc="120" dirty="0"/>
              <a:t> </a:t>
            </a:r>
            <a:r>
              <a:rPr dirty="0"/>
              <a:t>while</a:t>
            </a:r>
            <a:r>
              <a:rPr spc="120" dirty="0"/>
              <a:t> </a:t>
            </a:r>
            <a:r>
              <a:rPr dirty="0"/>
              <a:t>diagnosing</a:t>
            </a:r>
            <a:r>
              <a:rPr spc="125" dirty="0"/>
              <a:t> </a:t>
            </a:r>
            <a:r>
              <a:rPr dirty="0"/>
              <a:t>a</a:t>
            </a:r>
            <a:r>
              <a:rPr spc="110" dirty="0"/>
              <a:t> </a:t>
            </a:r>
            <a:r>
              <a:rPr dirty="0"/>
              <a:t>patient</a:t>
            </a:r>
            <a:r>
              <a:rPr spc="120" dirty="0"/>
              <a:t> </a:t>
            </a:r>
            <a:r>
              <a:rPr dirty="0"/>
              <a:t>the</a:t>
            </a:r>
            <a:r>
              <a:rPr spc="130" dirty="0"/>
              <a:t> </a:t>
            </a:r>
            <a:r>
              <a:rPr dirty="0"/>
              <a:t>doctor</a:t>
            </a:r>
            <a:r>
              <a:rPr spc="130" dirty="0"/>
              <a:t> </a:t>
            </a:r>
            <a:r>
              <a:rPr dirty="0"/>
              <a:t>first</a:t>
            </a:r>
            <a:r>
              <a:rPr spc="125" dirty="0"/>
              <a:t> </a:t>
            </a:r>
            <a:r>
              <a:rPr spc="-10" dirty="0"/>
              <a:t>check 	</a:t>
            </a:r>
            <a:r>
              <a:rPr dirty="0"/>
              <a:t>the</a:t>
            </a:r>
            <a:r>
              <a:rPr spc="40" dirty="0"/>
              <a:t>  </a:t>
            </a:r>
            <a:r>
              <a:rPr dirty="0"/>
              <a:t>symptoms</a:t>
            </a:r>
            <a:r>
              <a:rPr spc="35" dirty="0"/>
              <a:t>  </a:t>
            </a:r>
            <a:r>
              <a:rPr dirty="0"/>
              <a:t>and</a:t>
            </a:r>
            <a:r>
              <a:rPr spc="45" dirty="0"/>
              <a:t>  </a:t>
            </a:r>
            <a:r>
              <a:rPr dirty="0"/>
              <a:t>medical</a:t>
            </a:r>
            <a:r>
              <a:rPr spc="40" dirty="0"/>
              <a:t>  </a:t>
            </a:r>
            <a:r>
              <a:rPr dirty="0"/>
              <a:t>condition</a:t>
            </a:r>
            <a:r>
              <a:rPr spc="40" dirty="0"/>
              <a:t>  </a:t>
            </a:r>
            <a:r>
              <a:rPr dirty="0"/>
              <a:t>of</a:t>
            </a:r>
            <a:r>
              <a:rPr spc="30" dirty="0"/>
              <a:t>  </a:t>
            </a:r>
            <a:r>
              <a:rPr dirty="0"/>
              <a:t>the</a:t>
            </a:r>
            <a:r>
              <a:rPr spc="35" dirty="0"/>
              <a:t>  </a:t>
            </a:r>
            <a:r>
              <a:rPr dirty="0"/>
              <a:t>body</a:t>
            </a:r>
            <a:r>
              <a:rPr spc="35" dirty="0"/>
              <a:t>  </a:t>
            </a:r>
            <a:r>
              <a:rPr dirty="0"/>
              <a:t>such</a:t>
            </a:r>
            <a:r>
              <a:rPr spc="30" dirty="0"/>
              <a:t>  </a:t>
            </a:r>
            <a:r>
              <a:rPr spc="-25" dirty="0"/>
              <a:t>as 	</a:t>
            </a:r>
            <a:r>
              <a:rPr dirty="0"/>
              <a:t>temperature,</a:t>
            </a:r>
            <a:r>
              <a:rPr spc="50" dirty="0"/>
              <a:t> </a:t>
            </a:r>
            <a:r>
              <a:rPr dirty="0"/>
              <a:t>blood</a:t>
            </a:r>
            <a:r>
              <a:rPr spc="55" dirty="0"/>
              <a:t> </a:t>
            </a:r>
            <a:r>
              <a:rPr dirty="0"/>
              <a:t>pressure,</a:t>
            </a:r>
            <a:r>
              <a:rPr spc="60" dirty="0"/>
              <a:t> </a:t>
            </a:r>
            <a:r>
              <a:rPr dirty="0"/>
              <a:t>pulse,</a:t>
            </a:r>
            <a:r>
              <a:rPr spc="50" dirty="0"/>
              <a:t> </a:t>
            </a:r>
            <a:r>
              <a:rPr dirty="0"/>
              <a:t>eye</a:t>
            </a:r>
            <a:r>
              <a:rPr spc="60" dirty="0"/>
              <a:t> </a:t>
            </a:r>
            <a:r>
              <a:rPr dirty="0"/>
              <a:t>colour,</a:t>
            </a:r>
            <a:r>
              <a:rPr spc="55" dirty="0"/>
              <a:t> </a:t>
            </a:r>
            <a:r>
              <a:rPr dirty="0"/>
              <a:t>blood,</a:t>
            </a:r>
            <a:r>
              <a:rPr spc="60" dirty="0"/>
              <a:t> </a:t>
            </a:r>
            <a:r>
              <a:rPr spc="-10" dirty="0"/>
              <a:t>etcetera. 	</a:t>
            </a:r>
            <a:r>
              <a:rPr dirty="0"/>
              <a:t>After</a:t>
            </a:r>
            <a:r>
              <a:rPr spc="370" dirty="0"/>
              <a:t> </a:t>
            </a:r>
            <a:r>
              <a:rPr dirty="0"/>
              <a:t>that,</a:t>
            </a:r>
            <a:r>
              <a:rPr spc="355" dirty="0"/>
              <a:t> </a:t>
            </a:r>
            <a:r>
              <a:rPr dirty="0"/>
              <a:t>the</a:t>
            </a:r>
            <a:r>
              <a:rPr spc="360" dirty="0"/>
              <a:t> </a:t>
            </a:r>
            <a:r>
              <a:rPr dirty="0"/>
              <a:t>patient</a:t>
            </a:r>
            <a:r>
              <a:rPr spc="370" dirty="0"/>
              <a:t> </a:t>
            </a:r>
            <a:r>
              <a:rPr dirty="0"/>
              <a:t>symptoms</a:t>
            </a:r>
            <a:r>
              <a:rPr spc="360" dirty="0"/>
              <a:t> </a:t>
            </a:r>
            <a:r>
              <a:rPr dirty="0"/>
              <a:t>are</a:t>
            </a:r>
            <a:r>
              <a:rPr spc="370" dirty="0"/>
              <a:t> </a:t>
            </a:r>
            <a:r>
              <a:rPr dirty="0"/>
              <a:t>analysed</a:t>
            </a:r>
            <a:r>
              <a:rPr spc="355" dirty="0"/>
              <a:t> </a:t>
            </a:r>
            <a:r>
              <a:rPr dirty="0"/>
              <a:t>and</a:t>
            </a:r>
            <a:r>
              <a:rPr spc="365" dirty="0"/>
              <a:t> </a:t>
            </a:r>
            <a:r>
              <a:rPr spc="-10" dirty="0"/>
              <a:t>compared 	</a:t>
            </a:r>
            <a:r>
              <a:rPr dirty="0"/>
              <a:t>against</a:t>
            </a:r>
            <a:r>
              <a:rPr spc="260" dirty="0"/>
              <a:t> </a:t>
            </a:r>
            <a:r>
              <a:rPr dirty="0"/>
              <a:t>the</a:t>
            </a:r>
            <a:r>
              <a:rPr spc="270" dirty="0"/>
              <a:t> </a:t>
            </a:r>
            <a:r>
              <a:rPr dirty="0"/>
              <a:t>predetermined</a:t>
            </a:r>
            <a:r>
              <a:rPr spc="285" dirty="0"/>
              <a:t> </a:t>
            </a:r>
            <a:r>
              <a:rPr dirty="0"/>
              <a:t>symptoms.</a:t>
            </a:r>
            <a:r>
              <a:rPr spc="275" dirty="0"/>
              <a:t> </a:t>
            </a:r>
            <a:r>
              <a:rPr dirty="0"/>
              <a:t>Then</a:t>
            </a:r>
            <a:r>
              <a:rPr spc="265" dirty="0"/>
              <a:t> </a:t>
            </a:r>
            <a:r>
              <a:rPr dirty="0"/>
              <a:t>the</a:t>
            </a:r>
            <a:r>
              <a:rPr spc="265" dirty="0"/>
              <a:t> </a:t>
            </a:r>
            <a:r>
              <a:rPr dirty="0"/>
              <a:t>doctor</a:t>
            </a:r>
            <a:r>
              <a:rPr spc="275" dirty="0"/>
              <a:t> </a:t>
            </a:r>
            <a:r>
              <a:rPr dirty="0"/>
              <a:t>is</a:t>
            </a:r>
            <a:r>
              <a:rPr spc="280" dirty="0"/>
              <a:t> </a:t>
            </a:r>
            <a:r>
              <a:rPr spc="-20" dirty="0"/>
              <a:t>able 	</a:t>
            </a:r>
            <a:r>
              <a:rPr dirty="0"/>
              <a:t>to</a:t>
            </a:r>
            <a:r>
              <a:rPr spc="475" dirty="0"/>
              <a:t> </a:t>
            </a:r>
            <a:r>
              <a:rPr dirty="0"/>
              <a:t>provide</a:t>
            </a:r>
            <a:r>
              <a:rPr spc="465" dirty="0"/>
              <a:t> </a:t>
            </a:r>
            <a:r>
              <a:rPr dirty="0"/>
              <a:t>the</a:t>
            </a:r>
            <a:r>
              <a:rPr spc="480" dirty="0"/>
              <a:t> </a:t>
            </a:r>
            <a:r>
              <a:rPr dirty="0"/>
              <a:t>medicines</a:t>
            </a:r>
            <a:r>
              <a:rPr spc="480" dirty="0"/>
              <a:t> </a:t>
            </a:r>
            <a:r>
              <a:rPr dirty="0"/>
              <a:t>according</a:t>
            </a:r>
            <a:r>
              <a:rPr spc="470" dirty="0"/>
              <a:t> </a:t>
            </a:r>
            <a:r>
              <a:rPr dirty="0"/>
              <a:t>to</a:t>
            </a:r>
            <a:r>
              <a:rPr spc="465" dirty="0"/>
              <a:t> </a:t>
            </a:r>
            <a:r>
              <a:rPr dirty="0"/>
              <a:t>the</a:t>
            </a:r>
            <a:r>
              <a:rPr spc="480" dirty="0"/>
              <a:t> </a:t>
            </a:r>
            <a:r>
              <a:rPr dirty="0"/>
              <a:t>symptoms</a:t>
            </a:r>
            <a:r>
              <a:rPr spc="480" dirty="0"/>
              <a:t> </a:t>
            </a:r>
            <a:r>
              <a:rPr dirty="0"/>
              <a:t>of</a:t>
            </a:r>
            <a:r>
              <a:rPr spc="470" dirty="0"/>
              <a:t> </a:t>
            </a:r>
            <a:r>
              <a:rPr spc="-25" dirty="0"/>
              <a:t>the 	</a:t>
            </a:r>
            <a:r>
              <a:rPr dirty="0"/>
              <a:t>patient.</a:t>
            </a:r>
            <a:r>
              <a:rPr spc="15" dirty="0"/>
              <a:t> </a:t>
            </a:r>
            <a:r>
              <a:rPr dirty="0"/>
              <a:t>So, when</a:t>
            </a:r>
            <a:r>
              <a:rPr spc="10" dirty="0"/>
              <a:t> </a:t>
            </a:r>
            <a:r>
              <a:rPr dirty="0"/>
              <a:t>a</a:t>
            </a:r>
            <a:r>
              <a:rPr spc="20" dirty="0"/>
              <a:t> </a:t>
            </a:r>
            <a:r>
              <a:rPr dirty="0"/>
              <a:t>solution</a:t>
            </a:r>
            <a:r>
              <a:rPr spc="20" dirty="0"/>
              <a:t> </a:t>
            </a:r>
            <a:r>
              <a:rPr dirty="0"/>
              <a:t>employs</a:t>
            </a:r>
            <a:r>
              <a:rPr spc="10" dirty="0"/>
              <a:t> </a:t>
            </a:r>
            <a:r>
              <a:rPr dirty="0"/>
              <a:t>this</a:t>
            </a:r>
            <a:r>
              <a:rPr spc="25" dirty="0"/>
              <a:t> </a:t>
            </a:r>
            <a:r>
              <a:rPr dirty="0"/>
              <a:t>manner</a:t>
            </a:r>
            <a:r>
              <a:rPr spc="10" dirty="0"/>
              <a:t> </a:t>
            </a:r>
            <a:r>
              <a:rPr dirty="0"/>
              <a:t>of</a:t>
            </a:r>
            <a:r>
              <a:rPr spc="10" dirty="0"/>
              <a:t> </a:t>
            </a:r>
            <a:r>
              <a:rPr spc="-10" dirty="0"/>
              <a:t>reasoning, 	</a:t>
            </a:r>
            <a:r>
              <a:rPr dirty="0"/>
              <a:t>it</a:t>
            </a:r>
            <a:r>
              <a:rPr spc="-35" dirty="0"/>
              <a:t> </a:t>
            </a:r>
            <a:r>
              <a:rPr dirty="0"/>
              <a:t>is</a:t>
            </a:r>
            <a:r>
              <a:rPr spc="-5" dirty="0"/>
              <a:t> </a:t>
            </a:r>
            <a:r>
              <a:rPr dirty="0"/>
              <a:t>known as</a:t>
            </a:r>
            <a:r>
              <a:rPr spc="-20" dirty="0"/>
              <a:t> </a:t>
            </a:r>
            <a:r>
              <a:rPr b="1" dirty="0">
                <a:latin typeface="Times New Roman"/>
                <a:cs typeface="Times New Roman"/>
              </a:rPr>
              <a:t>forward</a:t>
            </a:r>
            <a:r>
              <a:rPr b="1" spc="5" dirty="0">
                <a:latin typeface="Times New Roman"/>
                <a:cs typeface="Times New Roman"/>
              </a:rPr>
              <a:t> </a:t>
            </a:r>
            <a:r>
              <a:rPr b="1" spc="-10" dirty="0">
                <a:latin typeface="Times New Roman"/>
                <a:cs typeface="Times New Roman"/>
              </a:rPr>
              <a:t>reasoning</a:t>
            </a:r>
            <a:r>
              <a:rPr spc="-10" dirty="0"/>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5940" y="479501"/>
            <a:ext cx="8074025" cy="4781550"/>
          </a:xfrm>
          <a:prstGeom prst="rect">
            <a:avLst/>
          </a:prstGeom>
        </p:spPr>
        <p:txBody>
          <a:bodyPr vert="horz" wrap="square" lIns="0" tIns="12700" rIns="0" bIns="0" rtlCol="0">
            <a:spAutoFit/>
          </a:bodyPr>
          <a:lstStyle/>
          <a:p>
            <a:pPr marL="12700">
              <a:lnSpc>
                <a:spcPct val="100000"/>
              </a:lnSpc>
              <a:spcBef>
                <a:spcPts val="100"/>
              </a:spcBef>
            </a:pPr>
            <a:r>
              <a:rPr sz="2400" b="1" dirty="0">
                <a:latin typeface="Times New Roman"/>
                <a:cs typeface="Times New Roman"/>
              </a:rPr>
              <a:t>Steps</a:t>
            </a:r>
            <a:r>
              <a:rPr sz="2400" b="1" spc="-25" dirty="0">
                <a:latin typeface="Times New Roman"/>
                <a:cs typeface="Times New Roman"/>
              </a:rPr>
              <a:t> </a:t>
            </a:r>
            <a:r>
              <a:rPr sz="2400" b="1" dirty="0">
                <a:latin typeface="Times New Roman"/>
                <a:cs typeface="Times New Roman"/>
              </a:rPr>
              <a:t>that</a:t>
            </a:r>
            <a:r>
              <a:rPr sz="2400" b="1" spc="-25" dirty="0">
                <a:latin typeface="Times New Roman"/>
                <a:cs typeface="Times New Roman"/>
              </a:rPr>
              <a:t> </a:t>
            </a:r>
            <a:r>
              <a:rPr sz="2400" b="1" dirty="0">
                <a:latin typeface="Times New Roman"/>
                <a:cs typeface="Times New Roman"/>
              </a:rPr>
              <a:t>are</a:t>
            </a:r>
            <a:r>
              <a:rPr sz="2400" b="1" spc="-25" dirty="0">
                <a:latin typeface="Times New Roman"/>
                <a:cs typeface="Times New Roman"/>
              </a:rPr>
              <a:t> </a:t>
            </a:r>
            <a:r>
              <a:rPr sz="2400" b="1" dirty="0">
                <a:latin typeface="Times New Roman"/>
                <a:cs typeface="Times New Roman"/>
              </a:rPr>
              <a:t>followed</a:t>
            </a:r>
            <a:r>
              <a:rPr sz="2400" b="1" spc="-35" dirty="0">
                <a:latin typeface="Times New Roman"/>
                <a:cs typeface="Times New Roman"/>
              </a:rPr>
              <a:t> </a:t>
            </a:r>
            <a:r>
              <a:rPr sz="2400" b="1" dirty="0">
                <a:latin typeface="Times New Roman"/>
                <a:cs typeface="Times New Roman"/>
              </a:rPr>
              <a:t>in</a:t>
            </a:r>
            <a:r>
              <a:rPr sz="2400" b="1" spc="-30" dirty="0">
                <a:latin typeface="Times New Roman"/>
                <a:cs typeface="Times New Roman"/>
              </a:rPr>
              <a:t> </a:t>
            </a:r>
            <a:r>
              <a:rPr sz="2400" b="1" dirty="0">
                <a:latin typeface="Times New Roman"/>
                <a:cs typeface="Times New Roman"/>
              </a:rPr>
              <a:t>the</a:t>
            </a:r>
            <a:r>
              <a:rPr sz="2400" b="1" spc="-25" dirty="0">
                <a:latin typeface="Times New Roman"/>
                <a:cs typeface="Times New Roman"/>
              </a:rPr>
              <a:t> </a:t>
            </a:r>
            <a:r>
              <a:rPr sz="2400" b="1" dirty="0">
                <a:latin typeface="Times New Roman"/>
                <a:cs typeface="Times New Roman"/>
              </a:rPr>
              <a:t>forward</a:t>
            </a:r>
            <a:r>
              <a:rPr sz="2400" b="1" spc="-10" dirty="0">
                <a:latin typeface="Times New Roman"/>
                <a:cs typeface="Times New Roman"/>
              </a:rPr>
              <a:t> reasoning</a:t>
            </a:r>
            <a:endParaRPr sz="2400">
              <a:latin typeface="Times New Roman"/>
              <a:cs typeface="Times New Roman"/>
            </a:endParaRPr>
          </a:p>
          <a:p>
            <a:pPr>
              <a:lnSpc>
                <a:spcPct val="100000"/>
              </a:lnSpc>
              <a:spcBef>
                <a:spcPts val="1270"/>
              </a:spcBef>
            </a:pPr>
            <a:endParaRPr sz="2400">
              <a:latin typeface="Times New Roman"/>
              <a:cs typeface="Times New Roman"/>
            </a:endParaRPr>
          </a:p>
          <a:p>
            <a:pPr marL="469900" marR="5715" indent="-457200" algn="just">
              <a:lnSpc>
                <a:spcPct val="100000"/>
              </a:lnSpc>
              <a:spcBef>
                <a:spcPts val="5"/>
              </a:spcBef>
              <a:buAutoNum type="arabicPeriod"/>
              <a:tabLst>
                <a:tab pos="469900" algn="l"/>
              </a:tabLst>
            </a:pPr>
            <a:r>
              <a:rPr sz="2400" dirty="0">
                <a:latin typeface="Times New Roman"/>
                <a:cs typeface="Times New Roman"/>
              </a:rPr>
              <a:t>In</a:t>
            </a:r>
            <a:r>
              <a:rPr sz="2400" spc="385" dirty="0">
                <a:latin typeface="Times New Roman"/>
                <a:cs typeface="Times New Roman"/>
              </a:rPr>
              <a:t> </a:t>
            </a:r>
            <a:r>
              <a:rPr sz="2400" dirty="0">
                <a:latin typeface="Times New Roman"/>
                <a:cs typeface="Times New Roman"/>
              </a:rPr>
              <a:t>the</a:t>
            </a:r>
            <a:r>
              <a:rPr sz="2400" spc="390" dirty="0">
                <a:latin typeface="Times New Roman"/>
                <a:cs typeface="Times New Roman"/>
              </a:rPr>
              <a:t> </a:t>
            </a:r>
            <a:r>
              <a:rPr sz="2400" dirty="0">
                <a:latin typeface="Times New Roman"/>
                <a:cs typeface="Times New Roman"/>
              </a:rPr>
              <a:t>first</a:t>
            </a:r>
            <a:r>
              <a:rPr sz="2400" spc="390" dirty="0">
                <a:latin typeface="Times New Roman"/>
                <a:cs typeface="Times New Roman"/>
              </a:rPr>
              <a:t> </a:t>
            </a:r>
            <a:r>
              <a:rPr sz="2400" dirty="0">
                <a:latin typeface="Times New Roman"/>
                <a:cs typeface="Times New Roman"/>
              </a:rPr>
              <a:t>step,</a:t>
            </a:r>
            <a:r>
              <a:rPr sz="2400" spc="375" dirty="0">
                <a:latin typeface="Times New Roman"/>
                <a:cs typeface="Times New Roman"/>
              </a:rPr>
              <a:t> </a:t>
            </a:r>
            <a:r>
              <a:rPr sz="2400" dirty="0">
                <a:latin typeface="Times New Roman"/>
                <a:cs typeface="Times New Roman"/>
              </a:rPr>
              <a:t>the</a:t>
            </a:r>
            <a:r>
              <a:rPr sz="2400" spc="390" dirty="0">
                <a:latin typeface="Times New Roman"/>
                <a:cs typeface="Times New Roman"/>
              </a:rPr>
              <a:t> </a:t>
            </a:r>
            <a:r>
              <a:rPr sz="2400" dirty="0">
                <a:latin typeface="Times New Roman"/>
                <a:cs typeface="Times New Roman"/>
              </a:rPr>
              <a:t>system</a:t>
            </a:r>
            <a:r>
              <a:rPr sz="2400" spc="370" dirty="0">
                <a:latin typeface="Times New Roman"/>
                <a:cs typeface="Times New Roman"/>
              </a:rPr>
              <a:t> </a:t>
            </a:r>
            <a:r>
              <a:rPr sz="2400" dirty="0">
                <a:latin typeface="Times New Roman"/>
                <a:cs typeface="Times New Roman"/>
              </a:rPr>
              <a:t>is</a:t>
            </a:r>
            <a:r>
              <a:rPr sz="2400" spc="385" dirty="0">
                <a:latin typeface="Times New Roman"/>
                <a:cs typeface="Times New Roman"/>
              </a:rPr>
              <a:t> </a:t>
            </a:r>
            <a:r>
              <a:rPr sz="2400" dirty="0">
                <a:latin typeface="Times New Roman"/>
                <a:cs typeface="Times New Roman"/>
              </a:rPr>
              <a:t>given</a:t>
            </a:r>
            <a:r>
              <a:rPr sz="2400" spc="380" dirty="0">
                <a:latin typeface="Times New Roman"/>
                <a:cs typeface="Times New Roman"/>
              </a:rPr>
              <a:t> </a:t>
            </a:r>
            <a:r>
              <a:rPr sz="2400" dirty="0">
                <a:latin typeface="Times New Roman"/>
                <a:cs typeface="Times New Roman"/>
              </a:rPr>
              <a:t>one</a:t>
            </a:r>
            <a:r>
              <a:rPr sz="2400" spc="385" dirty="0">
                <a:latin typeface="Times New Roman"/>
                <a:cs typeface="Times New Roman"/>
              </a:rPr>
              <a:t> </a:t>
            </a:r>
            <a:r>
              <a:rPr sz="2400" dirty="0">
                <a:latin typeface="Times New Roman"/>
                <a:cs typeface="Times New Roman"/>
              </a:rPr>
              <a:t>or</a:t>
            </a:r>
            <a:r>
              <a:rPr sz="2400" spc="400" dirty="0">
                <a:latin typeface="Times New Roman"/>
                <a:cs typeface="Times New Roman"/>
              </a:rPr>
              <a:t> </a:t>
            </a:r>
            <a:r>
              <a:rPr sz="2400" dirty="0">
                <a:latin typeface="Times New Roman"/>
                <a:cs typeface="Times New Roman"/>
              </a:rPr>
              <a:t>more</a:t>
            </a:r>
            <a:r>
              <a:rPr sz="2400" spc="385" dirty="0">
                <a:latin typeface="Times New Roman"/>
                <a:cs typeface="Times New Roman"/>
              </a:rPr>
              <a:t> </a:t>
            </a:r>
            <a:r>
              <a:rPr sz="2400" dirty="0">
                <a:latin typeface="Times New Roman"/>
                <a:cs typeface="Times New Roman"/>
              </a:rPr>
              <a:t>than</a:t>
            </a:r>
            <a:r>
              <a:rPr sz="2400" spc="385" dirty="0">
                <a:latin typeface="Times New Roman"/>
                <a:cs typeface="Times New Roman"/>
              </a:rPr>
              <a:t> </a:t>
            </a:r>
            <a:r>
              <a:rPr sz="2400" spc="-25" dirty="0">
                <a:latin typeface="Times New Roman"/>
                <a:cs typeface="Times New Roman"/>
              </a:rPr>
              <a:t>one </a:t>
            </a:r>
            <a:r>
              <a:rPr sz="2400" spc="-10" dirty="0">
                <a:latin typeface="Times New Roman"/>
                <a:cs typeface="Times New Roman"/>
              </a:rPr>
              <a:t>constraints.</a:t>
            </a:r>
            <a:endParaRPr sz="2400">
              <a:latin typeface="Times New Roman"/>
              <a:cs typeface="Times New Roman"/>
            </a:endParaRPr>
          </a:p>
          <a:p>
            <a:pPr marL="468630" marR="5080" indent="-455930" algn="just">
              <a:lnSpc>
                <a:spcPct val="100000"/>
              </a:lnSpc>
              <a:spcBef>
                <a:spcPts val="575"/>
              </a:spcBef>
              <a:buAutoNum type="arabicPeriod"/>
              <a:tabLst>
                <a:tab pos="469900" algn="l"/>
              </a:tabLst>
            </a:pPr>
            <a:r>
              <a:rPr sz="2400" dirty="0">
                <a:latin typeface="Times New Roman"/>
                <a:cs typeface="Times New Roman"/>
              </a:rPr>
              <a:t>Then</a:t>
            </a:r>
            <a:r>
              <a:rPr sz="2400" spc="295" dirty="0">
                <a:latin typeface="Times New Roman"/>
                <a:cs typeface="Times New Roman"/>
              </a:rPr>
              <a:t> </a:t>
            </a:r>
            <a:r>
              <a:rPr sz="2400" dirty="0">
                <a:latin typeface="Times New Roman"/>
                <a:cs typeface="Times New Roman"/>
              </a:rPr>
              <a:t>the</a:t>
            </a:r>
            <a:r>
              <a:rPr sz="2400" spc="305" dirty="0">
                <a:latin typeface="Times New Roman"/>
                <a:cs typeface="Times New Roman"/>
              </a:rPr>
              <a:t> </a:t>
            </a:r>
            <a:r>
              <a:rPr sz="2400" dirty="0">
                <a:latin typeface="Times New Roman"/>
                <a:cs typeface="Times New Roman"/>
              </a:rPr>
              <a:t>rules</a:t>
            </a:r>
            <a:r>
              <a:rPr sz="2400" spc="310" dirty="0">
                <a:latin typeface="Times New Roman"/>
                <a:cs typeface="Times New Roman"/>
              </a:rPr>
              <a:t> </a:t>
            </a:r>
            <a:r>
              <a:rPr sz="2400" dirty="0">
                <a:latin typeface="Times New Roman"/>
                <a:cs typeface="Times New Roman"/>
              </a:rPr>
              <a:t>are</a:t>
            </a:r>
            <a:r>
              <a:rPr sz="2400" spc="315" dirty="0">
                <a:latin typeface="Times New Roman"/>
                <a:cs typeface="Times New Roman"/>
              </a:rPr>
              <a:t> </a:t>
            </a:r>
            <a:r>
              <a:rPr sz="2400" dirty="0">
                <a:latin typeface="Times New Roman"/>
                <a:cs typeface="Times New Roman"/>
              </a:rPr>
              <a:t>searched</a:t>
            </a:r>
            <a:r>
              <a:rPr sz="2400" spc="295" dirty="0">
                <a:latin typeface="Times New Roman"/>
                <a:cs typeface="Times New Roman"/>
              </a:rPr>
              <a:t> </a:t>
            </a:r>
            <a:r>
              <a:rPr sz="2400" dirty="0">
                <a:latin typeface="Times New Roman"/>
                <a:cs typeface="Times New Roman"/>
              </a:rPr>
              <a:t>in</a:t>
            </a:r>
            <a:r>
              <a:rPr sz="2400" spc="290" dirty="0">
                <a:latin typeface="Times New Roman"/>
                <a:cs typeface="Times New Roman"/>
              </a:rPr>
              <a:t> </a:t>
            </a:r>
            <a:r>
              <a:rPr sz="2400" dirty="0">
                <a:latin typeface="Times New Roman"/>
                <a:cs typeface="Times New Roman"/>
              </a:rPr>
              <a:t>the</a:t>
            </a:r>
            <a:r>
              <a:rPr sz="2400" spc="300" dirty="0">
                <a:latin typeface="Times New Roman"/>
                <a:cs typeface="Times New Roman"/>
              </a:rPr>
              <a:t> </a:t>
            </a:r>
            <a:r>
              <a:rPr sz="2400" dirty="0">
                <a:latin typeface="Times New Roman"/>
                <a:cs typeface="Times New Roman"/>
              </a:rPr>
              <a:t>knowledge</a:t>
            </a:r>
            <a:r>
              <a:rPr sz="2400" spc="295" dirty="0">
                <a:latin typeface="Times New Roman"/>
                <a:cs typeface="Times New Roman"/>
              </a:rPr>
              <a:t> </a:t>
            </a:r>
            <a:r>
              <a:rPr sz="2400" dirty="0">
                <a:latin typeface="Times New Roman"/>
                <a:cs typeface="Times New Roman"/>
              </a:rPr>
              <a:t>base</a:t>
            </a:r>
            <a:r>
              <a:rPr sz="2400" spc="310" dirty="0">
                <a:latin typeface="Times New Roman"/>
                <a:cs typeface="Times New Roman"/>
              </a:rPr>
              <a:t> </a:t>
            </a:r>
            <a:r>
              <a:rPr sz="2400" dirty="0">
                <a:latin typeface="Times New Roman"/>
                <a:cs typeface="Times New Roman"/>
              </a:rPr>
              <a:t>for</a:t>
            </a:r>
            <a:r>
              <a:rPr sz="2400" spc="305" dirty="0">
                <a:latin typeface="Times New Roman"/>
                <a:cs typeface="Times New Roman"/>
              </a:rPr>
              <a:t> </a:t>
            </a:r>
            <a:r>
              <a:rPr sz="2400" spc="-20" dirty="0">
                <a:latin typeface="Times New Roman"/>
                <a:cs typeface="Times New Roman"/>
              </a:rPr>
              <a:t>each 	</a:t>
            </a:r>
            <a:r>
              <a:rPr sz="2400" dirty="0">
                <a:latin typeface="Times New Roman"/>
                <a:cs typeface="Times New Roman"/>
              </a:rPr>
              <a:t>constraint.</a:t>
            </a:r>
            <a:r>
              <a:rPr sz="2400" spc="50" dirty="0">
                <a:latin typeface="Times New Roman"/>
                <a:cs typeface="Times New Roman"/>
              </a:rPr>
              <a:t> </a:t>
            </a:r>
            <a:r>
              <a:rPr sz="2400" dirty="0">
                <a:latin typeface="Times New Roman"/>
                <a:cs typeface="Times New Roman"/>
              </a:rPr>
              <a:t>The</a:t>
            </a:r>
            <a:r>
              <a:rPr sz="2400" spc="65" dirty="0">
                <a:latin typeface="Times New Roman"/>
                <a:cs typeface="Times New Roman"/>
              </a:rPr>
              <a:t> </a:t>
            </a:r>
            <a:r>
              <a:rPr sz="2400" dirty="0">
                <a:latin typeface="Times New Roman"/>
                <a:cs typeface="Times New Roman"/>
              </a:rPr>
              <a:t>rules</a:t>
            </a:r>
            <a:r>
              <a:rPr sz="2400" spc="40" dirty="0">
                <a:latin typeface="Times New Roman"/>
                <a:cs typeface="Times New Roman"/>
              </a:rPr>
              <a:t> </a:t>
            </a:r>
            <a:r>
              <a:rPr sz="2400" dirty="0">
                <a:latin typeface="Times New Roman"/>
                <a:cs typeface="Times New Roman"/>
              </a:rPr>
              <a:t>that</a:t>
            </a:r>
            <a:r>
              <a:rPr sz="2400" spc="50" dirty="0">
                <a:latin typeface="Times New Roman"/>
                <a:cs typeface="Times New Roman"/>
              </a:rPr>
              <a:t> </a:t>
            </a:r>
            <a:r>
              <a:rPr sz="2400" dirty="0">
                <a:latin typeface="Times New Roman"/>
                <a:cs typeface="Times New Roman"/>
              </a:rPr>
              <a:t>fulfill</a:t>
            </a:r>
            <a:r>
              <a:rPr sz="2400" spc="50" dirty="0">
                <a:latin typeface="Times New Roman"/>
                <a:cs typeface="Times New Roman"/>
              </a:rPr>
              <a:t> </a:t>
            </a:r>
            <a:r>
              <a:rPr sz="2400" dirty="0">
                <a:latin typeface="Times New Roman"/>
                <a:cs typeface="Times New Roman"/>
              </a:rPr>
              <a:t>the</a:t>
            </a:r>
            <a:r>
              <a:rPr sz="2400" spc="55" dirty="0">
                <a:latin typeface="Times New Roman"/>
                <a:cs typeface="Times New Roman"/>
              </a:rPr>
              <a:t> </a:t>
            </a:r>
            <a:r>
              <a:rPr sz="2400" dirty="0">
                <a:latin typeface="Times New Roman"/>
                <a:cs typeface="Times New Roman"/>
              </a:rPr>
              <a:t>condition</a:t>
            </a:r>
            <a:r>
              <a:rPr sz="2400" spc="50" dirty="0">
                <a:latin typeface="Times New Roman"/>
                <a:cs typeface="Times New Roman"/>
              </a:rPr>
              <a:t> </a:t>
            </a:r>
            <a:r>
              <a:rPr sz="2400" dirty="0">
                <a:latin typeface="Times New Roman"/>
                <a:cs typeface="Times New Roman"/>
              </a:rPr>
              <a:t>are</a:t>
            </a:r>
            <a:r>
              <a:rPr sz="2400" spc="60" dirty="0">
                <a:latin typeface="Times New Roman"/>
                <a:cs typeface="Times New Roman"/>
              </a:rPr>
              <a:t> </a:t>
            </a:r>
            <a:r>
              <a:rPr sz="2400" spc="-10" dirty="0">
                <a:latin typeface="Times New Roman"/>
                <a:cs typeface="Times New Roman"/>
              </a:rPr>
              <a:t>selected(i.e., 	</a:t>
            </a:r>
            <a:r>
              <a:rPr sz="2400" dirty="0">
                <a:latin typeface="Times New Roman"/>
                <a:cs typeface="Times New Roman"/>
              </a:rPr>
              <a:t>IF</a:t>
            </a:r>
            <a:r>
              <a:rPr sz="2400" spc="-30" dirty="0">
                <a:latin typeface="Times New Roman"/>
                <a:cs typeface="Times New Roman"/>
              </a:rPr>
              <a:t> </a:t>
            </a:r>
            <a:r>
              <a:rPr sz="2400" spc="-10" dirty="0">
                <a:latin typeface="Times New Roman"/>
                <a:cs typeface="Times New Roman"/>
              </a:rPr>
              <a:t>part).</a:t>
            </a:r>
            <a:endParaRPr sz="2400">
              <a:latin typeface="Times New Roman"/>
              <a:cs typeface="Times New Roman"/>
            </a:endParaRPr>
          </a:p>
          <a:p>
            <a:pPr marL="469900" marR="5080" indent="-457200" algn="just">
              <a:lnSpc>
                <a:spcPct val="100000"/>
              </a:lnSpc>
              <a:spcBef>
                <a:spcPts val="580"/>
              </a:spcBef>
              <a:buAutoNum type="arabicPeriod"/>
              <a:tabLst>
                <a:tab pos="469900" algn="l"/>
              </a:tabLst>
            </a:pPr>
            <a:r>
              <a:rPr sz="2400" dirty="0">
                <a:latin typeface="Times New Roman"/>
                <a:cs typeface="Times New Roman"/>
              </a:rPr>
              <a:t>Now</a:t>
            </a:r>
            <a:r>
              <a:rPr sz="2400" spc="400" dirty="0">
                <a:latin typeface="Times New Roman"/>
                <a:cs typeface="Times New Roman"/>
              </a:rPr>
              <a:t> </a:t>
            </a:r>
            <a:r>
              <a:rPr sz="2400" dirty="0">
                <a:latin typeface="Times New Roman"/>
                <a:cs typeface="Times New Roman"/>
              </a:rPr>
              <a:t>each</a:t>
            </a:r>
            <a:r>
              <a:rPr sz="2400" spc="405" dirty="0">
                <a:latin typeface="Times New Roman"/>
                <a:cs typeface="Times New Roman"/>
              </a:rPr>
              <a:t> </a:t>
            </a:r>
            <a:r>
              <a:rPr sz="2400" dirty="0">
                <a:latin typeface="Times New Roman"/>
                <a:cs typeface="Times New Roman"/>
              </a:rPr>
              <a:t>rule</a:t>
            </a:r>
            <a:r>
              <a:rPr sz="2400" spc="395" dirty="0">
                <a:latin typeface="Times New Roman"/>
                <a:cs typeface="Times New Roman"/>
              </a:rPr>
              <a:t> </a:t>
            </a:r>
            <a:r>
              <a:rPr sz="2400" dirty="0">
                <a:latin typeface="Times New Roman"/>
                <a:cs typeface="Times New Roman"/>
              </a:rPr>
              <a:t>is</a:t>
            </a:r>
            <a:r>
              <a:rPr sz="2400" spc="409" dirty="0">
                <a:latin typeface="Times New Roman"/>
                <a:cs typeface="Times New Roman"/>
              </a:rPr>
              <a:t> </a:t>
            </a:r>
            <a:r>
              <a:rPr sz="2400" dirty="0">
                <a:latin typeface="Times New Roman"/>
                <a:cs typeface="Times New Roman"/>
              </a:rPr>
              <a:t>able</a:t>
            </a:r>
            <a:r>
              <a:rPr sz="2400" spc="400" dirty="0">
                <a:latin typeface="Times New Roman"/>
                <a:cs typeface="Times New Roman"/>
              </a:rPr>
              <a:t> </a:t>
            </a:r>
            <a:r>
              <a:rPr sz="2400" dirty="0">
                <a:latin typeface="Times New Roman"/>
                <a:cs typeface="Times New Roman"/>
              </a:rPr>
              <a:t>to</a:t>
            </a:r>
            <a:r>
              <a:rPr sz="2400" spc="409" dirty="0">
                <a:latin typeface="Times New Roman"/>
                <a:cs typeface="Times New Roman"/>
              </a:rPr>
              <a:t> </a:t>
            </a:r>
            <a:r>
              <a:rPr sz="2400" dirty="0">
                <a:latin typeface="Times New Roman"/>
                <a:cs typeface="Times New Roman"/>
              </a:rPr>
              <a:t>produce</a:t>
            </a:r>
            <a:r>
              <a:rPr sz="2400" spc="409" dirty="0">
                <a:latin typeface="Times New Roman"/>
                <a:cs typeface="Times New Roman"/>
              </a:rPr>
              <a:t> </a:t>
            </a:r>
            <a:r>
              <a:rPr sz="2400" dirty="0">
                <a:latin typeface="Times New Roman"/>
                <a:cs typeface="Times New Roman"/>
              </a:rPr>
              <a:t>new</a:t>
            </a:r>
            <a:r>
              <a:rPr sz="2400" spc="400" dirty="0">
                <a:latin typeface="Times New Roman"/>
                <a:cs typeface="Times New Roman"/>
              </a:rPr>
              <a:t> </a:t>
            </a:r>
            <a:r>
              <a:rPr sz="2400" dirty="0">
                <a:latin typeface="Times New Roman"/>
                <a:cs typeface="Times New Roman"/>
              </a:rPr>
              <a:t>conditions</a:t>
            </a:r>
            <a:r>
              <a:rPr sz="2400" spc="405" dirty="0">
                <a:latin typeface="Times New Roman"/>
                <a:cs typeface="Times New Roman"/>
              </a:rPr>
              <a:t> </a:t>
            </a:r>
            <a:r>
              <a:rPr sz="2400" dirty="0">
                <a:latin typeface="Times New Roman"/>
                <a:cs typeface="Times New Roman"/>
              </a:rPr>
              <a:t>from</a:t>
            </a:r>
            <a:r>
              <a:rPr sz="2400" spc="385" dirty="0">
                <a:latin typeface="Times New Roman"/>
                <a:cs typeface="Times New Roman"/>
              </a:rPr>
              <a:t> </a:t>
            </a:r>
            <a:r>
              <a:rPr sz="2400" spc="-25" dirty="0">
                <a:latin typeface="Times New Roman"/>
                <a:cs typeface="Times New Roman"/>
              </a:rPr>
              <a:t>the </a:t>
            </a:r>
            <a:r>
              <a:rPr sz="2400" dirty="0">
                <a:latin typeface="Times New Roman"/>
                <a:cs typeface="Times New Roman"/>
              </a:rPr>
              <a:t>conclusion</a:t>
            </a:r>
            <a:r>
              <a:rPr sz="2400" spc="495" dirty="0">
                <a:latin typeface="Times New Roman"/>
                <a:cs typeface="Times New Roman"/>
              </a:rPr>
              <a:t> </a:t>
            </a:r>
            <a:r>
              <a:rPr sz="2400" dirty="0">
                <a:latin typeface="Times New Roman"/>
                <a:cs typeface="Times New Roman"/>
              </a:rPr>
              <a:t>of</a:t>
            </a:r>
            <a:r>
              <a:rPr sz="2400" spc="505" dirty="0">
                <a:latin typeface="Times New Roman"/>
                <a:cs typeface="Times New Roman"/>
              </a:rPr>
              <a:t> </a:t>
            </a:r>
            <a:r>
              <a:rPr sz="2400" dirty="0">
                <a:latin typeface="Times New Roman"/>
                <a:cs typeface="Times New Roman"/>
              </a:rPr>
              <a:t>the</a:t>
            </a:r>
            <a:r>
              <a:rPr sz="2400" spc="509" dirty="0">
                <a:latin typeface="Times New Roman"/>
                <a:cs typeface="Times New Roman"/>
              </a:rPr>
              <a:t> </a:t>
            </a:r>
            <a:r>
              <a:rPr sz="2400" dirty="0">
                <a:latin typeface="Times New Roman"/>
                <a:cs typeface="Times New Roman"/>
              </a:rPr>
              <a:t>invoked</a:t>
            </a:r>
            <a:r>
              <a:rPr sz="2400" spc="515" dirty="0">
                <a:latin typeface="Times New Roman"/>
                <a:cs typeface="Times New Roman"/>
              </a:rPr>
              <a:t> </a:t>
            </a:r>
            <a:r>
              <a:rPr sz="2400" dirty="0">
                <a:latin typeface="Times New Roman"/>
                <a:cs typeface="Times New Roman"/>
              </a:rPr>
              <a:t>one.</a:t>
            </a:r>
            <a:r>
              <a:rPr sz="2400" spc="515" dirty="0">
                <a:latin typeface="Times New Roman"/>
                <a:cs typeface="Times New Roman"/>
              </a:rPr>
              <a:t> </a:t>
            </a:r>
            <a:r>
              <a:rPr sz="2400" dirty="0">
                <a:latin typeface="Times New Roman"/>
                <a:cs typeface="Times New Roman"/>
              </a:rPr>
              <a:t>As</a:t>
            </a:r>
            <a:r>
              <a:rPr sz="2400" spc="520" dirty="0">
                <a:latin typeface="Times New Roman"/>
                <a:cs typeface="Times New Roman"/>
              </a:rPr>
              <a:t> </a:t>
            </a:r>
            <a:r>
              <a:rPr sz="2400" dirty="0">
                <a:latin typeface="Times New Roman"/>
                <a:cs typeface="Times New Roman"/>
              </a:rPr>
              <a:t>a</a:t>
            </a:r>
            <a:r>
              <a:rPr sz="2400" spc="515" dirty="0">
                <a:latin typeface="Times New Roman"/>
                <a:cs typeface="Times New Roman"/>
              </a:rPr>
              <a:t> </a:t>
            </a:r>
            <a:r>
              <a:rPr sz="2400" dirty="0">
                <a:latin typeface="Times New Roman"/>
                <a:cs typeface="Times New Roman"/>
              </a:rPr>
              <a:t>result,</a:t>
            </a:r>
            <a:r>
              <a:rPr sz="2400" spc="509" dirty="0">
                <a:latin typeface="Times New Roman"/>
                <a:cs typeface="Times New Roman"/>
              </a:rPr>
              <a:t> </a:t>
            </a:r>
            <a:r>
              <a:rPr sz="2400" dirty="0">
                <a:latin typeface="Times New Roman"/>
                <a:cs typeface="Times New Roman"/>
              </a:rPr>
              <a:t>THEN</a:t>
            </a:r>
            <a:r>
              <a:rPr sz="2400" spc="505" dirty="0">
                <a:latin typeface="Times New Roman"/>
                <a:cs typeface="Times New Roman"/>
              </a:rPr>
              <a:t> </a:t>
            </a:r>
            <a:r>
              <a:rPr sz="2400" dirty="0">
                <a:latin typeface="Times New Roman"/>
                <a:cs typeface="Times New Roman"/>
              </a:rPr>
              <a:t>part</a:t>
            </a:r>
            <a:r>
              <a:rPr sz="2400" spc="525" dirty="0">
                <a:latin typeface="Times New Roman"/>
                <a:cs typeface="Times New Roman"/>
              </a:rPr>
              <a:t> </a:t>
            </a:r>
            <a:r>
              <a:rPr sz="2400" spc="-25" dirty="0">
                <a:latin typeface="Times New Roman"/>
                <a:cs typeface="Times New Roman"/>
              </a:rPr>
              <a:t>is </a:t>
            </a:r>
            <a:r>
              <a:rPr sz="2400" dirty="0">
                <a:latin typeface="Times New Roman"/>
                <a:cs typeface="Times New Roman"/>
              </a:rPr>
              <a:t>again</a:t>
            </a:r>
            <a:r>
              <a:rPr sz="2400" spc="-20" dirty="0">
                <a:latin typeface="Times New Roman"/>
                <a:cs typeface="Times New Roman"/>
              </a:rPr>
              <a:t> </a:t>
            </a:r>
            <a:r>
              <a:rPr sz="2400" dirty="0">
                <a:latin typeface="Times New Roman"/>
                <a:cs typeface="Times New Roman"/>
              </a:rPr>
              <a:t>included</a:t>
            </a:r>
            <a:r>
              <a:rPr sz="2400" spc="-20" dirty="0">
                <a:latin typeface="Times New Roman"/>
                <a:cs typeface="Times New Roman"/>
              </a:rPr>
              <a:t> </a:t>
            </a:r>
            <a:r>
              <a:rPr sz="2400" dirty="0">
                <a:latin typeface="Times New Roman"/>
                <a:cs typeface="Times New Roman"/>
              </a:rPr>
              <a:t>in</a:t>
            </a:r>
            <a:r>
              <a:rPr sz="2400" spc="-5" dirty="0">
                <a:latin typeface="Times New Roman"/>
                <a:cs typeface="Times New Roman"/>
              </a:rPr>
              <a:t> </a:t>
            </a:r>
            <a:r>
              <a:rPr sz="2400" dirty="0">
                <a:latin typeface="Times New Roman"/>
                <a:cs typeface="Times New Roman"/>
              </a:rPr>
              <a:t>the</a:t>
            </a:r>
            <a:r>
              <a:rPr sz="2400" spc="-5" dirty="0">
                <a:latin typeface="Times New Roman"/>
                <a:cs typeface="Times New Roman"/>
              </a:rPr>
              <a:t> </a:t>
            </a:r>
            <a:r>
              <a:rPr sz="2400" dirty="0">
                <a:latin typeface="Times New Roman"/>
                <a:cs typeface="Times New Roman"/>
              </a:rPr>
              <a:t>existing</a:t>
            </a:r>
            <a:r>
              <a:rPr sz="2400" spc="-25" dirty="0">
                <a:latin typeface="Times New Roman"/>
                <a:cs typeface="Times New Roman"/>
              </a:rPr>
              <a:t> </a:t>
            </a:r>
            <a:r>
              <a:rPr sz="2400" spc="-20" dirty="0">
                <a:latin typeface="Times New Roman"/>
                <a:cs typeface="Times New Roman"/>
              </a:rPr>
              <a:t>one.</a:t>
            </a:r>
            <a:endParaRPr sz="2400">
              <a:latin typeface="Times New Roman"/>
              <a:cs typeface="Times New Roman"/>
            </a:endParaRPr>
          </a:p>
          <a:p>
            <a:pPr marL="469900" marR="6350" indent="-457200" algn="just">
              <a:lnSpc>
                <a:spcPct val="100000"/>
              </a:lnSpc>
              <a:spcBef>
                <a:spcPts val="575"/>
              </a:spcBef>
              <a:buAutoNum type="arabicPeriod"/>
              <a:tabLst>
                <a:tab pos="469900" algn="l"/>
              </a:tabLst>
            </a:pPr>
            <a:r>
              <a:rPr sz="2400" dirty="0">
                <a:latin typeface="Times New Roman"/>
                <a:cs typeface="Times New Roman"/>
              </a:rPr>
              <a:t>The</a:t>
            </a:r>
            <a:r>
              <a:rPr sz="2400" spc="20" dirty="0">
                <a:latin typeface="Times New Roman"/>
                <a:cs typeface="Times New Roman"/>
              </a:rPr>
              <a:t> </a:t>
            </a:r>
            <a:r>
              <a:rPr sz="2400" dirty="0">
                <a:latin typeface="Times New Roman"/>
                <a:cs typeface="Times New Roman"/>
              </a:rPr>
              <a:t>added</a:t>
            </a:r>
            <a:r>
              <a:rPr sz="2400" spc="20" dirty="0">
                <a:latin typeface="Times New Roman"/>
                <a:cs typeface="Times New Roman"/>
              </a:rPr>
              <a:t> </a:t>
            </a:r>
            <a:r>
              <a:rPr sz="2400" dirty="0">
                <a:latin typeface="Times New Roman"/>
                <a:cs typeface="Times New Roman"/>
              </a:rPr>
              <a:t>conditions</a:t>
            </a:r>
            <a:r>
              <a:rPr sz="2400" spc="30" dirty="0">
                <a:latin typeface="Times New Roman"/>
                <a:cs typeface="Times New Roman"/>
              </a:rPr>
              <a:t> </a:t>
            </a:r>
            <a:r>
              <a:rPr sz="2400" dirty="0">
                <a:latin typeface="Times New Roman"/>
                <a:cs typeface="Times New Roman"/>
              </a:rPr>
              <a:t>are</a:t>
            </a:r>
            <a:r>
              <a:rPr sz="2400" spc="15" dirty="0">
                <a:latin typeface="Times New Roman"/>
                <a:cs typeface="Times New Roman"/>
              </a:rPr>
              <a:t> </a:t>
            </a:r>
            <a:r>
              <a:rPr sz="2400" dirty="0">
                <a:latin typeface="Times New Roman"/>
                <a:cs typeface="Times New Roman"/>
              </a:rPr>
              <a:t>processed</a:t>
            </a:r>
            <a:r>
              <a:rPr sz="2400" spc="20" dirty="0">
                <a:latin typeface="Times New Roman"/>
                <a:cs typeface="Times New Roman"/>
              </a:rPr>
              <a:t> </a:t>
            </a:r>
            <a:r>
              <a:rPr sz="2400" dirty="0">
                <a:latin typeface="Times New Roman"/>
                <a:cs typeface="Times New Roman"/>
              </a:rPr>
              <a:t>again</a:t>
            </a:r>
            <a:r>
              <a:rPr sz="2400" spc="15" dirty="0">
                <a:latin typeface="Times New Roman"/>
                <a:cs typeface="Times New Roman"/>
              </a:rPr>
              <a:t> </a:t>
            </a:r>
            <a:r>
              <a:rPr sz="2400" dirty="0">
                <a:latin typeface="Times New Roman"/>
                <a:cs typeface="Times New Roman"/>
              </a:rPr>
              <a:t>by</a:t>
            </a:r>
            <a:r>
              <a:rPr sz="2400" spc="20" dirty="0">
                <a:latin typeface="Times New Roman"/>
                <a:cs typeface="Times New Roman"/>
              </a:rPr>
              <a:t> </a:t>
            </a:r>
            <a:r>
              <a:rPr sz="2400" dirty="0">
                <a:latin typeface="Times New Roman"/>
                <a:cs typeface="Times New Roman"/>
              </a:rPr>
              <a:t>repeating</a:t>
            </a:r>
            <a:r>
              <a:rPr sz="2400" spc="30" dirty="0">
                <a:latin typeface="Times New Roman"/>
                <a:cs typeface="Times New Roman"/>
              </a:rPr>
              <a:t> </a:t>
            </a:r>
            <a:r>
              <a:rPr sz="2400" dirty="0">
                <a:latin typeface="Times New Roman"/>
                <a:cs typeface="Times New Roman"/>
              </a:rPr>
              <a:t>step</a:t>
            </a:r>
            <a:r>
              <a:rPr sz="2400" spc="20" dirty="0">
                <a:latin typeface="Times New Roman"/>
                <a:cs typeface="Times New Roman"/>
              </a:rPr>
              <a:t> </a:t>
            </a:r>
            <a:r>
              <a:rPr sz="2400" spc="-25" dirty="0">
                <a:latin typeface="Times New Roman"/>
                <a:cs typeface="Times New Roman"/>
              </a:rPr>
              <a:t>2. </a:t>
            </a:r>
            <a:r>
              <a:rPr sz="2400" dirty="0">
                <a:latin typeface="Times New Roman"/>
                <a:cs typeface="Times New Roman"/>
              </a:rPr>
              <a:t>The</a:t>
            </a:r>
            <a:r>
              <a:rPr sz="2400" spc="-20" dirty="0">
                <a:latin typeface="Times New Roman"/>
                <a:cs typeface="Times New Roman"/>
              </a:rPr>
              <a:t> </a:t>
            </a:r>
            <a:r>
              <a:rPr sz="2400" dirty="0">
                <a:latin typeface="Times New Roman"/>
                <a:cs typeface="Times New Roman"/>
              </a:rPr>
              <a:t>process</a:t>
            </a:r>
            <a:r>
              <a:rPr sz="2400" spc="-15" dirty="0">
                <a:latin typeface="Times New Roman"/>
                <a:cs typeface="Times New Roman"/>
              </a:rPr>
              <a:t> </a:t>
            </a:r>
            <a:r>
              <a:rPr sz="2400" dirty="0">
                <a:latin typeface="Times New Roman"/>
                <a:cs typeface="Times New Roman"/>
              </a:rPr>
              <a:t>will</a:t>
            </a:r>
            <a:r>
              <a:rPr sz="2400" spc="-15" dirty="0">
                <a:latin typeface="Times New Roman"/>
                <a:cs typeface="Times New Roman"/>
              </a:rPr>
              <a:t> </a:t>
            </a:r>
            <a:r>
              <a:rPr sz="2400" dirty="0">
                <a:latin typeface="Times New Roman"/>
                <a:cs typeface="Times New Roman"/>
              </a:rPr>
              <a:t>end</a:t>
            </a:r>
            <a:r>
              <a:rPr sz="2400" spc="-20" dirty="0">
                <a:latin typeface="Times New Roman"/>
                <a:cs typeface="Times New Roman"/>
              </a:rPr>
              <a:t> </a:t>
            </a:r>
            <a:r>
              <a:rPr sz="2400" dirty="0">
                <a:latin typeface="Times New Roman"/>
                <a:cs typeface="Times New Roman"/>
              </a:rPr>
              <a:t>if</a:t>
            </a:r>
            <a:r>
              <a:rPr sz="2400" spc="-20" dirty="0">
                <a:latin typeface="Times New Roman"/>
                <a:cs typeface="Times New Roman"/>
              </a:rPr>
              <a:t> </a:t>
            </a:r>
            <a:r>
              <a:rPr sz="2400" dirty="0">
                <a:latin typeface="Times New Roman"/>
                <a:cs typeface="Times New Roman"/>
              </a:rPr>
              <a:t>there</a:t>
            </a:r>
            <a:r>
              <a:rPr sz="2400" spc="-25" dirty="0">
                <a:latin typeface="Times New Roman"/>
                <a:cs typeface="Times New Roman"/>
              </a:rPr>
              <a:t> </a:t>
            </a:r>
            <a:r>
              <a:rPr sz="2400" dirty="0">
                <a:latin typeface="Times New Roman"/>
                <a:cs typeface="Times New Roman"/>
              </a:rPr>
              <a:t>is</a:t>
            </a:r>
            <a:r>
              <a:rPr sz="2400" spc="-10" dirty="0">
                <a:latin typeface="Times New Roman"/>
                <a:cs typeface="Times New Roman"/>
              </a:rPr>
              <a:t> </a:t>
            </a:r>
            <a:r>
              <a:rPr sz="2400" dirty="0">
                <a:latin typeface="Times New Roman"/>
                <a:cs typeface="Times New Roman"/>
              </a:rPr>
              <a:t>no</a:t>
            </a:r>
            <a:r>
              <a:rPr sz="2400" spc="-10" dirty="0">
                <a:latin typeface="Times New Roman"/>
                <a:cs typeface="Times New Roman"/>
              </a:rPr>
              <a:t> </a:t>
            </a:r>
            <a:r>
              <a:rPr sz="2400" dirty="0">
                <a:latin typeface="Times New Roman"/>
                <a:cs typeface="Times New Roman"/>
              </a:rPr>
              <a:t>new</a:t>
            </a:r>
            <a:r>
              <a:rPr sz="2400" spc="-15" dirty="0">
                <a:latin typeface="Times New Roman"/>
                <a:cs typeface="Times New Roman"/>
              </a:rPr>
              <a:t> </a:t>
            </a:r>
            <a:r>
              <a:rPr sz="2400" dirty="0">
                <a:latin typeface="Times New Roman"/>
                <a:cs typeface="Times New Roman"/>
              </a:rPr>
              <a:t>conditions</a:t>
            </a:r>
            <a:r>
              <a:rPr sz="2400" spc="-40" dirty="0">
                <a:latin typeface="Times New Roman"/>
                <a:cs typeface="Times New Roman"/>
              </a:rPr>
              <a:t> </a:t>
            </a:r>
            <a:r>
              <a:rPr sz="2400" spc="-10" dirty="0">
                <a:latin typeface="Times New Roman"/>
                <a:cs typeface="Times New Roman"/>
              </a:rPr>
              <a:t>exist.</a:t>
            </a:r>
            <a:endParaRPr sz="2400">
              <a:latin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t>Example knowledge base</a:t>
            </a:r>
          </a:p>
        </p:txBody>
      </p:sp>
      <p:sp>
        <p:nvSpPr>
          <p:cNvPr id="21507" name="Rectangle 3"/>
          <p:cNvSpPr>
            <a:spLocks noGrp="1" noChangeArrowheads="1"/>
          </p:cNvSpPr>
          <p:nvPr>
            <p:ph type="body" idx="1"/>
          </p:nvPr>
        </p:nvSpPr>
        <p:spPr/>
        <p:txBody>
          <a:bodyPr/>
          <a:lstStyle/>
          <a:p>
            <a:r>
              <a:rPr lang="en-US" sz="3200"/>
              <a:t>The law says that it is a crime for an American to sell weapons to hostile nations.  The country Nono, an enemy of America, has some missiles, and all of its missiles were sold to it by Colonel West, who is American.</a:t>
            </a:r>
          </a:p>
          <a:p>
            <a:pPr lvl="4"/>
            <a:endParaRPr lang="en-US" sz="1600"/>
          </a:p>
          <a:p>
            <a:r>
              <a:rPr lang="en-US" sz="3200"/>
              <a:t>Prove that Col. West is a criminal</a:t>
            </a:r>
          </a:p>
        </p:txBody>
      </p:sp>
    </p:spTree>
    <p:extLst>
      <p:ext uri="{BB962C8B-B14F-4D97-AF65-F5344CB8AC3E}">
        <p14:creationId xmlns:p14="http://schemas.microsoft.com/office/powerpoint/2010/main" val="37518507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sz="3800"/>
              <a:t>Example knowledge base contd.</a:t>
            </a:r>
            <a:endParaRPr lang="en-US"/>
          </a:p>
        </p:txBody>
      </p:sp>
      <p:sp>
        <p:nvSpPr>
          <p:cNvPr id="22531" name="Rectangle 3"/>
          <p:cNvSpPr>
            <a:spLocks noGrp="1" noChangeArrowheads="1"/>
          </p:cNvSpPr>
          <p:nvPr>
            <p:ph type="body" idx="1"/>
          </p:nvPr>
        </p:nvSpPr>
        <p:spPr/>
        <p:txBody>
          <a:bodyPr/>
          <a:lstStyle/>
          <a:p>
            <a:pPr>
              <a:lnSpc>
                <a:spcPct val="80000"/>
              </a:lnSpc>
              <a:buFont typeface="Verdana" pitchFamily="34" charset="0"/>
              <a:buNone/>
            </a:pPr>
            <a:r>
              <a:rPr lang="en-US" sz="2800"/>
              <a:t>... it is a crime for an American to sell weapons to hostile nations:</a:t>
            </a:r>
            <a:endParaRPr lang="en-US" sz="2800">
              <a:solidFill>
                <a:srgbClr val="CC0099"/>
              </a:solidFill>
            </a:endParaRPr>
          </a:p>
        </p:txBody>
      </p:sp>
    </p:spTree>
    <p:extLst>
      <p:ext uri="{BB962C8B-B14F-4D97-AF65-F5344CB8AC3E}">
        <p14:creationId xmlns:p14="http://schemas.microsoft.com/office/powerpoint/2010/main" val="96901061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TotalTime>
  <Words>1687</Words>
  <Application>Microsoft Office PowerPoint</Application>
  <PresentationFormat>On-screen Show (4:3)</PresentationFormat>
  <Paragraphs>259</Paragraphs>
  <Slides>40</Slides>
  <Notes>30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Office Theme</vt:lpstr>
      <vt:lpstr>CSD 3102-ARTIFICIAL INTELLIGENCE TECHNIQUES</vt:lpstr>
      <vt:lpstr>PowerPoint Presentation</vt:lpstr>
      <vt:lpstr>Procedural and Declarative Knowledge</vt:lpstr>
      <vt:lpstr>PowerPoint Presentation</vt:lpstr>
      <vt:lpstr>Difference the Procedural and Declarative Knowledge</vt:lpstr>
      <vt:lpstr>Forward Reasoning</vt:lpstr>
      <vt:lpstr>PowerPoint Presentation</vt:lpstr>
      <vt:lpstr>Example knowledge base</vt:lpstr>
      <vt:lpstr>Example knowledge base contd.</vt:lpstr>
      <vt:lpstr>Example knowledge base contd.</vt:lpstr>
      <vt:lpstr>Example knowledge base contd.</vt:lpstr>
      <vt:lpstr>Example knowledge base contd.</vt:lpstr>
      <vt:lpstr>Example knowledge base contd.</vt:lpstr>
      <vt:lpstr>Example knowledge base contd.</vt:lpstr>
      <vt:lpstr>Example knowledge base contd.</vt:lpstr>
      <vt:lpstr>Example knowledge base contd.</vt:lpstr>
      <vt:lpstr>Example knowledge base contd.</vt:lpstr>
      <vt:lpstr>Example knowledge base contd.</vt:lpstr>
      <vt:lpstr>Example knowledge base contd.</vt:lpstr>
      <vt:lpstr>Example knowledge base contd.</vt:lpstr>
      <vt:lpstr>Example knowledge base contd.</vt:lpstr>
      <vt:lpstr>Example knowledge base contd.</vt:lpstr>
      <vt:lpstr>Forward chaining algorithm</vt:lpstr>
      <vt:lpstr>Forward chaining example</vt:lpstr>
      <vt:lpstr>Forward chaining example</vt:lpstr>
      <vt:lpstr>Forward chaining example</vt:lpstr>
      <vt:lpstr>Backward Reasoning</vt:lpstr>
      <vt:lpstr>PowerPoint Presentation</vt:lpstr>
      <vt:lpstr>Backward chaining algorithm</vt:lpstr>
      <vt:lpstr>Backward chaining example</vt:lpstr>
      <vt:lpstr>Backward chaining example</vt:lpstr>
      <vt:lpstr>Backward chaining example</vt:lpstr>
      <vt:lpstr>Backward chaining example</vt:lpstr>
      <vt:lpstr>Backward chaining example</vt:lpstr>
      <vt:lpstr>Backward chaining example</vt:lpstr>
      <vt:lpstr>Backward chaining example</vt:lpstr>
      <vt:lpstr>Backward chaining example</vt:lpstr>
      <vt:lpstr>Properties of backward chaining</vt:lpstr>
      <vt:lpstr>Difference between backward chaining and forward chaining</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Panchal</dc:creator>
  <cp:lastModifiedBy>HP</cp:lastModifiedBy>
  <cp:revision>4</cp:revision>
  <dcterms:created xsi:type="dcterms:W3CDTF">2024-10-06T18:20:56Z</dcterms:created>
  <dcterms:modified xsi:type="dcterms:W3CDTF">2024-10-06T18:46:20Z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2020-05-22T00:00:00Z</vt:filetime>
  </property>
  <property fmtid="{D5CDD505-2E9C-101B-9397-08002B2CF9AE}" pid="3" name="Creator">
    <vt:lpwstr>Microsoft® PowerPoint® 2010</vt:lpwstr>
  </property>
  <property fmtid="{D5CDD505-2E9C-101B-9397-08002B2CF9AE}" pid="4" name="LastSaved">
    <vt:filetime>2024-10-06T00:00:00Z</vt:filetime>
  </property>
  <property fmtid="{D5CDD505-2E9C-101B-9397-08002B2CF9AE}" pid="5" name="Producer">
    <vt:lpwstr>Microsoft® PowerPoint® 2010</vt:lpwstr>
  </property>
</Properties>
</file>