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Reasoning in Artificial intelligence</a:t>
            </a:r>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98500" y="314960"/>
            <a:ext cx="11297285" cy="5854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79120" y="323215"/>
            <a:ext cx="10699115" cy="4752975"/>
          </a:xfrm>
          <a:prstGeom prst="rect">
            <a:avLst/>
          </a:prstGeom>
          <a:noFill/>
        </p:spPr>
        <p:txBody>
          <a:bodyPr wrap="square" rtlCol="0" anchor="t">
            <a:noAutofit/>
          </a:bodyPr>
          <a:p>
            <a:r>
              <a:rPr lang="en-US" sz="2400" b="1"/>
              <a:t>What is Reasoning in artificial intelligence?</a:t>
            </a:r>
            <a:endParaRPr lang="en-US" sz="2400" b="1"/>
          </a:p>
          <a:p>
            <a:r>
              <a:rPr lang="en-US" sz="2400"/>
              <a:t>The reasoning is the mental process of deriving logical conclusion and making predictions from available knowledge, facts, and beliefs. Or we can say, "Reasoning is a way to infer facts from existing data." It is a general process of thinking rationally, to find valid conclusions.</a:t>
            </a:r>
            <a:endParaRPr lang="en-US" sz="2400"/>
          </a:p>
          <a:p>
            <a:r>
              <a:rPr lang="en-US" sz="2400"/>
              <a:t>In artificial intelligence, the reasoning is essential so that the machine can also think rationally as a human brain, and can perform like a human.</a:t>
            </a:r>
            <a:endParaRPr lang="en-US" sz="2400"/>
          </a:p>
          <a:p>
            <a:endParaRPr lang="en-US" sz="2400"/>
          </a:p>
          <a:p>
            <a:r>
              <a:rPr lang="en-US" sz="2400" b="1"/>
              <a:t>Types of Reasoning</a:t>
            </a:r>
            <a:endParaRPr lang="en-US" sz="2400" b="1"/>
          </a:p>
          <a:p>
            <a:r>
              <a:rPr lang="en-US" sz="2400"/>
              <a:t>In AI, reasoning can be divided into the following categories:</a:t>
            </a:r>
            <a:endParaRPr lang="en-US" sz="2400"/>
          </a:p>
          <a:p>
            <a:endParaRPr lang="en-US" sz="2400"/>
          </a:p>
          <a:p>
            <a:r>
              <a:rPr lang="en-US" sz="2400"/>
              <a:t>Deductive reasoning</a:t>
            </a:r>
            <a:endParaRPr lang="en-US" sz="2400"/>
          </a:p>
          <a:p>
            <a:r>
              <a:rPr lang="en-US" sz="2400"/>
              <a:t>Inductive reasoning</a:t>
            </a:r>
            <a:endParaRPr lang="en-US" sz="2400"/>
          </a:p>
          <a:p>
            <a:r>
              <a:rPr lang="en-US" sz="2400"/>
              <a:t>Abductive reasoning</a:t>
            </a:r>
            <a:endParaRPr lang="en-US" sz="2400"/>
          </a:p>
          <a:p>
            <a:r>
              <a:rPr lang="en-US" sz="2400"/>
              <a:t>Common Sense Reasoning</a:t>
            </a:r>
            <a:endParaRPr lang="en-US" sz="2400"/>
          </a:p>
          <a:p>
            <a:r>
              <a:rPr lang="en-US" sz="2400"/>
              <a:t>Monotonic Reasoning</a:t>
            </a:r>
            <a:endParaRPr lang="en-US" sz="2400"/>
          </a:p>
          <a:p>
            <a:r>
              <a:rPr lang="en-US" sz="2400"/>
              <a:t>Non-monotonic Reasoning</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0655" y="197485"/>
            <a:ext cx="11682730" cy="6247130"/>
          </a:xfrm>
          <a:prstGeom prst="rect">
            <a:avLst/>
          </a:prstGeom>
          <a:noFill/>
        </p:spPr>
        <p:txBody>
          <a:bodyPr wrap="square" rtlCol="0" anchor="t">
            <a:spAutoFit/>
          </a:bodyPr>
          <a:p>
            <a:r>
              <a:rPr lang="en-US" sz="2000"/>
              <a:t>1. Deductive reasoning:</a:t>
            </a:r>
            <a:endParaRPr lang="en-US" sz="2000"/>
          </a:p>
          <a:p>
            <a:r>
              <a:rPr lang="en-US" sz="2000"/>
              <a:t>The mental process of deducing logical conclusions and forming predictions from accessible knowledge, facts, and beliefs is known as reasoning. "Reasoning is a way to deduce facts from existing data," we can state. It is a general method of reasoning to arrive to valid conclusions.</a:t>
            </a:r>
            <a:endParaRPr lang="en-US" sz="2000"/>
          </a:p>
          <a:p>
            <a:pPr indent="457200"/>
            <a:r>
              <a:rPr lang="en-US" sz="2000"/>
              <a:t>Artificial intelligence requires thinking in order for the machine to think rationally like a human brain.</a:t>
            </a:r>
            <a:endParaRPr lang="en-US" sz="2000"/>
          </a:p>
          <a:p>
            <a:pPr indent="457200"/>
            <a:r>
              <a:rPr lang="en-US" sz="2000"/>
              <a:t>Deductive reasoning is the process of deducing new information from previously known information that is logically linked. It is a type of legitimate reasoning in which the conclusion of an argument must be true if the premises are true.</a:t>
            </a:r>
            <a:endParaRPr lang="en-US" sz="2000"/>
          </a:p>
          <a:p>
            <a:endParaRPr lang="en-US" sz="2000"/>
          </a:p>
          <a:p>
            <a:r>
              <a:rPr lang="en-US" sz="2000"/>
              <a:t>In AI, deductive reasoning is a sort of propositional logic that necessitates a number of rules and facts. It's also known as top-down reasoning, and it's the polar opposite of inductive reasoning.</a:t>
            </a:r>
            <a:endParaRPr lang="en-US" sz="2000"/>
          </a:p>
          <a:p>
            <a:endParaRPr lang="en-US" sz="2000"/>
          </a:p>
          <a:p>
            <a:r>
              <a:rPr lang="en-US" sz="2000" b="1"/>
              <a:t>Example:</a:t>
            </a:r>
            <a:endParaRPr lang="en-US" sz="2000" b="1"/>
          </a:p>
          <a:p>
            <a:r>
              <a:rPr lang="en-US" sz="2000"/>
              <a:t>Premise-1: All the human eats veggies</a:t>
            </a:r>
            <a:endParaRPr lang="en-US" sz="2000"/>
          </a:p>
          <a:p>
            <a:r>
              <a:rPr lang="en-US" sz="2000"/>
              <a:t>Premise-2: Suresh is human.</a:t>
            </a:r>
            <a:endParaRPr lang="en-US" sz="2000"/>
          </a:p>
          <a:p>
            <a:r>
              <a:rPr lang="en-US" sz="2000"/>
              <a:t>Conclusion: Suresh eats veggies.</a:t>
            </a:r>
            <a:endParaRPr lang="en-US" sz="2000"/>
          </a:p>
          <a:p>
            <a:endParaRPr lang="en-US" sz="2000"/>
          </a:p>
          <a:p>
            <a:r>
              <a:rPr lang="en-US" sz="2000"/>
              <a:t>The general process of deductive reasoning is given below:</a:t>
            </a:r>
            <a:endParaRPr lang="en-US" sz="2000"/>
          </a:p>
          <a:p>
            <a:endParaRPr lang="en-US" sz="2000"/>
          </a:p>
          <a:p>
            <a:endParaRPr lang="en-US" sz="2000"/>
          </a:p>
        </p:txBody>
      </p:sp>
      <p:pic>
        <p:nvPicPr>
          <p:cNvPr id="100" name="Picture 99"/>
          <p:cNvPicPr/>
          <p:nvPr/>
        </p:nvPicPr>
        <p:blipFill>
          <a:blip r:embed="rId1"/>
          <a:stretch>
            <a:fillRect/>
          </a:stretch>
        </p:blipFill>
        <p:spPr>
          <a:xfrm>
            <a:off x="1676400" y="5829300"/>
            <a:ext cx="8458200" cy="10287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5490" y="492125"/>
            <a:ext cx="11087100" cy="4092575"/>
          </a:xfrm>
          <a:prstGeom prst="rect">
            <a:avLst/>
          </a:prstGeom>
          <a:noFill/>
        </p:spPr>
        <p:txBody>
          <a:bodyPr wrap="square" rtlCol="0" anchor="t">
            <a:spAutoFit/>
          </a:bodyPr>
          <a:p>
            <a:r>
              <a:rPr lang="en-US" sz="2000"/>
              <a:t>2. Inductive Reasoning:</a:t>
            </a:r>
            <a:endParaRPr lang="en-US" sz="2000"/>
          </a:p>
          <a:p>
            <a:pPr indent="457200"/>
            <a:r>
              <a:rPr lang="en-US" sz="2000"/>
              <a:t>Inductive reasoning is a type of reasoning that uses the process of generalization to arrive at a conclusion with a limited collection of information. It begins with a set of precise facts or data and ends with a broad assertion or conclusion.</a:t>
            </a:r>
            <a:endParaRPr lang="en-US" sz="2000"/>
          </a:p>
          <a:p>
            <a:pPr indent="457200"/>
            <a:r>
              <a:rPr lang="en-US" sz="2000"/>
              <a:t>Inductive reasoning, often known as cause-effect reasoning or bottom-up reasoning, is a kind of propositional logic. In inductive reasoning, we use historical evidence or a set of premises to come up with a general rule, the premises of which support the conclusion.</a:t>
            </a:r>
            <a:endParaRPr lang="en-US" sz="2000"/>
          </a:p>
          <a:p>
            <a:pPr indent="457200"/>
            <a:r>
              <a:rPr lang="en-US" sz="2000"/>
              <a:t>The truth of premises does not ensure the truth of the conclusion in inductive reasoning because premises provide likely grounds for the conclusion.</a:t>
            </a:r>
            <a:endParaRPr lang="en-US" sz="2000"/>
          </a:p>
          <a:p>
            <a:r>
              <a:rPr lang="en-US" sz="2000"/>
              <a:t>Example:</a:t>
            </a:r>
            <a:endParaRPr lang="en-US" sz="2000"/>
          </a:p>
          <a:p>
            <a:r>
              <a:rPr lang="en-US" sz="2000"/>
              <a:t>Premise: All of the pigeons we have seen in the zoo are white.</a:t>
            </a:r>
            <a:endParaRPr lang="en-US" sz="2000"/>
          </a:p>
          <a:p>
            <a:r>
              <a:rPr lang="en-US" sz="2000"/>
              <a:t>Conclusion: Therefore, we can expect all the pigeons to be white.</a:t>
            </a:r>
            <a:endParaRPr lang="en-US" sz="2000"/>
          </a:p>
          <a:p>
            <a:endParaRPr lang="en-US" sz="2000"/>
          </a:p>
        </p:txBody>
      </p:sp>
      <p:pic>
        <p:nvPicPr>
          <p:cNvPr id="101" name="Picture 100"/>
          <p:cNvPicPr/>
          <p:nvPr/>
        </p:nvPicPr>
        <p:blipFill>
          <a:blip r:embed="rId1"/>
          <a:stretch>
            <a:fillRect/>
          </a:stretch>
        </p:blipFill>
        <p:spPr>
          <a:xfrm>
            <a:off x="1802130" y="4584700"/>
            <a:ext cx="8458200" cy="12382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3865" y="354965"/>
            <a:ext cx="10584180" cy="4504690"/>
          </a:xfrm>
          <a:prstGeom prst="rect">
            <a:avLst/>
          </a:prstGeom>
          <a:noFill/>
        </p:spPr>
        <p:txBody>
          <a:bodyPr wrap="square" rtlCol="0" anchor="t">
            <a:noAutofit/>
          </a:bodyPr>
          <a:p>
            <a:r>
              <a:rPr lang="en-US"/>
              <a:t>3. Abductive reasoning:</a:t>
            </a:r>
            <a:endParaRPr lang="en-US"/>
          </a:p>
          <a:p>
            <a:pPr indent="457200"/>
            <a:r>
              <a:rPr lang="en-US"/>
              <a:t>Abductive reasoning is a type of logical reasoning that begins with a single or several observations and then searches for the most plausible explanation or conclusion for the observation.</a:t>
            </a:r>
            <a:endParaRPr lang="en-US"/>
          </a:p>
          <a:p>
            <a:pPr indent="457200"/>
            <a:r>
              <a:rPr lang="en-US"/>
              <a:t>The premises do not guarantee the conclusion in abductive reasoning, which is an extension of deductive reasoning.</a:t>
            </a:r>
            <a:endParaRPr lang="en-US"/>
          </a:p>
          <a:p>
            <a:pPr marL="914400" lvl="2" indent="457200"/>
            <a:r>
              <a:rPr lang="en-US"/>
              <a:t>Example:</a:t>
            </a:r>
            <a:endParaRPr lang="en-US"/>
          </a:p>
          <a:p>
            <a:pPr lvl="5" algn="l"/>
            <a:r>
              <a:rPr lang="en-US"/>
              <a:t>Implication: Cricket ground is wet if it is raining</a:t>
            </a:r>
            <a:endParaRPr lang="en-US"/>
          </a:p>
          <a:p>
            <a:pPr lvl="5" algn="l"/>
            <a:r>
              <a:rPr lang="en-US"/>
              <a:t>Axiom: Cricket ground is wet.</a:t>
            </a:r>
            <a:endParaRPr lang="en-US"/>
          </a:p>
          <a:p>
            <a:pPr lvl="5" algn="l"/>
            <a:r>
              <a:rPr lang="en-US"/>
              <a:t>Conclusion It is raining.</a:t>
            </a:r>
            <a:endParaRPr lang="en-US"/>
          </a:p>
        </p:txBody>
      </p:sp>
      <p:sp>
        <p:nvSpPr>
          <p:cNvPr id="3" name="Text Box 2"/>
          <p:cNvSpPr txBox="1"/>
          <p:nvPr/>
        </p:nvSpPr>
        <p:spPr>
          <a:xfrm>
            <a:off x="444500" y="3110865"/>
            <a:ext cx="11179175" cy="2861310"/>
          </a:xfrm>
          <a:prstGeom prst="rect">
            <a:avLst/>
          </a:prstGeom>
          <a:noFill/>
        </p:spPr>
        <p:txBody>
          <a:bodyPr wrap="square" rtlCol="0" anchor="t">
            <a:spAutoFit/>
          </a:bodyPr>
          <a:p>
            <a:r>
              <a:rPr lang="en-US"/>
              <a:t>4. Common Sense Reasoning</a:t>
            </a:r>
            <a:endParaRPr lang="en-US"/>
          </a:p>
          <a:p>
            <a:pPr indent="457200"/>
            <a:r>
              <a:rPr lang="en-US"/>
              <a:t>Common sense thinking is a type of informal reasoning that can be learned through personal experience.</a:t>
            </a:r>
            <a:endParaRPr lang="en-US"/>
          </a:p>
          <a:p>
            <a:r>
              <a:rPr lang="en-US"/>
              <a:t>Common Sense thinking mimics the human ability to make educated guesses about occurrences that occur on a daily basis. It runs on heuristic knowledge and heuristic rules and depends on good judgment rather than exact reasoning.</a:t>
            </a:r>
            <a:endParaRPr lang="en-US"/>
          </a:p>
          <a:p>
            <a:endParaRPr lang="en-US"/>
          </a:p>
          <a:p>
            <a:pPr lvl="4"/>
            <a:r>
              <a:rPr lang="en-US"/>
              <a:t>Example:</a:t>
            </a:r>
            <a:endParaRPr lang="en-US"/>
          </a:p>
          <a:p>
            <a:pPr lvl="5"/>
            <a:r>
              <a:rPr lang="en-US"/>
              <a:t>One person can be at one place at a time.</a:t>
            </a:r>
            <a:endParaRPr lang="en-US"/>
          </a:p>
          <a:p>
            <a:pPr lvl="5"/>
            <a:r>
              <a:rPr lang="en-US"/>
              <a:t>If I put my hand in a fire, then it will burn.</a:t>
            </a:r>
            <a:endParaRPr lang="en-US"/>
          </a:p>
          <a:p>
            <a:pPr lvl="5"/>
            <a:r>
              <a:rPr lang="en-US"/>
              <a:t>The preceding two statements are instances of common sense thinking that everyone may comprehend and assume.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9385" y="335915"/>
            <a:ext cx="12192000" cy="6185535"/>
          </a:xfrm>
          <a:prstGeom prst="rect">
            <a:avLst/>
          </a:prstGeom>
          <a:noFill/>
        </p:spPr>
        <p:txBody>
          <a:bodyPr wrap="square" rtlCol="0" anchor="t">
            <a:spAutoFit/>
          </a:bodyPr>
          <a:p>
            <a:r>
              <a:rPr lang="en-US"/>
              <a:t>5. Monotonic Reasoning:</a:t>
            </a:r>
            <a:endParaRPr lang="en-US"/>
          </a:p>
          <a:p>
            <a:pPr indent="457200"/>
            <a:r>
              <a:rPr lang="en-US"/>
              <a:t>When using monotonic reasoning, once a conclusion is reached, it will remain the same even if new information is added to the existing knowledge base. Adding knowledge to a monotonic reasoning system does not reduce the number of prepositions that can be deduced.</a:t>
            </a:r>
            <a:endParaRPr lang="en-US"/>
          </a:p>
          <a:p>
            <a:pPr indent="457200"/>
            <a:r>
              <a:rPr lang="en-US"/>
              <a:t>We can derive a valid conclusion from the relevant information alone to address monotone problems, and it will not be influenced by other factors.</a:t>
            </a:r>
            <a:endParaRPr lang="en-US"/>
          </a:p>
          <a:p>
            <a:pPr indent="457200"/>
            <a:r>
              <a:rPr lang="en-US"/>
              <a:t>Monotonic reasoning is ineffective for real-time systems because facts change in real time, making monotonic reasoning ineffective.</a:t>
            </a:r>
            <a:endParaRPr lang="en-US"/>
          </a:p>
          <a:p>
            <a:pPr indent="457200"/>
            <a:r>
              <a:rPr lang="en-US"/>
              <a:t>In typical reasoning systems, monotonic reasoning is applied, and a logic-based system is monotonic. Monotonic reasoning can be used to prove any theorem.</a:t>
            </a:r>
            <a:endParaRPr lang="en-US"/>
          </a:p>
          <a:p>
            <a:pPr lvl="2"/>
            <a:r>
              <a:rPr lang="en-US"/>
              <a:t>Example:</a:t>
            </a:r>
            <a:endParaRPr lang="en-US"/>
          </a:p>
          <a:p>
            <a:pPr lvl="2"/>
            <a:r>
              <a:rPr lang="en-US"/>
              <a:t>Earth revolves around the Sun.</a:t>
            </a:r>
            <a:endParaRPr lang="en-US"/>
          </a:p>
          <a:p>
            <a:pPr lvl="2"/>
            <a:r>
              <a:rPr lang="en-US"/>
              <a:t>It is a fact that cannot be changed, even if we add another sentence to our knowledge base, such as "The moon revolves around the earth" or "The Earth is not round," and so on.</a:t>
            </a:r>
            <a:endParaRPr lang="en-US"/>
          </a:p>
          <a:p>
            <a:endParaRPr lang="en-US"/>
          </a:p>
          <a:p>
            <a:r>
              <a:rPr lang="en-US"/>
              <a:t>Advantages of Monotonic Reasoning:</a:t>
            </a:r>
            <a:endParaRPr lang="en-US"/>
          </a:p>
          <a:p>
            <a:pPr lvl="1"/>
            <a:r>
              <a:rPr lang="en-US"/>
              <a:t>In monotonic reasoning, each old proof will always be valid.</a:t>
            </a:r>
            <a:endParaRPr lang="en-US"/>
          </a:p>
          <a:p>
            <a:pPr lvl="1"/>
            <a:r>
              <a:rPr lang="en-US"/>
              <a:t>If we deduce some facts from existing facts, then it will always be valid.</a:t>
            </a:r>
            <a:endParaRPr lang="en-US"/>
          </a:p>
          <a:p>
            <a:r>
              <a:rPr lang="en-US"/>
              <a:t>Disadvantages of Monotonic Reasoning:</a:t>
            </a:r>
            <a:endParaRPr lang="en-US"/>
          </a:p>
          <a:p>
            <a:pPr lvl="1"/>
            <a:r>
              <a:rPr lang="en-US"/>
              <a:t>Monotonic reasoning cannot be used to represent real-world scenarios.</a:t>
            </a:r>
            <a:endParaRPr lang="en-US"/>
          </a:p>
          <a:p>
            <a:pPr lvl="1"/>
            <a:r>
              <a:rPr lang="en-US"/>
              <a:t>Hypothesis knowledge cannot be conveyed using monotonic reasoning, hence facts must be correct.</a:t>
            </a:r>
            <a:endParaRPr lang="en-US"/>
          </a:p>
          <a:p>
            <a:pPr lvl="1"/>
            <a:r>
              <a:rPr lang="en-US"/>
              <a:t>New knowledge from the real world cannot be added because we can only draw inferences from past proofs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8610" y="613410"/>
            <a:ext cx="11085830" cy="5631180"/>
          </a:xfrm>
          <a:prstGeom prst="rect">
            <a:avLst/>
          </a:prstGeom>
          <a:noFill/>
        </p:spPr>
        <p:txBody>
          <a:bodyPr wrap="square" rtlCol="0" anchor="t">
            <a:spAutoFit/>
          </a:bodyPr>
          <a:p>
            <a:r>
              <a:rPr lang="en-US"/>
              <a:t>6. Non-monotonic Reasoning</a:t>
            </a:r>
            <a:endParaRPr lang="en-US"/>
          </a:p>
          <a:p>
            <a:pPr indent="457200"/>
            <a:r>
              <a:rPr lang="en-US"/>
              <a:t>Some findings in non-monotonic reasoning may be refuted if we add more information to our knowledge base.</a:t>
            </a:r>
            <a:endParaRPr lang="en-US"/>
          </a:p>
          <a:p>
            <a:pPr indent="457200"/>
            <a:r>
              <a:rPr lang="en-US"/>
              <a:t>If certain conclusions can be disproved by adding new knowledge to our knowledge base, logic is said to be non-monotonic.</a:t>
            </a:r>
            <a:endParaRPr lang="en-US"/>
          </a:p>
          <a:p>
            <a:pPr indent="457200"/>
            <a:r>
              <a:rPr lang="en-US"/>
              <a:t>Non-monotonic reasoning deals with models that are partial or uncertain.</a:t>
            </a:r>
            <a:endParaRPr lang="en-US"/>
          </a:p>
          <a:p>
            <a:pPr lvl="2"/>
            <a:r>
              <a:rPr lang="en-US"/>
              <a:t>"Human perceptions for various things in daily life, " is a basic example of non-monotonic reasoning.</a:t>
            </a:r>
            <a:endParaRPr lang="en-US"/>
          </a:p>
          <a:p>
            <a:pPr lvl="2"/>
            <a:r>
              <a:rPr lang="en-US"/>
              <a:t>Example: Let suppose the knowledge base contains the following knowledge:</a:t>
            </a:r>
            <a:endParaRPr lang="en-US"/>
          </a:p>
          <a:p>
            <a:pPr lvl="2"/>
            <a:r>
              <a:rPr lang="en-US"/>
              <a:t>Birds can fly</a:t>
            </a:r>
            <a:endParaRPr lang="en-US"/>
          </a:p>
          <a:p>
            <a:pPr lvl="2"/>
            <a:r>
              <a:rPr lang="en-US"/>
              <a:t>Penguins cannot fly</a:t>
            </a:r>
            <a:endParaRPr lang="en-US"/>
          </a:p>
          <a:p>
            <a:pPr lvl="2"/>
            <a:r>
              <a:rPr lang="en-US"/>
              <a:t>Pitty is a bird</a:t>
            </a:r>
            <a:endParaRPr lang="en-US"/>
          </a:p>
          <a:p>
            <a:pPr lvl="2"/>
            <a:r>
              <a:rPr lang="en-US"/>
              <a:t>In conclusion we can say that “pitty is flying”</a:t>
            </a:r>
            <a:endParaRPr lang="en-US"/>
          </a:p>
          <a:p>
            <a:pPr lvl="2"/>
            <a:r>
              <a:rPr lang="en-US"/>
              <a:t>However, if we add another line to the knowledge base, such as "Pitty is a penguin," the conclusion "Pitty cannot fly" is invalidated.</a:t>
            </a:r>
            <a:endParaRPr lang="en-US"/>
          </a:p>
          <a:p>
            <a:endParaRPr lang="en-US"/>
          </a:p>
          <a:p>
            <a:r>
              <a:rPr lang="en-US"/>
              <a:t>Advantages of Non-monotonic Reasoning:</a:t>
            </a:r>
            <a:endParaRPr lang="en-US"/>
          </a:p>
          <a:p>
            <a:pPr lvl="1"/>
            <a:r>
              <a:rPr lang="en-US"/>
              <a:t>We may utilize non-monotonic reasoning in real-world systems like Robot navigation.</a:t>
            </a:r>
            <a:endParaRPr lang="en-US"/>
          </a:p>
          <a:p>
            <a:pPr lvl="1"/>
            <a:r>
              <a:rPr lang="en-US"/>
              <a:t>We can choose probabilistic facts or make assumptions in non-monotonic reasoning.</a:t>
            </a:r>
            <a:endParaRPr lang="en-US"/>
          </a:p>
          <a:p>
            <a:r>
              <a:rPr lang="en-US"/>
              <a:t>Disadvantages of Non-monotonic Reasoning:</a:t>
            </a:r>
            <a:endParaRPr lang="en-US"/>
          </a:p>
          <a:p>
            <a:pPr lvl="1"/>
            <a:r>
              <a:rPr lang="en-US"/>
              <a:t>When using non-monotonic reasoning, old truths can be negated by adding new statements.</a:t>
            </a:r>
            <a:endParaRPr lang="en-US"/>
          </a:p>
          <a:p>
            <a:pPr lvl="1"/>
            <a:r>
              <a:rPr lang="en-US"/>
              <a:t>It can't be used to prove theorems.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6225" y="335915"/>
            <a:ext cx="11426190" cy="5139055"/>
          </a:xfrm>
          <a:prstGeom prst="rect">
            <a:avLst/>
          </a:prstGeom>
          <a:noFill/>
        </p:spPr>
        <p:txBody>
          <a:bodyPr wrap="square" rtlCol="0" anchor="t">
            <a:spAutoFit/>
          </a:bodyPr>
          <a:p>
            <a:r>
              <a:rPr lang="en-US" sz="2800" b="1"/>
              <a:t>Difference between Inductive and Deductive reasoning</a:t>
            </a:r>
            <a:endParaRPr lang="en-US" sz="2800" b="1"/>
          </a:p>
          <a:p>
            <a:r>
              <a:rPr lang="en-US" sz="2000"/>
              <a:t>Artificial intelligence reasoning can be divided into two types: inductive reasoning and deductive reasoning. Both modes of thinking contain premises and conclusions, but they are incompatible with one another. The following is a list of inductive and deductive reasoning comparisons:</a:t>
            </a:r>
            <a:endParaRPr lang="en-US" sz="2000"/>
          </a:p>
          <a:p>
            <a:endParaRPr lang="en-US" sz="2000"/>
          </a:p>
          <a:p>
            <a:pPr indent="457200"/>
            <a:r>
              <a:rPr lang="en-US" sz="2000"/>
              <a:t>Inductive reasoning involves making a generalization from specific facts and observations, whereas deductive reasoning employs accessible facts, information, or knowledge to draw a correct conclusion.</a:t>
            </a:r>
            <a:endParaRPr lang="en-US" sz="2000"/>
          </a:p>
          <a:p>
            <a:pPr indent="457200"/>
            <a:r>
              <a:rPr lang="en-US" sz="2000"/>
              <a:t>Deductive reasoning is done from the top down, whereas inductive reasoning is done from the bottom up.</a:t>
            </a:r>
            <a:endParaRPr lang="en-US" sz="2000"/>
          </a:p>
          <a:p>
            <a:pPr indent="457200"/>
            <a:r>
              <a:rPr lang="en-US" sz="2000"/>
              <a:t>Deductive reasoning leads to a correct conclusion from a generalized assertion, but inductive reasoning leads to a generalization from a specific observation.</a:t>
            </a:r>
            <a:endParaRPr lang="en-US" sz="2000"/>
          </a:p>
          <a:p>
            <a:pPr indent="457200"/>
            <a:r>
              <a:rPr lang="en-US" sz="2000"/>
              <a:t>The findings in deductive reasoning are certain, whereas the conclusions in inductive reasoning are probabilistic.</a:t>
            </a:r>
            <a:endParaRPr lang="en-US" sz="2000"/>
          </a:p>
          <a:p>
            <a:pPr indent="457200"/>
            <a:r>
              <a:rPr lang="en-US" sz="2000"/>
              <a:t>Deductive arguments can be valid or invalid, implying that if the premises are true, the conclusion must be true, but inductive arguments can be strong or weak, implying that even if the premises are correct, the conclusion may be untrue.</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2489200" y="1153795"/>
            <a:ext cx="6587490" cy="4891405"/>
          </a:xfrm>
          <a:prstGeom prst="rect">
            <a:avLst/>
          </a:prstGeom>
          <a:noFill/>
          <a:ln w="9525">
            <a:noFill/>
          </a:ln>
        </p:spPr>
      </p:pic>
      <p:sp>
        <p:nvSpPr>
          <p:cNvPr id="2" name="Text Box 1"/>
          <p:cNvSpPr txBox="1"/>
          <p:nvPr/>
        </p:nvSpPr>
        <p:spPr>
          <a:xfrm>
            <a:off x="1306195" y="249555"/>
            <a:ext cx="9643110" cy="783590"/>
          </a:xfrm>
          <a:prstGeom prst="rect">
            <a:avLst/>
          </a:prstGeom>
          <a:noFill/>
        </p:spPr>
        <p:txBody>
          <a:bodyPr wrap="square" rtlCol="0" anchor="t">
            <a:noAutofit/>
          </a:bodyPr>
          <a:p>
            <a:r>
              <a:rPr lang="en-US"/>
              <a:t>the distinctions between inductive and deductive reasoning can be demonstrated using the picture below:</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7272</Words>
  <Application>WPS Presentation</Application>
  <PresentationFormat>Widescreen</PresentationFormat>
  <Paragraphs>105</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Reasoning in Artificial intelligence</dc:title>
  <dc:creator>priya</dc:creator>
  <cp:lastModifiedBy>priya</cp:lastModifiedBy>
  <cp:revision>13</cp:revision>
  <dcterms:created xsi:type="dcterms:W3CDTF">2023-09-21T08:21:41Z</dcterms:created>
  <dcterms:modified xsi:type="dcterms:W3CDTF">2023-09-21T09:06:54Z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49D2D05B64144B96840003EC9F145BE7_11</vt:lpwstr>
  </property>
  <property fmtid="{D5CDD505-2E9C-101B-9397-08002B2CF9AE}" pid="3" name="KSOProductBuildVer">
    <vt:lpwstr>1033-12.2.0.13201</vt:lpwstr>
  </property>
</Properties>
</file>