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15" r:id="rId2"/>
    <p:sldId id="260" r:id="rId3"/>
    <p:sldId id="261" r:id="rId4"/>
    <p:sldId id="262" r:id="rId5"/>
    <p:sldId id="263" r:id="rId6"/>
    <p:sldId id="264" r:id="rId7"/>
    <p:sldId id="265" r:id="rId8"/>
    <p:sldId id="274" r:id="rId9"/>
    <p:sldId id="267" r:id="rId10"/>
    <p:sldId id="266" r:id="rId11"/>
    <p:sldId id="268" r:id="rId12"/>
    <p:sldId id="269" r:id="rId13"/>
    <p:sldId id="270" r:id="rId14"/>
    <p:sldId id="271" r:id="rId15"/>
    <p:sldId id="272" r:id="rId16"/>
    <p:sldId id="275" r:id="rId17"/>
    <p:sldId id="277" r:id="rId18"/>
    <p:sldId id="278" r:id="rId19"/>
    <p:sldId id="276" r:id="rId20"/>
    <p:sldId id="280" r:id="rId21"/>
    <p:sldId id="291" r:id="rId22"/>
    <p:sldId id="292" r:id="rId23"/>
    <p:sldId id="293"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313" r:id="rId41"/>
    <p:sldId id="314" r:id="rId42"/>
    <p:sldId id="311" r:id="rId43"/>
    <p:sldId id="312"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92568-2B50-451C-B7B2-E94D5F49CC35}" type="datetimeFigureOut">
              <a:rPr lang="en-US" smtClean="0"/>
              <a:t>10/9/2023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17F5F6-B7C9-4C44-A5B6-7CF57C9E50B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5714895-B693-406A-B862-7DF976E9D2B0}" type="slidenum">
              <a:rPr lang="en-US" altLang="en-US" sz="2400"/>
              <a:pPr eaLnBrk="1" hangingPunct="1">
                <a:spcBef>
                  <a:spcPct val="0"/>
                </a:spcBef>
              </a:pPr>
              <a:t>21</a:t>
            </a:fld>
            <a:endParaRPr lang="en-US" altLang="en-US" sz="24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966426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52FA3AF-D7D7-40D1-A15A-FE4557F2B9A4}" type="slidenum">
              <a:rPr lang="en-US" altLang="en-US" sz="2400"/>
              <a:pPr eaLnBrk="1" hangingPunct="1">
                <a:spcBef>
                  <a:spcPct val="0"/>
                </a:spcBef>
              </a:pPr>
              <a:t>30</a:t>
            </a:fld>
            <a:endParaRPr lang="en-US" altLang="en-US" sz="24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717299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263E4A4-1713-4E23-9671-84F821384901}" type="slidenum">
              <a:rPr lang="en-US" altLang="en-US" sz="2400"/>
              <a:pPr eaLnBrk="1" hangingPunct="1">
                <a:spcBef>
                  <a:spcPct val="0"/>
                </a:spcBef>
              </a:pPr>
              <a:t>31</a:t>
            </a:fld>
            <a:endParaRPr lang="en-US" altLang="en-US" sz="240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4245940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EDCE209-03F1-4AE6-B145-D969876DC08B}" type="slidenum">
              <a:rPr lang="en-US" altLang="en-US" sz="2400"/>
              <a:pPr eaLnBrk="1" hangingPunct="1">
                <a:spcBef>
                  <a:spcPct val="0"/>
                </a:spcBef>
              </a:pPr>
              <a:t>32</a:t>
            </a:fld>
            <a:endParaRPr lang="en-US" altLang="en-US" sz="24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981240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F23A747D-6888-433E-9E8E-252377312DA6}" type="slidenum">
              <a:rPr lang="en-US" altLang="en-US" sz="2400"/>
              <a:pPr eaLnBrk="1" hangingPunct="1">
                <a:spcBef>
                  <a:spcPct val="0"/>
                </a:spcBef>
              </a:pPr>
              <a:t>33</a:t>
            </a:fld>
            <a:endParaRPr lang="en-US" altLang="en-US" sz="240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711055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446ED0CC-2FD8-440E-BA54-BB8B36EAD698}" type="slidenum">
              <a:rPr lang="en-US" altLang="en-US" sz="2400"/>
              <a:pPr eaLnBrk="1" hangingPunct="1">
                <a:spcBef>
                  <a:spcPct val="0"/>
                </a:spcBef>
              </a:pPr>
              <a:t>34</a:t>
            </a:fld>
            <a:endParaRPr lang="en-US" altLang="en-US" sz="24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096912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69617FD-5B87-47F4-84BB-8E64E327BA0B}" type="slidenum">
              <a:rPr lang="en-US" altLang="en-US" sz="2400"/>
              <a:pPr eaLnBrk="1" hangingPunct="1">
                <a:spcBef>
                  <a:spcPct val="0"/>
                </a:spcBef>
              </a:pPr>
              <a:t>35</a:t>
            </a:fld>
            <a:endParaRPr lang="en-US" altLang="en-US" sz="240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3630868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61FBDEB0-7855-40D1-8D6D-C2C9432FEA93}" type="slidenum">
              <a:rPr lang="en-US" altLang="en-US" sz="2400"/>
              <a:pPr eaLnBrk="1" hangingPunct="1">
                <a:spcBef>
                  <a:spcPct val="0"/>
                </a:spcBef>
              </a:pPr>
              <a:t>36</a:t>
            </a:fld>
            <a:endParaRPr lang="en-US" altLang="en-US" sz="24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836085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CC5DE8F-D42C-4DDB-9B1B-756C02DAA52A}" type="slidenum">
              <a:rPr lang="en-US" altLang="en-US" sz="2400"/>
              <a:pPr eaLnBrk="1" hangingPunct="1">
                <a:spcBef>
                  <a:spcPct val="0"/>
                </a:spcBef>
              </a:pPr>
              <a:t>37</a:t>
            </a:fld>
            <a:endParaRPr lang="en-US" altLang="en-US" sz="240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642529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C94EE51-165C-4479-808D-0F95D50C1E1B}" type="slidenum">
              <a:rPr lang="en-US" altLang="en-US" sz="2400"/>
              <a:pPr eaLnBrk="1" hangingPunct="1">
                <a:spcBef>
                  <a:spcPct val="0"/>
                </a:spcBef>
              </a:pPr>
              <a:t>38</a:t>
            </a:fld>
            <a:endParaRPr lang="en-US" altLang="en-US" sz="2400"/>
          </a:p>
        </p:txBody>
      </p:sp>
      <p:sp>
        <p:nvSpPr>
          <p:cNvPr id="129027" name="Rectangle 2"/>
          <p:cNvSpPr>
            <a:spLocks noGrp="1" noRot="1" noChangeAspect="1" noChangeArrowheads="1" noTextEdit="1"/>
          </p:cNvSpPr>
          <p:nvPr>
            <p:ph type="sldImg"/>
          </p:nvPr>
        </p:nvSpPr>
        <p:spPr>
          <a:ln cap="flat"/>
        </p:spPr>
      </p:sp>
      <p:sp>
        <p:nvSpPr>
          <p:cNvPr id="1290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846980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5C1BC04-645A-4A79-ABEF-C4A38AE98289}" type="slidenum">
              <a:rPr lang="en-US" altLang="en-US" sz="2400"/>
              <a:pPr eaLnBrk="1" hangingPunct="1">
                <a:spcBef>
                  <a:spcPct val="0"/>
                </a:spcBef>
              </a:pPr>
              <a:t>39</a:t>
            </a:fld>
            <a:endParaRPr lang="en-US" altLang="en-US" sz="240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660508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B034A0EA-FC41-4E14-A9B3-5E092C91BC23}" type="slidenum">
              <a:rPr lang="en-US" altLang="en-US" sz="2400"/>
              <a:pPr eaLnBrk="1" hangingPunct="1">
                <a:spcBef>
                  <a:spcPct val="0"/>
                </a:spcBef>
              </a:pPr>
              <a:t>22</a:t>
            </a:fld>
            <a:endParaRPr lang="en-US" altLang="en-US" sz="240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42645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990569A8-368C-4765-B95F-B92660BE2A48}" type="slidenum">
              <a:rPr lang="en-US" altLang="en-US" sz="2400"/>
              <a:pPr eaLnBrk="1" hangingPunct="1">
                <a:spcBef>
                  <a:spcPct val="0"/>
                </a:spcBef>
              </a:pPr>
              <a:t>40</a:t>
            </a:fld>
            <a:endParaRPr lang="en-US" altLang="en-US" sz="24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6588855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101B6AF-A02E-4712-ACA0-285A866538CA}" type="slidenum">
              <a:rPr lang="en-US" altLang="en-US" sz="2400"/>
              <a:pPr eaLnBrk="1" hangingPunct="1">
                <a:spcBef>
                  <a:spcPct val="0"/>
                </a:spcBef>
              </a:pPr>
              <a:t>41</a:t>
            </a:fld>
            <a:endParaRPr lang="en-US" altLang="en-US" sz="2400"/>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4058054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0FD880A3-AB4C-4ED4-9946-4CC0148C582D}" type="slidenum">
              <a:rPr lang="en-US" altLang="en-US" sz="2400"/>
              <a:pPr eaLnBrk="1" hangingPunct="1">
                <a:spcBef>
                  <a:spcPct val="0"/>
                </a:spcBef>
              </a:pPr>
              <a:t>42</a:t>
            </a:fld>
            <a:endParaRPr lang="en-US" altLang="en-US" sz="24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727267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3D29DB4E-346C-4AF7-979E-10E9FFBF8BC3}" type="slidenum">
              <a:rPr lang="en-US" altLang="en-US" sz="2400"/>
              <a:pPr eaLnBrk="1" hangingPunct="1">
                <a:spcBef>
                  <a:spcPct val="0"/>
                </a:spcBef>
              </a:pPr>
              <a:t>43</a:t>
            </a:fld>
            <a:endParaRPr lang="en-US" altLang="en-US" sz="240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75697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cap="flat"/>
        </p:spPr>
      </p:sp>
      <p:sp>
        <p:nvSpPr>
          <p:cNvPr id="1126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40430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D9039070-630C-4B6B-BD46-7980AADF43BF}" type="slidenum">
              <a:rPr lang="en-US" altLang="en-US" sz="2400"/>
              <a:pPr eaLnBrk="1" hangingPunct="1">
                <a:spcBef>
                  <a:spcPct val="0"/>
                </a:spcBef>
              </a:pPr>
              <a:t>24</a:t>
            </a:fld>
            <a:endParaRPr lang="en-US" altLang="en-US" sz="24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04108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593A6B5-F805-4CC7-B635-BBBE4D20560C}" type="slidenum">
              <a:rPr lang="en-US" altLang="en-US" sz="2400"/>
              <a:pPr eaLnBrk="1" hangingPunct="1">
                <a:spcBef>
                  <a:spcPct val="0"/>
                </a:spcBef>
              </a:pPr>
              <a:t>25</a:t>
            </a:fld>
            <a:endParaRPr lang="en-US" altLang="en-US" sz="240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291815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E3D3582-2128-442E-9FEF-13D2EA43920B}" type="slidenum">
              <a:rPr lang="en-US" altLang="en-US" sz="2400"/>
              <a:pPr eaLnBrk="1" hangingPunct="1">
                <a:spcBef>
                  <a:spcPct val="0"/>
                </a:spcBef>
              </a:pPr>
              <a:t>26</a:t>
            </a:fld>
            <a:endParaRPr lang="en-US" altLang="en-US" sz="24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557297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70096997-3DB5-485F-B636-ED865172B00E}" type="slidenum">
              <a:rPr lang="en-US" altLang="en-US" sz="2400"/>
              <a:pPr eaLnBrk="1" hangingPunct="1">
                <a:spcBef>
                  <a:spcPct val="0"/>
                </a:spcBef>
              </a:pPr>
              <a:t>27</a:t>
            </a:fld>
            <a:endParaRPr lang="en-US" altLang="en-US" sz="240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1878390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1EC86115-53D0-41E0-8F8E-DBC5FD489636}" type="slidenum">
              <a:rPr lang="en-US" altLang="en-US" sz="2400"/>
              <a:pPr eaLnBrk="1" hangingPunct="1">
                <a:spcBef>
                  <a:spcPct val="0"/>
                </a:spcBef>
              </a:pPr>
              <a:t>28</a:t>
            </a:fld>
            <a:endParaRPr lang="en-US" altLang="en-US" sz="24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2405407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A75A467E-F240-482E-8713-C07FAAF17D3D}" type="slidenum">
              <a:rPr lang="en-US" altLang="en-US" sz="2400"/>
              <a:pPr eaLnBrk="1" hangingPunct="1">
                <a:spcBef>
                  <a:spcPct val="0"/>
                </a:spcBef>
              </a:pPr>
              <a:t>29</a:t>
            </a:fld>
            <a:endParaRPr lang="en-US" altLang="en-US" sz="240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smtClean="0"/>
          </a:p>
        </p:txBody>
      </p:sp>
    </p:spTree>
    <p:extLst>
      <p:ext uri="{BB962C8B-B14F-4D97-AF65-F5344CB8AC3E}">
        <p14:creationId xmlns:p14="http://schemas.microsoft.com/office/powerpoint/2010/main" val="421756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CD1496-4E18-4C6C-BC34-27CF53B71F84}" type="datetime1">
              <a:rPr lang="en-US" smtClean="0"/>
              <a:t>10/9/2023</a:t>
            </a:fld>
            <a:endParaRPr lang="en-US"/>
          </a:p>
        </p:txBody>
      </p:sp>
      <p:sp>
        <p:nvSpPr>
          <p:cNvPr id="5" name="Footer Placeholder 4"/>
          <p:cNvSpPr>
            <a:spLocks noGrp="1"/>
          </p:cNvSpPr>
          <p:nvPr>
            <p:ph type="ftr" sz="quarter" idx="11"/>
          </p:nvPr>
        </p:nvSpPr>
        <p:spPr/>
        <p:txBody>
          <a:bodyPr/>
          <a:lstStyle/>
          <a:p>
            <a:r>
              <a:rPr lang="en-US"/>
              <a:t>Department of CSE (AI/ML)</a:t>
            </a:r>
          </a:p>
        </p:txBody>
      </p:sp>
      <p:sp>
        <p:nvSpPr>
          <p:cNvPr id="6" name="Slide Number Placeholder 5"/>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68B6E1-A080-4E6C-900E-BE9D86579401}" type="datetime1">
              <a:rPr lang="en-US" smtClean="0"/>
              <a:t>10/9/2023</a:t>
            </a:fld>
            <a:endParaRPr lang="en-US"/>
          </a:p>
        </p:txBody>
      </p:sp>
      <p:sp>
        <p:nvSpPr>
          <p:cNvPr id="5" name="Footer Placeholder 4"/>
          <p:cNvSpPr>
            <a:spLocks noGrp="1"/>
          </p:cNvSpPr>
          <p:nvPr>
            <p:ph type="ftr" sz="quarter" idx="11"/>
          </p:nvPr>
        </p:nvSpPr>
        <p:spPr/>
        <p:txBody>
          <a:bodyPr/>
          <a:lstStyle/>
          <a:p>
            <a:r>
              <a:rPr lang="en-US"/>
              <a:t>Department of CSE (AI/ML)</a:t>
            </a:r>
          </a:p>
        </p:txBody>
      </p:sp>
      <p:sp>
        <p:nvSpPr>
          <p:cNvPr id="6" name="Slide Number Placeholder 5"/>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7B2A45-40D0-44CA-AAF7-B398FB3CAFF2}" type="datetime1">
              <a:rPr lang="en-US" smtClean="0"/>
              <a:t>10/9/2023</a:t>
            </a:fld>
            <a:endParaRPr lang="en-US"/>
          </a:p>
        </p:txBody>
      </p:sp>
      <p:sp>
        <p:nvSpPr>
          <p:cNvPr id="5" name="Footer Placeholder 4"/>
          <p:cNvSpPr>
            <a:spLocks noGrp="1"/>
          </p:cNvSpPr>
          <p:nvPr>
            <p:ph type="ftr" sz="quarter" idx="11"/>
          </p:nvPr>
        </p:nvSpPr>
        <p:spPr/>
        <p:txBody>
          <a:bodyPr/>
          <a:lstStyle/>
          <a:p>
            <a:r>
              <a:rPr lang="en-US"/>
              <a:t>Department of CSE (AI/ML)</a:t>
            </a:r>
          </a:p>
        </p:txBody>
      </p:sp>
      <p:sp>
        <p:nvSpPr>
          <p:cNvPr id="6" name="Slide Number Placeholder 5"/>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7724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143000"/>
            <a:ext cx="3848100" cy="5029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11736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7309EA-93D6-44D9-BE20-3CF77A4F1EA7}" type="datetime1">
              <a:rPr lang="en-US" smtClean="0"/>
              <a:t>10/9/2023</a:t>
            </a:fld>
            <a:endParaRPr lang="en-US"/>
          </a:p>
        </p:txBody>
      </p:sp>
      <p:sp>
        <p:nvSpPr>
          <p:cNvPr id="5" name="Footer Placeholder 4"/>
          <p:cNvSpPr>
            <a:spLocks noGrp="1"/>
          </p:cNvSpPr>
          <p:nvPr>
            <p:ph type="ftr" sz="quarter" idx="11"/>
          </p:nvPr>
        </p:nvSpPr>
        <p:spPr/>
        <p:txBody>
          <a:bodyPr/>
          <a:lstStyle/>
          <a:p>
            <a:r>
              <a:rPr lang="en-US"/>
              <a:t>Department of CSE (AI/ML)</a:t>
            </a:r>
          </a:p>
        </p:txBody>
      </p:sp>
      <p:sp>
        <p:nvSpPr>
          <p:cNvPr id="6" name="Slide Number Placeholder 5"/>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F81FF1-D56E-4668-BAB1-EF7E11E0BC57}" type="datetime1">
              <a:rPr lang="en-US" smtClean="0"/>
              <a:t>10/9/2023</a:t>
            </a:fld>
            <a:endParaRPr lang="en-US"/>
          </a:p>
        </p:txBody>
      </p:sp>
      <p:sp>
        <p:nvSpPr>
          <p:cNvPr id="5" name="Footer Placeholder 4"/>
          <p:cNvSpPr>
            <a:spLocks noGrp="1"/>
          </p:cNvSpPr>
          <p:nvPr>
            <p:ph type="ftr" sz="quarter" idx="11"/>
          </p:nvPr>
        </p:nvSpPr>
        <p:spPr/>
        <p:txBody>
          <a:bodyPr/>
          <a:lstStyle/>
          <a:p>
            <a:r>
              <a:rPr lang="en-US"/>
              <a:t>Department of CSE (AI/ML)</a:t>
            </a:r>
          </a:p>
        </p:txBody>
      </p:sp>
      <p:sp>
        <p:nvSpPr>
          <p:cNvPr id="6" name="Slide Number Placeholder 5"/>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F182B9-D380-4B67-B7A9-3EAE2E9ED5A1}" type="datetime1">
              <a:rPr lang="en-US" smtClean="0"/>
              <a:t>10/9/2023</a:t>
            </a:fld>
            <a:endParaRPr lang="en-US"/>
          </a:p>
        </p:txBody>
      </p:sp>
      <p:sp>
        <p:nvSpPr>
          <p:cNvPr id="6" name="Footer Placeholder 5"/>
          <p:cNvSpPr>
            <a:spLocks noGrp="1"/>
          </p:cNvSpPr>
          <p:nvPr>
            <p:ph type="ftr" sz="quarter" idx="11"/>
          </p:nvPr>
        </p:nvSpPr>
        <p:spPr/>
        <p:txBody>
          <a:bodyPr/>
          <a:lstStyle/>
          <a:p>
            <a:r>
              <a:rPr lang="en-US"/>
              <a:t>Department of CSE (AI/ML)</a:t>
            </a:r>
          </a:p>
        </p:txBody>
      </p:sp>
      <p:sp>
        <p:nvSpPr>
          <p:cNvPr id="7" name="Slide Number Placeholder 6"/>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FBEBB1-A8B9-4B02-BCAF-4AF11E197C74}" type="datetime1">
              <a:rPr lang="en-US" smtClean="0"/>
              <a:t>10/9/2023</a:t>
            </a:fld>
            <a:endParaRPr lang="en-US"/>
          </a:p>
        </p:txBody>
      </p:sp>
      <p:sp>
        <p:nvSpPr>
          <p:cNvPr id="8" name="Footer Placeholder 7"/>
          <p:cNvSpPr>
            <a:spLocks noGrp="1"/>
          </p:cNvSpPr>
          <p:nvPr>
            <p:ph type="ftr" sz="quarter" idx="11"/>
          </p:nvPr>
        </p:nvSpPr>
        <p:spPr/>
        <p:txBody>
          <a:bodyPr/>
          <a:lstStyle/>
          <a:p>
            <a:r>
              <a:rPr lang="en-US"/>
              <a:t>Department of CSE (AI/ML)</a:t>
            </a:r>
          </a:p>
        </p:txBody>
      </p:sp>
      <p:sp>
        <p:nvSpPr>
          <p:cNvPr id="9" name="Slide Number Placeholder 8"/>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1231E1-FC9B-4527-A308-C0E5ACB48AC3}" type="datetime1">
              <a:rPr lang="en-US" smtClean="0"/>
              <a:t>10/9/2023</a:t>
            </a:fld>
            <a:endParaRPr lang="en-US"/>
          </a:p>
        </p:txBody>
      </p:sp>
      <p:sp>
        <p:nvSpPr>
          <p:cNvPr id="4" name="Footer Placeholder 3"/>
          <p:cNvSpPr>
            <a:spLocks noGrp="1"/>
          </p:cNvSpPr>
          <p:nvPr>
            <p:ph type="ftr" sz="quarter" idx="11"/>
          </p:nvPr>
        </p:nvSpPr>
        <p:spPr/>
        <p:txBody>
          <a:bodyPr/>
          <a:lstStyle/>
          <a:p>
            <a:r>
              <a:rPr lang="en-US"/>
              <a:t>Department of CSE (AI/ML)</a:t>
            </a:r>
          </a:p>
        </p:txBody>
      </p:sp>
      <p:sp>
        <p:nvSpPr>
          <p:cNvPr id="5" name="Slide Number Placeholder 4"/>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452CE-1AF9-4045-AA5B-280E260A7150}" type="datetime1">
              <a:rPr lang="en-US" smtClean="0"/>
              <a:t>10/9/2023</a:t>
            </a:fld>
            <a:endParaRPr lang="en-US"/>
          </a:p>
        </p:txBody>
      </p:sp>
      <p:sp>
        <p:nvSpPr>
          <p:cNvPr id="3" name="Footer Placeholder 2"/>
          <p:cNvSpPr>
            <a:spLocks noGrp="1"/>
          </p:cNvSpPr>
          <p:nvPr>
            <p:ph type="ftr" sz="quarter" idx="11"/>
          </p:nvPr>
        </p:nvSpPr>
        <p:spPr/>
        <p:txBody>
          <a:bodyPr/>
          <a:lstStyle/>
          <a:p>
            <a:r>
              <a:rPr lang="en-US"/>
              <a:t>Department of CSE (AI/ML)</a:t>
            </a:r>
          </a:p>
        </p:txBody>
      </p:sp>
      <p:sp>
        <p:nvSpPr>
          <p:cNvPr id="4" name="Slide Number Placeholder 3"/>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157226-5C63-4698-9395-DFF2E48DE510}" type="datetime1">
              <a:rPr lang="en-US" smtClean="0"/>
              <a:t>10/9/2023</a:t>
            </a:fld>
            <a:endParaRPr lang="en-US"/>
          </a:p>
        </p:txBody>
      </p:sp>
      <p:sp>
        <p:nvSpPr>
          <p:cNvPr id="6" name="Footer Placeholder 5"/>
          <p:cNvSpPr>
            <a:spLocks noGrp="1"/>
          </p:cNvSpPr>
          <p:nvPr>
            <p:ph type="ftr" sz="quarter" idx="11"/>
          </p:nvPr>
        </p:nvSpPr>
        <p:spPr/>
        <p:txBody>
          <a:bodyPr/>
          <a:lstStyle/>
          <a:p>
            <a:r>
              <a:rPr lang="en-US"/>
              <a:t>Department of CSE (AI/ML)</a:t>
            </a:r>
          </a:p>
        </p:txBody>
      </p:sp>
      <p:sp>
        <p:nvSpPr>
          <p:cNvPr id="7" name="Slide Number Placeholder 6"/>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63C681-B13B-4844-9B5D-07E28022C48E}" type="datetime1">
              <a:rPr lang="en-US" smtClean="0"/>
              <a:t>10/9/2023</a:t>
            </a:fld>
            <a:endParaRPr lang="en-US"/>
          </a:p>
        </p:txBody>
      </p:sp>
      <p:sp>
        <p:nvSpPr>
          <p:cNvPr id="6" name="Footer Placeholder 5"/>
          <p:cNvSpPr>
            <a:spLocks noGrp="1"/>
          </p:cNvSpPr>
          <p:nvPr>
            <p:ph type="ftr" sz="quarter" idx="11"/>
          </p:nvPr>
        </p:nvSpPr>
        <p:spPr/>
        <p:txBody>
          <a:bodyPr/>
          <a:lstStyle/>
          <a:p>
            <a:r>
              <a:rPr lang="en-US"/>
              <a:t>Department of CSE (AI/ML)</a:t>
            </a:r>
          </a:p>
        </p:txBody>
      </p:sp>
      <p:sp>
        <p:nvSpPr>
          <p:cNvPr id="7" name="Slide Number Placeholder 6"/>
          <p:cNvSpPr>
            <a:spLocks noGrp="1"/>
          </p:cNvSpPr>
          <p:nvPr>
            <p:ph type="sldNum" sz="quarter" idx="12"/>
          </p:nvPr>
        </p:nvSpPr>
        <p:spPr/>
        <p:txBody>
          <a:bodyPr/>
          <a:lstStyle/>
          <a:p>
            <a:fld id="{6D782209-A5DF-4191-B6BF-DE6C174273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04836-6358-4D16-ACBF-A0D4B054D8A6}" type="datetime1">
              <a:rPr lang="en-US" smtClean="0"/>
              <a:t>10/9/2023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 (AI/ML)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82209-A5DF-4191-B6BF-DE6C174273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b="1" dirty="0" smtClean="0"/>
              <a:t>MODULE V</a:t>
            </a:r>
            <a:br>
              <a:rPr lang="en-US" b="1" dirty="0" smtClean="0"/>
            </a:br>
            <a:r>
              <a:rPr lang="en-US" b="1" dirty="0" smtClean="0"/>
              <a:t/>
            </a:r>
            <a:br>
              <a:rPr lang="en-US" b="1" dirty="0" smtClean="0"/>
            </a:br>
            <a:r>
              <a:rPr lang="en-US" b="1" dirty="0" smtClean="0"/>
              <a:t>GAME PLAYING</a:t>
            </a:r>
            <a:endParaRPr lang="en-US" b="1" dirty="0"/>
          </a:p>
        </p:txBody>
      </p:sp>
      <p:sp>
        <p:nvSpPr>
          <p:cNvPr id="4" name="Slide Number Placeholder 3"/>
          <p:cNvSpPr>
            <a:spLocks noGrp="1"/>
          </p:cNvSpPr>
          <p:nvPr>
            <p:ph type="sldNum" sz="quarter" idx="12"/>
          </p:nvPr>
        </p:nvSpPr>
        <p:spPr/>
        <p:txBody>
          <a:bodyPr/>
          <a:lstStyle/>
          <a:p>
            <a:fld id="{6D782209-A5DF-4191-B6BF-DE6C1742738D}" type="slidenum">
              <a:rPr lang="en-US" smtClean="0"/>
              <a:t>1</a:t>
            </a:fld>
            <a:endParaRPr lang="en-US"/>
          </a:p>
        </p:txBody>
      </p:sp>
      <p:pic>
        <p:nvPicPr>
          <p:cNvPr id="5" name="Picture 2" descr="Crescen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6945"/>
            <a:ext cx="3153703" cy="81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698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6D782209-A5DF-4191-B6BF-DE6C1742738D}" type="slidenum">
              <a:rPr lang="en-US" smtClean="0"/>
              <a:t>10</a:t>
            </a:fld>
            <a:endParaRPr lang="en-US"/>
          </a:p>
        </p:txBody>
      </p:sp>
      <p:pic>
        <p:nvPicPr>
          <p:cNvPr id="1026" name="Picture 2"/>
          <p:cNvPicPr>
            <a:picLocks noChangeAspect="1" noChangeArrowheads="1"/>
          </p:cNvPicPr>
          <p:nvPr/>
        </p:nvPicPr>
        <p:blipFill>
          <a:blip r:embed="rId2"/>
          <a:srcRect/>
          <a:stretch>
            <a:fillRect/>
          </a:stretch>
        </p:blipFill>
        <p:spPr bwMode="auto">
          <a:xfrm>
            <a:off x="838200" y="381000"/>
            <a:ext cx="7728090" cy="55626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Step 2</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Now, first we find the utilities value for the Maximizer, its initial value is -∞, so we will compare each value in terminal state with initial value of Maximizer and determines the higher nodes values. It will find the maximum among the all.</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For node D         max(-1,- -∞) =&gt; max(-1,4)= 4</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For Node E         max(2, -∞) =&gt; max(2, 6)= 6</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For Node F         max(-3, -∞) =&gt; max(-3,-5) = -3</a:t>
            </a:r>
          </a:p>
          <a:p>
            <a:pPr algn="just">
              <a:buFont typeface="Arial" panose="020B0604020202020204" pitchFamily="34" charset="0"/>
              <a:buChar char="•"/>
            </a:pPr>
            <a:r>
              <a:rPr lang="en-IN" b="0" i="0" dirty="0">
                <a:solidFill>
                  <a:srgbClr val="000000"/>
                </a:solidFill>
                <a:effectLst/>
                <a:latin typeface="Times New Roman" panose="02020603050405020304" pitchFamily="18" charset="0"/>
                <a:cs typeface="Times New Roman" panose="02020603050405020304" pitchFamily="18" charset="0"/>
              </a:rPr>
              <a:t>For node G         max(0, -∞) = max(0, 7) = 7</a:t>
            </a:r>
          </a:p>
          <a:p>
            <a:endParaRPr lang="en-US" dirty="0"/>
          </a:p>
        </p:txBody>
      </p:sp>
      <p:sp>
        <p:nvSpPr>
          <p:cNvPr id="6" name="Slide Number Placeholder 5"/>
          <p:cNvSpPr>
            <a:spLocks noGrp="1"/>
          </p:cNvSpPr>
          <p:nvPr>
            <p:ph type="sldNum" sz="quarter" idx="12"/>
          </p:nvPr>
        </p:nvSpPr>
        <p:spPr/>
        <p:txBody>
          <a:bodyPr/>
          <a:lstStyle/>
          <a:p>
            <a:fld id="{6D782209-A5DF-4191-B6BF-DE6C1742738D}"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782209-A5DF-4191-B6BF-DE6C1742738D}" type="slidenum">
              <a:rPr lang="en-US" smtClean="0"/>
              <a:t>12</a:t>
            </a:fld>
            <a:endParaRPr lang="en-US"/>
          </a:p>
        </p:txBody>
      </p:sp>
      <p:pic>
        <p:nvPicPr>
          <p:cNvPr id="9" name="Picture 8">
            <a:extLst>
              <a:ext uri="{FF2B5EF4-FFF2-40B4-BE49-F238E27FC236}">
                <a16:creationId xmlns:a16="http://schemas.microsoft.com/office/drawing/2014/main" id="{68F6817B-9F4F-58A5-3B4C-F86505609F99}"/>
              </a:ext>
            </a:extLst>
          </p:cNvPr>
          <p:cNvPicPr>
            <a:picLocks noChangeAspect="1"/>
          </p:cNvPicPr>
          <p:nvPr/>
        </p:nvPicPr>
        <p:blipFill>
          <a:blip r:embed="rId2"/>
          <a:stretch>
            <a:fillRect/>
          </a:stretch>
        </p:blipFill>
        <p:spPr>
          <a:xfrm>
            <a:off x="779859" y="439890"/>
            <a:ext cx="7584281" cy="57921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3</a:t>
            </a:r>
          </a:p>
        </p:txBody>
      </p:sp>
      <p:sp>
        <p:nvSpPr>
          <p:cNvPr id="3" name="Content Placeholder 2"/>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In the next step, it's a turn for minimizer, so it will compare all nodes value with +∞ and will find the 3</a:t>
            </a:r>
            <a:r>
              <a:rPr lang="en-US" b="0" i="0" baseline="30000" dirty="0">
                <a:solidFill>
                  <a:srgbClr val="333333"/>
                </a:solidFill>
                <a:effectLst/>
                <a:latin typeface="Times New Roman" panose="02020603050405020304" pitchFamily="18" charset="0"/>
                <a:cs typeface="Times New Roman" panose="02020603050405020304" pitchFamily="18" charset="0"/>
              </a:rPr>
              <a:t>rd</a:t>
            </a:r>
            <a:r>
              <a:rPr lang="en-US" b="0" i="0" dirty="0">
                <a:solidFill>
                  <a:srgbClr val="333333"/>
                </a:solidFill>
                <a:effectLst/>
                <a:latin typeface="Times New Roman" panose="02020603050405020304" pitchFamily="18" charset="0"/>
                <a:cs typeface="Times New Roman" panose="02020603050405020304" pitchFamily="18" charset="0"/>
              </a:rPr>
              <a:t> layer node values.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For node B= min(4,6) = 4</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For node C= min (-3, 7) = -3</a:t>
            </a:r>
          </a:p>
          <a:p>
            <a:endParaRPr lang="en-US" dirty="0"/>
          </a:p>
        </p:txBody>
      </p:sp>
      <p:sp>
        <p:nvSpPr>
          <p:cNvPr id="6" name="Slide Number Placeholder 5"/>
          <p:cNvSpPr>
            <a:spLocks noGrp="1"/>
          </p:cNvSpPr>
          <p:nvPr>
            <p:ph type="sldNum" sz="quarter" idx="12"/>
          </p:nvPr>
        </p:nvSpPr>
        <p:spPr/>
        <p:txBody>
          <a:bodyPr/>
          <a:lstStyle/>
          <a:p>
            <a:fld id="{6D782209-A5DF-4191-B6BF-DE6C1742738D}"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D782209-A5DF-4191-B6BF-DE6C1742738D}" type="slidenum">
              <a:rPr lang="en-US" smtClean="0"/>
              <a:t>14</a:t>
            </a:fld>
            <a:endParaRPr lang="en-US"/>
          </a:p>
        </p:txBody>
      </p:sp>
      <p:pic>
        <p:nvPicPr>
          <p:cNvPr id="9" name="Picture 8">
            <a:extLst>
              <a:ext uri="{FF2B5EF4-FFF2-40B4-BE49-F238E27FC236}">
                <a16:creationId xmlns:a16="http://schemas.microsoft.com/office/drawing/2014/main" id="{C09317D3-CD69-A554-4D76-2C0D8F6A80C8}"/>
              </a:ext>
            </a:extLst>
          </p:cNvPr>
          <p:cNvPicPr>
            <a:picLocks noChangeAspect="1"/>
          </p:cNvPicPr>
          <p:nvPr/>
        </p:nvPicPr>
        <p:blipFill>
          <a:blip r:embed="rId2"/>
          <a:stretch>
            <a:fillRect/>
          </a:stretch>
        </p:blipFill>
        <p:spPr>
          <a:xfrm>
            <a:off x="798932" y="157951"/>
            <a:ext cx="7546135" cy="60955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Step 4</a:t>
            </a:r>
          </a:p>
        </p:txBody>
      </p:sp>
      <p:sp>
        <p:nvSpPr>
          <p:cNvPr id="3" name="Content Placeholder 2"/>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Now it's a turn for Maximizer, and it will again choose the maximum of all nodes value and find the maximum value for the root node. </a:t>
            </a:r>
          </a:p>
          <a:p>
            <a:pPr algn="just"/>
            <a:r>
              <a:rPr lang="en-US" b="0" i="0" dirty="0">
                <a:solidFill>
                  <a:srgbClr val="333333"/>
                </a:solidFill>
                <a:effectLst/>
                <a:latin typeface="Times New Roman" panose="02020603050405020304" pitchFamily="18" charset="0"/>
                <a:cs typeface="Times New Roman" panose="02020603050405020304" pitchFamily="18" charset="0"/>
              </a:rPr>
              <a:t>In this game tree, there are only 4 layers, hence we reach immediately to the root node, but in real games, there will be more than 4 layers.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For node A max(4, -3)= 4</a:t>
            </a:r>
          </a:p>
          <a:p>
            <a:endParaRPr lang="en-US" dirty="0"/>
          </a:p>
        </p:txBody>
      </p:sp>
      <p:sp>
        <p:nvSpPr>
          <p:cNvPr id="6" name="Slide Number Placeholder 5"/>
          <p:cNvSpPr>
            <a:spLocks noGrp="1"/>
          </p:cNvSpPr>
          <p:nvPr>
            <p:ph type="sldNum" sz="quarter" idx="12"/>
          </p:nvPr>
        </p:nvSpPr>
        <p:spPr/>
        <p:txBody>
          <a:bodyPr/>
          <a:lstStyle/>
          <a:p>
            <a:fld id="{6D782209-A5DF-4191-B6BF-DE6C1742738D}"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6D16938-7E7E-26E9-3DED-FE620AFEDC00}"/>
              </a:ext>
            </a:extLst>
          </p:cNvPr>
          <p:cNvSpPr>
            <a:spLocks noGrp="1"/>
          </p:cNvSpPr>
          <p:nvPr>
            <p:ph type="sldNum" sz="quarter" idx="12"/>
          </p:nvPr>
        </p:nvSpPr>
        <p:spPr/>
        <p:txBody>
          <a:bodyPr/>
          <a:lstStyle/>
          <a:p>
            <a:fld id="{6D782209-A5DF-4191-B6BF-DE6C1742738D}" type="slidenum">
              <a:rPr lang="en-US" smtClean="0"/>
              <a:t>16</a:t>
            </a:fld>
            <a:endParaRPr lang="en-US"/>
          </a:p>
        </p:txBody>
      </p:sp>
      <p:pic>
        <p:nvPicPr>
          <p:cNvPr id="9" name="Picture 8">
            <a:extLst>
              <a:ext uri="{FF2B5EF4-FFF2-40B4-BE49-F238E27FC236}">
                <a16:creationId xmlns:a16="http://schemas.microsoft.com/office/drawing/2014/main" id="{9F4CE2E3-8AA3-04DA-E4D3-E88949AF7AA9}"/>
              </a:ext>
            </a:extLst>
          </p:cNvPr>
          <p:cNvPicPr>
            <a:picLocks noChangeAspect="1"/>
          </p:cNvPicPr>
          <p:nvPr/>
        </p:nvPicPr>
        <p:blipFill>
          <a:blip r:embed="rId2"/>
          <a:stretch>
            <a:fillRect/>
          </a:stretch>
        </p:blipFill>
        <p:spPr>
          <a:xfrm>
            <a:off x="618025" y="72866"/>
            <a:ext cx="8092356" cy="6232044"/>
          </a:xfrm>
          <a:prstGeom prst="rect">
            <a:avLst/>
          </a:prstGeom>
        </p:spPr>
      </p:pic>
    </p:spTree>
    <p:extLst>
      <p:ext uri="{BB962C8B-B14F-4D97-AF65-F5344CB8AC3E}">
        <p14:creationId xmlns:p14="http://schemas.microsoft.com/office/powerpoint/2010/main" val="3234939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2F6D5A-51AB-ECC7-2A6F-26E62C9491BD}"/>
              </a:ext>
            </a:extLst>
          </p:cNvPr>
          <p:cNvSpPr>
            <a:spLocks noGrp="1"/>
          </p:cNvSpPr>
          <p:nvPr>
            <p:ph type="title"/>
          </p:nvPr>
        </p:nvSpPr>
        <p:spPr>
          <a:xfrm>
            <a:off x="457200" y="274638"/>
            <a:ext cx="8229600" cy="792162"/>
          </a:xfrm>
        </p:spPr>
        <p:txBody>
          <a:bodyPr/>
          <a:lstStyle/>
          <a:p>
            <a:r>
              <a:rPr lang="en-US" b="1" dirty="0">
                <a:latin typeface="Times New Roman" panose="02020603050405020304" pitchFamily="18" charset="0"/>
                <a:cs typeface="Times New Roman" panose="02020603050405020304" pitchFamily="18" charset="0"/>
              </a:rPr>
              <a:t>Example 2</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534D1D1-EFF4-E839-7493-F2D871C5F28A}"/>
              </a:ext>
            </a:extLst>
          </p:cNvPr>
          <p:cNvSpPr>
            <a:spLocks noGrp="1"/>
          </p:cNvSpPr>
          <p:nvPr>
            <p:ph type="sldNum" sz="quarter" idx="12"/>
          </p:nvPr>
        </p:nvSpPr>
        <p:spPr/>
        <p:txBody>
          <a:bodyPr/>
          <a:lstStyle/>
          <a:p>
            <a:fld id="{6D782209-A5DF-4191-B6BF-DE6C1742738D}" type="slidenum">
              <a:rPr lang="en-US" smtClean="0"/>
              <a:t>17</a:t>
            </a:fld>
            <a:endParaRPr lang="en-US"/>
          </a:p>
        </p:txBody>
      </p:sp>
      <p:pic>
        <p:nvPicPr>
          <p:cNvPr id="8" name="Picture 7">
            <a:extLst>
              <a:ext uri="{FF2B5EF4-FFF2-40B4-BE49-F238E27FC236}">
                <a16:creationId xmlns:a16="http://schemas.microsoft.com/office/drawing/2014/main" id="{319AE1B2-6389-98EE-D2F5-7CA9EA767A3A}"/>
              </a:ext>
            </a:extLst>
          </p:cNvPr>
          <p:cNvPicPr>
            <a:picLocks noChangeAspect="1"/>
          </p:cNvPicPr>
          <p:nvPr/>
        </p:nvPicPr>
        <p:blipFill>
          <a:blip r:embed="rId2"/>
          <a:stretch>
            <a:fillRect/>
          </a:stretch>
        </p:blipFill>
        <p:spPr>
          <a:xfrm>
            <a:off x="207567" y="1295400"/>
            <a:ext cx="8479233" cy="4927557"/>
          </a:xfrm>
          <a:prstGeom prst="rect">
            <a:avLst/>
          </a:prstGeom>
        </p:spPr>
      </p:pic>
    </p:spTree>
    <p:extLst>
      <p:ext uri="{BB962C8B-B14F-4D97-AF65-F5344CB8AC3E}">
        <p14:creationId xmlns:p14="http://schemas.microsoft.com/office/powerpoint/2010/main" val="961078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02C1F3-057C-8242-FBAF-97D632B55DA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83688B6-E7B9-6182-9CB2-F61BF82ED2EB}"/>
              </a:ext>
            </a:extLst>
          </p:cNvPr>
          <p:cNvSpPr>
            <a:spLocks noGrp="1"/>
          </p:cNvSpPr>
          <p:nvPr>
            <p:ph type="sldNum" sz="quarter" idx="12"/>
          </p:nvPr>
        </p:nvSpPr>
        <p:spPr/>
        <p:txBody>
          <a:bodyPr/>
          <a:lstStyle/>
          <a:p>
            <a:fld id="{6D782209-A5DF-4191-B6BF-DE6C1742738D}" type="slidenum">
              <a:rPr lang="en-US" smtClean="0"/>
              <a:t>18</a:t>
            </a:fld>
            <a:endParaRPr lang="en-US"/>
          </a:p>
        </p:txBody>
      </p:sp>
      <p:pic>
        <p:nvPicPr>
          <p:cNvPr id="8" name="Picture 7">
            <a:extLst>
              <a:ext uri="{FF2B5EF4-FFF2-40B4-BE49-F238E27FC236}">
                <a16:creationId xmlns:a16="http://schemas.microsoft.com/office/drawing/2014/main" id="{4EE1DA7D-24B6-C1DB-0570-8453DCF88695}"/>
              </a:ext>
            </a:extLst>
          </p:cNvPr>
          <p:cNvPicPr>
            <a:picLocks noChangeAspect="1"/>
          </p:cNvPicPr>
          <p:nvPr/>
        </p:nvPicPr>
        <p:blipFill>
          <a:blip r:embed="rId2"/>
          <a:stretch>
            <a:fillRect/>
          </a:stretch>
        </p:blipFill>
        <p:spPr>
          <a:xfrm>
            <a:off x="0" y="1417638"/>
            <a:ext cx="8986774" cy="4449762"/>
          </a:xfrm>
          <a:prstGeom prst="rect">
            <a:avLst/>
          </a:prstGeom>
        </p:spPr>
      </p:pic>
    </p:spTree>
    <p:extLst>
      <p:ext uri="{BB962C8B-B14F-4D97-AF65-F5344CB8AC3E}">
        <p14:creationId xmlns:p14="http://schemas.microsoft.com/office/powerpoint/2010/main" val="326258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A9F6F-4B3E-06DC-5F24-66EAB490F563}"/>
              </a:ext>
            </a:extLst>
          </p:cNvPr>
          <p:cNvSpPr>
            <a:spLocks noGrp="1"/>
          </p:cNvSpPr>
          <p:nvPr>
            <p:ph type="title"/>
          </p:nvPr>
        </p:nvSpPr>
        <p:spPr>
          <a:xfrm>
            <a:off x="228600" y="274638"/>
            <a:ext cx="8763000" cy="1143000"/>
          </a:xfrm>
        </p:spPr>
        <p:txBody>
          <a:bodyPr>
            <a:normAutofit fontScale="90000"/>
          </a:bodyPr>
          <a:lstStyle/>
          <a:p>
            <a:r>
              <a:rPr lang="en-US" b="1" i="0" dirty="0">
                <a:effectLst/>
                <a:latin typeface="Times New Roman" panose="02020603050405020304" pitchFamily="18" charset="0"/>
                <a:cs typeface="Times New Roman" panose="02020603050405020304" pitchFamily="18" charset="0"/>
              </a:rPr>
              <a:t>Limitation of the minimax 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1763DF-2397-E1B3-50A1-0144A5AA9BEB}"/>
              </a:ext>
            </a:extLst>
          </p:cNvPr>
          <p:cNvSpPr>
            <a:spLocks noGrp="1"/>
          </p:cNvSpPr>
          <p:nvPr>
            <p:ph idx="1"/>
          </p:nvPr>
        </p:nvSpPr>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main drawback of the minimax algorithm is that it gets really slow for complex games such as Chess, go, etc. </a:t>
            </a:r>
          </a:p>
          <a:p>
            <a:pPr algn="just"/>
            <a:r>
              <a:rPr lang="en-US" b="0" i="0" dirty="0">
                <a:solidFill>
                  <a:srgbClr val="333333"/>
                </a:solidFill>
                <a:effectLst/>
                <a:latin typeface="Times New Roman" panose="02020603050405020304" pitchFamily="18" charset="0"/>
                <a:cs typeface="Times New Roman" panose="02020603050405020304" pitchFamily="18" charset="0"/>
              </a:rPr>
              <a:t>This type of games has a huge branching factor, and the player has lots of choices to decide. </a:t>
            </a:r>
          </a:p>
          <a:p>
            <a:pPr algn="just"/>
            <a:r>
              <a:rPr lang="en-US" b="0" i="0" dirty="0">
                <a:solidFill>
                  <a:srgbClr val="333333"/>
                </a:solidFill>
                <a:effectLst/>
                <a:latin typeface="Times New Roman" panose="02020603050405020304" pitchFamily="18" charset="0"/>
                <a:cs typeface="Times New Roman" panose="02020603050405020304" pitchFamily="18" charset="0"/>
              </a:rPr>
              <a:t>This limitation of the minimax algorithm can be improved from </a:t>
            </a:r>
            <a:r>
              <a:rPr lang="en-US" b="1" i="0" dirty="0">
                <a:solidFill>
                  <a:srgbClr val="333333"/>
                </a:solidFill>
                <a:effectLst/>
                <a:latin typeface="Times New Roman" panose="02020603050405020304" pitchFamily="18" charset="0"/>
                <a:cs typeface="Times New Roman" panose="02020603050405020304" pitchFamily="18" charset="0"/>
              </a:rPr>
              <a:t>alpha-beta pruning</a:t>
            </a:r>
            <a:r>
              <a:rPr lang="en-US" dirty="0">
                <a:solidFill>
                  <a:srgbClr val="333333"/>
                </a:solidFill>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E48BFAB6-DA04-E1C2-F797-8B7D1FD17A4E}"/>
              </a:ext>
            </a:extLst>
          </p:cNvPr>
          <p:cNvSpPr>
            <a:spLocks noGrp="1"/>
          </p:cNvSpPr>
          <p:nvPr>
            <p:ph type="sldNum" sz="quarter" idx="12"/>
          </p:nvPr>
        </p:nvSpPr>
        <p:spPr/>
        <p:txBody>
          <a:bodyPr/>
          <a:lstStyle/>
          <a:p>
            <a:fld id="{6D782209-A5DF-4191-B6BF-DE6C1742738D}" type="slidenum">
              <a:rPr lang="en-US" smtClean="0"/>
              <a:t>19</a:t>
            </a:fld>
            <a:endParaRPr lang="en-US"/>
          </a:p>
        </p:txBody>
      </p:sp>
    </p:spTree>
    <p:extLst>
      <p:ext uri="{BB962C8B-B14F-4D97-AF65-F5344CB8AC3E}">
        <p14:creationId xmlns:p14="http://schemas.microsoft.com/office/powerpoint/2010/main" val="3596475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dirty="0">
                <a:solidFill>
                  <a:srgbClr val="504B3A"/>
                </a:solidFill>
                <a:effectLst/>
                <a:latin typeface="Times New Roman" panose="02020603050405020304" pitchFamily="18" charset="0"/>
                <a:cs typeface="Times New Roman" panose="02020603050405020304" pitchFamily="18" charset="0"/>
              </a:rPr>
              <a:t>Types of algorithms in Adversarial search</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0" i="0" dirty="0">
                <a:effectLst/>
                <a:latin typeface="Times New Roman" pitchFamily="18" charset="0"/>
                <a:cs typeface="Times New Roman" pitchFamily="18" charset="0"/>
              </a:rPr>
              <a:t>Adversarial search is a </a:t>
            </a:r>
            <a:r>
              <a:rPr lang="en-US" b="1" i="0" dirty="0">
                <a:effectLst/>
                <a:latin typeface="Times New Roman" pitchFamily="18" charset="0"/>
                <a:cs typeface="Times New Roman" pitchFamily="18" charset="0"/>
              </a:rPr>
              <a:t>game-playing</a:t>
            </a:r>
            <a:r>
              <a:rPr lang="en-US" b="0" i="0" dirty="0">
                <a:effectLst/>
                <a:latin typeface="Times New Roman" pitchFamily="18" charset="0"/>
                <a:cs typeface="Times New Roman" pitchFamily="18" charset="0"/>
              </a:rPr>
              <a:t> technique where the agents are surrounded by a competitive environment. </a:t>
            </a:r>
          </a:p>
          <a:p>
            <a:pPr algn="just" fontAlgn="base"/>
            <a:r>
              <a:rPr lang="en-US" dirty="0">
                <a:latin typeface="Times New Roman" pitchFamily="18" charset="0"/>
                <a:cs typeface="Times New Roman" pitchFamily="18" charset="0"/>
              </a:rPr>
              <a:t>It is also obvious that the solution for the goal state will be an optimal solution because the player will try to win the game with the shortest path and under limited time.</a:t>
            </a:r>
          </a:p>
          <a:p>
            <a:pPr algn="just" fontAlgn="base"/>
            <a:r>
              <a:rPr lang="en-US" dirty="0">
                <a:latin typeface="Times New Roman" pitchFamily="18" charset="0"/>
                <a:cs typeface="Times New Roman" pitchFamily="18" charset="0"/>
              </a:rPr>
              <a:t>There are following types of adversarial search:</a:t>
            </a:r>
          </a:p>
          <a:p>
            <a:pPr lvl="1" algn="just"/>
            <a:r>
              <a:rPr lang="en-US" b="1" dirty="0">
                <a:latin typeface="Times New Roman" pitchFamily="18" charset="0"/>
                <a:cs typeface="Times New Roman" pitchFamily="18" charset="0"/>
              </a:rPr>
              <a:t>Min-max Algorithm</a:t>
            </a:r>
            <a:endParaRPr lang="en-US" dirty="0">
              <a:latin typeface="Times New Roman" pitchFamily="18" charset="0"/>
              <a:cs typeface="Times New Roman" pitchFamily="18" charset="0"/>
            </a:endParaRPr>
          </a:p>
          <a:p>
            <a:pPr lvl="1" algn="just"/>
            <a:r>
              <a:rPr lang="en-US" b="1" dirty="0">
                <a:latin typeface="Times New Roman" pitchFamily="18" charset="0"/>
                <a:cs typeface="Times New Roman" pitchFamily="18" charset="0"/>
              </a:rPr>
              <a:t>Alpha-beta Pruning.</a:t>
            </a:r>
            <a:endParaRPr lang="en-US" dirty="0">
              <a:latin typeface="Times New Roman" pitchFamily="18" charset="0"/>
              <a:cs typeface="Times New Roman" pitchFamily="18" charset="0"/>
            </a:endParaRPr>
          </a:p>
          <a:p>
            <a:endParaRPr lang="en-US" dirty="0"/>
          </a:p>
        </p:txBody>
      </p:sp>
      <p:sp>
        <p:nvSpPr>
          <p:cNvPr id="5" name="Slide Number Placeholder 4"/>
          <p:cNvSpPr>
            <a:spLocks noGrp="1"/>
          </p:cNvSpPr>
          <p:nvPr>
            <p:ph type="sldNum" sz="quarter" idx="12"/>
          </p:nvPr>
        </p:nvSpPr>
        <p:spPr/>
        <p:txBody>
          <a:bodyPr/>
          <a:lstStyle/>
          <a:p>
            <a:fld id="{6D782209-A5DF-4191-B6BF-DE6C1742738D}"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normAutofit fontScale="90000"/>
          </a:bodyPr>
          <a:lstStyle/>
          <a:p>
            <a:r>
              <a:rPr lang="en-US" altLang="en-US" smtClean="0"/>
              <a:t>Alpha-Beta Pruning</a:t>
            </a:r>
            <a:br>
              <a:rPr lang="en-US" altLang="en-US" smtClean="0"/>
            </a:br>
            <a:r>
              <a:rPr lang="en-US" altLang="en-US" smtClean="0"/>
              <a:t>Exploiting the Fact of an Adversary</a:t>
            </a:r>
          </a:p>
        </p:txBody>
      </p:sp>
      <p:sp>
        <p:nvSpPr>
          <p:cNvPr id="26627" name="Content Placeholder 2"/>
          <p:cNvSpPr>
            <a:spLocks noGrp="1"/>
          </p:cNvSpPr>
          <p:nvPr>
            <p:ph idx="1"/>
          </p:nvPr>
        </p:nvSpPr>
        <p:spPr>
          <a:xfrm>
            <a:off x="609600" y="1600200"/>
            <a:ext cx="7848600" cy="4572000"/>
          </a:xfrm>
        </p:spPr>
        <p:txBody>
          <a:bodyPr>
            <a:normAutofit fontScale="70000" lnSpcReduction="20000"/>
          </a:bodyPr>
          <a:lstStyle/>
          <a:p>
            <a:r>
              <a:rPr lang="en-US" altLang="en-US" dirty="0" smtClean="0"/>
              <a:t>If a position is </a:t>
            </a:r>
            <a:r>
              <a:rPr lang="en-US" altLang="en-US" dirty="0" smtClean="0"/>
              <a:t>probably </a:t>
            </a:r>
            <a:r>
              <a:rPr lang="en-US" altLang="en-US" dirty="0" smtClean="0"/>
              <a:t>bad:</a:t>
            </a:r>
          </a:p>
          <a:p>
            <a:pPr lvl="1"/>
            <a:r>
              <a:rPr lang="en-US" altLang="en-US" dirty="0" smtClean="0"/>
              <a:t>It is NO USE expending search time to find out exactly how bad</a:t>
            </a:r>
          </a:p>
          <a:p>
            <a:pPr lvl="1"/>
            <a:endParaRPr lang="en-US" altLang="en-US" dirty="0" smtClean="0"/>
          </a:p>
          <a:p>
            <a:r>
              <a:rPr lang="en-US" altLang="en-US" dirty="0" smtClean="0"/>
              <a:t>If the adversary can force a bad position:</a:t>
            </a:r>
          </a:p>
          <a:p>
            <a:pPr lvl="1"/>
            <a:r>
              <a:rPr lang="en-US" altLang="en-US" dirty="0" smtClean="0"/>
              <a:t>It is NO USE expending search time to find out the good positions that the adversary won’t let you achieve anyway</a:t>
            </a:r>
          </a:p>
          <a:p>
            <a:pPr lvl="1"/>
            <a:endParaRPr lang="en-US" altLang="en-US" dirty="0" smtClean="0"/>
          </a:p>
          <a:p>
            <a:r>
              <a:rPr lang="en-US" altLang="en-US" dirty="0" smtClean="0"/>
              <a:t>Bad = not better than we already know we can achieve elsewhere.</a:t>
            </a:r>
          </a:p>
          <a:p>
            <a:endParaRPr lang="en-US" altLang="en-US" dirty="0" smtClean="0"/>
          </a:p>
          <a:p>
            <a:r>
              <a:rPr lang="en-US" altLang="en-US" dirty="0" smtClean="0"/>
              <a:t>Contrast normal search:</a:t>
            </a:r>
          </a:p>
          <a:p>
            <a:pPr lvl="1"/>
            <a:r>
              <a:rPr lang="en-US" altLang="en-US" dirty="0" smtClean="0"/>
              <a:t>ANY node might be a winner.</a:t>
            </a:r>
          </a:p>
          <a:p>
            <a:pPr lvl="1"/>
            <a:r>
              <a:rPr lang="en-US" altLang="en-US" dirty="0" smtClean="0"/>
              <a:t>ALL nodes must be considered.</a:t>
            </a:r>
          </a:p>
          <a:p>
            <a:pPr lvl="1"/>
            <a:r>
              <a:rPr lang="en-US" altLang="en-US" dirty="0" smtClean="0"/>
              <a:t>(A* avoids this through knowledge, i.e., heuristics)</a:t>
            </a:r>
          </a:p>
        </p:txBody>
      </p:sp>
      <p:sp>
        <p:nvSpPr>
          <p:cNvPr id="2" name="Slide Number Placeholder 1"/>
          <p:cNvSpPr>
            <a:spLocks noGrp="1"/>
          </p:cNvSpPr>
          <p:nvPr>
            <p:ph type="sldNum" sz="quarter" idx="12"/>
          </p:nvPr>
        </p:nvSpPr>
        <p:spPr/>
        <p:txBody>
          <a:bodyPr/>
          <a:lstStyle/>
          <a:p>
            <a:fld id="{6D782209-A5DF-4191-B6BF-DE6C1742738D}" type="slidenum">
              <a:rPr lang="en-US" smtClean="0"/>
              <a:t>20</a:t>
            </a:fld>
            <a:endParaRPr lang="en-US"/>
          </a:p>
        </p:txBody>
      </p:sp>
    </p:spTree>
    <p:extLst>
      <p:ext uri="{BB962C8B-B14F-4D97-AF65-F5344CB8AC3E}">
        <p14:creationId xmlns:p14="http://schemas.microsoft.com/office/powerpoint/2010/main" val="40362451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altLang="en-US" smtClean="0"/>
              <a:t>General alpha-beta pruning</a:t>
            </a:r>
          </a:p>
        </p:txBody>
      </p:sp>
      <p:sp>
        <p:nvSpPr>
          <p:cNvPr id="37891" name="Rectangle 3"/>
          <p:cNvSpPr>
            <a:spLocks noGrp="1" noChangeArrowheads="1"/>
          </p:cNvSpPr>
          <p:nvPr>
            <p:ph type="body" sz="half" idx="1"/>
          </p:nvPr>
        </p:nvSpPr>
        <p:spPr>
          <a:xfrm>
            <a:off x="18472" y="1143000"/>
            <a:ext cx="5086928" cy="5029200"/>
          </a:xfrm>
        </p:spPr>
        <p:txBody>
          <a:bodyPr>
            <a:normAutofit fontScale="85000" lnSpcReduction="10000"/>
          </a:bodyPr>
          <a:lstStyle/>
          <a:p>
            <a:pPr>
              <a:lnSpc>
                <a:spcPct val="90000"/>
              </a:lnSpc>
            </a:pPr>
            <a:r>
              <a:rPr lang="en-US" altLang="en-US" dirty="0" smtClean="0"/>
              <a:t>Consider a node </a:t>
            </a:r>
            <a:r>
              <a:rPr lang="en-US" altLang="en-US" i="1" dirty="0" smtClean="0"/>
              <a:t>n</a:t>
            </a:r>
            <a:r>
              <a:rPr lang="en-US" altLang="en-US" dirty="0" smtClean="0"/>
              <a:t> in the tree ---</a:t>
            </a:r>
          </a:p>
          <a:p>
            <a:pPr marL="0" indent="0">
              <a:lnSpc>
                <a:spcPct val="90000"/>
              </a:lnSpc>
              <a:buNone/>
            </a:pPr>
            <a:endParaRPr lang="en-US" altLang="en-US" dirty="0" smtClean="0"/>
          </a:p>
          <a:p>
            <a:pPr>
              <a:lnSpc>
                <a:spcPct val="90000"/>
              </a:lnSpc>
            </a:pPr>
            <a:r>
              <a:rPr lang="en-US" altLang="en-US" dirty="0" smtClean="0"/>
              <a:t>If player has a better choice at:</a:t>
            </a:r>
          </a:p>
          <a:p>
            <a:pPr lvl="1">
              <a:lnSpc>
                <a:spcPct val="90000"/>
              </a:lnSpc>
            </a:pPr>
            <a:r>
              <a:rPr lang="en-US" altLang="en-US" dirty="0" smtClean="0"/>
              <a:t>Parent node of n</a:t>
            </a:r>
          </a:p>
          <a:p>
            <a:pPr lvl="1">
              <a:lnSpc>
                <a:spcPct val="90000"/>
              </a:lnSpc>
            </a:pPr>
            <a:r>
              <a:rPr lang="en-US" altLang="en-US" dirty="0" smtClean="0"/>
              <a:t>Or any choice point further up</a:t>
            </a:r>
          </a:p>
          <a:p>
            <a:pPr lvl="1">
              <a:lnSpc>
                <a:spcPct val="90000"/>
              </a:lnSpc>
            </a:pPr>
            <a:endParaRPr lang="en-US" altLang="en-US" dirty="0" smtClean="0"/>
          </a:p>
          <a:p>
            <a:pPr>
              <a:lnSpc>
                <a:spcPct val="90000"/>
              </a:lnSpc>
            </a:pPr>
            <a:r>
              <a:rPr lang="en-US" altLang="en-US" dirty="0" smtClean="0"/>
              <a:t>Then </a:t>
            </a:r>
            <a:r>
              <a:rPr lang="en-US" altLang="en-US" i="1" dirty="0" smtClean="0"/>
              <a:t>n</a:t>
            </a:r>
            <a:r>
              <a:rPr lang="en-US" altLang="en-US" dirty="0" smtClean="0"/>
              <a:t> will never be reached in play.</a:t>
            </a:r>
          </a:p>
          <a:p>
            <a:pPr>
              <a:lnSpc>
                <a:spcPct val="90000"/>
              </a:lnSpc>
            </a:pPr>
            <a:endParaRPr lang="en-US" altLang="en-US" dirty="0" smtClean="0"/>
          </a:p>
          <a:p>
            <a:pPr>
              <a:lnSpc>
                <a:spcPct val="90000"/>
              </a:lnSpc>
            </a:pPr>
            <a:r>
              <a:rPr lang="en-US" altLang="en-US" dirty="0" smtClean="0"/>
              <a:t>Hence, when that much is known about </a:t>
            </a:r>
            <a:r>
              <a:rPr lang="en-US" altLang="en-US" i="1" dirty="0" smtClean="0"/>
              <a:t>n</a:t>
            </a:r>
            <a:r>
              <a:rPr lang="en-US" altLang="en-US" dirty="0" smtClean="0"/>
              <a:t>, it can be pruned.</a:t>
            </a:r>
          </a:p>
        </p:txBody>
      </p:sp>
      <p:pic>
        <p:nvPicPr>
          <p:cNvPr id="37892"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24400" y="1295400"/>
            <a:ext cx="4419600" cy="4495800"/>
          </a:xfrm>
        </p:spPr>
      </p:pic>
    </p:spTree>
    <p:extLst>
      <p:ext uri="{BB962C8B-B14F-4D97-AF65-F5344CB8AC3E}">
        <p14:creationId xmlns:p14="http://schemas.microsoft.com/office/powerpoint/2010/main" val="22708452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en-US" smtClean="0"/>
              <a:t>Alpha-beta Algorithm</a:t>
            </a:r>
          </a:p>
        </p:txBody>
      </p:sp>
      <p:sp>
        <p:nvSpPr>
          <p:cNvPr id="38915" name="Rectangle 3"/>
          <p:cNvSpPr>
            <a:spLocks noGrp="1" noChangeArrowheads="1"/>
          </p:cNvSpPr>
          <p:nvPr>
            <p:ph type="body" idx="1"/>
          </p:nvPr>
        </p:nvSpPr>
        <p:spPr/>
        <p:txBody>
          <a:bodyPr>
            <a:normAutofit fontScale="70000" lnSpcReduction="20000"/>
          </a:bodyPr>
          <a:lstStyle/>
          <a:p>
            <a:r>
              <a:rPr lang="en-US" altLang="en-US" smtClean="0"/>
              <a:t>Depth first search</a:t>
            </a:r>
          </a:p>
          <a:p>
            <a:pPr lvl="1"/>
            <a:r>
              <a:rPr lang="en-US" altLang="en-US" smtClean="0"/>
              <a:t>only considers nodes along a single path from root at any time</a:t>
            </a:r>
          </a:p>
          <a:p>
            <a:endParaRPr lang="en-US" altLang="en-US" smtClean="0"/>
          </a:p>
          <a:p>
            <a:pPr>
              <a:buFontTx/>
              <a:buNone/>
            </a:pPr>
            <a:r>
              <a:rPr lang="en-US" altLang="en-US" smtClean="0"/>
              <a:t> </a:t>
            </a:r>
            <a:r>
              <a:rPr lang="en-US" altLang="en-US" smtClean="0">
                <a:latin typeface="Symbol" panose="05050102010706020507" pitchFamily="18" charset="2"/>
              </a:rPr>
              <a:t>a</a:t>
            </a:r>
            <a:r>
              <a:rPr lang="en-US" altLang="en-US" smtClean="0"/>
              <a:t> =  highest-value choice found at any choice point of path for MAX</a:t>
            </a:r>
          </a:p>
          <a:p>
            <a:pPr>
              <a:buFontTx/>
              <a:buNone/>
            </a:pPr>
            <a:r>
              <a:rPr lang="en-US" altLang="en-US" smtClean="0"/>
              <a:t>		</a:t>
            </a:r>
            <a:r>
              <a:rPr lang="en-US" altLang="en-US" b="0" smtClean="0"/>
              <a:t>(initially, </a:t>
            </a:r>
            <a:r>
              <a:rPr lang="en-US" altLang="en-US" b="0" smtClean="0">
                <a:latin typeface="Symbol" panose="05050102010706020507" pitchFamily="18" charset="2"/>
              </a:rPr>
              <a:t>a</a:t>
            </a:r>
            <a:r>
              <a:rPr lang="en-US" altLang="en-US" b="0" smtClean="0"/>
              <a:t> =  −infinity)</a:t>
            </a:r>
            <a:endParaRPr lang="en-US" altLang="en-US" smtClean="0"/>
          </a:p>
          <a:p>
            <a:pPr>
              <a:buFontTx/>
              <a:buNone/>
            </a:pPr>
            <a:r>
              <a:rPr lang="en-US" altLang="en-US" smtClean="0"/>
              <a:t> </a:t>
            </a:r>
            <a:r>
              <a:rPr lang="en-US" altLang="en-US" smtClean="0">
                <a:latin typeface="Symbol" panose="05050102010706020507" pitchFamily="18" charset="2"/>
              </a:rPr>
              <a:t>b</a:t>
            </a:r>
            <a:r>
              <a:rPr lang="en-US" altLang="en-US" smtClean="0"/>
              <a:t> = lowest-value choice found at any choice point of path for MIN</a:t>
            </a:r>
          </a:p>
          <a:p>
            <a:pPr>
              <a:buFontTx/>
              <a:buNone/>
            </a:pPr>
            <a:r>
              <a:rPr lang="en-US" altLang="en-US" smtClean="0"/>
              <a:t>		</a:t>
            </a:r>
            <a:r>
              <a:rPr lang="en-US" altLang="en-US" b="0" smtClean="0"/>
              <a:t> (initially, </a:t>
            </a:r>
            <a:r>
              <a:rPr lang="en-US" altLang="en-US" b="0" smtClean="0">
                <a:latin typeface="Symbol" panose="05050102010706020507" pitchFamily="18" charset="2"/>
                <a:sym typeface="Symbol" panose="05050102010706020507" pitchFamily="18" charset="2"/>
              </a:rPr>
              <a:t></a:t>
            </a:r>
            <a:r>
              <a:rPr lang="en-US" altLang="en-US" b="0" smtClean="0"/>
              <a:t> =  +infinity)</a:t>
            </a:r>
          </a:p>
          <a:p>
            <a:pPr>
              <a:buFontTx/>
              <a:buNone/>
            </a:pPr>
            <a:endParaRPr lang="en-US" altLang="en-US" smtClean="0"/>
          </a:p>
          <a:p>
            <a:r>
              <a:rPr lang="en-US" altLang="en-US" smtClean="0"/>
              <a:t> Pass current values of </a:t>
            </a:r>
            <a:r>
              <a:rPr lang="en-US" altLang="en-US" smtClean="0">
                <a:latin typeface="Symbol" panose="05050102010706020507" pitchFamily="18" charset="2"/>
              </a:rPr>
              <a:t>a</a:t>
            </a:r>
            <a:r>
              <a:rPr lang="en-US" altLang="en-US" smtClean="0"/>
              <a:t> and </a:t>
            </a:r>
            <a:r>
              <a:rPr lang="en-US" altLang="en-US" smtClean="0">
                <a:latin typeface="Symbol" panose="05050102010706020507" pitchFamily="18" charset="2"/>
              </a:rPr>
              <a:t>b</a:t>
            </a:r>
            <a:r>
              <a:rPr lang="en-US" altLang="en-US" smtClean="0"/>
              <a:t> down to child nodes during search.</a:t>
            </a:r>
          </a:p>
          <a:p>
            <a:r>
              <a:rPr lang="en-US" altLang="en-US" smtClean="0"/>
              <a:t>Update values of </a:t>
            </a:r>
            <a:r>
              <a:rPr lang="en-US" altLang="en-US" smtClean="0">
                <a:latin typeface="Symbol" panose="05050102010706020507" pitchFamily="18" charset="2"/>
              </a:rPr>
              <a:t>a</a:t>
            </a:r>
            <a:r>
              <a:rPr lang="en-US" altLang="en-US" smtClean="0"/>
              <a:t> and </a:t>
            </a:r>
            <a:r>
              <a:rPr lang="en-US" altLang="en-US" smtClean="0">
                <a:latin typeface="Symbol" panose="05050102010706020507" pitchFamily="18" charset="2"/>
              </a:rPr>
              <a:t>b</a:t>
            </a:r>
            <a:r>
              <a:rPr lang="en-US" altLang="en-US" smtClean="0"/>
              <a:t> during search:</a:t>
            </a:r>
          </a:p>
          <a:p>
            <a:pPr lvl="1"/>
            <a:r>
              <a:rPr lang="en-US" altLang="en-US" smtClean="0"/>
              <a:t>MAX updates </a:t>
            </a:r>
            <a:r>
              <a:rPr lang="en-US" altLang="en-US" smtClean="0">
                <a:sym typeface="Symbol" panose="05050102010706020507" pitchFamily="18" charset="2"/>
              </a:rPr>
              <a:t></a:t>
            </a:r>
            <a:r>
              <a:rPr lang="en-US" altLang="en-US" smtClean="0"/>
              <a:t> at MAX nodes</a:t>
            </a:r>
          </a:p>
          <a:p>
            <a:pPr lvl="1"/>
            <a:r>
              <a:rPr lang="en-US" altLang="en-US" smtClean="0"/>
              <a:t>MIN updates </a:t>
            </a:r>
            <a:r>
              <a:rPr lang="en-US" altLang="en-US" smtClean="0">
                <a:sym typeface="Symbol" panose="05050102010706020507" pitchFamily="18" charset="2"/>
              </a:rPr>
              <a:t></a:t>
            </a:r>
            <a:r>
              <a:rPr lang="en-US" altLang="en-US" smtClean="0"/>
              <a:t> at MIN nodes</a:t>
            </a:r>
          </a:p>
          <a:p>
            <a:r>
              <a:rPr lang="en-US" altLang="en-US" smtClean="0"/>
              <a:t> Prune remaining branches at a node when </a:t>
            </a:r>
            <a:r>
              <a:rPr lang="en-US" altLang="en-US" smtClean="0">
                <a:latin typeface="Symbol" panose="05050102010706020507" pitchFamily="18" charset="2"/>
              </a:rPr>
              <a:t>a</a:t>
            </a:r>
            <a:r>
              <a:rPr lang="en-US" altLang="en-US" smtClean="0"/>
              <a:t> ≥ </a:t>
            </a:r>
            <a:r>
              <a:rPr lang="en-US" altLang="en-US" smtClean="0">
                <a:latin typeface="Symbol" panose="05050102010706020507" pitchFamily="18" charset="2"/>
              </a:rPr>
              <a:t>b</a:t>
            </a:r>
            <a:endParaRPr lang="en-US" altLang="en-US" smtClean="0"/>
          </a:p>
        </p:txBody>
      </p:sp>
      <p:sp>
        <p:nvSpPr>
          <p:cNvPr id="2" name="Slide Number Placeholder 1"/>
          <p:cNvSpPr>
            <a:spLocks noGrp="1"/>
          </p:cNvSpPr>
          <p:nvPr>
            <p:ph type="sldNum" sz="quarter" idx="12"/>
          </p:nvPr>
        </p:nvSpPr>
        <p:spPr/>
        <p:txBody>
          <a:bodyPr/>
          <a:lstStyle/>
          <a:p>
            <a:fld id="{6D782209-A5DF-4191-B6BF-DE6C1742738D}" type="slidenum">
              <a:rPr lang="en-US" smtClean="0"/>
              <a:t>22</a:t>
            </a:fld>
            <a:endParaRPr lang="en-US"/>
          </a:p>
        </p:txBody>
      </p:sp>
    </p:spTree>
    <p:extLst>
      <p:ext uri="{BB962C8B-B14F-4D97-AF65-F5344CB8AC3E}">
        <p14:creationId xmlns:p14="http://schemas.microsoft.com/office/powerpoint/2010/main" val="21238864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p:spPr>
        <p:txBody>
          <a:bodyPr/>
          <a:lstStyle/>
          <a:p>
            <a:r>
              <a:rPr lang="en-US" altLang="en-US" smtClean="0"/>
              <a:t>When to Prune </a:t>
            </a:r>
          </a:p>
        </p:txBody>
      </p:sp>
      <p:sp>
        <p:nvSpPr>
          <p:cNvPr id="39939" name="Rectangle 3"/>
          <p:cNvSpPr>
            <a:spLocks noGrp="1" noChangeArrowheads="1"/>
          </p:cNvSpPr>
          <p:nvPr>
            <p:ph type="body" idx="1"/>
          </p:nvPr>
        </p:nvSpPr>
        <p:spPr>
          <a:noFill/>
        </p:spPr>
        <p:txBody>
          <a:bodyPr>
            <a:normAutofit fontScale="85000" lnSpcReduction="20000"/>
          </a:bodyPr>
          <a:lstStyle/>
          <a:p>
            <a:pPr>
              <a:lnSpc>
                <a:spcPct val="90000"/>
              </a:lnSpc>
              <a:spcBef>
                <a:spcPct val="30000"/>
              </a:spcBef>
            </a:pPr>
            <a:endParaRPr lang="en-US" altLang="en-US" smtClean="0"/>
          </a:p>
          <a:p>
            <a:pPr>
              <a:lnSpc>
                <a:spcPct val="90000"/>
              </a:lnSpc>
              <a:spcBef>
                <a:spcPct val="30000"/>
              </a:spcBef>
            </a:pPr>
            <a:endParaRPr lang="en-US" altLang="en-US" smtClean="0"/>
          </a:p>
          <a:p>
            <a:pPr>
              <a:lnSpc>
                <a:spcPct val="90000"/>
              </a:lnSpc>
              <a:spcBef>
                <a:spcPct val="30000"/>
              </a:spcBef>
            </a:pPr>
            <a:endParaRPr lang="en-US" altLang="en-US" smtClean="0"/>
          </a:p>
          <a:p>
            <a:pPr>
              <a:lnSpc>
                <a:spcPct val="90000"/>
              </a:lnSpc>
              <a:spcBef>
                <a:spcPct val="30000"/>
              </a:spcBef>
            </a:pPr>
            <a:r>
              <a:rPr lang="en-US" altLang="en-US" smtClean="0">
                <a:solidFill>
                  <a:srgbClr val="FF0000"/>
                </a:solidFill>
              </a:rPr>
              <a:t>Prune whenever </a:t>
            </a:r>
            <a:r>
              <a:rPr lang="en-US" altLang="en-US" smtClean="0">
                <a:solidFill>
                  <a:srgbClr val="FF0000"/>
                </a:solidFill>
                <a:sym typeface="Symbol" panose="05050102010706020507" pitchFamily="18" charset="2"/>
              </a:rPr>
              <a:t> ≥ .</a:t>
            </a:r>
            <a:endParaRPr lang="en-US" altLang="en-US" smtClean="0">
              <a:solidFill>
                <a:srgbClr val="FF0000"/>
              </a:solidFill>
            </a:endParaRPr>
          </a:p>
          <a:p>
            <a:pPr lvl="1"/>
            <a:endParaRPr lang="en-US" altLang="en-US" smtClean="0"/>
          </a:p>
          <a:p>
            <a:pPr lvl="1"/>
            <a:r>
              <a:rPr lang="en-US" altLang="en-US" smtClean="0"/>
              <a:t>Prune below a Max node whose alpha value becomes greater than or equal to the beta value of its ancestors.</a:t>
            </a:r>
          </a:p>
          <a:p>
            <a:pPr lvl="2"/>
            <a:r>
              <a:rPr lang="en-US" altLang="en-US" b="1" smtClean="0">
                <a:solidFill>
                  <a:srgbClr val="FF0000"/>
                </a:solidFill>
              </a:rPr>
              <a:t>Max nodes update alpha </a:t>
            </a:r>
            <a:r>
              <a:rPr lang="en-US" altLang="en-US" smtClean="0"/>
              <a:t>based on children’s returned values.</a:t>
            </a:r>
          </a:p>
          <a:p>
            <a:pPr lvl="1"/>
            <a:endParaRPr lang="en-US" altLang="en-US" smtClean="0"/>
          </a:p>
          <a:p>
            <a:pPr lvl="1"/>
            <a:r>
              <a:rPr lang="en-US" altLang="en-US" smtClean="0"/>
              <a:t>Prune below a Min node whose beta value becomes less than or equal to the alpha value of its ancestors.</a:t>
            </a:r>
          </a:p>
          <a:p>
            <a:pPr lvl="2"/>
            <a:r>
              <a:rPr lang="en-US" altLang="en-US" b="1" smtClean="0">
                <a:solidFill>
                  <a:srgbClr val="FF0000"/>
                </a:solidFill>
              </a:rPr>
              <a:t>Min nodes update beta </a:t>
            </a:r>
            <a:r>
              <a:rPr lang="en-US" altLang="en-US" smtClean="0"/>
              <a:t>based on children’s returned values.</a:t>
            </a:r>
          </a:p>
        </p:txBody>
      </p:sp>
      <p:sp>
        <p:nvSpPr>
          <p:cNvPr id="2" name="Slide Number Placeholder 1"/>
          <p:cNvSpPr>
            <a:spLocks noGrp="1"/>
          </p:cNvSpPr>
          <p:nvPr>
            <p:ph type="sldNum" sz="quarter" idx="12"/>
          </p:nvPr>
        </p:nvSpPr>
        <p:spPr/>
        <p:txBody>
          <a:bodyPr/>
          <a:lstStyle/>
          <a:p>
            <a:fld id="{6D782209-A5DF-4191-B6BF-DE6C1742738D}" type="slidenum">
              <a:rPr lang="en-US" smtClean="0"/>
              <a:t>23</a:t>
            </a:fld>
            <a:endParaRPr lang="en-US"/>
          </a:p>
        </p:txBody>
      </p:sp>
    </p:spTree>
    <p:extLst>
      <p:ext uri="{BB962C8B-B14F-4D97-AF65-F5344CB8AC3E}">
        <p14:creationId xmlns:p14="http://schemas.microsoft.com/office/powerpoint/2010/main" val="3217206778"/>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52400"/>
            <a:ext cx="8229600" cy="1143000"/>
          </a:xfrm>
        </p:spPr>
        <p:txBody>
          <a:bodyPr>
            <a:normAutofit fontScale="90000"/>
          </a:bodyPr>
          <a:lstStyle/>
          <a:p>
            <a:r>
              <a:rPr lang="en-US" altLang="en-US" smtClean="0"/>
              <a:t>Pseudocode for Alpha-Beta Algorithm</a:t>
            </a:r>
          </a:p>
        </p:txBody>
      </p:sp>
      <p:sp>
        <p:nvSpPr>
          <p:cNvPr id="41987" name="Text Box 3"/>
          <p:cNvSpPr txBox="1">
            <a:spLocks noChangeArrowheads="1"/>
          </p:cNvSpPr>
          <p:nvPr/>
        </p:nvSpPr>
        <p:spPr bwMode="auto">
          <a:xfrm>
            <a:off x="1143000" y="1219200"/>
            <a:ext cx="65325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2000">
                <a:latin typeface="Times New Roman" panose="02020603050405020304" pitchFamily="18" charset="0"/>
              </a:rPr>
              <a:t>function </a:t>
            </a:r>
            <a:r>
              <a:rPr lang="en-US" altLang="en-US" sz="2000" b="0">
                <a:latin typeface="Times New Roman" panose="02020603050405020304" pitchFamily="18" charset="0"/>
              </a:rPr>
              <a:t>ALPHA-BETA-SEARCH(</a:t>
            </a:r>
            <a:r>
              <a:rPr lang="en-US" altLang="en-US" sz="2000" b="0" i="1">
                <a:latin typeface="Times New Roman" panose="02020603050405020304" pitchFamily="18" charset="0"/>
              </a:rPr>
              <a:t>state</a:t>
            </a:r>
            <a:r>
              <a:rPr lang="en-US" altLang="en-US" sz="2000" b="0">
                <a:latin typeface="Times New Roman" panose="02020603050405020304" pitchFamily="18" charset="0"/>
              </a:rPr>
              <a:t>)</a:t>
            </a:r>
            <a:r>
              <a:rPr lang="en-US" altLang="en-US" sz="2000">
                <a:latin typeface="Times New Roman" panose="02020603050405020304" pitchFamily="18" charset="0"/>
              </a:rPr>
              <a:t> returns </a:t>
            </a:r>
            <a:r>
              <a:rPr lang="en-US" altLang="en-US" sz="2000" b="0" i="1">
                <a:latin typeface="Times New Roman" panose="02020603050405020304" pitchFamily="18" charset="0"/>
              </a:rPr>
              <a:t>an action</a:t>
            </a:r>
          </a:p>
          <a:p>
            <a:pPr eaLnBrk="1" hangingPunct="1">
              <a:spcBef>
                <a:spcPct val="0"/>
              </a:spcBef>
              <a:buSzTx/>
              <a:buFontTx/>
              <a:buNone/>
            </a:pPr>
            <a:r>
              <a:rPr lang="en-US" altLang="en-US" sz="2000">
                <a:latin typeface="Times New Roman" panose="02020603050405020304" pitchFamily="18" charset="0"/>
              </a:rPr>
              <a:t>   inputs: </a:t>
            </a:r>
            <a:r>
              <a:rPr lang="en-US" altLang="en-US" sz="2000" b="0" i="1">
                <a:latin typeface="Times New Roman" panose="02020603050405020304" pitchFamily="18" charset="0"/>
              </a:rPr>
              <a:t>state</a:t>
            </a:r>
            <a:r>
              <a:rPr lang="en-US" altLang="en-US" sz="2000" b="0">
                <a:latin typeface="Times New Roman" panose="02020603050405020304" pitchFamily="18" charset="0"/>
              </a:rPr>
              <a:t>, current state in game</a:t>
            </a:r>
          </a:p>
          <a:p>
            <a:pPr eaLnBrk="1" hangingPunct="1">
              <a:spcBef>
                <a:spcPct val="0"/>
              </a:spcBef>
              <a:buSzTx/>
              <a:buFontTx/>
              <a:buNone/>
            </a:pPr>
            <a:r>
              <a:rPr lang="en-US" altLang="en-US" sz="2000">
                <a:latin typeface="Times New Roman" panose="02020603050405020304" pitchFamily="18" charset="0"/>
              </a:rPr>
              <a:t>   </a:t>
            </a:r>
            <a:r>
              <a:rPr lang="en-US" altLang="en-US" sz="2000" b="0" i="1">
                <a:latin typeface="Times New Roman" panose="02020603050405020304" pitchFamily="18" charset="0"/>
              </a:rPr>
              <a:t>v</a:t>
            </a:r>
            <a:r>
              <a:rPr lang="en-US" altLang="en-US" sz="2000" b="0">
                <a:latin typeface="Times New Roman" panose="02020603050405020304" pitchFamily="18" charset="0"/>
                <a:sym typeface="Symbol" panose="05050102010706020507" pitchFamily="18" charset="2"/>
              </a:rPr>
              <a:t></a:t>
            </a:r>
            <a:r>
              <a:rPr lang="en-US" altLang="en-US" sz="2000" b="0">
                <a:latin typeface="MS Shell Dlg" panose="020B0604020202020204" pitchFamily="34" charset="0"/>
              </a:rPr>
              <a:t>MAX-VALUE(</a:t>
            </a:r>
            <a:r>
              <a:rPr lang="en-US" altLang="en-US" sz="2000" b="0" i="1">
                <a:latin typeface="MS Shell Dlg" panose="020B0604020202020204" pitchFamily="34" charset="0"/>
              </a:rPr>
              <a:t>state, - </a:t>
            </a:r>
            <a:r>
              <a:rPr lang="en-US" altLang="en-US" sz="2000" b="0">
                <a:latin typeface="Times New Roman" panose="02020603050405020304" pitchFamily="18" charset="0"/>
              </a:rPr>
              <a:t>∞</a:t>
            </a:r>
            <a:r>
              <a:rPr lang="en-US" altLang="en-US" sz="2000" b="0" i="1">
                <a:latin typeface="MS Shell Dlg" panose="020B0604020202020204" pitchFamily="34" charset="0"/>
              </a:rPr>
              <a:t> , +</a:t>
            </a:r>
            <a:r>
              <a:rPr lang="en-US" altLang="en-US" sz="2000" b="0">
                <a:latin typeface="Times New Roman" panose="02020603050405020304" pitchFamily="18" charset="0"/>
              </a:rPr>
              <a:t>∞</a:t>
            </a:r>
            <a:r>
              <a:rPr lang="en-US" altLang="en-US" sz="2000" b="0">
                <a:latin typeface="MS Shell Dlg" panose="020B0604020202020204" pitchFamily="34" charset="0"/>
              </a:rPr>
              <a:t>)</a:t>
            </a:r>
          </a:p>
          <a:p>
            <a:pPr eaLnBrk="1" hangingPunct="1">
              <a:spcBef>
                <a:spcPct val="0"/>
              </a:spcBef>
              <a:buSzTx/>
              <a:buFontTx/>
              <a:buNone/>
            </a:pPr>
            <a:r>
              <a:rPr lang="en-US" altLang="en-US" sz="2000">
                <a:latin typeface="MS Shell Dlg" panose="020B0604020202020204" pitchFamily="34" charset="0"/>
              </a:rPr>
              <a:t>   return </a:t>
            </a:r>
            <a:r>
              <a:rPr lang="en-US" altLang="en-US" sz="2000" b="0">
                <a:latin typeface="MS Shell Dlg" panose="020B0604020202020204" pitchFamily="34" charset="0"/>
              </a:rPr>
              <a:t>the </a:t>
            </a:r>
            <a:r>
              <a:rPr lang="en-US" altLang="en-US" sz="2000" b="0" i="1">
                <a:latin typeface="MS Shell Dlg" panose="020B0604020202020204" pitchFamily="34" charset="0"/>
              </a:rPr>
              <a:t>action</a:t>
            </a:r>
            <a:r>
              <a:rPr lang="en-US" altLang="en-US" sz="2000" b="0">
                <a:latin typeface="MS Shell Dlg" panose="020B0604020202020204" pitchFamily="34" charset="0"/>
              </a:rPr>
              <a:t> in ACTIONS(</a:t>
            </a:r>
            <a:r>
              <a:rPr lang="en-US" altLang="en-US" sz="2000" b="0" i="1">
                <a:latin typeface="MS Shell Dlg" panose="020B0604020202020204" pitchFamily="34" charset="0"/>
              </a:rPr>
              <a:t>state</a:t>
            </a:r>
            <a:r>
              <a:rPr lang="en-US" altLang="en-US" sz="2000" b="0">
                <a:latin typeface="MS Shell Dlg" panose="020B0604020202020204" pitchFamily="34" charset="0"/>
              </a:rPr>
              <a:t>) with value </a:t>
            </a:r>
            <a:r>
              <a:rPr lang="en-US" altLang="en-US" sz="2000" b="0" i="1">
                <a:latin typeface="MS Shell Dlg" panose="020B0604020202020204" pitchFamily="34" charset="0"/>
              </a:rPr>
              <a:t>v</a:t>
            </a:r>
          </a:p>
        </p:txBody>
      </p:sp>
      <p:sp>
        <p:nvSpPr>
          <p:cNvPr id="41988" name="Text Box 4"/>
          <p:cNvSpPr txBox="1">
            <a:spLocks noChangeArrowheads="1"/>
          </p:cNvSpPr>
          <p:nvPr/>
        </p:nvSpPr>
        <p:spPr bwMode="auto">
          <a:xfrm>
            <a:off x="1143000" y="2895600"/>
            <a:ext cx="6269038"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2000">
                <a:latin typeface="Times New Roman" panose="02020603050405020304" pitchFamily="18" charset="0"/>
              </a:rPr>
              <a:t>function </a:t>
            </a:r>
            <a:r>
              <a:rPr lang="en-US" altLang="en-US" sz="2000" b="0">
                <a:latin typeface="Times New Roman" panose="02020603050405020304" pitchFamily="18" charset="0"/>
              </a:rPr>
              <a:t>MAX-VALUE(</a:t>
            </a:r>
            <a:r>
              <a:rPr lang="en-US" altLang="en-US" sz="2000" b="0" i="1">
                <a:latin typeface="Times New Roman" panose="02020603050405020304" pitchFamily="18" charset="0"/>
              </a:rPr>
              <a:t>state,</a:t>
            </a:r>
            <a:r>
              <a:rPr lang="en-US" altLang="en-US" sz="2000" b="0" i="1">
                <a:latin typeface="Times New Roman" panose="02020603050405020304" pitchFamily="18" charset="0"/>
                <a:sym typeface="Symbol" panose="05050102010706020507" pitchFamily="18" charset="2"/>
              </a:rPr>
              <a:t></a:t>
            </a:r>
            <a:r>
              <a:rPr lang="en-US" altLang="en-US" sz="2000" b="0" i="1">
                <a:latin typeface="Times New Roman" panose="02020603050405020304" pitchFamily="18" charset="0"/>
              </a:rPr>
              <a:t> , </a:t>
            </a:r>
            <a:r>
              <a:rPr lang="en-US" altLang="en-US" sz="2000" b="0" i="1">
                <a:latin typeface="Times New Roman" panose="02020603050405020304" pitchFamily="18" charset="0"/>
                <a:sym typeface="Symbol" panose="05050102010706020507" pitchFamily="18" charset="2"/>
              </a:rPr>
              <a:t></a:t>
            </a:r>
            <a:r>
              <a:rPr lang="en-US" altLang="en-US" sz="2000" b="0">
                <a:latin typeface="Times New Roman" panose="02020603050405020304" pitchFamily="18" charset="0"/>
              </a:rPr>
              <a:t>)</a:t>
            </a:r>
            <a:r>
              <a:rPr lang="en-US" altLang="en-US" sz="2000">
                <a:latin typeface="Times New Roman" panose="02020603050405020304" pitchFamily="18" charset="0"/>
              </a:rPr>
              <a:t> returns </a:t>
            </a:r>
            <a:r>
              <a:rPr lang="en-US" altLang="en-US" sz="2000" b="0" i="1">
                <a:latin typeface="Times New Roman" panose="02020603050405020304" pitchFamily="18" charset="0"/>
              </a:rPr>
              <a:t>a utility value</a:t>
            </a:r>
          </a:p>
          <a:p>
            <a:pPr eaLnBrk="1" hangingPunct="1">
              <a:spcBef>
                <a:spcPct val="0"/>
              </a:spcBef>
              <a:buSzTx/>
              <a:buFontTx/>
              <a:buNone/>
            </a:pPr>
            <a:r>
              <a:rPr lang="en-US" altLang="en-US" sz="2000">
                <a:latin typeface="Times New Roman" panose="02020603050405020304" pitchFamily="18" charset="0"/>
              </a:rPr>
              <a:t>   if </a:t>
            </a:r>
            <a:r>
              <a:rPr lang="en-US" altLang="en-US" sz="2000" b="0">
                <a:latin typeface="Times New Roman" panose="02020603050405020304" pitchFamily="18" charset="0"/>
              </a:rPr>
              <a:t>TERMINAL-TEST(</a:t>
            </a:r>
            <a:r>
              <a:rPr lang="en-US" altLang="en-US" sz="2000" b="0" i="1">
                <a:latin typeface="Times New Roman" panose="02020603050405020304" pitchFamily="18" charset="0"/>
              </a:rPr>
              <a:t>state</a:t>
            </a:r>
            <a:r>
              <a:rPr lang="en-US" altLang="en-US" sz="2000" b="0">
                <a:latin typeface="Times New Roman" panose="02020603050405020304" pitchFamily="18" charset="0"/>
              </a:rPr>
              <a:t>) </a:t>
            </a:r>
            <a:r>
              <a:rPr lang="en-US" altLang="en-US" sz="2000">
                <a:latin typeface="Times New Roman" panose="02020603050405020304" pitchFamily="18" charset="0"/>
              </a:rPr>
              <a:t>then return</a:t>
            </a:r>
            <a:r>
              <a:rPr lang="en-US" altLang="en-US" sz="2000" b="0">
                <a:latin typeface="Times New Roman" panose="02020603050405020304" pitchFamily="18" charset="0"/>
              </a:rPr>
              <a:t> UTILITY(</a:t>
            </a:r>
            <a:r>
              <a:rPr lang="en-US" altLang="en-US" sz="2000" b="0" i="1">
                <a:latin typeface="Times New Roman" panose="02020603050405020304" pitchFamily="18" charset="0"/>
              </a:rPr>
              <a:t>state</a:t>
            </a:r>
            <a:r>
              <a:rPr lang="en-US" altLang="en-US" sz="2000" b="0">
                <a:latin typeface="Times New Roman" panose="02020603050405020304" pitchFamily="18" charset="0"/>
              </a:rPr>
              <a:t>)</a:t>
            </a:r>
            <a:endParaRPr lang="en-US" altLang="en-US" sz="2000">
              <a:latin typeface="Times New Roman" panose="02020603050405020304" pitchFamily="18" charset="0"/>
            </a:endParaRPr>
          </a:p>
          <a:p>
            <a:pPr eaLnBrk="1" hangingPunct="1">
              <a:spcBef>
                <a:spcPct val="0"/>
              </a:spcBef>
              <a:buSzTx/>
              <a:buFontTx/>
              <a:buNone/>
            </a:pPr>
            <a:r>
              <a:rPr lang="en-US" altLang="en-US" sz="2000">
                <a:latin typeface="Times New Roman" panose="02020603050405020304" pitchFamily="18" charset="0"/>
              </a:rPr>
              <a:t>   </a:t>
            </a:r>
            <a:r>
              <a:rPr lang="en-US" altLang="en-US" sz="2000" b="0" i="1">
                <a:latin typeface="Times New Roman" panose="02020603050405020304" pitchFamily="18" charset="0"/>
              </a:rPr>
              <a:t>v </a:t>
            </a:r>
            <a:r>
              <a:rPr lang="en-US" altLang="en-US" sz="2000" b="0">
                <a:latin typeface="Times New Roman" panose="02020603050405020304" pitchFamily="18" charset="0"/>
                <a:sym typeface="Symbol" panose="05050102010706020507" pitchFamily="18" charset="2"/>
              </a:rPr>
              <a:t></a:t>
            </a:r>
            <a:r>
              <a:rPr lang="en-US" altLang="en-US" sz="2000" b="0">
                <a:latin typeface="Times New Roman" panose="02020603050405020304" pitchFamily="18" charset="0"/>
              </a:rPr>
              <a:t> - ∞</a:t>
            </a:r>
          </a:p>
          <a:p>
            <a:pPr eaLnBrk="1" hangingPunct="1">
              <a:spcBef>
                <a:spcPct val="0"/>
              </a:spcBef>
              <a:buSzTx/>
              <a:buFontTx/>
              <a:buNone/>
            </a:pPr>
            <a:r>
              <a:rPr lang="en-US" altLang="en-US" sz="2000">
                <a:latin typeface="MS Shell Dlg" panose="020B0604020202020204" pitchFamily="34" charset="0"/>
              </a:rPr>
              <a:t>   for </a:t>
            </a:r>
            <a:r>
              <a:rPr lang="en-US" altLang="en-US" sz="2000" b="0" i="1">
                <a:latin typeface="MS Shell Dlg" panose="020B0604020202020204" pitchFamily="34" charset="0"/>
              </a:rPr>
              <a:t>a</a:t>
            </a:r>
            <a:r>
              <a:rPr lang="en-US" altLang="en-US" sz="2000" b="0">
                <a:latin typeface="MS Shell Dlg" panose="020B0604020202020204" pitchFamily="34" charset="0"/>
              </a:rPr>
              <a:t> in ACTIONS(</a:t>
            </a:r>
            <a:r>
              <a:rPr lang="en-US" altLang="en-US" sz="2000" b="0" i="1">
                <a:latin typeface="MS Shell Dlg" panose="020B0604020202020204" pitchFamily="34" charset="0"/>
              </a:rPr>
              <a:t>state</a:t>
            </a:r>
            <a:r>
              <a:rPr lang="en-US" altLang="en-US" sz="2000" b="0">
                <a:latin typeface="MS Shell Dlg" panose="020B0604020202020204" pitchFamily="34" charset="0"/>
              </a:rPr>
              <a:t>) </a:t>
            </a:r>
            <a:r>
              <a:rPr lang="en-US" altLang="en-US" sz="2000">
                <a:latin typeface="MS Shell Dlg" panose="020B0604020202020204" pitchFamily="34" charset="0"/>
              </a:rPr>
              <a:t>do</a:t>
            </a:r>
          </a:p>
          <a:p>
            <a:pPr eaLnBrk="1" hangingPunct="1">
              <a:spcBef>
                <a:spcPct val="0"/>
              </a:spcBef>
              <a:buSzTx/>
              <a:buFontTx/>
              <a:buNone/>
            </a:pPr>
            <a:r>
              <a:rPr lang="en-US" altLang="en-US" sz="2000">
                <a:latin typeface="Times New Roman" panose="02020603050405020304" pitchFamily="18" charset="0"/>
              </a:rPr>
              <a:t>      </a:t>
            </a:r>
            <a:r>
              <a:rPr lang="en-US" altLang="en-US" sz="2000" b="0" i="1">
                <a:latin typeface="Times New Roman" panose="02020603050405020304" pitchFamily="18" charset="0"/>
              </a:rPr>
              <a:t>v </a:t>
            </a:r>
            <a:r>
              <a:rPr lang="en-US" altLang="en-US" sz="2000" b="0">
                <a:latin typeface="Times New Roman" panose="02020603050405020304" pitchFamily="18" charset="0"/>
                <a:sym typeface="Symbol" panose="05050102010706020507" pitchFamily="18" charset="2"/>
              </a:rPr>
              <a:t></a:t>
            </a:r>
            <a:r>
              <a:rPr lang="en-US" altLang="en-US" sz="2000" b="0">
                <a:latin typeface="Times New Roman" panose="02020603050405020304" pitchFamily="18" charset="0"/>
              </a:rPr>
              <a:t> </a:t>
            </a:r>
            <a:r>
              <a:rPr lang="en-US" altLang="en-US" sz="2000" b="0">
                <a:latin typeface="MS Shell Dlg" panose="020B0604020202020204" pitchFamily="34" charset="0"/>
              </a:rPr>
              <a:t>MAX(</a:t>
            </a:r>
            <a:r>
              <a:rPr lang="en-US" altLang="en-US" sz="2000" b="0" i="1">
                <a:latin typeface="MS Shell Dlg" panose="020B0604020202020204" pitchFamily="34" charset="0"/>
              </a:rPr>
              <a:t>v,</a:t>
            </a:r>
            <a:r>
              <a:rPr lang="en-US" altLang="en-US" sz="2000" b="0">
                <a:latin typeface="MS Shell Dlg" panose="020B0604020202020204" pitchFamily="34" charset="0"/>
              </a:rPr>
              <a:t>MIN-VALUE(Result(</a:t>
            </a:r>
            <a:r>
              <a:rPr lang="en-US" altLang="en-US" sz="2000" b="0" i="1">
                <a:latin typeface="MS Shell Dlg" panose="020B0604020202020204" pitchFamily="34" charset="0"/>
              </a:rPr>
              <a:t>s</a:t>
            </a:r>
            <a:r>
              <a:rPr lang="en-US" altLang="en-US" sz="2000" b="0">
                <a:latin typeface="MS Shell Dlg" panose="020B0604020202020204" pitchFamily="34" charset="0"/>
              </a:rPr>
              <a:t>,a), </a:t>
            </a:r>
            <a:r>
              <a:rPr lang="en-US" altLang="en-US" sz="2000" b="0" i="1">
                <a:latin typeface="Times New Roman" panose="02020603050405020304" pitchFamily="18" charset="0"/>
                <a:sym typeface="Symbol" panose="05050102010706020507" pitchFamily="18" charset="2"/>
              </a:rPr>
              <a:t></a:t>
            </a:r>
            <a:r>
              <a:rPr lang="en-US" altLang="en-US" sz="2000" b="0" i="1">
                <a:latin typeface="Times New Roman" panose="02020603050405020304" pitchFamily="18" charset="0"/>
              </a:rPr>
              <a:t> , </a:t>
            </a:r>
            <a:r>
              <a:rPr lang="en-US" altLang="en-US" sz="2000" b="0" i="1">
                <a:latin typeface="Times New Roman" panose="02020603050405020304" pitchFamily="18" charset="0"/>
                <a:sym typeface="Symbol" panose="05050102010706020507" pitchFamily="18" charset="2"/>
              </a:rPr>
              <a:t></a:t>
            </a:r>
            <a:r>
              <a:rPr lang="en-US" altLang="en-US" sz="2000" b="0">
                <a:latin typeface="MS Shell Dlg" panose="020B0604020202020204" pitchFamily="34" charset="0"/>
              </a:rPr>
              <a:t>))</a:t>
            </a:r>
          </a:p>
          <a:p>
            <a:pPr eaLnBrk="1" hangingPunct="1">
              <a:spcBef>
                <a:spcPct val="0"/>
              </a:spcBef>
              <a:buSzTx/>
              <a:buFontTx/>
              <a:buNone/>
            </a:pPr>
            <a:r>
              <a:rPr lang="en-US" altLang="en-US" sz="2000" b="0">
                <a:latin typeface="MS Shell Dlg" panose="020B0604020202020204" pitchFamily="34" charset="0"/>
              </a:rPr>
              <a:t>     </a:t>
            </a:r>
            <a:r>
              <a:rPr lang="en-US" altLang="en-US" sz="2000">
                <a:latin typeface="MS Shell Dlg" panose="020B0604020202020204" pitchFamily="34" charset="0"/>
              </a:rPr>
              <a:t>if</a:t>
            </a:r>
            <a:r>
              <a:rPr lang="en-US" altLang="en-US" sz="2000" b="0">
                <a:latin typeface="MS Shell Dlg" panose="020B0604020202020204" pitchFamily="34" charset="0"/>
              </a:rPr>
              <a:t> </a:t>
            </a:r>
            <a:r>
              <a:rPr lang="en-US" altLang="en-US" sz="2000" b="0" i="1">
                <a:latin typeface="Times New Roman" panose="02020603050405020304" pitchFamily="18" charset="0"/>
              </a:rPr>
              <a:t>v</a:t>
            </a:r>
            <a:r>
              <a:rPr lang="en-US" altLang="en-US" sz="2000" b="0">
                <a:latin typeface="MS Shell Dlg" panose="020B0604020202020204" pitchFamily="34" charset="0"/>
              </a:rPr>
              <a:t> ≥ </a:t>
            </a:r>
            <a:r>
              <a:rPr lang="en-US" altLang="en-US" sz="2000" b="0" i="1">
                <a:latin typeface="Times New Roman" panose="02020603050405020304" pitchFamily="18" charset="0"/>
                <a:sym typeface="Symbol" panose="05050102010706020507" pitchFamily="18" charset="2"/>
              </a:rPr>
              <a:t></a:t>
            </a:r>
            <a:r>
              <a:rPr lang="en-US" altLang="en-US" sz="2000" b="0">
                <a:latin typeface="MS Shell Dlg" panose="020B0604020202020204" pitchFamily="34" charset="0"/>
              </a:rPr>
              <a:t> </a:t>
            </a:r>
            <a:r>
              <a:rPr lang="en-US" altLang="en-US" sz="2000">
                <a:latin typeface="MS Shell Dlg" panose="020B0604020202020204" pitchFamily="34" charset="0"/>
              </a:rPr>
              <a:t>then return</a:t>
            </a:r>
            <a:r>
              <a:rPr lang="en-US" altLang="en-US" sz="2000" b="0">
                <a:latin typeface="MS Shell Dlg" panose="020B0604020202020204" pitchFamily="34" charset="0"/>
              </a:rPr>
              <a:t> </a:t>
            </a:r>
            <a:r>
              <a:rPr lang="en-US" altLang="en-US" sz="2000" b="0" i="1">
                <a:latin typeface="Times New Roman" panose="02020603050405020304" pitchFamily="18" charset="0"/>
              </a:rPr>
              <a:t>v</a:t>
            </a:r>
          </a:p>
          <a:p>
            <a:pPr eaLnBrk="1" hangingPunct="1">
              <a:spcBef>
                <a:spcPct val="0"/>
              </a:spcBef>
              <a:buSzTx/>
              <a:buFontTx/>
              <a:buNone/>
            </a:pPr>
            <a:r>
              <a:rPr lang="en-US" altLang="en-US" sz="2000" b="0" i="1">
                <a:latin typeface="Times New Roman" panose="02020603050405020304" pitchFamily="18" charset="0"/>
              </a:rPr>
              <a:t>     </a:t>
            </a:r>
            <a:r>
              <a:rPr lang="en-US" altLang="en-US" sz="2000" b="0" i="1">
                <a:latin typeface="Times New Roman" panose="02020603050405020304" pitchFamily="18" charset="0"/>
                <a:sym typeface="Symbol" panose="05050102010706020507" pitchFamily="18" charset="2"/>
              </a:rPr>
              <a:t> </a:t>
            </a:r>
            <a:r>
              <a:rPr lang="en-US" altLang="en-US" sz="2000" b="0">
                <a:latin typeface="Times New Roman" panose="02020603050405020304" pitchFamily="18" charset="0"/>
                <a:sym typeface="Symbol" panose="05050102010706020507" pitchFamily="18" charset="2"/>
              </a:rPr>
              <a:t></a:t>
            </a:r>
            <a:r>
              <a:rPr lang="en-US" altLang="en-US" sz="2000" b="0" i="1">
                <a:latin typeface="Times New Roman" panose="02020603050405020304" pitchFamily="18" charset="0"/>
                <a:sym typeface="Symbol" panose="05050102010706020507" pitchFamily="18" charset="2"/>
              </a:rPr>
              <a:t> </a:t>
            </a:r>
            <a:r>
              <a:rPr lang="en-US" altLang="en-US" sz="2000" b="0">
                <a:latin typeface="MS Shell Dlg" panose="020B0604020202020204" pitchFamily="34" charset="0"/>
                <a:ea typeface="MS Shell Dlg" panose="020B0604020202020204" pitchFamily="34" charset="0"/>
                <a:cs typeface="MS Shell Dlg" panose="020B0604020202020204" pitchFamily="34" charset="0"/>
                <a:sym typeface="Symbol" panose="05050102010706020507" pitchFamily="18" charset="2"/>
              </a:rPr>
              <a:t>MAX</a:t>
            </a:r>
            <a:r>
              <a:rPr lang="en-US" altLang="en-US" sz="2000" b="0">
                <a:latin typeface="Times New Roman" panose="02020603050405020304" pitchFamily="18" charset="0"/>
                <a:sym typeface="Symbol" panose="05050102010706020507" pitchFamily="18" charset="2"/>
              </a:rPr>
              <a:t>(</a:t>
            </a:r>
            <a:r>
              <a:rPr lang="en-US" altLang="en-US" sz="2000" b="0" i="1">
                <a:latin typeface="Times New Roman" panose="02020603050405020304" pitchFamily="18" charset="0"/>
                <a:sym typeface="Symbol" panose="05050102010706020507" pitchFamily="18" charset="2"/>
              </a:rPr>
              <a:t></a:t>
            </a:r>
            <a:r>
              <a:rPr lang="en-US" altLang="en-US" sz="2000" b="0">
                <a:latin typeface="Times New Roman" panose="02020603050405020304" pitchFamily="18" charset="0"/>
                <a:sym typeface="Symbol" panose="05050102010706020507" pitchFamily="18" charset="2"/>
              </a:rPr>
              <a:t> ,</a:t>
            </a:r>
            <a:r>
              <a:rPr lang="en-US" altLang="en-US" sz="2000" b="0" i="1">
                <a:latin typeface="Times New Roman" panose="02020603050405020304" pitchFamily="18" charset="0"/>
                <a:sym typeface="Symbol" panose="05050102010706020507" pitchFamily="18" charset="2"/>
              </a:rPr>
              <a:t>v</a:t>
            </a:r>
            <a:r>
              <a:rPr lang="en-US" altLang="en-US" sz="2000" b="0">
                <a:latin typeface="Times New Roman" panose="02020603050405020304" pitchFamily="18" charset="0"/>
                <a:sym typeface="Symbol" panose="05050102010706020507" pitchFamily="18" charset="2"/>
              </a:rPr>
              <a:t>)</a:t>
            </a:r>
            <a:endParaRPr lang="en-US" altLang="en-US" sz="2000" b="0">
              <a:latin typeface="MS Shell Dlg" panose="020B0604020202020204" pitchFamily="34" charset="0"/>
            </a:endParaRPr>
          </a:p>
          <a:p>
            <a:pPr eaLnBrk="1" hangingPunct="1">
              <a:spcBef>
                <a:spcPct val="0"/>
              </a:spcBef>
              <a:buSzTx/>
              <a:buFontTx/>
              <a:buNone/>
            </a:pPr>
            <a:r>
              <a:rPr lang="en-US" altLang="en-US" sz="2000">
                <a:latin typeface="MS Shell Dlg" panose="020B0604020202020204" pitchFamily="34" charset="0"/>
              </a:rPr>
              <a:t>   return </a:t>
            </a:r>
            <a:r>
              <a:rPr lang="en-US" altLang="en-US" sz="2000" b="0" i="1">
                <a:latin typeface="Times New Roman" panose="02020603050405020304" pitchFamily="18" charset="0"/>
                <a:sym typeface="Symbol" panose="05050102010706020507" pitchFamily="18" charset="2"/>
              </a:rPr>
              <a:t>v</a:t>
            </a:r>
          </a:p>
        </p:txBody>
      </p:sp>
      <p:sp>
        <p:nvSpPr>
          <p:cNvPr id="41989" name="Line 5"/>
          <p:cNvSpPr>
            <a:spLocks noChangeShapeType="1"/>
          </p:cNvSpPr>
          <p:nvPr/>
        </p:nvSpPr>
        <p:spPr bwMode="auto">
          <a:xfrm>
            <a:off x="608013" y="2927350"/>
            <a:ext cx="7315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IN"/>
          </a:p>
        </p:txBody>
      </p:sp>
      <p:sp>
        <p:nvSpPr>
          <p:cNvPr id="41990" name="Rectangle 6"/>
          <p:cNvSpPr>
            <a:spLocks noChangeArrowheads="1"/>
          </p:cNvSpPr>
          <p:nvPr/>
        </p:nvSpPr>
        <p:spPr bwMode="auto">
          <a:xfrm>
            <a:off x="1200150" y="1828800"/>
            <a:ext cx="3886200" cy="3810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1991" name="Rectangle 7"/>
          <p:cNvSpPr>
            <a:spLocks noChangeArrowheads="1"/>
          </p:cNvSpPr>
          <p:nvPr/>
        </p:nvSpPr>
        <p:spPr bwMode="auto">
          <a:xfrm>
            <a:off x="1217613" y="4146550"/>
            <a:ext cx="5335587" cy="95885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1992" name="Rectangle 8"/>
          <p:cNvSpPr>
            <a:spLocks noChangeArrowheads="1"/>
          </p:cNvSpPr>
          <p:nvPr/>
        </p:nvSpPr>
        <p:spPr bwMode="auto">
          <a:xfrm>
            <a:off x="2132013" y="2927350"/>
            <a:ext cx="2819400" cy="381000"/>
          </a:xfrm>
          <a:prstGeom prst="rect">
            <a:avLst/>
          </a:prstGeom>
          <a:noFill/>
          <a:ln w="28575">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1993" name="TextBox 8"/>
          <p:cNvSpPr txBox="1">
            <a:spLocks noChangeArrowheads="1"/>
          </p:cNvSpPr>
          <p:nvPr/>
        </p:nvSpPr>
        <p:spPr bwMode="auto">
          <a:xfrm>
            <a:off x="1219200" y="5867400"/>
            <a:ext cx="4267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2000" b="0">
                <a:latin typeface="Times New Roman" panose="02020603050405020304" pitchFamily="18" charset="0"/>
              </a:rPr>
              <a:t>(MIN-VALUE is defined analogously)</a:t>
            </a:r>
          </a:p>
        </p:txBody>
      </p:sp>
      <p:sp>
        <p:nvSpPr>
          <p:cNvPr id="2" name="Slide Number Placeholder 1"/>
          <p:cNvSpPr>
            <a:spLocks noGrp="1"/>
          </p:cNvSpPr>
          <p:nvPr>
            <p:ph type="sldNum" sz="quarter" idx="12"/>
          </p:nvPr>
        </p:nvSpPr>
        <p:spPr/>
        <p:txBody>
          <a:bodyPr/>
          <a:lstStyle/>
          <a:p>
            <a:fld id="{6D782209-A5DF-4191-B6BF-DE6C1742738D}" type="slidenum">
              <a:rPr lang="en-US" smtClean="0"/>
              <a:t>24</a:t>
            </a:fld>
            <a:endParaRPr lang="en-US"/>
          </a:p>
        </p:txBody>
      </p:sp>
    </p:spTree>
    <p:extLst>
      <p:ext uri="{BB962C8B-B14F-4D97-AF65-F5344CB8AC3E}">
        <p14:creationId xmlns:p14="http://schemas.microsoft.com/office/powerpoint/2010/main" val="157918648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smtClean="0"/>
              <a:t>Alpha-Beta Example Revisited</a:t>
            </a:r>
          </a:p>
        </p:txBody>
      </p:sp>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050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3012" name="Rectangle 4"/>
          <p:cNvSpPr>
            <a:spLocks noChangeArrowheads="1"/>
          </p:cNvSpPr>
          <p:nvPr/>
        </p:nvSpPr>
        <p:spPr bwMode="auto">
          <a:xfrm>
            <a:off x="3429000" y="56388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3013" name="Rectangle 7"/>
          <p:cNvSpPr>
            <a:spLocks noChangeArrowheads="1"/>
          </p:cNvSpPr>
          <p:nvPr/>
        </p:nvSpPr>
        <p:spPr bwMode="auto">
          <a:xfrm>
            <a:off x="4953000" y="3810000"/>
            <a:ext cx="2362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3014" name="Rectangle 8"/>
          <p:cNvSpPr>
            <a:spLocks noChangeArrowheads="1"/>
          </p:cNvSpPr>
          <p:nvPr/>
        </p:nvSpPr>
        <p:spPr bwMode="auto">
          <a:xfrm>
            <a:off x="7315200" y="2438400"/>
            <a:ext cx="533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3015" name="Text Box 10"/>
          <p:cNvSpPr txBox="1">
            <a:spLocks noChangeArrowheads="1"/>
          </p:cNvSpPr>
          <p:nvPr/>
        </p:nvSpPr>
        <p:spPr bwMode="auto">
          <a:xfrm>
            <a:off x="5486400" y="1905000"/>
            <a:ext cx="1849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 , i</a:t>
            </a:r>
            <a:r>
              <a:rPr lang="en-US" altLang="en-US" sz="1800" b="0" i="1">
                <a:solidFill>
                  <a:srgbClr val="FF0000"/>
                </a:solidFill>
                <a:latin typeface="Calibri" panose="020F0502020204030204" pitchFamily="34" charset="0"/>
              </a:rPr>
              <a:t>nitial values</a:t>
            </a:r>
          </a:p>
        </p:txBody>
      </p:sp>
      <p:sp>
        <p:nvSpPr>
          <p:cNvPr id="43016" name="Text Box 11"/>
          <p:cNvSpPr txBox="1">
            <a:spLocks noChangeArrowheads="1"/>
          </p:cNvSpPr>
          <p:nvPr/>
        </p:nvSpPr>
        <p:spPr bwMode="auto">
          <a:xfrm>
            <a:off x="533400" y="1616075"/>
            <a:ext cx="3343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600">
                <a:latin typeface="Verdana" panose="020B0604030504040204" pitchFamily="34" charset="0"/>
              </a:rPr>
              <a:t>Do DF-search until first leaf</a:t>
            </a:r>
          </a:p>
        </p:txBody>
      </p:sp>
      <p:sp>
        <p:nvSpPr>
          <p:cNvPr id="43017" name="TextBox 11"/>
          <p:cNvSpPr txBox="1">
            <a:spLocks noChangeArrowheads="1"/>
          </p:cNvSpPr>
          <p:nvPr/>
        </p:nvSpPr>
        <p:spPr bwMode="auto">
          <a:xfrm>
            <a:off x="59436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43018" name="TextBox 12"/>
          <p:cNvSpPr txBox="1">
            <a:spLocks noChangeArrowheads="1"/>
          </p:cNvSpPr>
          <p:nvPr/>
        </p:nvSpPr>
        <p:spPr bwMode="auto">
          <a:xfrm>
            <a:off x="3429000" y="3657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a:t>
            </a:r>
          </a:p>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 =+</a:t>
            </a:r>
            <a:endParaRPr lang="en-US" altLang="en-US" b="0">
              <a:solidFill>
                <a:srgbClr val="FF0000"/>
              </a:solidFill>
              <a:latin typeface="Times New Roman" panose="02020603050405020304" pitchFamily="18" charset="0"/>
            </a:endParaRPr>
          </a:p>
        </p:txBody>
      </p:sp>
      <p:sp>
        <p:nvSpPr>
          <p:cNvPr id="43019" name="Text Box 10"/>
          <p:cNvSpPr txBox="1">
            <a:spLocks noChangeArrowheads="1"/>
          </p:cNvSpPr>
          <p:nvPr/>
        </p:nvSpPr>
        <p:spPr bwMode="auto">
          <a:xfrm>
            <a:off x="3200400" y="3200400"/>
            <a:ext cx="198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 , passed to kids</a:t>
            </a:r>
            <a:endParaRPr lang="en-US" altLang="en-US" sz="1800" b="0" i="1">
              <a:solidFill>
                <a:srgbClr val="FF0000"/>
              </a:solidFill>
              <a:latin typeface="Calibri" panose="020F0502020204030204" pitchFamily="34" charset="0"/>
            </a:endParaRPr>
          </a:p>
        </p:txBody>
      </p:sp>
      <p:cxnSp>
        <p:nvCxnSpPr>
          <p:cNvPr id="43020" name="Straight Arrow Connector 15"/>
          <p:cNvCxnSpPr>
            <a:cxnSpLocks noChangeShapeType="1"/>
          </p:cNvCxnSpPr>
          <p:nvPr/>
        </p:nvCxnSpPr>
        <p:spPr bwMode="auto">
          <a:xfrm rot="10800000" flipV="1">
            <a:off x="4648200" y="2895600"/>
            <a:ext cx="20574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2" name="Slide Number Placeholder 1"/>
          <p:cNvSpPr>
            <a:spLocks noGrp="1"/>
          </p:cNvSpPr>
          <p:nvPr>
            <p:ph type="sldNum" sz="quarter" idx="12"/>
          </p:nvPr>
        </p:nvSpPr>
        <p:spPr/>
        <p:txBody>
          <a:bodyPr/>
          <a:lstStyle/>
          <a:p>
            <a:fld id="{6D782209-A5DF-4191-B6BF-DE6C1742738D}" type="slidenum">
              <a:rPr lang="en-US" smtClean="0"/>
              <a:t>25</a:t>
            </a:fld>
            <a:endParaRPr lang="en-US"/>
          </a:p>
        </p:txBody>
      </p:sp>
    </p:spTree>
    <p:extLst>
      <p:ext uri="{BB962C8B-B14F-4D97-AF65-F5344CB8AC3E}">
        <p14:creationId xmlns:p14="http://schemas.microsoft.com/office/powerpoint/2010/main" val="5714325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440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7526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4036" name="Rectangle 4"/>
          <p:cNvSpPr>
            <a:spLocks noChangeArrowheads="1"/>
          </p:cNvSpPr>
          <p:nvPr/>
        </p:nvSpPr>
        <p:spPr bwMode="auto">
          <a:xfrm>
            <a:off x="4495800" y="5486400"/>
            <a:ext cx="12954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grpSp>
        <p:nvGrpSpPr>
          <p:cNvPr id="44037" name="Group 7"/>
          <p:cNvGrpSpPr>
            <a:grpSpLocks/>
          </p:cNvGrpSpPr>
          <p:nvPr/>
        </p:nvGrpSpPr>
        <p:grpSpPr bwMode="auto">
          <a:xfrm>
            <a:off x="4965700" y="3643313"/>
            <a:ext cx="444500" cy="319087"/>
            <a:chOff x="3128" y="2583"/>
            <a:chExt cx="280" cy="201"/>
          </a:xfrm>
        </p:grpSpPr>
        <p:pic>
          <p:nvPicPr>
            <p:cNvPr id="44043"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404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4038"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4039" name="Text Box 10"/>
          <p:cNvSpPr txBox="1">
            <a:spLocks noChangeArrowheads="1"/>
          </p:cNvSpPr>
          <p:nvPr/>
        </p:nvSpPr>
        <p:spPr bwMode="auto">
          <a:xfrm>
            <a:off x="1219200" y="4267200"/>
            <a:ext cx="2946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MIN updates , based on kids</a:t>
            </a:r>
            <a:endParaRPr lang="en-US" altLang="en-US" sz="1800" b="0" i="1">
              <a:solidFill>
                <a:srgbClr val="FF0000"/>
              </a:solidFill>
              <a:latin typeface="Calibri" panose="020F0502020204030204" pitchFamily="34" charset="0"/>
            </a:endParaRPr>
          </a:p>
        </p:txBody>
      </p:sp>
      <p:sp>
        <p:nvSpPr>
          <p:cNvPr id="44040"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44041" name="TextBox 13"/>
          <p:cNvSpPr txBox="1">
            <a:spLocks noChangeArrowheads="1"/>
          </p:cNvSpPr>
          <p:nvPr/>
        </p:nvSpPr>
        <p:spPr bwMode="auto">
          <a:xfrm>
            <a:off x="3505200" y="3505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a:t>
            </a:r>
          </a:p>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 =3</a:t>
            </a:r>
            <a:endParaRPr lang="en-US" altLang="en-US" b="0">
              <a:solidFill>
                <a:srgbClr val="FF0000"/>
              </a:solidFill>
              <a:latin typeface="Times New Roman" panose="02020603050405020304" pitchFamily="18" charset="0"/>
            </a:endParaRPr>
          </a:p>
        </p:txBody>
      </p:sp>
      <p:sp>
        <p:nvSpPr>
          <p:cNvPr id="44042" name="Rectangle 13"/>
          <p:cNvSpPr>
            <a:spLocks noChangeArrowheads="1"/>
          </p:cNvSpPr>
          <p:nvPr/>
        </p:nvSpPr>
        <p:spPr bwMode="auto">
          <a:xfrm>
            <a:off x="4953000" y="36576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26</a:t>
            </a:fld>
            <a:endParaRPr lang="en-US"/>
          </a:p>
        </p:txBody>
      </p:sp>
    </p:spTree>
    <p:extLst>
      <p:ext uri="{BB962C8B-B14F-4D97-AF65-F5344CB8AC3E}">
        <p14:creationId xmlns:p14="http://schemas.microsoft.com/office/powerpoint/2010/main" val="42114090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288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5060" name="Rectangle 6"/>
          <p:cNvSpPr>
            <a:spLocks noChangeArrowheads="1"/>
          </p:cNvSpPr>
          <p:nvPr/>
        </p:nvSpPr>
        <p:spPr bwMode="auto">
          <a:xfrm>
            <a:off x="5410200" y="5562600"/>
            <a:ext cx="457200" cy="381000"/>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grpSp>
        <p:nvGrpSpPr>
          <p:cNvPr id="45061" name="Group 7"/>
          <p:cNvGrpSpPr>
            <a:grpSpLocks/>
          </p:cNvGrpSpPr>
          <p:nvPr/>
        </p:nvGrpSpPr>
        <p:grpSpPr bwMode="auto">
          <a:xfrm>
            <a:off x="4965700" y="3719513"/>
            <a:ext cx="444500" cy="319087"/>
            <a:chOff x="3128" y="2583"/>
            <a:chExt cx="280" cy="201"/>
          </a:xfrm>
        </p:grpSpPr>
        <p:pic>
          <p:nvPicPr>
            <p:cNvPr id="4506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8" y="2592"/>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45068"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 y="2583"/>
              <a:ext cx="14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grpSp>
      <p:sp>
        <p:nvSpPr>
          <p:cNvPr id="45062" name="Rectangle 9"/>
          <p:cNvSpPr>
            <a:spLocks noChangeArrowheads="1"/>
          </p:cNvSpPr>
          <p:nvPr/>
        </p:nvSpPr>
        <p:spPr bwMode="auto">
          <a:xfrm>
            <a:off x="7315200" y="2209800"/>
            <a:ext cx="533400" cy="5334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5063" name="TextBox 10"/>
          <p:cNvSpPr txBox="1">
            <a:spLocks noChangeArrowheads="1"/>
          </p:cNvSpPr>
          <p:nvPr/>
        </p:nvSpPr>
        <p:spPr bwMode="auto">
          <a:xfrm>
            <a:off x="3429000" y="3733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=3</a:t>
            </a:r>
            <a:endParaRPr lang="en-US" altLang="en-US" b="0">
              <a:latin typeface="Times New Roman" panose="02020603050405020304" pitchFamily="18" charset="0"/>
            </a:endParaRPr>
          </a:p>
        </p:txBody>
      </p:sp>
      <p:sp>
        <p:nvSpPr>
          <p:cNvPr id="45064" name="Text Box 10"/>
          <p:cNvSpPr txBox="1">
            <a:spLocks noChangeArrowheads="1"/>
          </p:cNvSpPr>
          <p:nvPr/>
        </p:nvSpPr>
        <p:spPr bwMode="auto">
          <a:xfrm>
            <a:off x="685800" y="4495800"/>
            <a:ext cx="3003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MIN updates , based on kids.</a:t>
            </a:r>
          </a:p>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No change.</a:t>
            </a:r>
            <a:endParaRPr lang="en-US" altLang="en-US" sz="1800" b="0" i="1">
              <a:solidFill>
                <a:srgbClr val="FF0000"/>
              </a:solidFill>
              <a:latin typeface="Calibri" panose="020F0502020204030204" pitchFamily="34" charset="0"/>
            </a:endParaRPr>
          </a:p>
        </p:txBody>
      </p:sp>
      <p:sp>
        <p:nvSpPr>
          <p:cNvPr id="45065" name="Rectangle 12"/>
          <p:cNvSpPr>
            <a:spLocks noChangeArrowheads="1"/>
          </p:cNvSpPr>
          <p:nvPr/>
        </p:nvSpPr>
        <p:spPr bwMode="auto">
          <a:xfrm>
            <a:off x="4953000" y="3733800"/>
            <a:ext cx="457200" cy="3048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5066" name="TextBox 12"/>
          <p:cNvSpPr txBox="1">
            <a:spLocks noChangeArrowheads="1"/>
          </p:cNvSpPr>
          <p:nvPr/>
        </p:nvSpPr>
        <p:spPr bwMode="auto">
          <a:xfrm>
            <a:off x="58674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27</a:t>
            </a:fld>
            <a:endParaRPr lang="en-US"/>
          </a:p>
        </p:txBody>
      </p:sp>
    </p:spTree>
    <p:extLst>
      <p:ext uri="{BB962C8B-B14F-4D97-AF65-F5344CB8AC3E}">
        <p14:creationId xmlns:p14="http://schemas.microsoft.com/office/powerpoint/2010/main" val="37450705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00200"/>
            <a:ext cx="701040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6084" name="Text Box 10"/>
          <p:cNvSpPr txBox="1">
            <a:spLocks noChangeArrowheads="1"/>
          </p:cNvSpPr>
          <p:nvPr/>
        </p:nvSpPr>
        <p:spPr bwMode="auto">
          <a:xfrm>
            <a:off x="4191000" y="1752600"/>
            <a:ext cx="3068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MAX updates , based on kids.</a:t>
            </a:r>
          </a:p>
        </p:txBody>
      </p:sp>
      <p:sp>
        <p:nvSpPr>
          <p:cNvPr id="46085" name="TextBox 7"/>
          <p:cNvSpPr txBox="1">
            <a:spLocks noChangeArrowheads="1"/>
          </p:cNvSpPr>
          <p:nvPr/>
        </p:nvSpPr>
        <p:spPr bwMode="auto">
          <a:xfrm>
            <a:off x="5867400" y="19812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46086" name="Text Box 10"/>
          <p:cNvSpPr txBox="1">
            <a:spLocks noChangeArrowheads="1"/>
          </p:cNvSpPr>
          <p:nvPr/>
        </p:nvSpPr>
        <p:spPr bwMode="auto">
          <a:xfrm>
            <a:off x="5791200" y="3352800"/>
            <a:ext cx="1525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3 is returned</a:t>
            </a:r>
          </a:p>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as node value.</a:t>
            </a:r>
          </a:p>
        </p:txBody>
      </p:sp>
      <p:cxnSp>
        <p:nvCxnSpPr>
          <p:cNvPr id="46087" name="Straight Arrow Connector 10"/>
          <p:cNvCxnSpPr>
            <a:cxnSpLocks noChangeShapeType="1"/>
          </p:cNvCxnSpPr>
          <p:nvPr/>
        </p:nvCxnSpPr>
        <p:spPr bwMode="auto">
          <a:xfrm flipV="1">
            <a:off x="5257800" y="2743200"/>
            <a:ext cx="1905000" cy="8382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6088" name="Rectangle 9"/>
          <p:cNvSpPr>
            <a:spLocks noChangeArrowheads="1"/>
          </p:cNvSpPr>
          <p:nvPr/>
        </p:nvSpPr>
        <p:spPr bwMode="auto">
          <a:xfrm>
            <a:off x="7315200" y="21336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28</a:t>
            </a:fld>
            <a:endParaRPr lang="en-US"/>
          </a:p>
        </p:txBody>
      </p:sp>
    </p:spTree>
    <p:extLst>
      <p:ext uri="{BB962C8B-B14F-4D97-AF65-F5344CB8AC3E}">
        <p14:creationId xmlns:p14="http://schemas.microsoft.com/office/powerpoint/2010/main" val="2160380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7108" name="TextBox 8"/>
          <p:cNvSpPr txBox="1">
            <a:spLocks noChangeArrowheads="1"/>
          </p:cNvSpPr>
          <p:nvPr/>
        </p:nvSpPr>
        <p:spPr bwMode="auto">
          <a:xfrm>
            <a:off x="51054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47109"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 =+</a:t>
            </a:r>
            <a:endParaRPr lang="en-US" altLang="en-US" b="0">
              <a:solidFill>
                <a:srgbClr val="FF0000"/>
              </a:solidFill>
              <a:latin typeface="Times New Roman" panose="02020603050405020304" pitchFamily="18" charset="0"/>
            </a:endParaRPr>
          </a:p>
        </p:txBody>
      </p:sp>
      <p:sp>
        <p:nvSpPr>
          <p:cNvPr id="47110" name="Text Box 10"/>
          <p:cNvSpPr txBox="1">
            <a:spLocks noChangeArrowheads="1"/>
          </p:cNvSpPr>
          <p:nvPr/>
        </p:nvSpPr>
        <p:spPr bwMode="auto">
          <a:xfrm>
            <a:off x="6553200" y="2819400"/>
            <a:ext cx="198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 , passed to kids</a:t>
            </a:r>
            <a:endParaRPr lang="en-US" altLang="en-US" sz="1800" b="0" i="1">
              <a:solidFill>
                <a:srgbClr val="FF0000"/>
              </a:solidFill>
              <a:latin typeface="Calibri" panose="020F0502020204030204" pitchFamily="34" charset="0"/>
            </a:endParaRPr>
          </a:p>
        </p:txBody>
      </p:sp>
      <p:sp>
        <p:nvSpPr>
          <p:cNvPr id="47111" name="Rectangle 11"/>
          <p:cNvSpPr>
            <a:spLocks noChangeArrowheads="1"/>
          </p:cNvSpPr>
          <p:nvPr/>
        </p:nvSpPr>
        <p:spPr bwMode="auto">
          <a:xfrm>
            <a:off x="5105400" y="3886200"/>
            <a:ext cx="30480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cxnSp>
        <p:nvCxnSpPr>
          <p:cNvPr id="47112" name="Straight Arrow Connector 13"/>
          <p:cNvCxnSpPr>
            <a:cxnSpLocks noChangeShapeType="1"/>
          </p:cNvCxnSpPr>
          <p:nvPr/>
        </p:nvCxnSpPr>
        <p:spPr bwMode="auto">
          <a:xfrm rot="5400000">
            <a:off x="6057901" y="2933700"/>
            <a:ext cx="838200" cy="3175"/>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47113"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29</a:t>
            </a:fld>
            <a:endParaRPr lang="en-US"/>
          </a:p>
        </p:txBody>
      </p:sp>
    </p:spTree>
    <p:extLst>
      <p:ext uri="{BB962C8B-B14F-4D97-AF65-F5344CB8AC3E}">
        <p14:creationId xmlns:p14="http://schemas.microsoft.com/office/powerpoint/2010/main" val="3559470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b="1" dirty="0">
                <a:latin typeface="Times New Roman" pitchFamily="18" charset="0"/>
                <a:cs typeface="Times New Roman" pitchFamily="18" charset="0"/>
              </a:rPr>
              <a:t>Mini-Max Algorithm</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800" dirty="0">
                <a:latin typeface="Times New Roman" pitchFamily="18" charset="0"/>
                <a:cs typeface="Times New Roman" pitchFamily="18" charset="0"/>
              </a:rPr>
              <a:t>In artificial intelligence, minimax is a </a:t>
            </a:r>
            <a:r>
              <a:rPr lang="en-US" sz="2800" b="1" dirty="0">
                <a:latin typeface="Times New Roman" pitchFamily="18" charset="0"/>
                <a:cs typeface="Times New Roman" pitchFamily="18" charset="0"/>
              </a:rPr>
              <a:t>decision-making</a:t>
            </a:r>
            <a:r>
              <a:rPr lang="en-US" sz="2800" dirty="0">
                <a:latin typeface="Times New Roman" pitchFamily="18" charset="0"/>
                <a:cs typeface="Times New Roman" pitchFamily="18" charset="0"/>
              </a:rPr>
              <a:t> strategy under </a:t>
            </a:r>
            <a:r>
              <a:rPr lang="en-US" sz="2800" b="1" dirty="0">
                <a:latin typeface="Times New Roman" pitchFamily="18" charset="0"/>
                <a:cs typeface="Times New Roman" pitchFamily="18" charset="0"/>
              </a:rPr>
              <a:t>game theory,</a:t>
            </a:r>
            <a:r>
              <a:rPr lang="en-US" sz="2800" dirty="0">
                <a:latin typeface="Times New Roman" pitchFamily="18" charset="0"/>
                <a:cs typeface="Times New Roman" pitchFamily="18" charset="0"/>
              </a:rPr>
              <a:t> which is used to minimize the losing chances in a game and to maximize the winning chances.</a:t>
            </a:r>
          </a:p>
          <a:p>
            <a:pPr algn="just"/>
            <a:r>
              <a:rPr lang="en-US" sz="2800" dirty="0">
                <a:latin typeface="Times New Roman" pitchFamily="18" charset="0"/>
                <a:cs typeface="Times New Roman" pitchFamily="18" charset="0"/>
              </a:rPr>
              <a:t> This strategy is also known as ‘</a:t>
            </a:r>
            <a:r>
              <a:rPr lang="en-US" sz="2800" b="1" dirty="0">
                <a:latin typeface="Times New Roman" pitchFamily="18" charset="0"/>
                <a:cs typeface="Times New Roman" pitchFamily="18" charset="0"/>
              </a:rPr>
              <a:t>Min-max,’ ’MM,’ or ‘Saddle point.’</a:t>
            </a:r>
            <a:r>
              <a:rPr lang="en-US" sz="2800"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6D782209-A5DF-4191-B6BF-DE6C1742738D}"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481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8132" name="TextBox 8"/>
          <p:cNvSpPr txBox="1">
            <a:spLocks noChangeArrowheads="1"/>
          </p:cNvSpPr>
          <p:nvPr/>
        </p:nvSpPr>
        <p:spPr bwMode="auto">
          <a:xfrm>
            <a:off x="5029200" y="1828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48133" name="TextBox 9"/>
          <p:cNvSpPr txBox="1">
            <a:spLocks noChangeArrowheads="1"/>
          </p:cNvSpPr>
          <p:nvPr/>
        </p:nvSpPr>
        <p:spPr bwMode="auto">
          <a:xfrm>
            <a:off x="6629400" y="31242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 =2</a:t>
            </a:r>
            <a:endParaRPr lang="en-US" altLang="en-US" b="0">
              <a:solidFill>
                <a:srgbClr val="FF0000"/>
              </a:solidFill>
              <a:latin typeface="Times New Roman" panose="02020603050405020304" pitchFamily="18" charset="0"/>
            </a:endParaRPr>
          </a:p>
        </p:txBody>
      </p:sp>
      <p:sp>
        <p:nvSpPr>
          <p:cNvPr id="48134" name="Text Box 10"/>
          <p:cNvSpPr txBox="1">
            <a:spLocks noChangeArrowheads="1"/>
          </p:cNvSpPr>
          <p:nvPr/>
        </p:nvSpPr>
        <p:spPr bwMode="auto">
          <a:xfrm>
            <a:off x="6553200" y="2590800"/>
            <a:ext cx="1628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MIN updates ,</a:t>
            </a:r>
          </a:p>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based on kids.</a:t>
            </a:r>
          </a:p>
        </p:txBody>
      </p:sp>
      <p:sp>
        <p:nvSpPr>
          <p:cNvPr id="48135" name="Rectangle 11"/>
          <p:cNvSpPr>
            <a:spLocks noChangeArrowheads="1"/>
          </p:cNvSpPr>
          <p:nvPr/>
        </p:nvSpPr>
        <p:spPr bwMode="auto">
          <a:xfrm>
            <a:off x="6324600" y="3886200"/>
            <a:ext cx="1828800" cy="17526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48136"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30</a:t>
            </a:fld>
            <a:endParaRPr lang="en-US"/>
          </a:p>
        </p:txBody>
      </p:sp>
    </p:spTree>
    <p:extLst>
      <p:ext uri="{BB962C8B-B14F-4D97-AF65-F5344CB8AC3E}">
        <p14:creationId xmlns:p14="http://schemas.microsoft.com/office/powerpoint/2010/main" val="809136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9156" name="TextBox 8"/>
          <p:cNvSpPr txBox="1">
            <a:spLocks noChangeArrowheads="1"/>
          </p:cNvSpPr>
          <p:nvPr/>
        </p:nvSpPr>
        <p:spPr bwMode="auto">
          <a:xfrm>
            <a:off x="6553200" y="32004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 =2</a:t>
            </a:r>
            <a:endParaRPr lang="en-US" altLang="en-US" b="0">
              <a:solidFill>
                <a:srgbClr val="FF0000"/>
              </a:solidFill>
              <a:latin typeface="Times New Roman" panose="02020603050405020304" pitchFamily="18" charset="0"/>
            </a:endParaRPr>
          </a:p>
        </p:txBody>
      </p:sp>
      <p:sp>
        <p:nvSpPr>
          <p:cNvPr id="49157" name="Text Box 10"/>
          <p:cNvSpPr txBox="1">
            <a:spLocks noChangeArrowheads="1"/>
          </p:cNvSpPr>
          <p:nvPr/>
        </p:nvSpPr>
        <p:spPr bwMode="auto">
          <a:xfrm>
            <a:off x="7391400" y="3276600"/>
            <a:ext cx="10493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 ≥ ,</a:t>
            </a:r>
          </a:p>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so prune.</a:t>
            </a:r>
          </a:p>
        </p:txBody>
      </p:sp>
      <p:sp>
        <p:nvSpPr>
          <p:cNvPr id="49158" name="TextBox 10"/>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49159"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31</a:t>
            </a:fld>
            <a:endParaRPr lang="en-US"/>
          </a:p>
        </p:txBody>
      </p:sp>
    </p:spTree>
    <p:extLst>
      <p:ext uri="{BB962C8B-B14F-4D97-AF65-F5344CB8AC3E}">
        <p14:creationId xmlns:p14="http://schemas.microsoft.com/office/powerpoint/2010/main" val="24057797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1600200"/>
            <a:ext cx="68199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0180" name="Text Box 10"/>
          <p:cNvSpPr txBox="1">
            <a:spLocks noChangeArrowheads="1"/>
          </p:cNvSpPr>
          <p:nvPr/>
        </p:nvSpPr>
        <p:spPr bwMode="auto">
          <a:xfrm>
            <a:off x="6477000" y="2743200"/>
            <a:ext cx="1525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2 is returned</a:t>
            </a:r>
          </a:p>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as node value.</a:t>
            </a:r>
          </a:p>
        </p:txBody>
      </p:sp>
      <p:sp>
        <p:nvSpPr>
          <p:cNvPr id="50181" name="Text Box 10"/>
          <p:cNvSpPr txBox="1">
            <a:spLocks noChangeArrowheads="1"/>
          </p:cNvSpPr>
          <p:nvPr/>
        </p:nvSpPr>
        <p:spPr bwMode="auto">
          <a:xfrm>
            <a:off x="3276600" y="1600200"/>
            <a:ext cx="30686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MAX updates , based on kids.</a:t>
            </a:r>
          </a:p>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No change.</a:t>
            </a:r>
            <a:endParaRPr lang="en-US" altLang="en-US" sz="1800" b="0" i="1">
              <a:solidFill>
                <a:srgbClr val="FF0000"/>
              </a:solidFill>
              <a:latin typeface="Calibri" panose="020F0502020204030204" pitchFamily="34" charset="0"/>
            </a:endParaRPr>
          </a:p>
        </p:txBody>
      </p:sp>
      <p:sp>
        <p:nvSpPr>
          <p:cNvPr id="50182" name="TextBox 12"/>
          <p:cNvSpPr txBox="1">
            <a:spLocks noChangeArrowheads="1"/>
          </p:cNvSpPr>
          <p:nvPr/>
        </p:nvSpPr>
        <p:spPr bwMode="auto">
          <a:xfrm>
            <a:off x="5029200" y="19050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cxnSp>
        <p:nvCxnSpPr>
          <p:cNvPr id="50183" name="Straight Arrow Connector 14"/>
          <p:cNvCxnSpPr>
            <a:cxnSpLocks noChangeShapeType="1"/>
          </p:cNvCxnSpPr>
          <p:nvPr/>
        </p:nvCxnSpPr>
        <p:spPr bwMode="auto">
          <a:xfrm rot="5400000" flipH="1" flipV="1">
            <a:off x="6058694" y="2932906"/>
            <a:ext cx="838200" cy="1588"/>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0184" name="Rectangle 10"/>
          <p:cNvSpPr>
            <a:spLocks noChangeArrowheads="1"/>
          </p:cNvSpPr>
          <p:nvPr/>
        </p:nvSpPr>
        <p:spPr bwMode="auto">
          <a:xfrm>
            <a:off x="6553200" y="1981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32</a:t>
            </a:fld>
            <a:endParaRPr lang="en-US"/>
          </a:p>
        </p:txBody>
      </p:sp>
    </p:spTree>
    <p:extLst>
      <p:ext uri="{BB962C8B-B14F-4D97-AF65-F5344CB8AC3E}">
        <p14:creationId xmlns:p14="http://schemas.microsoft.com/office/powerpoint/2010/main" val="39879881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120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1205"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a:latin typeface="Times New Roman" panose="02020603050405020304" pitchFamily="18" charset="0"/>
              </a:rPr>
              <a:t>,</a:t>
            </a:r>
          </a:p>
        </p:txBody>
      </p:sp>
      <p:sp>
        <p:nvSpPr>
          <p:cNvPr id="51206" name="TextBox 9"/>
          <p:cNvSpPr txBox="1">
            <a:spLocks noChangeArrowheads="1"/>
          </p:cNvSpPr>
          <p:nvPr/>
        </p:nvSpPr>
        <p:spPr bwMode="auto">
          <a:xfrm>
            <a:off x="43434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51207" name="TextBox 10"/>
          <p:cNvSpPr txBox="1">
            <a:spLocks noChangeArrowheads="1"/>
          </p:cNvSpPr>
          <p:nvPr/>
        </p:nvSpPr>
        <p:spPr bwMode="auto">
          <a:xfrm>
            <a:off x="7696200" y="3581400"/>
            <a:ext cx="9906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 =+</a:t>
            </a:r>
            <a:endParaRPr lang="en-US" altLang="en-US" b="0">
              <a:solidFill>
                <a:srgbClr val="FF0000"/>
              </a:solidFill>
              <a:latin typeface="Times New Roman" panose="02020603050405020304" pitchFamily="18" charset="0"/>
            </a:endParaRPr>
          </a:p>
        </p:txBody>
      </p:sp>
      <p:sp>
        <p:nvSpPr>
          <p:cNvPr id="51208" name="Text Box 10"/>
          <p:cNvSpPr txBox="1">
            <a:spLocks noChangeArrowheads="1"/>
          </p:cNvSpPr>
          <p:nvPr/>
        </p:nvSpPr>
        <p:spPr bwMode="auto">
          <a:xfrm>
            <a:off x="6781800" y="2895600"/>
            <a:ext cx="1989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 , passed to kids</a:t>
            </a:r>
            <a:endParaRPr lang="en-US" altLang="en-US" sz="1800" b="0" i="1">
              <a:solidFill>
                <a:srgbClr val="FF0000"/>
              </a:solidFill>
              <a:latin typeface="Calibri" panose="020F0502020204030204" pitchFamily="34" charset="0"/>
            </a:endParaRPr>
          </a:p>
        </p:txBody>
      </p:sp>
      <p:sp>
        <p:nvSpPr>
          <p:cNvPr id="51209" name="Rectangle 13"/>
          <p:cNvSpPr>
            <a:spLocks noChangeArrowheads="1"/>
          </p:cNvSpPr>
          <p:nvPr/>
        </p:nvSpPr>
        <p:spPr bwMode="auto">
          <a:xfrm>
            <a:off x="6248400" y="2438400"/>
            <a:ext cx="6858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1210" name="Rectangle 14"/>
          <p:cNvSpPr>
            <a:spLocks noChangeArrowheads="1"/>
          </p:cNvSpPr>
          <p:nvPr/>
        </p:nvSpPr>
        <p:spPr bwMode="auto">
          <a:xfrm>
            <a:off x="6781800" y="4038600"/>
            <a:ext cx="838200" cy="15240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cxnSp>
        <p:nvCxnSpPr>
          <p:cNvPr id="51211" name="Straight Arrow Connector 16"/>
          <p:cNvCxnSpPr>
            <a:cxnSpLocks noChangeShapeType="1"/>
          </p:cNvCxnSpPr>
          <p:nvPr/>
        </p:nvCxnSpPr>
        <p:spPr bwMode="auto">
          <a:xfrm>
            <a:off x="6019800" y="2895600"/>
            <a:ext cx="1524000" cy="6858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1212" name="Rectangle 14"/>
          <p:cNvSpPr>
            <a:spLocks noChangeArrowheads="1"/>
          </p:cNvSpPr>
          <p:nvPr/>
        </p:nvSpPr>
        <p:spPr bwMode="auto">
          <a:xfrm>
            <a:off x="5791200" y="2362200"/>
            <a:ext cx="5334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33</a:t>
            </a:fld>
            <a:endParaRPr lang="en-US"/>
          </a:p>
        </p:txBody>
      </p:sp>
    </p:spTree>
    <p:extLst>
      <p:ext uri="{BB962C8B-B14F-4D97-AF65-F5344CB8AC3E}">
        <p14:creationId xmlns:p14="http://schemas.microsoft.com/office/powerpoint/2010/main" val="2008765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522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362200"/>
            <a:ext cx="7391400"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22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509838"/>
            <a:ext cx="6858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2229" name="Text Box 9"/>
          <p:cNvSpPr txBox="1">
            <a:spLocks noChangeArrowheads="1"/>
          </p:cNvSpPr>
          <p:nvPr/>
        </p:nvSpPr>
        <p:spPr bwMode="auto">
          <a:xfrm>
            <a:off x="6156325" y="2438400"/>
            <a:ext cx="320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a:latin typeface="Times New Roman" panose="02020603050405020304" pitchFamily="18" charset="0"/>
              </a:rPr>
              <a:t>,</a:t>
            </a:r>
          </a:p>
        </p:txBody>
      </p:sp>
      <p:sp>
        <p:nvSpPr>
          <p:cNvPr id="52230" name="TextBox 9"/>
          <p:cNvSpPr txBox="1">
            <a:spLocks noChangeArrowheads="1"/>
          </p:cNvSpPr>
          <p:nvPr/>
        </p:nvSpPr>
        <p:spPr bwMode="auto">
          <a:xfrm>
            <a:off x="7696200" y="3352800"/>
            <a:ext cx="10668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 =14</a:t>
            </a:r>
            <a:endParaRPr lang="en-US" altLang="en-US" b="0">
              <a:solidFill>
                <a:srgbClr val="FF0000"/>
              </a:solidFill>
              <a:latin typeface="Times New Roman" panose="02020603050405020304" pitchFamily="18" charset="0"/>
            </a:endParaRPr>
          </a:p>
        </p:txBody>
      </p:sp>
      <p:sp>
        <p:nvSpPr>
          <p:cNvPr id="52231"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52232" name="Text Box 10"/>
          <p:cNvSpPr txBox="1">
            <a:spLocks noChangeArrowheads="1"/>
          </p:cNvSpPr>
          <p:nvPr/>
        </p:nvSpPr>
        <p:spPr bwMode="auto">
          <a:xfrm>
            <a:off x="7315200" y="2819400"/>
            <a:ext cx="1628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MIN updates ,</a:t>
            </a:r>
          </a:p>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based on kids.</a:t>
            </a:r>
          </a:p>
        </p:txBody>
      </p:sp>
      <p:sp>
        <p:nvSpPr>
          <p:cNvPr id="52233"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34</a:t>
            </a:fld>
            <a:endParaRPr lang="en-US"/>
          </a:p>
        </p:txBody>
      </p:sp>
    </p:spTree>
    <p:extLst>
      <p:ext uri="{BB962C8B-B14F-4D97-AF65-F5344CB8AC3E}">
        <p14:creationId xmlns:p14="http://schemas.microsoft.com/office/powerpoint/2010/main" val="2985530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53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405063"/>
            <a:ext cx="7539038"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325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1913" y="2419350"/>
            <a:ext cx="522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3253" name="Rectangle 9"/>
          <p:cNvSpPr>
            <a:spLocks noChangeArrowheads="1"/>
          </p:cNvSpPr>
          <p:nvPr/>
        </p:nvSpPr>
        <p:spPr bwMode="auto">
          <a:xfrm>
            <a:off x="6216650" y="243840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a:latin typeface="Times New Roman" panose="02020603050405020304" pitchFamily="18" charset="0"/>
              </a:rPr>
              <a:t>,</a:t>
            </a:r>
          </a:p>
        </p:txBody>
      </p:sp>
      <p:sp>
        <p:nvSpPr>
          <p:cNvPr id="53254" name="TextBox 9"/>
          <p:cNvSpPr txBox="1">
            <a:spLocks noChangeArrowheads="1"/>
          </p:cNvSpPr>
          <p:nvPr/>
        </p:nvSpPr>
        <p:spPr bwMode="auto">
          <a:xfrm>
            <a:off x="7848600" y="3352800"/>
            <a:ext cx="11430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solidFill>
                  <a:srgbClr val="FF0000"/>
                </a:solidFill>
                <a:latin typeface="Times New Roman" panose="02020603050405020304" pitchFamily="18" charset="0"/>
                <a:sym typeface="Symbol" panose="05050102010706020507" pitchFamily="18" charset="2"/>
              </a:rPr>
              <a:t> =5</a:t>
            </a:r>
            <a:endParaRPr lang="en-US" altLang="en-US" b="0">
              <a:solidFill>
                <a:srgbClr val="FF0000"/>
              </a:solidFill>
              <a:latin typeface="Times New Roman" panose="02020603050405020304" pitchFamily="18" charset="0"/>
            </a:endParaRPr>
          </a:p>
        </p:txBody>
      </p:sp>
      <p:sp>
        <p:nvSpPr>
          <p:cNvPr id="53255" name="TextBox 10"/>
          <p:cNvSpPr txBox="1">
            <a:spLocks noChangeArrowheads="1"/>
          </p:cNvSpPr>
          <p:nvPr/>
        </p:nvSpPr>
        <p:spPr bwMode="auto">
          <a:xfrm>
            <a:off x="4419600" y="22098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53256" name="Text Box 10"/>
          <p:cNvSpPr txBox="1">
            <a:spLocks noChangeArrowheads="1"/>
          </p:cNvSpPr>
          <p:nvPr/>
        </p:nvSpPr>
        <p:spPr bwMode="auto">
          <a:xfrm>
            <a:off x="7239000" y="2819400"/>
            <a:ext cx="1628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MIN updates ,</a:t>
            </a:r>
          </a:p>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based on kids.</a:t>
            </a:r>
          </a:p>
        </p:txBody>
      </p:sp>
      <p:sp>
        <p:nvSpPr>
          <p:cNvPr id="53257" name="Rectangle 12"/>
          <p:cNvSpPr>
            <a:spLocks noChangeArrowheads="1"/>
          </p:cNvSpPr>
          <p:nvPr/>
        </p:nvSpPr>
        <p:spPr bwMode="auto">
          <a:xfrm>
            <a:off x="5791200" y="2438400"/>
            <a:ext cx="1219200" cy="457200"/>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35</a:t>
            </a:fld>
            <a:endParaRPr lang="en-US"/>
          </a:p>
        </p:txBody>
      </p:sp>
    </p:spTree>
    <p:extLst>
      <p:ext uri="{BB962C8B-B14F-4D97-AF65-F5344CB8AC3E}">
        <p14:creationId xmlns:p14="http://schemas.microsoft.com/office/powerpoint/2010/main" val="23083514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427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4277" name="TextBox 9"/>
          <p:cNvSpPr txBox="1">
            <a:spLocks noChangeArrowheads="1"/>
          </p:cNvSpPr>
          <p:nvPr/>
        </p:nvSpPr>
        <p:spPr bwMode="auto">
          <a:xfrm>
            <a:off x="3657600" y="2133600"/>
            <a:ext cx="99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=3</a:t>
            </a:r>
          </a:p>
          <a:p>
            <a:pPr eaLnBrk="1" hangingPunct="1">
              <a:spcBef>
                <a:spcPct val="0"/>
              </a:spcBef>
              <a:buSzTx/>
              <a:buFontTx/>
              <a:buNone/>
            </a:pPr>
            <a:r>
              <a:rPr lang="en-US" altLang="en-US" b="0">
                <a:latin typeface="Times New Roman" panose="02020603050405020304" pitchFamily="18" charset="0"/>
                <a:sym typeface="Symbol" panose="05050102010706020507" pitchFamily="18" charset="2"/>
              </a:rPr>
              <a:t> =+</a:t>
            </a:r>
            <a:endParaRPr lang="en-US" altLang="en-US" b="0">
              <a:latin typeface="Times New Roman" panose="02020603050405020304" pitchFamily="18" charset="0"/>
            </a:endParaRPr>
          </a:p>
        </p:txBody>
      </p:sp>
      <p:sp>
        <p:nvSpPr>
          <p:cNvPr id="54278" name="Text Box 10"/>
          <p:cNvSpPr txBox="1">
            <a:spLocks noChangeArrowheads="1"/>
          </p:cNvSpPr>
          <p:nvPr/>
        </p:nvSpPr>
        <p:spPr bwMode="auto">
          <a:xfrm>
            <a:off x="6172200" y="2438400"/>
            <a:ext cx="15255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2 is returned</a:t>
            </a:r>
          </a:p>
          <a:p>
            <a:pPr eaLnBrk="1" hangingPunct="1">
              <a:spcBef>
                <a:spcPct val="0"/>
              </a:spcBef>
              <a:buSzTx/>
              <a:buFontTx/>
              <a:buNone/>
            </a:pPr>
            <a:r>
              <a:rPr lang="en-US" altLang="en-US" sz="1800" b="0" i="1">
                <a:solidFill>
                  <a:srgbClr val="FF0000"/>
                </a:solidFill>
                <a:latin typeface="Calibri" panose="020F0502020204030204" pitchFamily="34" charset="0"/>
                <a:sym typeface="Symbol" panose="05050102010706020507" pitchFamily="18" charset="2"/>
              </a:rPr>
              <a:t>as node value.</a:t>
            </a:r>
          </a:p>
        </p:txBody>
      </p:sp>
      <p:cxnSp>
        <p:nvCxnSpPr>
          <p:cNvPr id="54279" name="Straight Arrow Connector 13"/>
          <p:cNvCxnSpPr>
            <a:cxnSpLocks noChangeShapeType="1"/>
          </p:cNvCxnSpPr>
          <p:nvPr/>
        </p:nvCxnSpPr>
        <p:spPr bwMode="auto">
          <a:xfrm rot="10800000">
            <a:off x="5562600" y="2743200"/>
            <a:ext cx="1371600" cy="609600"/>
          </a:xfrm>
          <a:prstGeom prst="straightConnector1">
            <a:avLst/>
          </a:prstGeom>
          <a:noFill/>
          <a:ln w="127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54280" name="TextBox 11"/>
          <p:cNvSpPr txBox="1">
            <a:spLocks noChangeArrowheads="1"/>
          </p:cNvSpPr>
          <p:nvPr/>
        </p:nvSpPr>
        <p:spPr bwMode="auto">
          <a:xfrm>
            <a:off x="7086600" y="3352800"/>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2000">
                <a:cs typeface="Arial" panose="020B0604020202020204" pitchFamily="34" charset="0"/>
              </a:rPr>
              <a:t>2</a:t>
            </a:r>
          </a:p>
        </p:txBody>
      </p:sp>
      <p:sp>
        <p:nvSpPr>
          <p:cNvPr id="2" name="Slide Number Placeholder 1"/>
          <p:cNvSpPr>
            <a:spLocks noGrp="1"/>
          </p:cNvSpPr>
          <p:nvPr>
            <p:ph type="sldNum" sz="quarter" idx="12"/>
          </p:nvPr>
        </p:nvSpPr>
        <p:spPr/>
        <p:txBody>
          <a:bodyPr/>
          <a:lstStyle/>
          <a:p>
            <a:fld id="{6D782209-A5DF-4191-B6BF-DE6C1742738D}" type="slidenum">
              <a:rPr lang="en-US" smtClean="0"/>
              <a:t>36</a:t>
            </a:fld>
            <a:endParaRPr lang="en-US"/>
          </a:p>
        </p:txBody>
      </p:sp>
    </p:spTree>
    <p:extLst>
      <p:ext uri="{BB962C8B-B14F-4D97-AF65-F5344CB8AC3E}">
        <p14:creationId xmlns:p14="http://schemas.microsoft.com/office/powerpoint/2010/main" val="416082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sz="1800" smtClean="0"/>
              <a:t>Alpha-Beta Example (continued)</a:t>
            </a:r>
            <a:endParaRPr lang="en-US" altLang="en-US" smtClean="0"/>
          </a:p>
        </p:txBody>
      </p:sp>
      <p:pic>
        <p:nvPicPr>
          <p:cNvPr id="552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346325"/>
            <a:ext cx="7467600" cy="298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398713"/>
            <a:ext cx="6858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55301"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498725"/>
            <a:ext cx="2571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5302" name="Oval 10"/>
          <p:cNvSpPr>
            <a:spLocks noChangeArrowheads="1"/>
          </p:cNvSpPr>
          <p:nvPr/>
        </p:nvSpPr>
        <p:spPr bwMode="auto">
          <a:xfrm>
            <a:off x="5410200" y="2438400"/>
            <a:ext cx="381000" cy="381000"/>
          </a:xfrm>
          <a:prstGeom prst="ellipse">
            <a:avLst/>
          </a:prstGeom>
          <a:noFill/>
          <a:ln w="3175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5303" name="TextBox 10"/>
          <p:cNvSpPr txBox="1">
            <a:spLocks noChangeArrowheads="1"/>
          </p:cNvSpPr>
          <p:nvPr/>
        </p:nvSpPr>
        <p:spPr bwMode="auto">
          <a:xfrm>
            <a:off x="5867400" y="1676400"/>
            <a:ext cx="327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a:solidFill>
                  <a:srgbClr val="FF0000"/>
                </a:solidFill>
                <a:latin typeface="Times New Roman" panose="02020603050405020304" pitchFamily="18" charset="0"/>
              </a:rPr>
              <a:t>Max calculates the same node value, and makes the same move!</a:t>
            </a:r>
          </a:p>
        </p:txBody>
      </p:sp>
      <p:sp>
        <p:nvSpPr>
          <p:cNvPr id="55304" name="TextBox 11"/>
          <p:cNvSpPr txBox="1">
            <a:spLocks noChangeArrowheads="1"/>
          </p:cNvSpPr>
          <p:nvPr/>
        </p:nvSpPr>
        <p:spPr bwMode="auto">
          <a:xfrm>
            <a:off x="7086600" y="3352800"/>
            <a:ext cx="1295400" cy="400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sz="2000">
                <a:cs typeface="Arial" panose="020B0604020202020204" pitchFamily="34" charset="0"/>
              </a:rPr>
              <a:t>2</a:t>
            </a:r>
          </a:p>
        </p:txBody>
      </p:sp>
      <p:sp>
        <p:nvSpPr>
          <p:cNvPr id="2" name="Slide Number Placeholder 1"/>
          <p:cNvSpPr>
            <a:spLocks noGrp="1"/>
          </p:cNvSpPr>
          <p:nvPr>
            <p:ph type="sldNum" sz="quarter" idx="12"/>
          </p:nvPr>
        </p:nvSpPr>
        <p:spPr/>
        <p:txBody>
          <a:bodyPr/>
          <a:lstStyle/>
          <a:p>
            <a:fld id="{6D782209-A5DF-4191-B6BF-DE6C1742738D}" type="slidenum">
              <a:rPr lang="en-US" smtClean="0"/>
              <a:t>37</a:t>
            </a:fld>
            <a:endParaRPr lang="en-US"/>
          </a:p>
        </p:txBody>
      </p:sp>
    </p:spTree>
    <p:extLst>
      <p:ext uri="{BB962C8B-B14F-4D97-AF65-F5344CB8AC3E}">
        <p14:creationId xmlns:p14="http://schemas.microsoft.com/office/powerpoint/2010/main" val="19685672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noFill/>
        </p:spPr>
        <p:txBody>
          <a:bodyPr/>
          <a:lstStyle/>
          <a:p>
            <a:r>
              <a:rPr lang="en-US" altLang="en-US" smtClean="0"/>
              <a:t>Effectiveness of Alpha-Beta Search</a:t>
            </a:r>
          </a:p>
        </p:txBody>
      </p:sp>
      <p:sp>
        <p:nvSpPr>
          <p:cNvPr id="56323" name="Rectangle 3"/>
          <p:cNvSpPr>
            <a:spLocks noGrp="1" noChangeArrowheads="1"/>
          </p:cNvSpPr>
          <p:nvPr>
            <p:ph type="body" idx="1"/>
          </p:nvPr>
        </p:nvSpPr>
        <p:spPr>
          <a:xfrm>
            <a:off x="609600" y="1143000"/>
            <a:ext cx="7848600" cy="5181600"/>
          </a:xfrm>
          <a:noFill/>
        </p:spPr>
        <p:txBody>
          <a:bodyPr>
            <a:normAutofit fontScale="70000" lnSpcReduction="20000"/>
          </a:bodyPr>
          <a:lstStyle/>
          <a:p>
            <a:r>
              <a:rPr lang="en-US" altLang="en-US" smtClean="0"/>
              <a:t>Worst-Case</a:t>
            </a:r>
          </a:p>
          <a:p>
            <a:pPr lvl="1"/>
            <a:r>
              <a:rPr lang="en-US" altLang="en-US" smtClean="0"/>
              <a:t>branches are ordered so that no pruning takes place. In this case alpha-beta gives no improvement over exhaustive search</a:t>
            </a:r>
            <a:br>
              <a:rPr lang="en-US" altLang="en-US" smtClean="0"/>
            </a:br>
            <a:endParaRPr lang="en-US" altLang="en-US" smtClean="0"/>
          </a:p>
          <a:p>
            <a:r>
              <a:rPr lang="en-US" altLang="en-US" smtClean="0"/>
              <a:t>Best-Case</a:t>
            </a:r>
          </a:p>
          <a:p>
            <a:pPr lvl="1"/>
            <a:r>
              <a:rPr lang="en-US" altLang="en-US" smtClean="0"/>
              <a:t>each player’s best move is the left-most child (i.e., evaluated first)</a:t>
            </a:r>
          </a:p>
          <a:p>
            <a:pPr lvl="1"/>
            <a:r>
              <a:rPr lang="en-US" altLang="en-US" smtClean="0"/>
              <a:t>in practice, performance is closer to best rather than worst-case</a:t>
            </a:r>
          </a:p>
          <a:p>
            <a:pPr lvl="1"/>
            <a:r>
              <a:rPr lang="en-US" altLang="en-US" smtClean="0"/>
              <a:t>E.g., sort moves by the remembered move values found last time.</a:t>
            </a:r>
          </a:p>
          <a:p>
            <a:pPr lvl="1"/>
            <a:r>
              <a:rPr lang="en-US" altLang="en-US" smtClean="0"/>
              <a:t>E.g., expand captures first, then threats, then forward moves, etc.</a:t>
            </a:r>
          </a:p>
          <a:p>
            <a:pPr lvl="1"/>
            <a:r>
              <a:rPr lang="en-US" altLang="en-US" smtClean="0"/>
              <a:t>E.g., run Iterative Deepening search, sort by value last iteration.</a:t>
            </a:r>
            <a:br>
              <a:rPr lang="en-US" altLang="en-US" smtClean="0"/>
            </a:br>
            <a:endParaRPr lang="en-US" altLang="en-US" smtClean="0"/>
          </a:p>
          <a:p>
            <a:r>
              <a:rPr lang="en-US" altLang="en-US" smtClean="0"/>
              <a:t>In practice often get O(b</a:t>
            </a:r>
            <a:r>
              <a:rPr lang="en-US" altLang="en-US" baseline="30000" smtClean="0"/>
              <a:t>(d/2)</a:t>
            </a:r>
            <a:r>
              <a:rPr lang="en-US" altLang="en-US" smtClean="0"/>
              <a:t>) rather than O(b</a:t>
            </a:r>
            <a:r>
              <a:rPr lang="en-US" altLang="en-US" baseline="30000" smtClean="0"/>
              <a:t>d</a:t>
            </a:r>
            <a:r>
              <a:rPr lang="en-US" altLang="en-US" smtClean="0"/>
              <a:t>) </a:t>
            </a:r>
          </a:p>
          <a:p>
            <a:pPr lvl="1"/>
            <a:r>
              <a:rPr lang="en-US" altLang="en-US" smtClean="0"/>
              <a:t>this is the same as having a branching factor of sqrt(b), </a:t>
            </a:r>
          </a:p>
          <a:p>
            <a:pPr lvl="2"/>
            <a:r>
              <a:rPr lang="en-US" altLang="en-US" smtClean="0"/>
              <a:t>(sqrt(b))</a:t>
            </a:r>
            <a:r>
              <a:rPr lang="en-US" altLang="en-US" baseline="30000" smtClean="0"/>
              <a:t>d</a:t>
            </a:r>
            <a:r>
              <a:rPr lang="en-US" altLang="en-US" smtClean="0"/>
              <a:t> =  b</a:t>
            </a:r>
            <a:r>
              <a:rPr lang="en-US" altLang="en-US" baseline="30000" smtClean="0"/>
              <a:t>(d/2)</a:t>
            </a:r>
            <a:r>
              <a:rPr lang="en-US" altLang="en-US" smtClean="0"/>
              <a:t>,i.e., we effectively go from b to square root of b</a:t>
            </a:r>
          </a:p>
          <a:p>
            <a:pPr lvl="1"/>
            <a:r>
              <a:rPr lang="en-US" altLang="en-US" smtClean="0"/>
              <a:t>e.g., in chess go from b ~ 35  to  b ~ 6</a:t>
            </a:r>
          </a:p>
          <a:p>
            <a:pPr lvl="2"/>
            <a:r>
              <a:rPr lang="en-US" altLang="en-US" smtClean="0"/>
              <a:t>this permits much deeper search in the same amount of time</a:t>
            </a:r>
          </a:p>
        </p:txBody>
      </p:sp>
      <p:sp>
        <p:nvSpPr>
          <p:cNvPr id="2" name="Slide Number Placeholder 1"/>
          <p:cNvSpPr>
            <a:spLocks noGrp="1"/>
          </p:cNvSpPr>
          <p:nvPr>
            <p:ph type="sldNum" sz="quarter" idx="12"/>
          </p:nvPr>
        </p:nvSpPr>
        <p:spPr/>
        <p:txBody>
          <a:bodyPr/>
          <a:lstStyle/>
          <a:p>
            <a:fld id="{6D782209-A5DF-4191-B6BF-DE6C1742738D}" type="slidenum">
              <a:rPr lang="en-US" smtClean="0"/>
              <a:t>38</a:t>
            </a:fld>
            <a:endParaRPr lang="en-US"/>
          </a:p>
        </p:txBody>
      </p:sp>
    </p:spTree>
    <p:extLst>
      <p:ext uri="{BB962C8B-B14F-4D97-AF65-F5344CB8AC3E}">
        <p14:creationId xmlns:p14="http://schemas.microsoft.com/office/powerpoint/2010/main" val="1567820518"/>
      </p:ext>
    </p:extLst>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z="1800" smtClean="0"/>
              <a:t>Final Comments about Alpha-Beta Pruning</a:t>
            </a:r>
          </a:p>
        </p:txBody>
      </p:sp>
      <p:sp>
        <p:nvSpPr>
          <p:cNvPr id="57347" name="Rectangle 3"/>
          <p:cNvSpPr>
            <a:spLocks noGrp="1" noChangeArrowheads="1"/>
          </p:cNvSpPr>
          <p:nvPr>
            <p:ph type="body" idx="1"/>
          </p:nvPr>
        </p:nvSpPr>
        <p:spPr/>
        <p:txBody>
          <a:bodyPr>
            <a:normAutofit fontScale="92500" lnSpcReduction="10000"/>
          </a:bodyPr>
          <a:lstStyle/>
          <a:p>
            <a:r>
              <a:rPr lang="en-US" altLang="en-US" dirty="0" smtClean="0"/>
              <a:t>Pruning does not affect final results</a:t>
            </a:r>
          </a:p>
          <a:p>
            <a:endParaRPr lang="en-US" altLang="en-US" dirty="0" smtClean="0"/>
          </a:p>
          <a:p>
            <a:r>
              <a:rPr lang="en-US" altLang="en-US" dirty="0" smtClean="0"/>
              <a:t>Entire subtrees can be pruned.</a:t>
            </a:r>
          </a:p>
          <a:p>
            <a:endParaRPr lang="en-US" altLang="en-US" dirty="0" smtClean="0"/>
          </a:p>
          <a:p>
            <a:r>
              <a:rPr lang="en-US" altLang="en-US" dirty="0" smtClean="0"/>
              <a:t>Good move </a:t>
            </a:r>
            <a:r>
              <a:rPr lang="en-US" altLang="en-US" i="1" dirty="0" smtClean="0"/>
              <a:t>ordering</a:t>
            </a:r>
            <a:r>
              <a:rPr lang="en-US" altLang="en-US" dirty="0" smtClean="0"/>
              <a:t> improves effectiveness of pruning</a:t>
            </a:r>
          </a:p>
          <a:p>
            <a:endParaRPr lang="en-US" altLang="en-US" dirty="0" smtClean="0"/>
          </a:p>
          <a:p>
            <a:r>
              <a:rPr lang="en-US" altLang="en-US" dirty="0" smtClean="0"/>
              <a:t>Repeated states are again possible.</a:t>
            </a:r>
          </a:p>
          <a:p>
            <a:pPr lvl="1"/>
            <a:r>
              <a:rPr lang="en-US" altLang="en-US" dirty="0" smtClean="0"/>
              <a:t>Store them in memory = transposition table</a:t>
            </a:r>
          </a:p>
          <a:p>
            <a:endParaRPr lang="en-US" altLang="en-US" dirty="0" smtClean="0"/>
          </a:p>
        </p:txBody>
      </p:sp>
      <p:sp>
        <p:nvSpPr>
          <p:cNvPr id="2" name="Slide Number Placeholder 1"/>
          <p:cNvSpPr>
            <a:spLocks noGrp="1"/>
          </p:cNvSpPr>
          <p:nvPr>
            <p:ph type="sldNum" sz="quarter" idx="12"/>
          </p:nvPr>
        </p:nvSpPr>
        <p:spPr/>
        <p:txBody>
          <a:bodyPr/>
          <a:lstStyle/>
          <a:p>
            <a:fld id="{6D782209-A5DF-4191-B6BF-DE6C1742738D}" type="slidenum">
              <a:rPr lang="en-US" smtClean="0"/>
              <a:t>39</a:t>
            </a:fld>
            <a:endParaRPr lang="en-US"/>
          </a:p>
        </p:txBody>
      </p:sp>
    </p:spTree>
    <p:extLst>
      <p:ext uri="{BB962C8B-B14F-4D97-AF65-F5344CB8AC3E}">
        <p14:creationId xmlns:p14="http://schemas.microsoft.com/office/powerpoint/2010/main" val="225092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latin typeface="Times New Roman" pitchFamily="18" charset="0"/>
                <a:cs typeface="Times New Roman" pitchFamily="18" charset="0"/>
              </a:rPr>
              <a:t>Mini-Max Algorithm</a:t>
            </a:r>
            <a:endParaRPr lang="en-US" dirty="0"/>
          </a:p>
        </p:txBody>
      </p:sp>
      <p:sp>
        <p:nvSpPr>
          <p:cNvPr id="3" name="Content Placeholder 2"/>
          <p:cNvSpPr>
            <a:spLocks noGrp="1"/>
          </p:cNvSpPr>
          <p:nvPr>
            <p:ph idx="1"/>
          </p:nvPr>
        </p:nvSpPr>
        <p:spPr/>
        <p:txBody>
          <a:bodyPr/>
          <a:lstStyle/>
          <a:p>
            <a:pPr algn="just"/>
            <a:r>
              <a:rPr lang="en-US" sz="2400" dirty="0">
                <a:latin typeface="Times New Roman" pitchFamily="18" charset="0"/>
                <a:cs typeface="Times New Roman" pitchFamily="18" charset="0"/>
              </a:rPr>
              <a:t>Mini-max algorithm is a recursive or backtracking algorithm which is used in decision-making and game theory. It provides an optimal move for the player assuming that opponent is also playing optimally.</a:t>
            </a:r>
          </a:p>
          <a:p>
            <a:pPr algn="just"/>
            <a:r>
              <a:rPr lang="en-US" sz="2400" dirty="0">
                <a:latin typeface="Times New Roman" pitchFamily="18" charset="0"/>
                <a:cs typeface="Times New Roman" pitchFamily="18" charset="0"/>
              </a:rPr>
              <a:t>Mini-Max algorithm uses recursion to search through the game-tree.</a:t>
            </a:r>
          </a:p>
          <a:p>
            <a:r>
              <a:rPr lang="en-US" sz="2400" b="1" dirty="0">
                <a:latin typeface="Times New Roman" pitchFamily="18" charset="0"/>
                <a:cs typeface="Times New Roman" pitchFamily="18" charset="0"/>
              </a:rPr>
              <a:t>Example : </a:t>
            </a:r>
            <a:r>
              <a:rPr lang="en-US" sz="2400" dirty="0">
                <a:latin typeface="Times New Roman" pitchFamily="18" charset="0"/>
                <a:cs typeface="Times New Roman" pitchFamily="18" charset="0"/>
              </a:rPr>
              <a:t>Chess, Checkers, tic-tac-toe</a:t>
            </a: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In this algorithm two players play the game; one is called MAX and other is called MIN.</a:t>
            </a:r>
          </a:p>
          <a:p>
            <a:endParaRPr lang="en-US" dirty="0"/>
          </a:p>
        </p:txBody>
      </p:sp>
      <p:sp>
        <p:nvSpPr>
          <p:cNvPr id="5" name="Slide Number Placeholder 4"/>
          <p:cNvSpPr>
            <a:spLocks noGrp="1"/>
          </p:cNvSpPr>
          <p:nvPr>
            <p:ph type="sldNum" sz="quarter" idx="12"/>
          </p:nvPr>
        </p:nvSpPr>
        <p:spPr/>
        <p:txBody>
          <a:bodyPr/>
          <a:lstStyle/>
          <a:p>
            <a:fld id="{6D782209-A5DF-4191-B6BF-DE6C1742738D}"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r>
              <a:rPr lang="en-US" altLang="en-US" dirty="0" smtClean="0"/>
              <a:t>Example 1</a:t>
            </a:r>
            <a:r>
              <a:rPr lang="en-US" altLang="en-US" dirty="0" smtClean="0"/>
              <a:t/>
            </a:r>
            <a:br>
              <a:rPr lang="en-US" altLang="en-US" dirty="0" smtClean="0"/>
            </a:br>
            <a:endParaRPr lang="en-US" altLang="en-US" dirty="0" smtClean="0"/>
          </a:p>
        </p:txBody>
      </p:sp>
      <p:sp>
        <p:nvSpPr>
          <p:cNvPr id="60419" name="AutoShape 3"/>
          <p:cNvSpPr>
            <a:spLocks noChangeArrowheads="1"/>
          </p:cNvSpPr>
          <p:nvPr/>
        </p:nvSpPr>
        <p:spPr bwMode="auto">
          <a:xfrm>
            <a:off x="21336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0420" name="AutoShape 4"/>
          <p:cNvSpPr>
            <a:spLocks noChangeArrowheads="1"/>
          </p:cNvSpPr>
          <p:nvPr/>
        </p:nvSpPr>
        <p:spPr bwMode="auto">
          <a:xfrm>
            <a:off x="35814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0421" name="AutoShape 5"/>
          <p:cNvSpPr>
            <a:spLocks noChangeArrowheads="1"/>
          </p:cNvSpPr>
          <p:nvPr/>
        </p:nvSpPr>
        <p:spPr bwMode="auto">
          <a:xfrm>
            <a:off x="49530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0422" name="AutoShape 6"/>
          <p:cNvSpPr>
            <a:spLocks noChangeArrowheads="1"/>
          </p:cNvSpPr>
          <p:nvPr/>
        </p:nvSpPr>
        <p:spPr bwMode="auto">
          <a:xfrm>
            <a:off x="6400800" y="45720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0423" name="AutoShape 7"/>
          <p:cNvSpPr>
            <a:spLocks noChangeArrowheads="1"/>
          </p:cNvSpPr>
          <p:nvPr/>
        </p:nvSpPr>
        <p:spPr bwMode="auto">
          <a:xfrm>
            <a:off x="4038600" y="13716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0424" name="AutoShape 8"/>
          <p:cNvSpPr>
            <a:spLocks noChangeArrowheads="1"/>
          </p:cNvSpPr>
          <p:nvPr/>
        </p:nvSpPr>
        <p:spPr bwMode="auto">
          <a:xfrm rot="10800000">
            <a:off x="3276600" y="3124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0425" name="AutoShape 9"/>
          <p:cNvSpPr>
            <a:spLocks noChangeArrowheads="1"/>
          </p:cNvSpPr>
          <p:nvPr/>
        </p:nvSpPr>
        <p:spPr bwMode="auto">
          <a:xfrm rot="10800000">
            <a:off x="5181600" y="3124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0426" name="Line 10"/>
          <p:cNvSpPr>
            <a:spLocks noChangeShapeType="1"/>
          </p:cNvSpPr>
          <p:nvPr/>
        </p:nvSpPr>
        <p:spPr bwMode="auto">
          <a:xfrm flipH="1">
            <a:off x="3505200" y="17526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27" name="Line 11"/>
          <p:cNvSpPr>
            <a:spLocks noChangeShapeType="1"/>
          </p:cNvSpPr>
          <p:nvPr/>
        </p:nvSpPr>
        <p:spPr bwMode="auto">
          <a:xfrm>
            <a:off x="4267200" y="1752600"/>
            <a:ext cx="1066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28" name="Line 12"/>
          <p:cNvSpPr>
            <a:spLocks noChangeShapeType="1"/>
          </p:cNvSpPr>
          <p:nvPr/>
        </p:nvSpPr>
        <p:spPr bwMode="auto">
          <a:xfrm flipH="1">
            <a:off x="2286000" y="3505200"/>
            <a:ext cx="1219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29" name="Line 13"/>
          <p:cNvSpPr>
            <a:spLocks noChangeShapeType="1"/>
          </p:cNvSpPr>
          <p:nvPr/>
        </p:nvSpPr>
        <p:spPr bwMode="auto">
          <a:xfrm>
            <a:off x="3505200" y="3505200"/>
            <a:ext cx="228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0" name="Line 14"/>
          <p:cNvSpPr>
            <a:spLocks noChangeShapeType="1"/>
          </p:cNvSpPr>
          <p:nvPr/>
        </p:nvSpPr>
        <p:spPr bwMode="auto">
          <a:xfrm flipH="1">
            <a:off x="5105400" y="3505200"/>
            <a:ext cx="228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1" name="Line 15"/>
          <p:cNvSpPr>
            <a:spLocks noChangeShapeType="1"/>
          </p:cNvSpPr>
          <p:nvPr/>
        </p:nvSpPr>
        <p:spPr bwMode="auto">
          <a:xfrm>
            <a:off x="5334000" y="3505200"/>
            <a:ext cx="1219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2" name="Line 16"/>
          <p:cNvSpPr>
            <a:spLocks noChangeShapeType="1"/>
          </p:cNvSpPr>
          <p:nvPr/>
        </p:nvSpPr>
        <p:spPr bwMode="auto">
          <a:xfrm flipH="1">
            <a:off x="1219200" y="5029200"/>
            <a:ext cx="1066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3" name="Line 17"/>
          <p:cNvSpPr>
            <a:spLocks noChangeShapeType="1"/>
          </p:cNvSpPr>
          <p:nvPr/>
        </p:nvSpPr>
        <p:spPr bwMode="auto">
          <a:xfrm>
            <a:off x="22860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4" name="Line 18"/>
          <p:cNvSpPr>
            <a:spLocks noChangeShapeType="1"/>
          </p:cNvSpPr>
          <p:nvPr/>
        </p:nvSpPr>
        <p:spPr bwMode="auto">
          <a:xfrm flipH="1">
            <a:off x="3276600" y="50292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5" name="Line 19"/>
          <p:cNvSpPr>
            <a:spLocks noChangeShapeType="1"/>
          </p:cNvSpPr>
          <p:nvPr/>
        </p:nvSpPr>
        <p:spPr bwMode="auto">
          <a:xfrm>
            <a:off x="38100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6" name="Line 20"/>
          <p:cNvSpPr>
            <a:spLocks noChangeShapeType="1"/>
          </p:cNvSpPr>
          <p:nvPr/>
        </p:nvSpPr>
        <p:spPr bwMode="auto">
          <a:xfrm flipH="1">
            <a:off x="4648200" y="5029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7" name="Line 21"/>
          <p:cNvSpPr>
            <a:spLocks noChangeShapeType="1"/>
          </p:cNvSpPr>
          <p:nvPr/>
        </p:nvSpPr>
        <p:spPr bwMode="auto">
          <a:xfrm>
            <a:off x="51054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8" name="Line 22"/>
          <p:cNvSpPr>
            <a:spLocks noChangeShapeType="1"/>
          </p:cNvSpPr>
          <p:nvPr/>
        </p:nvSpPr>
        <p:spPr bwMode="auto">
          <a:xfrm flipH="1">
            <a:off x="6096000" y="4953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39" name="Line 23"/>
          <p:cNvSpPr>
            <a:spLocks noChangeShapeType="1"/>
          </p:cNvSpPr>
          <p:nvPr/>
        </p:nvSpPr>
        <p:spPr bwMode="auto">
          <a:xfrm>
            <a:off x="6553200" y="49530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0440" name="Text Box 24"/>
          <p:cNvSpPr txBox="1">
            <a:spLocks noChangeArrowheads="1"/>
          </p:cNvSpPr>
          <p:nvPr/>
        </p:nvSpPr>
        <p:spPr bwMode="auto">
          <a:xfrm>
            <a:off x="10509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6</a:t>
            </a:r>
          </a:p>
        </p:txBody>
      </p:sp>
      <p:sp>
        <p:nvSpPr>
          <p:cNvPr id="60441" name="Text Box 25"/>
          <p:cNvSpPr txBox="1">
            <a:spLocks noChangeArrowheads="1"/>
          </p:cNvSpPr>
          <p:nvPr/>
        </p:nvSpPr>
        <p:spPr bwMode="auto">
          <a:xfrm>
            <a:off x="24987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5</a:t>
            </a:r>
          </a:p>
        </p:txBody>
      </p:sp>
      <p:sp>
        <p:nvSpPr>
          <p:cNvPr id="60442" name="Text Box 26"/>
          <p:cNvSpPr txBox="1">
            <a:spLocks noChangeArrowheads="1"/>
          </p:cNvSpPr>
          <p:nvPr/>
        </p:nvSpPr>
        <p:spPr bwMode="auto">
          <a:xfrm>
            <a:off x="31845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8</a:t>
            </a:r>
          </a:p>
        </p:txBody>
      </p:sp>
      <p:sp>
        <p:nvSpPr>
          <p:cNvPr id="60443" name="Text Box 27"/>
          <p:cNvSpPr txBox="1">
            <a:spLocks noChangeArrowheads="1"/>
          </p:cNvSpPr>
          <p:nvPr/>
        </p:nvSpPr>
        <p:spPr bwMode="auto">
          <a:xfrm>
            <a:off x="40227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7</a:t>
            </a:r>
          </a:p>
        </p:txBody>
      </p:sp>
      <p:sp>
        <p:nvSpPr>
          <p:cNvPr id="60444" name="Text Box 28"/>
          <p:cNvSpPr txBox="1">
            <a:spLocks noChangeArrowheads="1"/>
          </p:cNvSpPr>
          <p:nvPr/>
        </p:nvSpPr>
        <p:spPr bwMode="auto">
          <a:xfrm>
            <a:off x="45561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2</a:t>
            </a:r>
          </a:p>
        </p:txBody>
      </p:sp>
      <p:sp>
        <p:nvSpPr>
          <p:cNvPr id="60445" name="Text Box 29"/>
          <p:cNvSpPr txBox="1">
            <a:spLocks noChangeArrowheads="1"/>
          </p:cNvSpPr>
          <p:nvPr/>
        </p:nvSpPr>
        <p:spPr bwMode="auto">
          <a:xfrm>
            <a:off x="53943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1</a:t>
            </a:r>
          </a:p>
        </p:txBody>
      </p:sp>
      <p:sp>
        <p:nvSpPr>
          <p:cNvPr id="60446" name="Text Box 30"/>
          <p:cNvSpPr txBox="1">
            <a:spLocks noChangeArrowheads="1"/>
          </p:cNvSpPr>
          <p:nvPr/>
        </p:nvSpPr>
        <p:spPr bwMode="auto">
          <a:xfrm>
            <a:off x="6003925" y="55991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3</a:t>
            </a:r>
          </a:p>
        </p:txBody>
      </p:sp>
      <p:sp>
        <p:nvSpPr>
          <p:cNvPr id="60447" name="Text Box 31"/>
          <p:cNvSpPr txBox="1">
            <a:spLocks noChangeArrowheads="1"/>
          </p:cNvSpPr>
          <p:nvPr/>
        </p:nvSpPr>
        <p:spPr bwMode="auto">
          <a:xfrm>
            <a:off x="7299325" y="55229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4</a:t>
            </a:r>
          </a:p>
        </p:txBody>
      </p:sp>
      <p:sp>
        <p:nvSpPr>
          <p:cNvPr id="60448" name="Text Box 32"/>
          <p:cNvSpPr txBox="1">
            <a:spLocks noChangeArrowheads="1"/>
          </p:cNvSpPr>
          <p:nvPr/>
        </p:nvSpPr>
        <p:spPr bwMode="auto">
          <a:xfrm>
            <a:off x="4972050" y="1219200"/>
            <a:ext cx="318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solidFill>
                  <a:srgbClr val="FF0000"/>
                </a:solidFill>
                <a:latin typeface="Times New Roman" panose="02020603050405020304" pitchFamily="18" charset="0"/>
              </a:rPr>
              <a:t>-which nodes can be pruned?</a:t>
            </a:r>
          </a:p>
          <a:p>
            <a:pPr eaLnBrk="1" hangingPunct="1">
              <a:spcBef>
                <a:spcPct val="0"/>
              </a:spcBef>
              <a:buSzTx/>
              <a:buFontTx/>
              <a:buNone/>
            </a:pPr>
            <a:endParaRPr lang="en-US" altLang="en-US" b="0">
              <a:solidFill>
                <a:srgbClr val="FF0000"/>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40</a:t>
            </a:fld>
            <a:endParaRPr lang="en-US"/>
          </a:p>
        </p:txBody>
      </p:sp>
    </p:spTree>
    <p:extLst>
      <p:ext uri="{BB962C8B-B14F-4D97-AF65-F5344CB8AC3E}">
        <p14:creationId xmlns:p14="http://schemas.microsoft.com/office/powerpoint/2010/main" val="25732565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altLang="en-US" dirty="0" smtClean="0"/>
              <a:t>Answer </a:t>
            </a:r>
            <a:r>
              <a:rPr lang="en-US" altLang="en-US" dirty="0" smtClean="0"/>
              <a:t>to Example 1</a:t>
            </a:r>
            <a:r>
              <a:rPr lang="en-US" altLang="en-US" dirty="0" smtClean="0"/>
              <a:t/>
            </a:r>
            <a:br>
              <a:rPr lang="en-US" altLang="en-US" dirty="0" smtClean="0"/>
            </a:br>
            <a:endParaRPr lang="en-US" altLang="en-US" dirty="0" smtClean="0"/>
          </a:p>
        </p:txBody>
      </p:sp>
      <p:sp>
        <p:nvSpPr>
          <p:cNvPr id="61443" name="AutoShape 3"/>
          <p:cNvSpPr>
            <a:spLocks noChangeArrowheads="1"/>
          </p:cNvSpPr>
          <p:nvPr/>
        </p:nvSpPr>
        <p:spPr bwMode="auto">
          <a:xfrm>
            <a:off x="21336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1444" name="AutoShape 4"/>
          <p:cNvSpPr>
            <a:spLocks noChangeArrowheads="1"/>
          </p:cNvSpPr>
          <p:nvPr/>
        </p:nvSpPr>
        <p:spPr bwMode="auto">
          <a:xfrm>
            <a:off x="35814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1445" name="AutoShape 5"/>
          <p:cNvSpPr>
            <a:spLocks noChangeArrowheads="1"/>
          </p:cNvSpPr>
          <p:nvPr/>
        </p:nvSpPr>
        <p:spPr bwMode="auto">
          <a:xfrm>
            <a:off x="49530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1446" name="AutoShape 6"/>
          <p:cNvSpPr>
            <a:spLocks noChangeArrowheads="1"/>
          </p:cNvSpPr>
          <p:nvPr/>
        </p:nvSpPr>
        <p:spPr bwMode="auto">
          <a:xfrm>
            <a:off x="6400800" y="45720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1447" name="AutoShape 7"/>
          <p:cNvSpPr>
            <a:spLocks noChangeArrowheads="1"/>
          </p:cNvSpPr>
          <p:nvPr/>
        </p:nvSpPr>
        <p:spPr bwMode="auto">
          <a:xfrm>
            <a:off x="4038600" y="13716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1448" name="AutoShape 8"/>
          <p:cNvSpPr>
            <a:spLocks noChangeArrowheads="1"/>
          </p:cNvSpPr>
          <p:nvPr/>
        </p:nvSpPr>
        <p:spPr bwMode="auto">
          <a:xfrm rot="10800000">
            <a:off x="3276600" y="3124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1449" name="AutoShape 9"/>
          <p:cNvSpPr>
            <a:spLocks noChangeArrowheads="1"/>
          </p:cNvSpPr>
          <p:nvPr/>
        </p:nvSpPr>
        <p:spPr bwMode="auto">
          <a:xfrm rot="10800000">
            <a:off x="5181600" y="3124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61450" name="Line 10"/>
          <p:cNvSpPr>
            <a:spLocks noChangeShapeType="1"/>
          </p:cNvSpPr>
          <p:nvPr/>
        </p:nvSpPr>
        <p:spPr bwMode="auto">
          <a:xfrm flipH="1">
            <a:off x="3505200" y="17526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1" name="Line 11"/>
          <p:cNvSpPr>
            <a:spLocks noChangeShapeType="1"/>
          </p:cNvSpPr>
          <p:nvPr/>
        </p:nvSpPr>
        <p:spPr bwMode="auto">
          <a:xfrm>
            <a:off x="4267200" y="1752600"/>
            <a:ext cx="1066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2" name="Line 12"/>
          <p:cNvSpPr>
            <a:spLocks noChangeShapeType="1"/>
          </p:cNvSpPr>
          <p:nvPr/>
        </p:nvSpPr>
        <p:spPr bwMode="auto">
          <a:xfrm flipH="1">
            <a:off x="2286000" y="3505200"/>
            <a:ext cx="1219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3" name="Line 13"/>
          <p:cNvSpPr>
            <a:spLocks noChangeShapeType="1"/>
          </p:cNvSpPr>
          <p:nvPr/>
        </p:nvSpPr>
        <p:spPr bwMode="auto">
          <a:xfrm>
            <a:off x="3505200" y="3505200"/>
            <a:ext cx="228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4" name="Line 14"/>
          <p:cNvSpPr>
            <a:spLocks noChangeShapeType="1"/>
          </p:cNvSpPr>
          <p:nvPr/>
        </p:nvSpPr>
        <p:spPr bwMode="auto">
          <a:xfrm flipH="1">
            <a:off x="5105400" y="3505200"/>
            <a:ext cx="228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5" name="Line 15"/>
          <p:cNvSpPr>
            <a:spLocks noChangeShapeType="1"/>
          </p:cNvSpPr>
          <p:nvPr/>
        </p:nvSpPr>
        <p:spPr bwMode="auto">
          <a:xfrm>
            <a:off x="5334000" y="3505200"/>
            <a:ext cx="1219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6" name="Line 16"/>
          <p:cNvSpPr>
            <a:spLocks noChangeShapeType="1"/>
          </p:cNvSpPr>
          <p:nvPr/>
        </p:nvSpPr>
        <p:spPr bwMode="auto">
          <a:xfrm flipH="1">
            <a:off x="1219200" y="5029200"/>
            <a:ext cx="1066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7" name="Line 17"/>
          <p:cNvSpPr>
            <a:spLocks noChangeShapeType="1"/>
          </p:cNvSpPr>
          <p:nvPr/>
        </p:nvSpPr>
        <p:spPr bwMode="auto">
          <a:xfrm>
            <a:off x="22860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8" name="Line 18"/>
          <p:cNvSpPr>
            <a:spLocks noChangeShapeType="1"/>
          </p:cNvSpPr>
          <p:nvPr/>
        </p:nvSpPr>
        <p:spPr bwMode="auto">
          <a:xfrm flipH="1">
            <a:off x="3276600" y="50292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59" name="Line 19"/>
          <p:cNvSpPr>
            <a:spLocks noChangeShapeType="1"/>
          </p:cNvSpPr>
          <p:nvPr/>
        </p:nvSpPr>
        <p:spPr bwMode="auto">
          <a:xfrm>
            <a:off x="38100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60" name="Line 20"/>
          <p:cNvSpPr>
            <a:spLocks noChangeShapeType="1"/>
          </p:cNvSpPr>
          <p:nvPr/>
        </p:nvSpPr>
        <p:spPr bwMode="auto">
          <a:xfrm flipH="1">
            <a:off x="4648200" y="5029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61" name="Line 21"/>
          <p:cNvSpPr>
            <a:spLocks noChangeShapeType="1"/>
          </p:cNvSpPr>
          <p:nvPr/>
        </p:nvSpPr>
        <p:spPr bwMode="auto">
          <a:xfrm>
            <a:off x="51054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62" name="Line 22"/>
          <p:cNvSpPr>
            <a:spLocks noChangeShapeType="1"/>
          </p:cNvSpPr>
          <p:nvPr/>
        </p:nvSpPr>
        <p:spPr bwMode="auto">
          <a:xfrm flipH="1">
            <a:off x="6096000" y="4953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63" name="Line 23"/>
          <p:cNvSpPr>
            <a:spLocks noChangeShapeType="1"/>
          </p:cNvSpPr>
          <p:nvPr/>
        </p:nvSpPr>
        <p:spPr bwMode="auto">
          <a:xfrm>
            <a:off x="6553200" y="49530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1464" name="Text Box 24"/>
          <p:cNvSpPr txBox="1">
            <a:spLocks noChangeArrowheads="1"/>
          </p:cNvSpPr>
          <p:nvPr/>
        </p:nvSpPr>
        <p:spPr bwMode="auto">
          <a:xfrm>
            <a:off x="10509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6</a:t>
            </a:r>
          </a:p>
        </p:txBody>
      </p:sp>
      <p:sp>
        <p:nvSpPr>
          <p:cNvPr id="61465" name="Text Box 25"/>
          <p:cNvSpPr txBox="1">
            <a:spLocks noChangeArrowheads="1"/>
          </p:cNvSpPr>
          <p:nvPr/>
        </p:nvSpPr>
        <p:spPr bwMode="auto">
          <a:xfrm>
            <a:off x="24987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5</a:t>
            </a:r>
          </a:p>
        </p:txBody>
      </p:sp>
      <p:sp>
        <p:nvSpPr>
          <p:cNvPr id="61466" name="Text Box 26"/>
          <p:cNvSpPr txBox="1">
            <a:spLocks noChangeArrowheads="1"/>
          </p:cNvSpPr>
          <p:nvPr/>
        </p:nvSpPr>
        <p:spPr bwMode="auto">
          <a:xfrm>
            <a:off x="31845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8</a:t>
            </a:r>
          </a:p>
        </p:txBody>
      </p:sp>
      <p:sp>
        <p:nvSpPr>
          <p:cNvPr id="61467" name="Text Box 27"/>
          <p:cNvSpPr txBox="1">
            <a:spLocks noChangeArrowheads="1"/>
          </p:cNvSpPr>
          <p:nvPr/>
        </p:nvSpPr>
        <p:spPr bwMode="auto">
          <a:xfrm>
            <a:off x="40227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7</a:t>
            </a:r>
          </a:p>
        </p:txBody>
      </p:sp>
      <p:sp>
        <p:nvSpPr>
          <p:cNvPr id="61468" name="Text Box 28"/>
          <p:cNvSpPr txBox="1">
            <a:spLocks noChangeArrowheads="1"/>
          </p:cNvSpPr>
          <p:nvPr/>
        </p:nvSpPr>
        <p:spPr bwMode="auto">
          <a:xfrm>
            <a:off x="45561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2</a:t>
            </a:r>
          </a:p>
        </p:txBody>
      </p:sp>
      <p:sp>
        <p:nvSpPr>
          <p:cNvPr id="61469" name="Text Box 29"/>
          <p:cNvSpPr txBox="1">
            <a:spLocks noChangeArrowheads="1"/>
          </p:cNvSpPr>
          <p:nvPr/>
        </p:nvSpPr>
        <p:spPr bwMode="auto">
          <a:xfrm>
            <a:off x="5394325" y="56753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1</a:t>
            </a:r>
          </a:p>
        </p:txBody>
      </p:sp>
      <p:sp>
        <p:nvSpPr>
          <p:cNvPr id="61470" name="Text Box 30"/>
          <p:cNvSpPr txBox="1">
            <a:spLocks noChangeArrowheads="1"/>
          </p:cNvSpPr>
          <p:nvPr/>
        </p:nvSpPr>
        <p:spPr bwMode="auto">
          <a:xfrm>
            <a:off x="6003925" y="55991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3</a:t>
            </a:r>
          </a:p>
        </p:txBody>
      </p:sp>
      <p:sp>
        <p:nvSpPr>
          <p:cNvPr id="61471" name="Text Box 31"/>
          <p:cNvSpPr txBox="1">
            <a:spLocks noChangeArrowheads="1"/>
          </p:cNvSpPr>
          <p:nvPr/>
        </p:nvSpPr>
        <p:spPr bwMode="auto">
          <a:xfrm>
            <a:off x="7299325" y="5522913"/>
            <a:ext cx="3381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4</a:t>
            </a:r>
          </a:p>
        </p:txBody>
      </p:sp>
      <p:sp>
        <p:nvSpPr>
          <p:cNvPr id="61472" name="Text Box 32"/>
          <p:cNvSpPr txBox="1">
            <a:spLocks noChangeArrowheads="1"/>
          </p:cNvSpPr>
          <p:nvPr/>
        </p:nvSpPr>
        <p:spPr bwMode="auto">
          <a:xfrm>
            <a:off x="4972050" y="1219200"/>
            <a:ext cx="318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solidFill>
                  <a:srgbClr val="FF0000"/>
                </a:solidFill>
                <a:latin typeface="Times New Roman" panose="02020603050405020304" pitchFamily="18" charset="0"/>
              </a:rPr>
              <a:t>-which nodes can be pruned?</a:t>
            </a:r>
          </a:p>
          <a:p>
            <a:pPr eaLnBrk="1" hangingPunct="1">
              <a:spcBef>
                <a:spcPct val="0"/>
              </a:spcBef>
              <a:buSzTx/>
              <a:buFontTx/>
              <a:buNone/>
            </a:pPr>
            <a:endParaRPr lang="en-US" altLang="en-US" b="0">
              <a:solidFill>
                <a:srgbClr val="FF0000"/>
              </a:solidFill>
              <a:latin typeface="Times New Roman" panose="02020603050405020304" pitchFamily="18" charset="0"/>
            </a:endParaRPr>
          </a:p>
        </p:txBody>
      </p:sp>
      <p:sp>
        <p:nvSpPr>
          <p:cNvPr id="61473" name="TextBox 32"/>
          <p:cNvSpPr txBox="1">
            <a:spLocks noChangeArrowheads="1"/>
          </p:cNvSpPr>
          <p:nvPr/>
        </p:nvSpPr>
        <p:spPr bwMode="auto">
          <a:xfrm>
            <a:off x="2362200" y="30480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Min</a:t>
            </a:r>
          </a:p>
        </p:txBody>
      </p:sp>
      <p:sp>
        <p:nvSpPr>
          <p:cNvPr id="61474" name="TextBox 33"/>
          <p:cNvSpPr txBox="1">
            <a:spLocks noChangeArrowheads="1"/>
          </p:cNvSpPr>
          <p:nvPr/>
        </p:nvSpPr>
        <p:spPr bwMode="auto">
          <a:xfrm>
            <a:off x="3048000" y="13716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Max</a:t>
            </a:r>
          </a:p>
        </p:txBody>
      </p:sp>
      <p:sp>
        <p:nvSpPr>
          <p:cNvPr id="61475" name="TextBox 34"/>
          <p:cNvSpPr txBox="1">
            <a:spLocks noChangeArrowheads="1"/>
          </p:cNvSpPr>
          <p:nvPr/>
        </p:nvSpPr>
        <p:spPr bwMode="auto">
          <a:xfrm>
            <a:off x="1219200" y="46482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Max</a:t>
            </a:r>
          </a:p>
        </p:txBody>
      </p:sp>
      <p:cxnSp>
        <p:nvCxnSpPr>
          <p:cNvPr id="61476" name="Straight Connector 36"/>
          <p:cNvCxnSpPr>
            <a:cxnSpLocks noChangeShapeType="1"/>
          </p:cNvCxnSpPr>
          <p:nvPr/>
        </p:nvCxnSpPr>
        <p:spPr bwMode="auto">
          <a:xfrm rot="10800000" flipV="1">
            <a:off x="3733800" y="5181600"/>
            <a:ext cx="5334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cxnSp>
        <p:nvCxnSpPr>
          <p:cNvPr id="61477" name="Straight Connector 37"/>
          <p:cNvCxnSpPr>
            <a:cxnSpLocks noChangeShapeType="1"/>
          </p:cNvCxnSpPr>
          <p:nvPr/>
        </p:nvCxnSpPr>
        <p:spPr bwMode="auto">
          <a:xfrm rot="10800000" flipV="1">
            <a:off x="5715000" y="3962400"/>
            <a:ext cx="533400" cy="381000"/>
          </a:xfrm>
          <a:prstGeom prst="line">
            <a:avLst/>
          </a:prstGeom>
          <a:noFill/>
          <a:ln w="50800" algn="ctr">
            <a:solidFill>
              <a:srgbClr val="FF0000"/>
            </a:solidFill>
            <a:round/>
            <a:headEnd/>
            <a:tailEnd/>
          </a:ln>
          <a:extLst>
            <a:ext uri="{909E8E84-426E-40DD-AFC4-6F175D3DCCD1}">
              <a14:hiddenFill xmlns:a14="http://schemas.microsoft.com/office/drawing/2010/main">
                <a:noFill/>
              </a14:hiddenFill>
            </a:ext>
          </a:extLst>
        </p:spPr>
      </p:cxnSp>
      <p:grpSp>
        <p:nvGrpSpPr>
          <p:cNvPr id="61478" name="Group 42"/>
          <p:cNvGrpSpPr>
            <a:grpSpLocks/>
          </p:cNvGrpSpPr>
          <p:nvPr/>
        </p:nvGrpSpPr>
        <p:grpSpPr bwMode="auto">
          <a:xfrm>
            <a:off x="3962400" y="5715000"/>
            <a:ext cx="457200" cy="381000"/>
            <a:chOff x="3962400" y="5715000"/>
            <a:chExt cx="457200" cy="381000"/>
          </a:xfrm>
        </p:grpSpPr>
        <p:cxnSp>
          <p:nvCxnSpPr>
            <p:cNvPr id="61486" name="Straight Connector 39"/>
            <p:cNvCxnSpPr>
              <a:cxnSpLocks noChangeShapeType="1"/>
            </p:cNvCxnSpPr>
            <p:nvPr/>
          </p:nvCxnSpPr>
          <p:spPr bwMode="auto">
            <a:xfrm>
              <a:off x="3962400" y="5715000"/>
              <a:ext cx="457200" cy="38100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cxnSp>
          <p:nvCxnSpPr>
            <p:cNvPr id="61487" name="Straight Connector 41"/>
            <p:cNvCxnSpPr>
              <a:cxnSpLocks noChangeShapeType="1"/>
            </p:cNvCxnSpPr>
            <p:nvPr/>
          </p:nvCxnSpPr>
          <p:spPr bwMode="auto">
            <a:xfrm rot="10800000" flipV="1">
              <a:off x="3962400" y="5715000"/>
              <a:ext cx="457200" cy="38100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grpSp>
      <p:grpSp>
        <p:nvGrpSpPr>
          <p:cNvPr id="61479" name="Group 43"/>
          <p:cNvGrpSpPr>
            <a:grpSpLocks/>
          </p:cNvGrpSpPr>
          <p:nvPr/>
        </p:nvGrpSpPr>
        <p:grpSpPr bwMode="auto">
          <a:xfrm>
            <a:off x="7239000" y="5562600"/>
            <a:ext cx="457200" cy="381000"/>
            <a:chOff x="3962400" y="5715000"/>
            <a:chExt cx="457200" cy="381000"/>
          </a:xfrm>
        </p:grpSpPr>
        <p:cxnSp>
          <p:nvCxnSpPr>
            <p:cNvPr id="61484" name="Straight Connector 44"/>
            <p:cNvCxnSpPr>
              <a:cxnSpLocks noChangeShapeType="1"/>
            </p:cNvCxnSpPr>
            <p:nvPr/>
          </p:nvCxnSpPr>
          <p:spPr bwMode="auto">
            <a:xfrm>
              <a:off x="3962400" y="5715000"/>
              <a:ext cx="457200" cy="38100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cxnSp>
          <p:nvCxnSpPr>
            <p:cNvPr id="61485" name="Straight Connector 45"/>
            <p:cNvCxnSpPr>
              <a:cxnSpLocks noChangeShapeType="1"/>
            </p:cNvCxnSpPr>
            <p:nvPr/>
          </p:nvCxnSpPr>
          <p:spPr bwMode="auto">
            <a:xfrm rot="10800000" flipV="1">
              <a:off x="3962400" y="5715000"/>
              <a:ext cx="457200" cy="38100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grpSp>
      <p:grpSp>
        <p:nvGrpSpPr>
          <p:cNvPr id="61480" name="Group 46"/>
          <p:cNvGrpSpPr>
            <a:grpSpLocks/>
          </p:cNvGrpSpPr>
          <p:nvPr/>
        </p:nvGrpSpPr>
        <p:grpSpPr bwMode="auto">
          <a:xfrm>
            <a:off x="5943600" y="5638800"/>
            <a:ext cx="457200" cy="381000"/>
            <a:chOff x="3962400" y="5715000"/>
            <a:chExt cx="457200" cy="381000"/>
          </a:xfrm>
        </p:grpSpPr>
        <p:cxnSp>
          <p:nvCxnSpPr>
            <p:cNvPr id="61482" name="Straight Connector 47"/>
            <p:cNvCxnSpPr>
              <a:cxnSpLocks noChangeShapeType="1"/>
            </p:cNvCxnSpPr>
            <p:nvPr/>
          </p:nvCxnSpPr>
          <p:spPr bwMode="auto">
            <a:xfrm>
              <a:off x="3962400" y="5715000"/>
              <a:ext cx="457200" cy="38100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cxnSp>
          <p:nvCxnSpPr>
            <p:cNvPr id="61483" name="Straight Connector 48"/>
            <p:cNvCxnSpPr>
              <a:cxnSpLocks noChangeShapeType="1"/>
            </p:cNvCxnSpPr>
            <p:nvPr/>
          </p:nvCxnSpPr>
          <p:spPr bwMode="auto">
            <a:xfrm rot="10800000" flipV="1">
              <a:off x="3962400" y="5715000"/>
              <a:ext cx="457200" cy="381000"/>
            </a:xfrm>
            <a:prstGeom prst="line">
              <a:avLst/>
            </a:prstGeom>
            <a:noFill/>
            <a:ln w="50800" algn="ctr">
              <a:solidFill>
                <a:schemeClr val="tx1"/>
              </a:solidFill>
              <a:round/>
              <a:headEnd/>
              <a:tailEnd/>
            </a:ln>
            <a:extLst>
              <a:ext uri="{909E8E84-426E-40DD-AFC4-6F175D3DCCD1}">
                <a14:hiddenFill xmlns:a14="http://schemas.microsoft.com/office/drawing/2010/main">
                  <a:noFill/>
                </a14:hiddenFill>
              </a:ext>
            </a:extLst>
          </p:spPr>
        </p:cxnSp>
      </p:grpSp>
      <p:sp>
        <p:nvSpPr>
          <p:cNvPr id="2" name="Slide Number Placeholder 1"/>
          <p:cNvSpPr>
            <a:spLocks noGrp="1"/>
          </p:cNvSpPr>
          <p:nvPr>
            <p:ph type="sldNum" sz="quarter" idx="12"/>
          </p:nvPr>
        </p:nvSpPr>
        <p:spPr/>
        <p:txBody>
          <a:bodyPr/>
          <a:lstStyle/>
          <a:p>
            <a:fld id="{6D782209-A5DF-4191-B6BF-DE6C1742738D}" type="slidenum">
              <a:rPr lang="en-US" smtClean="0"/>
              <a:t>41</a:t>
            </a:fld>
            <a:endParaRPr lang="en-US"/>
          </a:p>
        </p:txBody>
      </p:sp>
    </p:spTree>
    <p:extLst>
      <p:ext uri="{BB962C8B-B14F-4D97-AF65-F5344CB8AC3E}">
        <p14:creationId xmlns:p14="http://schemas.microsoft.com/office/powerpoint/2010/main" val="32322025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en-US" dirty="0" smtClean="0"/>
              <a:t>Example 2</a:t>
            </a:r>
            <a:endParaRPr lang="en-US" altLang="en-US" dirty="0" smtClean="0"/>
          </a:p>
        </p:txBody>
      </p:sp>
      <p:sp>
        <p:nvSpPr>
          <p:cNvPr id="58371" name="AutoShape 3"/>
          <p:cNvSpPr>
            <a:spLocks noChangeArrowheads="1"/>
          </p:cNvSpPr>
          <p:nvPr/>
        </p:nvSpPr>
        <p:spPr bwMode="auto">
          <a:xfrm>
            <a:off x="21336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8372" name="AutoShape 4"/>
          <p:cNvSpPr>
            <a:spLocks noChangeArrowheads="1"/>
          </p:cNvSpPr>
          <p:nvPr/>
        </p:nvSpPr>
        <p:spPr bwMode="auto">
          <a:xfrm>
            <a:off x="35814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8373" name="AutoShape 5"/>
          <p:cNvSpPr>
            <a:spLocks noChangeArrowheads="1"/>
          </p:cNvSpPr>
          <p:nvPr/>
        </p:nvSpPr>
        <p:spPr bwMode="auto">
          <a:xfrm>
            <a:off x="49530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8374" name="AutoShape 6"/>
          <p:cNvSpPr>
            <a:spLocks noChangeArrowheads="1"/>
          </p:cNvSpPr>
          <p:nvPr/>
        </p:nvSpPr>
        <p:spPr bwMode="auto">
          <a:xfrm>
            <a:off x="6400800" y="45720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8375" name="AutoShape 7"/>
          <p:cNvSpPr>
            <a:spLocks noChangeArrowheads="1"/>
          </p:cNvSpPr>
          <p:nvPr/>
        </p:nvSpPr>
        <p:spPr bwMode="auto">
          <a:xfrm>
            <a:off x="4038600" y="13716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8376" name="AutoShape 8"/>
          <p:cNvSpPr>
            <a:spLocks noChangeArrowheads="1"/>
          </p:cNvSpPr>
          <p:nvPr/>
        </p:nvSpPr>
        <p:spPr bwMode="auto">
          <a:xfrm rot="10800000">
            <a:off x="3276600" y="3124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8377" name="AutoShape 9"/>
          <p:cNvSpPr>
            <a:spLocks noChangeArrowheads="1"/>
          </p:cNvSpPr>
          <p:nvPr/>
        </p:nvSpPr>
        <p:spPr bwMode="auto">
          <a:xfrm rot="10800000">
            <a:off x="5181600" y="3124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8378" name="Line 10"/>
          <p:cNvSpPr>
            <a:spLocks noChangeShapeType="1"/>
          </p:cNvSpPr>
          <p:nvPr/>
        </p:nvSpPr>
        <p:spPr bwMode="auto">
          <a:xfrm flipH="1">
            <a:off x="3505200" y="17526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79" name="Line 11"/>
          <p:cNvSpPr>
            <a:spLocks noChangeShapeType="1"/>
          </p:cNvSpPr>
          <p:nvPr/>
        </p:nvSpPr>
        <p:spPr bwMode="auto">
          <a:xfrm>
            <a:off x="4267200" y="1752600"/>
            <a:ext cx="1066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0" name="Line 12"/>
          <p:cNvSpPr>
            <a:spLocks noChangeShapeType="1"/>
          </p:cNvSpPr>
          <p:nvPr/>
        </p:nvSpPr>
        <p:spPr bwMode="auto">
          <a:xfrm flipH="1">
            <a:off x="2286000" y="3505200"/>
            <a:ext cx="1219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1" name="Line 13"/>
          <p:cNvSpPr>
            <a:spLocks noChangeShapeType="1"/>
          </p:cNvSpPr>
          <p:nvPr/>
        </p:nvSpPr>
        <p:spPr bwMode="auto">
          <a:xfrm>
            <a:off x="3505200" y="3505200"/>
            <a:ext cx="228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2" name="Line 14"/>
          <p:cNvSpPr>
            <a:spLocks noChangeShapeType="1"/>
          </p:cNvSpPr>
          <p:nvPr/>
        </p:nvSpPr>
        <p:spPr bwMode="auto">
          <a:xfrm flipH="1">
            <a:off x="5105400" y="3505200"/>
            <a:ext cx="228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3" name="Line 15"/>
          <p:cNvSpPr>
            <a:spLocks noChangeShapeType="1"/>
          </p:cNvSpPr>
          <p:nvPr/>
        </p:nvSpPr>
        <p:spPr bwMode="auto">
          <a:xfrm>
            <a:off x="5334000" y="3505200"/>
            <a:ext cx="1219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4" name="Line 16"/>
          <p:cNvSpPr>
            <a:spLocks noChangeShapeType="1"/>
          </p:cNvSpPr>
          <p:nvPr/>
        </p:nvSpPr>
        <p:spPr bwMode="auto">
          <a:xfrm flipH="1">
            <a:off x="1219200" y="5029200"/>
            <a:ext cx="1066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5" name="Line 17"/>
          <p:cNvSpPr>
            <a:spLocks noChangeShapeType="1"/>
          </p:cNvSpPr>
          <p:nvPr/>
        </p:nvSpPr>
        <p:spPr bwMode="auto">
          <a:xfrm>
            <a:off x="22860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6" name="Line 18"/>
          <p:cNvSpPr>
            <a:spLocks noChangeShapeType="1"/>
          </p:cNvSpPr>
          <p:nvPr/>
        </p:nvSpPr>
        <p:spPr bwMode="auto">
          <a:xfrm flipH="1">
            <a:off x="3276600" y="50292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7" name="Line 19"/>
          <p:cNvSpPr>
            <a:spLocks noChangeShapeType="1"/>
          </p:cNvSpPr>
          <p:nvPr/>
        </p:nvSpPr>
        <p:spPr bwMode="auto">
          <a:xfrm>
            <a:off x="38100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8" name="Line 20"/>
          <p:cNvSpPr>
            <a:spLocks noChangeShapeType="1"/>
          </p:cNvSpPr>
          <p:nvPr/>
        </p:nvSpPr>
        <p:spPr bwMode="auto">
          <a:xfrm flipH="1">
            <a:off x="4648200" y="5029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89" name="Line 21"/>
          <p:cNvSpPr>
            <a:spLocks noChangeShapeType="1"/>
          </p:cNvSpPr>
          <p:nvPr/>
        </p:nvSpPr>
        <p:spPr bwMode="auto">
          <a:xfrm>
            <a:off x="51054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90" name="Line 22"/>
          <p:cNvSpPr>
            <a:spLocks noChangeShapeType="1"/>
          </p:cNvSpPr>
          <p:nvPr/>
        </p:nvSpPr>
        <p:spPr bwMode="auto">
          <a:xfrm flipH="1">
            <a:off x="6096000" y="4953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91" name="Line 23"/>
          <p:cNvSpPr>
            <a:spLocks noChangeShapeType="1"/>
          </p:cNvSpPr>
          <p:nvPr/>
        </p:nvSpPr>
        <p:spPr bwMode="auto">
          <a:xfrm>
            <a:off x="6553200" y="49530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8392" name="Text Box 24"/>
          <p:cNvSpPr txBox="1">
            <a:spLocks noChangeArrowheads="1"/>
          </p:cNvSpPr>
          <p:nvPr/>
        </p:nvSpPr>
        <p:spPr bwMode="auto">
          <a:xfrm>
            <a:off x="10509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3</a:t>
            </a:r>
          </a:p>
        </p:txBody>
      </p:sp>
      <p:sp>
        <p:nvSpPr>
          <p:cNvPr id="58393" name="Text Box 25"/>
          <p:cNvSpPr txBox="1">
            <a:spLocks noChangeArrowheads="1"/>
          </p:cNvSpPr>
          <p:nvPr/>
        </p:nvSpPr>
        <p:spPr bwMode="auto">
          <a:xfrm>
            <a:off x="24987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4</a:t>
            </a:r>
          </a:p>
        </p:txBody>
      </p:sp>
      <p:sp>
        <p:nvSpPr>
          <p:cNvPr id="58394" name="Text Box 26"/>
          <p:cNvSpPr txBox="1">
            <a:spLocks noChangeArrowheads="1"/>
          </p:cNvSpPr>
          <p:nvPr/>
        </p:nvSpPr>
        <p:spPr bwMode="auto">
          <a:xfrm>
            <a:off x="31845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1</a:t>
            </a:r>
          </a:p>
        </p:txBody>
      </p:sp>
      <p:sp>
        <p:nvSpPr>
          <p:cNvPr id="58395" name="Text Box 27"/>
          <p:cNvSpPr txBox="1">
            <a:spLocks noChangeArrowheads="1"/>
          </p:cNvSpPr>
          <p:nvPr/>
        </p:nvSpPr>
        <p:spPr bwMode="auto">
          <a:xfrm>
            <a:off x="40227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2</a:t>
            </a:r>
          </a:p>
        </p:txBody>
      </p:sp>
      <p:sp>
        <p:nvSpPr>
          <p:cNvPr id="58396" name="Text Box 28"/>
          <p:cNvSpPr txBox="1">
            <a:spLocks noChangeArrowheads="1"/>
          </p:cNvSpPr>
          <p:nvPr/>
        </p:nvSpPr>
        <p:spPr bwMode="auto">
          <a:xfrm>
            <a:off x="45561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7</a:t>
            </a:r>
          </a:p>
        </p:txBody>
      </p:sp>
      <p:sp>
        <p:nvSpPr>
          <p:cNvPr id="58397" name="Text Box 29"/>
          <p:cNvSpPr txBox="1">
            <a:spLocks noChangeArrowheads="1"/>
          </p:cNvSpPr>
          <p:nvPr/>
        </p:nvSpPr>
        <p:spPr bwMode="auto">
          <a:xfrm>
            <a:off x="53943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8</a:t>
            </a:r>
          </a:p>
        </p:txBody>
      </p:sp>
      <p:sp>
        <p:nvSpPr>
          <p:cNvPr id="58398" name="Text Box 30"/>
          <p:cNvSpPr txBox="1">
            <a:spLocks noChangeArrowheads="1"/>
          </p:cNvSpPr>
          <p:nvPr/>
        </p:nvSpPr>
        <p:spPr bwMode="auto">
          <a:xfrm>
            <a:off x="6003925" y="5599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5</a:t>
            </a:r>
          </a:p>
        </p:txBody>
      </p:sp>
      <p:sp>
        <p:nvSpPr>
          <p:cNvPr id="58399" name="Text Box 31"/>
          <p:cNvSpPr txBox="1">
            <a:spLocks noChangeArrowheads="1"/>
          </p:cNvSpPr>
          <p:nvPr/>
        </p:nvSpPr>
        <p:spPr bwMode="auto">
          <a:xfrm>
            <a:off x="7299325" y="5522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6</a:t>
            </a:r>
          </a:p>
        </p:txBody>
      </p:sp>
      <p:sp>
        <p:nvSpPr>
          <p:cNvPr id="58400" name="Text Box 32"/>
          <p:cNvSpPr txBox="1">
            <a:spLocks noChangeArrowheads="1"/>
          </p:cNvSpPr>
          <p:nvPr/>
        </p:nvSpPr>
        <p:spPr bwMode="auto">
          <a:xfrm>
            <a:off x="4972050" y="1219200"/>
            <a:ext cx="318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solidFill>
                  <a:srgbClr val="FF0000"/>
                </a:solidFill>
                <a:latin typeface="Times New Roman" panose="02020603050405020304" pitchFamily="18" charset="0"/>
              </a:rPr>
              <a:t>-which nodes can be pruned?</a:t>
            </a:r>
          </a:p>
          <a:p>
            <a:pPr eaLnBrk="1" hangingPunct="1">
              <a:spcBef>
                <a:spcPct val="0"/>
              </a:spcBef>
              <a:buSzTx/>
              <a:buFontTx/>
              <a:buNone/>
            </a:pPr>
            <a:endParaRPr lang="en-US" altLang="en-US" b="0">
              <a:solidFill>
                <a:srgbClr val="FF0000"/>
              </a:solidFill>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6D782209-A5DF-4191-B6BF-DE6C1742738D}" type="slidenum">
              <a:rPr lang="en-US" smtClean="0"/>
              <a:t>42</a:t>
            </a:fld>
            <a:endParaRPr lang="en-US"/>
          </a:p>
        </p:txBody>
      </p:sp>
    </p:spTree>
    <p:extLst>
      <p:ext uri="{BB962C8B-B14F-4D97-AF65-F5344CB8AC3E}">
        <p14:creationId xmlns:p14="http://schemas.microsoft.com/office/powerpoint/2010/main" val="3643701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dirty="0" smtClean="0"/>
              <a:t>Answer to </a:t>
            </a:r>
            <a:r>
              <a:rPr lang="en-US" altLang="en-US" dirty="0" smtClean="0"/>
              <a:t>Example 2</a:t>
            </a:r>
            <a:endParaRPr lang="en-US" altLang="en-US" dirty="0" smtClean="0"/>
          </a:p>
        </p:txBody>
      </p:sp>
      <p:sp>
        <p:nvSpPr>
          <p:cNvPr id="59395" name="AutoShape 3"/>
          <p:cNvSpPr>
            <a:spLocks noChangeArrowheads="1"/>
          </p:cNvSpPr>
          <p:nvPr/>
        </p:nvSpPr>
        <p:spPr bwMode="auto">
          <a:xfrm>
            <a:off x="21336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9396" name="AutoShape 4"/>
          <p:cNvSpPr>
            <a:spLocks noChangeArrowheads="1"/>
          </p:cNvSpPr>
          <p:nvPr/>
        </p:nvSpPr>
        <p:spPr bwMode="auto">
          <a:xfrm>
            <a:off x="35814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9397" name="AutoShape 5"/>
          <p:cNvSpPr>
            <a:spLocks noChangeArrowheads="1"/>
          </p:cNvSpPr>
          <p:nvPr/>
        </p:nvSpPr>
        <p:spPr bwMode="auto">
          <a:xfrm>
            <a:off x="4953000" y="4648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9398" name="AutoShape 6"/>
          <p:cNvSpPr>
            <a:spLocks noChangeArrowheads="1"/>
          </p:cNvSpPr>
          <p:nvPr/>
        </p:nvSpPr>
        <p:spPr bwMode="auto">
          <a:xfrm>
            <a:off x="6400800" y="45720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9399" name="AutoShape 7"/>
          <p:cNvSpPr>
            <a:spLocks noChangeArrowheads="1"/>
          </p:cNvSpPr>
          <p:nvPr/>
        </p:nvSpPr>
        <p:spPr bwMode="auto">
          <a:xfrm>
            <a:off x="4038600" y="13716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9400" name="AutoShape 8"/>
          <p:cNvSpPr>
            <a:spLocks noChangeArrowheads="1"/>
          </p:cNvSpPr>
          <p:nvPr/>
        </p:nvSpPr>
        <p:spPr bwMode="auto">
          <a:xfrm rot="10800000">
            <a:off x="3276600" y="3124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9401" name="AutoShape 9"/>
          <p:cNvSpPr>
            <a:spLocks noChangeArrowheads="1"/>
          </p:cNvSpPr>
          <p:nvPr/>
        </p:nvSpPr>
        <p:spPr bwMode="auto">
          <a:xfrm rot="10800000">
            <a:off x="5181600" y="3124200"/>
            <a:ext cx="381000" cy="38100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endParaRPr lang="en-US" altLang="en-US" b="0">
              <a:latin typeface="Times New Roman" panose="02020603050405020304" pitchFamily="18" charset="0"/>
            </a:endParaRPr>
          </a:p>
        </p:txBody>
      </p:sp>
      <p:sp>
        <p:nvSpPr>
          <p:cNvPr id="59402" name="Line 10"/>
          <p:cNvSpPr>
            <a:spLocks noChangeShapeType="1"/>
          </p:cNvSpPr>
          <p:nvPr/>
        </p:nvSpPr>
        <p:spPr bwMode="auto">
          <a:xfrm flipH="1">
            <a:off x="3505200" y="1752600"/>
            <a:ext cx="685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03" name="Line 11"/>
          <p:cNvSpPr>
            <a:spLocks noChangeShapeType="1"/>
          </p:cNvSpPr>
          <p:nvPr/>
        </p:nvSpPr>
        <p:spPr bwMode="auto">
          <a:xfrm>
            <a:off x="4267200" y="1752600"/>
            <a:ext cx="1066800" cy="137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04" name="Line 12"/>
          <p:cNvSpPr>
            <a:spLocks noChangeShapeType="1"/>
          </p:cNvSpPr>
          <p:nvPr/>
        </p:nvSpPr>
        <p:spPr bwMode="auto">
          <a:xfrm flipH="1">
            <a:off x="2286000" y="3505200"/>
            <a:ext cx="1219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05" name="Line 13"/>
          <p:cNvSpPr>
            <a:spLocks noChangeShapeType="1"/>
          </p:cNvSpPr>
          <p:nvPr/>
        </p:nvSpPr>
        <p:spPr bwMode="auto">
          <a:xfrm>
            <a:off x="3505200" y="3505200"/>
            <a:ext cx="228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06" name="Line 14"/>
          <p:cNvSpPr>
            <a:spLocks noChangeShapeType="1"/>
          </p:cNvSpPr>
          <p:nvPr/>
        </p:nvSpPr>
        <p:spPr bwMode="auto">
          <a:xfrm flipH="1">
            <a:off x="5105400" y="3505200"/>
            <a:ext cx="2286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07" name="Line 15"/>
          <p:cNvSpPr>
            <a:spLocks noChangeShapeType="1"/>
          </p:cNvSpPr>
          <p:nvPr/>
        </p:nvSpPr>
        <p:spPr bwMode="auto">
          <a:xfrm>
            <a:off x="5334000" y="3505200"/>
            <a:ext cx="121920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08" name="Line 16"/>
          <p:cNvSpPr>
            <a:spLocks noChangeShapeType="1"/>
          </p:cNvSpPr>
          <p:nvPr/>
        </p:nvSpPr>
        <p:spPr bwMode="auto">
          <a:xfrm flipH="1">
            <a:off x="1219200" y="5029200"/>
            <a:ext cx="1066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09" name="Line 17"/>
          <p:cNvSpPr>
            <a:spLocks noChangeShapeType="1"/>
          </p:cNvSpPr>
          <p:nvPr/>
        </p:nvSpPr>
        <p:spPr bwMode="auto">
          <a:xfrm>
            <a:off x="22860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10" name="Line 18"/>
          <p:cNvSpPr>
            <a:spLocks noChangeShapeType="1"/>
          </p:cNvSpPr>
          <p:nvPr/>
        </p:nvSpPr>
        <p:spPr bwMode="auto">
          <a:xfrm flipH="1">
            <a:off x="3276600" y="5029200"/>
            <a:ext cx="533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11" name="Line 19"/>
          <p:cNvSpPr>
            <a:spLocks noChangeShapeType="1"/>
          </p:cNvSpPr>
          <p:nvPr/>
        </p:nvSpPr>
        <p:spPr bwMode="auto">
          <a:xfrm>
            <a:off x="38100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12" name="Line 20"/>
          <p:cNvSpPr>
            <a:spLocks noChangeShapeType="1"/>
          </p:cNvSpPr>
          <p:nvPr/>
        </p:nvSpPr>
        <p:spPr bwMode="auto">
          <a:xfrm flipH="1">
            <a:off x="4648200" y="50292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13" name="Line 21"/>
          <p:cNvSpPr>
            <a:spLocks noChangeShapeType="1"/>
          </p:cNvSpPr>
          <p:nvPr/>
        </p:nvSpPr>
        <p:spPr bwMode="auto">
          <a:xfrm>
            <a:off x="5105400" y="50292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14" name="Line 22"/>
          <p:cNvSpPr>
            <a:spLocks noChangeShapeType="1"/>
          </p:cNvSpPr>
          <p:nvPr/>
        </p:nvSpPr>
        <p:spPr bwMode="auto">
          <a:xfrm flipH="1">
            <a:off x="6096000" y="4953000"/>
            <a:ext cx="457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15" name="Line 23"/>
          <p:cNvSpPr>
            <a:spLocks noChangeShapeType="1"/>
          </p:cNvSpPr>
          <p:nvPr/>
        </p:nvSpPr>
        <p:spPr bwMode="auto">
          <a:xfrm>
            <a:off x="6553200" y="49530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9416" name="Text Box 24"/>
          <p:cNvSpPr txBox="1">
            <a:spLocks noChangeArrowheads="1"/>
          </p:cNvSpPr>
          <p:nvPr/>
        </p:nvSpPr>
        <p:spPr bwMode="auto">
          <a:xfrm>
            <a:off x="10509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3</a:t>
            </a:r>
          </a:p>
        </p:txBody>
      </p:sp>
      <p:sp>
        <p:nvSpPr>
          <p:cNvPr id="59417" name="Text Box 25"/>
          <p:cNvSpPr txBox="1">
            <a:spLocks noChangeArrowheads="1"/>
          </p:cNvSpPr>
          <p:nvPr/>
        </p:nvSpPr>
        <p:spPr bwMode="auto">
          <a:xfrm>
            <a:off x="24987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4</a:t>
            </a:r>
          </a:p>
        </p:txBody>
      </p:sp>
      <p:sp>
        <p:nvSpPr>
          <p:cNvPr id="59418" name="Text Box 26"/>
          <p:cNvSpPr txBox="1">
            <a:spLocks noChangeArrowheads="1"/>
          </p:cNvSpPr>
          <p:nvPr/>
        </p:nvSpPr>
        <p:spPr bwMode="auto">
          <a:xfrm>
            <a:off x="31845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1</a:t>
            </a:r>
          </a:p>
        </p:txBody>
      </p:sp>
      <p:sp>
        <p:nvSpPr>
          <p:cNvPr id="59419" name="Text Box 27"/>
          <p:cNvSpPr txBox="1">
            <a:spLocks noChangeArrowheads="1"/>
          </p:cNvSpPr>
          <p:nvPr/>
        </p:nvSpPr>
        <p:spPr bwMode="auto">
          <a:xfrm>
            <a:off x="40227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2</a:t>
            </a:r>
          </a:p>
        </p:txBody>
      </p:sp>
      <p:sp>
        <p:nvSpPr>
          <p:cNvPr id="59420" name="Text Box 28"/>
          <p:cNvSpPr txBox="1">
            <a:spLocks noChangeArrowheads="1"/>
          </p:cNvSpPr>
          <p:nvPr/>
        </p:nvSpPr>
        <p:spPr bwMode="auto">
          <a:xfrm>
            <a:off x="45561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7</a:t>
            </a:r>
          </a:p>
        </p:txBody>
      </p:sp>
      <p:sp>
        <p:nvSpPr>
          <p:cNvPr id="59421" name="Text Box 29"/>
          <p:cNvSpPr txBox="1">
            <a:spLocks noChangeArrowheads="1"/>
          </p:cNvSpPr>
          <p:nvPr/>
        </p:nvSpPr>
        <p:spPr bwMode="auto">
          <a:xfrm>
            <a:off x="5394325" y="5675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8</a:t>
            </a:r>
          </a:p>
        </p:txBody>
      </p:sp>
      <p:sp>
        <p:nvSpPr>
          <p:cNvPr id="59422" name="Text Box 30"/>
          <p:cNvSpPr txBox="1">
            <a:spLocks noChangeArrowheads="1"/>
          </p:cNvSpPr>
          <p:nvPr/>
        </p:nvSpPr>
        <p:spPr bwMode="auto">
          <a:xfrm>
            <a:off x="6003925" y="55991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5</a:t>
            </a:r>
          </a:p>
        </p:txBody>
      </p:sp>
      <p:sp>
        <p:nvSpPr>
          <p:cNvPr id="59423" name="Text Box 31"/>
          <p:cNvSpPr txBox="1">
            <a:spLocks noChangeArrowheads="1"/>
          </p:cNvSpPr>
          <p:nvPr/>
        </p:nvSpPr>
        <p:spPr bwMode="auto">
          <a:xfrm>
            <a:off x="7299325" y="55229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6</a:t>
            </a:r>
          </a:p>
        </p:txBody>
      </p:sp>
      <p:sp>
        <p:nvSpPr>
          <p:cNvPr id="59424" name="Text Box 32"/>
          <p:cNvSpPr txBox="1">
            <a:spLocks noChangeArrowheads="1"/>
          </p:cNvSpPr>
          <p:nvPr/>
        </p:nvSpPr>
        <p:spPr bwMode="auto">
          <a:xfrm>
            <a:off x="4972050" y="1219200"/>
            <a:ext cx="3181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solidFill>
                  <a:srgbClr val="FF0000"/>
                </a:solidFill>
                <a:latin typeface="Times New Roman" panose="02020603050405020304" pitchFamily="18" charset="0"/>
              </a:rPr>
              <a:t>-which nodes can be pruned?</a:t>
            </a:r>
          </a:p>
          <a:p>
            <a:pPr eaLnBrk="1" hangingPunct="1">
              <a:spcBef>
                <a:spcPct val="0"/>
              </a:spcBef>
              <a:buSzTx/>
              <a:buFontTx/>
              <a:buNone/>
            </a:pPr>
            <a:endParaRPr lang="en-US" altLang="en-US" b="0">
              <a:solidFill>
                <a:srgbClr val="FF0000"/>
              </a:solidFill>
              <a:latin typeface="Times New Roman" panose="02020603050405020304" pitchFamily="18" charset="0"/>
            </a:endParaRPr>
          </a:p>
        </p:txBody>
      </p:sp>
      <p:sp>
        <p:nvSpPr>
          <p:cNvPr id="59425" name="TextBox 32"/>
          <p:cNvSpPr txBox="1">
            <a:spLocks noChangeArrowheads="1"/>
          </p:cNvSpPr>
          <p:nvPr/>
        </p:nvSpPr>
        <p:spPr bwMode="auto">
          <a:xfrm>
            <a:off x="533400" y="6096000"/>
            <a:ext cx="815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dirty="0">
                <a:latin typeface="Times New Roman" panose="02020603050405020304" pitchFamily="18" charset="0"/>
              </a:rPr>
              <a:t>Answer:  </a:t>
            </a:r>
            <a:r>
              <a:rPr lang="en-US" altLang="en-US" b="0" dirty="0">
                <a:solidFill>
                  <a:srgbClr val="FF0000"/>
                </a:solidFill>
                <a:latin typeface="Times New Roman" panose="02020603050405020304" pitchFamily="18" charset="0"/>
              </a:rPr>
              <a:t>NONE!</a:t>
            </a:r>
            <a:r>
              <a:rPr lang="en-US" altLang="en-US" b="0" dirty="0">
                <a:latin typeface="Times New Roman" panose="02020603050405020304" pitchFamily="18" charset="0"/>
              </a:rPr>
              <a:t> Because the most favorable nodes for both are explored </a:t>
            </a:r>
            <a:r>
              <a:rPr lang="en-US" altLang="en-US" b="0" dirty="0">
                <a:solidFill>
                  <a:srgbClr val="FF0000"/>
                </a:solidFill>
                <a:latin typeface="Times New Roman" panose="02020603050405020304" pitchFamily="18" charset="0"/>
              </a:rPr>
              <a:t>last</a:t>
            </a:r>
            <a:r>
              <a:rPr lang="en-US" altLang="en-US" b="0" dirty="0">
                <a:latin typeface="Times New Roman" panose="02020603050405020304" pitchFamily="18" charset="0"/>
              </a:rPr>
              <a:t> (i.e., in the diagram, are on the right-hand side).</a:t>
            </a:r>
          </a:p>
        </p:txBody>
      </p:sp>
      <p:sp>
        <p:nvSpPr>
          <p:cNvPr id="59426" name="TextBox 33"/>
          <p:cNvSpPr txBox="1">
            <a:spLocks noChangeArrowheads="1"/>
          </p:cNvSpPr>
          <p:nvPr/>
        </p:nvSpPr>
        <p:spPr bwMode="auto">
          <a:xfrm>
            <a:off x="3048000" y="13716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Max</a:t>
            </a:r>
          </a:p>
        </p:txBody>
      </p:sp>
      <p:sp>
        <p:nvSpPr>
          <p:cNvPr id="59427" name="TextBox 34"/>
          <p:cNvSpPr txBox="1">
            <a:spLocks noChangeArrowheads="1"/>
          </p:cNvSpPr>
          <p:nvPr/>
        </p:nvSpPr>
        <p:spPr bwMode="auto">
          <a:xfrm>
            <a:off x="2362200" y="30480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Min</a:t>
            </a:r>
          </a:p>
        </p:txBody>
      </p:sp>
      <p:sp>
        <p:nvSpPr>
          <p:cNvPr id="59428" name="TextBox 35"/>
          <p:cNvSpPr txBox="1">
            <a:spLocks noChangeArrowheads="1"/>
          </p:cNvSpPr>
          <p:nvPr/>
        </p:nvSpPr>
        <p:spPr bwMode="auto">
          <a:xfrm>
            <a:off x="1219200" y="46482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SzPct val="100000"/>
              <a:buChar char="•"/>
              <a:defRPr b="1">
                <a:solidFill>
                  <a:schemeClr val="tx1"/>
                </a:solidFill>
                <a:latin typeface="Arial" panose="020B0604020202020204" pitchFamily="34" charset="0"/>
              </a:defRPr>
            </a:lvl1pPr>
            <a:lvl2pPr marL="742950" indent="-285750" eaLnBrk="0" hangingPunct="0">
              <a:spcBef>
                <a:spcPct val="20000"/>
              </a:spcBef>
              <a:buSzPct val="100000"/>
              <a:buChar char="–"/>
              <a:defRPr>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Arial" panose="020B0604020202020204" pitchFamily="34" charset="0"/>
              </a:defRPr>
            </a:lvl3pPr>
            <a:lvl4pPr marL="1600200" indent="-228600" eaLnBrk="0" hangingPunct="0">
              <a:spcBef>
                <a:spcPct val="20000"/>
              </a:spcBef>
              <a:buSzPct val="100000"/>
              <a:buChar char="–"/>
              <a:defRPr>
                <a:solidFill>
                  <a:schemeClr val="tx1"/>
                </a:solidFill>
                <a:latin typeface="Arial" panose="020B0604020202020204" pitchFamily="34" charset="0"/>
              </a:defRPr>
            </a:lvl4pPr>
            <a:lvl5pPr marL="2057400" indent="-228600" eaLnBrk="0" hangingPunct="0">
              <a:spcBef>
                <a:spcPct val="20000"/>
              </a:spcBef>
              <a:buSzPct val="100000"/>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SzPct val="100000"/>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SzPct val="100000"/>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SzPct val="100000"/>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SzPct val="100000"/>
              <a:buChar char="•"/>
              <a:defRPr>
                <a:solidFill>
                  <a:schemeClr val="tx1"/>
                </a:solidFill>
                <a:latin typeface="Arial" panose="020B0604020202020204" pitchFamily="34" charset="0"/>
              </a:defRPr>
            </a:lvl9pPr>
          </a:lstStyle>
          <a:p>
            <a:pPr eaLnBrk="1" hangingPunct="1">
              <a:spcBef>
                <a:spcPct val="0"/>
              </a:spcBef>
              <a:buSzTx/>
              <a:buFontTx/>
              <a:buNone/>
            </a:pPr>
            <a:r>
              <a:rPr lang="en-US" altLang="en-US" b="0">
                <a:latin typeface="Times New Roman" panose="02020603050405020304" pitchFamily="18" charset="0"/>
              </a:rPr>
              <a:t>Max</a:t>
            </a:r>
          </a:p>
        </p:txBody>
      </p:sp>
      <p:sp>
        <p:nvSpPr>
          <p:cNvPr id="2" name="Slide Number Placeholder 1"/>
          <p:cNvSpPr>
            <a:spLocks noGrp="1"/>
          </p:cNvSpPr>
          <p:nvPr>
            <p:ph type="sldNum" sz="quarter" idx="12"/>
          </p:nvPr>
        </p:nvSpPr>
        <p:spPr/>
        <p:txBody>
          <a:bodyPr/>
          <a:lstStyle/>
          <a:p>
            <a:fld id="{6D782209-A5DF-4191-B6BF-DE6C1742738D}" type="slidenum">
              <a:rPr lang="en-US" smtClean="0"/>
              <a:t>43</a:t>
            </a:fld>
            <a:endParaRPr lang="en-US"/>
          </a:p>
        </p:txBody>
      </p:sp>
    </p:spTree>
    <p:extLst>
      <p:ext uri="{BB962C8B-B14F-4D97-AF65-F5344CB8AC3E}">
        <p14:creationId xmlns:p14="http://schemas.microsoft.com/office/powerpoint/2010/main" val="34438014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b="1" dirty="0">
                <a:latin typeface="Times New Roman" pitchFamily="18" charset="0"/>
                <a:cs typeface="Times New Roman" pitchFamily="18" charset="0"/>
              </a:rPr>
              <a:t>Mini-Max Algorithm</a:t>
            </a:r>
            <a:endParaRPr lang="en-US" dirty="0"/>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Both the players fight it as the opponent player gets the minimum benefit while they get the maximum benefit.</a:t>
            </a:r>
          </a:p>
          <a:p>
            <a:pPr lvl="2"/>
            <a:r>
              <a:rPr lang="en-US" b="1" dirty="0">
                <a:latin typeface="Times New Roman" pitchFamily="18" charset="0"/>
                <a:cs typeface="Times New Roman" pitchFamily="18" charset="0"/>
              </a:rPr>
              <a:t>MIN:</a:t>
            </a:r>
            <a:r>
              <a:rPr lang="en-US" dirty="0">
                <a:latin typeface="Times New Roman" pitchFamily="18" charset="0"/>
                <a:cs typeface="Times New Roman" pitchFamily="18" charset="0"/>
              </a:rPr>
              <a:t> Decrease the chances of </a:t>
            </a:r>
            <a:r>
              <a:rPr lang="en-US" b="1" dirty="0">
                <a:latin typeface="Times New Roman" pitchFamily="18" charset="0"/>
                <a:cs typeface="Times New Roman" pitchFamily="18" charset="0"/>
              </a:rPr>
              <a:t>MAX</a:t>
            </a:r>
            <a:r>
              <a:rPr lang="en-US" dirty="0">
                <a:latin typeface="Times New Roman" pitchFamily="18" charset="0"/>
                <a:cs typeface="Times New Roman" pitchFamily="18" charset="0"/>
              </a:rPr>
              <a:t> to win the game.</a:t>
            </a:r>
          </a:p>
          <a:p>
            <a:pPr lvl="2"/>
            <a:r>
              <a:rPr lang="en-US" b="1" dirty="0">
                <a:latin typeface="Times New Roman" pitchFamily="18" charset="0"/>
                <a:cs typeface="Times New Roman" pitchFamily="18" charset="0"/>
              </a:rPr>
              <a:t>MAX:</a:t>
            </a:r>
            <a:r>
              <a:rPr lang="en-US" dirty="0">
                <a:latin typeface="Times New Roman" pitchFamily="18" charset="0"/>
                <a:cs typeface="Times New Roman" pitchFamily="18" charset="0"/>
              </a:rPr>
              <a:t> Increases his chances of winning the game.</a:t>
            </a:r>
          </a:p>
          <a:p>
            <a:pPr algn="just"/>
            <a:r>
              <a:rPr lang="en-US" sz="2400" dirty="0">
                <a:latin typeface="Times New Roman" pitchFamily="18" charset="0"/>
                <a:cs typeface="Times New Roman" pitchFamily="18" charset="0"/>
              </a:rPr>
              <a:t>The minimax algorithm performs a </a:t>
            </a:r>
            <a:r>
              <a:rPr lang="en-US" sz="2400" b="1" dirty="0">
                <a:latin typeface="Times New Roman" pitchFamily="18" charset="0"/>
                <a:cs typeface="Times New Roman" pitchFamily="18" charset="0"/>
              </a:rPr>
              <a:t>depth-first search algorithm</a:t>
            </a:r>
            <a:r>
              <a:rPr lang="en-US" sz="2400" dirty="0">
                <a:latin typeface="Times New Roman" pitchFamily="18" charset="0"/>
                <a:cs typeface="Times New Roman" pitchFamily="18" charset="0"/>
              </a:rPr>
              <a:t> for the exploration of the complete game tree.</a:t>
            </a:r>
          </a:p>
          <a:p>
            <a:pPr algn="just"/>
            <a:r>
              <a:rPr lang="en-US" sz="2400" dirty="0">
                <a:latin typeface="Times New Roman" pitchFamily="18" charset="0"/>
                <a:cs typeface="Times New Roman" pitchFamily="18" charset="0"/>
              </a:rPr>
              <a:t>The minimax algorithm proceeds all the way down to the terminal node of the tree, then </a:t>
            </a:r>
            <a:r>
              <a:rPr lang="en-US" sz="2400" b="1" dirty="0">
                <a:latin typeface="Times New Roman" pitchFamily="18" charset="0"/>
                <a:cs typeface="Times New Roman" pitchFamily="18" charset="0"/>
              </a:rPr>
              <a:t>backtrack the tree </a:t>
            </a:r>
            <a:r>
              <a:rPr lang="en-US" sz="2400" dirty="0">
                <a:latin typeface="Times New Roman" pitchFamily="18" charset="0"/>
                <a:cs typeface="Times New Roman" pitchFamily="18" charset="0"/>
              </a:rPr>
              <a:t>as the recursion. </a:t>
            </a:r>
          </a:p>
          <a:p>
            <a:endParaRPr lang="en-US" dirty="0"/>
          </a:p>
        </p:txBody>
      </p:sp>
      <p:sp>
        <p:nvSpPr>
          <p:cNvPr id="5" name="Slide Number Placeholder 4"/>
          <p:cNvSpPr>
            <a:spLocks noGrp="1"/>
          </p:cNvSpPr>
          <p:nvPr>
            <p:ph type="sldNum" sz="quarter" idx="12"/>
          </p:nvPr>
        </p:nvSpPr>
        <p:spPr/>
        <p:txBody>
          <a:bodyPr/>
          <a:lstStyle/>
          <a:p>
            <a:fld id="{6D782209-A5DF-4191-B6BF-DE6C1742738D}"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Working of Min-Max Algorithm</a:t>
            </a:r>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MINIMAX algorithm is a backtracking algorithm where it backtracks to pick the best move out of several choices. </a:t>
            </a:r>
          </a:p>
          <a:p>
            <a:pPr algn="just"/>
            <a:r>
              <a:rPr lang="en-US" dirty="0">
                <a:latin typeface="Times New Roman" pitchFamily="18" charset="0"/>
                <a:cs typeface="Times New Roman" pitchFamily="18" charset="0"/>
              </a:rPr>
              <a:t>MINIMAX strategy follows the </a:t>
            </a:r>
            <a:r>
              <a:rPr lang="en-US" b="1" dirty="0">
                <a:latin typeface="Times New Roman" pitchFamily="18" charset="0"/>
                <a:cs typeface="Times New Roman" pitchFamily="18" charset="0"/>
              </a:rPr>
              <a:t>DFS</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(Depth-first search)</a:t>
            </a:r>
            <a:r>
              <a:rPr lang="en-US" dirty="0">
                <a:latin typeface="Times New Roman" pitchFamily="18" charset="0"/>
                <a:cs typeface="Times New Roman" pitchFamily="18" charset="0"/>
              </a:rPr>
              <a:t> concept. </a:t>
            </a:r>
          </a:p>
          <a:p>
            <a:pPr algn="just"/>
            <a:r>
              <a:rPr lang="en-US" dirty="0">
                <a:latin typeface="Times New Roman" pitchFamily="18" charset="0"/>
                <a:cs typeface="Times New Roman" pitchFamily="18" charset="0"/>
              </a:rPr>
              <a:t>Here, we have two players </a:t>
            </a:r>
            <a:r>
              <a:rPr lang="en-US" b="1" dirty="0">
                <a:latin typeface="Times New Roman" pitchFamily="18" charset="0"/>
                <a:cs typeface="Times New Roman" pitchFamily="18" charset="0"/>
              </a:rPr>
              <a:t>MIN and MAX, </a:t>
            </a:r>
            <a:r>
              <a:rPr lang="en-US" dirty="0">
                <a:latin typeface="Times New Roman" pitchFamily="18" charset="0"/>
                <a:cs typeface="Times New Roman" pitchFamily="18" charset="0"/>
              </a:rPr>
              <a:t>and the game is played alternatively between them, i.e., when </a:t>
            </a:r>
            <a:r>
              <a:rPr lang="en-US" b="1" dirty="0">
                <a:latin typeface="Times New Roman" pitchFamily="18" charset="0"/>
                <a:cs typeface="Times New Roman" pitchFamily="18" charset="0"/>
              </a:rPr>
              <a:t>MAX</a:t>
            </a:r>
            <a:r>
              <a:rPr lang="en-US" dirty="0">
                <a:latin typeface="Times New Roman" pitchFamily="18" charset="0"/>
                <a:cs typeface="Times New Roman" pitchFamily="18" charset="0"/>
              </a:rPr>
              <a:t> made a move, then the next turn is of </a:t>
            </a:r>
            <a:r>
              <a:rPr lang="en-US" b="1" dirty="0">
                <a:latin typeface="Times New Roman" pitchFamily="18" charset="0"/>
                <a:cs typeface="Times New Roman" pitchFamily="18" charset="0"/>
              </a:rPr>
              <a:t>MIN.</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It means the move made by MAX is fixed and, he cannot change it. </a:t>
            </a:r>
          </a:p>
          <a:p>
            <a:pPr algn="just"/>
            <a:r>
              <a:rPr lang="en-US" dirty="0">
                <a:latin typeface="Times New Roman" pitchFamily="18" charset="0"/>
                <a:cs typeface="Times New Roman" pitchFamily="18" charset="0"/>
              </a:rPr>
              <a:t>The same concept is followed in DFS strategy, i.e., we follow the same path and cannot change in the middle. </a:t>
            </a:r>
          </a:p>
          <a:p>
            <a:pPr algn="just"/>
            <a:r>
              <a:rPr lang="en-US" dirty="0">
                <a:latin typeface="Times New Roman" pitchFamily="18" charset="0"/>
                <a:cs typeface="Times New Roman" pitchFamily="18" charset="0"/>
              </a:rPr>
              <a:t>That’s why in MINIMAX algorithm, instead of BFS, we follow DFS.</a:t>
            </a:r>
          </a:p>
        </p:txBody>
      </p:sp>
      <p:sp>
        <p:nvSpPr>
          <p:cNvPr id="5" name="Slide Number Placeholder 4"/>
          <p:cNvSpPr>
            <a:spLocks noGrp="1"/>
          </p:cNvSpPr>
          <p:nvPr>
            <p:ph type="sldNum" sz="quarter" idx="12"/>
          </p:nvPr>
        </p:nvSpPr>
        <p:spPr/>
        <p:txBody>
          <a:bodyPr/>
          <a:lstStyle/>
          <a:p>
            <a:fld id="{6D782209-A5DF-4191-B6BF-DE6C1742738D}"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Working of Min-Max Algorithm</a:t>
            </a:r>
            <a:endParaRPr lang="en-US" dirty="0"/>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Keep on generating the game tree/ search tree till a limit </a:t>
            </a:r>
            <a:r>
              <a:rPr lang="en-US" sz="2800" b="1" dirty="0">
                <a:latin typeface="Times New Roman" pitchFamily="18" charset="0"/>
                <a:cs typeface="Times New Roman" pitchFamily="18" charset="0"/>
              </a:rPr>
              <a:t>d.</a:t>
            </a:r>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Compute the move using a heuristic function.</a:t>
            </a:r>
          </a:p>
          <a:p>
            <a:pPr algn="just"/>
            <a:r>
              <a:rPr lang="en-US" sz="2800" dirty="0">
                <a:latin typeface="Times New Roman" pitchFamily="18" charset="0"/>
                <a:cs typeface="Times New Roman" pitchFamily="18" charset="0"/>
              </a:rPr>
              <a:t>Propagate the values from the leaf node till the current position following the minimax strategy.</a:t>
            </a:r>
          </a:p>
          <a:p>
            <a:pPr algn="just"/>
            <a:r>
              <a:rPr lang="en-US" sz="2800" dirty="0">
                <a:latin typeface="Times New Roman" pitchFamily="18" charset="0"/>
                <a:cs typeface="Times New Roman" pitchFamily="18" charset="0"/>
              </a:rPr>
              <a:t>Make the best move from the choices.</a:t>
            </a:r>
          </a:p>
          <a:p>
            <a:pPr>
              <a:buNone/>
            </a:pP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6D782209-A5DF-4191-B6BF-DE6C1742738D}"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393D-CA93-E7CC-530C-4529129B5911}"/>
              </a:ext>
            </a:extLst>
          </p:cNvPr>
          <p:cNvSpPr>
            <a:spLocks noGrp="1"/>
          </p:cNvSpPr>
          <p:nvPr>
            <p:ph type="title"/>
          </p:nvPr>
        </p:nvSpPr>
        <p:spPr>
          <a:xfrm>
            <a:off x="457200" y="274638"/>
            <a:ext cx="8229600" cy="868362"/>
          </a:xfrm>
        </p:spPr>
        <p:txBody>
          <a:bodyPr>
            <a:normAutofit fontScale="90000"/>
          </a:bodyPr>
          <a:lstStyle/>
          <a:p>
            <a:r>
              <a:rPr lang="en-IN" b="1" dirty="0">
                <a:latin typeface="Times New Roman" panose="02020603050405020304" pitchFamily="18" charset="0"/>
                <a:cs typeface="Times New Roman" panose="02020603050405020304" pitchFamily="18" charset="0"/>
              </a:rPr>
              <a:t>Pseudocode for Minimax Algorithm</a:t>
            </a:r>
          </a:p>
        </p:txBody>
      </p:sp>
      <p:sp>
        <p:nvSpPr>
          <p:cNvPr id="6" name="Slide Number Placeholder 5">
            <a:extLst>
              <a:ext uri="{FF2B5EF4-FFF2-40B4-BE49-F238E27FC236}">
                <a16:creationId xmlns:a16="http://schemas.microsoft.com/office/drawing/2014/main" id="{6661A873-3FEA-DF13-9252-17A9E64BD9AD}"/>
              </a:ext>
            </a:extLst>
          </p:cNvPr>
          <p:cNvSpPr>
            <a:spLocks noGrp="1"/>
          </p:cNvSpPr>
          <p:nvPr>
            <p:ph type="sldNum" sz="quarter" idx="12"/>
          </p:nvPr>
        </p:nvSpPr>
        <p:spPr/>
        <p:txBody>
          <a:bodyPr/>
          <a:lstStyle/>
          <a:p>
            <a:fld id="{6D782209-A5DF-4191-B6BF-DE6C1742738D}" type="slidenum">
              <a:rPr lang="en-US" smtClean="0"/>
              <a:t>8</a:t>
            </a:fld>
            <a:endParaRPr lang="en-US"/>
          </a:p>
        </p:txBody>
      </p:sp>
      <p:pic>
        <p:nvPicPr>
          <p:cNvPr id="8" name="Picture 7">
            <a:extLst>
              <a:ext uri="{FF2B5EF4-FFF2-40B4-BE49-F238E27FC236}">
                <a16:creationId xmlns:a16="http://schemas.microsoft.com/office/drawing/2014/main" id="{669B2B0A-8938-166F-6B8D-89C25271B093}"/>
              </a:ext>
            </a:extLst>
          </p:cNvPr>
          <p:cNvPicPr>
            <a:picLocks noChangeAspect="1"/>
          </p:cNvPicPr>
          <p:nvPr/>
        </p:nvPicPr>
        <p:blipFill>
          <a:blip r:embed="rId2"/>
          <a:stretch>
            <a:fillRect/>
          </a:stretch>
        </p:blipFill>
        <p:spPr>
          <a:xfrm>
            <a:off x="1163770" y="1143000"/>
            <a:ext cx="7270425" cy="5213350"/>
          </a:xfrm>
          <a:prstGeom prst="rect">
            <a:avLst/>
          </a:prstGeom>
        </p:spPr>
      </p:pic>
    </p:spTree>
    <p:extLst>
      <p:ext uri="{BB962C8B-B14F-4D97-AF65-F5344CB8AC3E}">
        <p14:creationId xmlns:p14="http://schemas.microsoft.com/office/powerpoint/2010/main" val="1919435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anose="02020603050405020304" pitchFamily="18" charset="0"/>
                <a:cs typeface="Times New Roman" panose="02020603050405020304" pitchFamily="18" charset="0"/>
              </a:rPr>
              <a:t>Step 1</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In the first step, the algorithm generates the entire game-tree and apply the utility function to get the utility values for the terminal states. </a:t>
            </a:r>
          </a:p>
          <a:p>
            <a:pPr algn="just"/>
            <a:r>
              <a:rPr lang="en-US" b="0" i="0" dirty="0">
                <a:effectLst/>
                <a:latin typeface="Times New Roman" panose="02020603050405020304" pitchFamily="18" charset="0"/>
                <a:cs typeface="Times New Roman" panose="02020603050405020304" pitchFamily="18" charset="0"/>
              </a:rPr>
              <a:t>In the below tree diagram, let's take A is the initial state of the tree. </a:t>
            </a:r>
          </a:p>
          <a:p>
            <a:pPr algn="just"/>
            <a:r>
              <a:rPr lang="en-US" b="0" i="0" dirty="0">
                <a:effectLst/>
                <a:latin typeface="Times New Roman" panose="02020603050405020304" pitchFamily="18" charset="0"/>
                <a:cs typeface="Times New Roman" panose="02020603050405020304" pitchFamily="18" charset="0"/>
              </a:rPr>
              <a:t>Suppose maximizer takes first turn which has worst-case initial value =- infinity, and minimizer will take next turn which has worst-case initial value = +infinity.</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D782209-A5DF-4191-B6BF-DE6C1742738D}"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1366</Words>
  <Application>Microsoft Office PowerPoint</Application>
  <PresentationFormat>On-screen Show (4:3)</PresentationFormat>
  <Paragraphs>341</Paragraphs>
  <Slides>43</Slides>
  <Notes>23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MS Shell Dlg</vt:lpstr>
      <vt:lpstr>Symbol</vt:lpstr>
      <vt:lpstr>Times New Roman</vt:lpstr>
      <vt:lpstr>Verdana</vt:lpstr>
      <vt:lpstr>Office Theme</vt:lpstr>
      <vt:lpstr>MODULE V  GAME PLAYING</vt:lpstr>
      <vt:lpstr>Types of algorithms in Adversarial search</vt:lpstr>
      <vt:lpstr>Mini-Max Algorithm</vt:lpstr>
      <vt:lpstr>Mini-Max Algorithm</vt:lpstr>
      <vt:lpstr>Mini-Max Algorithm</vt:lpstr>
      <vt:lpstr>Working of Min-Max Algorithm</vt:lpstr>
      <vt:lpstr>Working of Min-Max Algorithm</vt:lpstr>
      <vt:lpstr>Pseudocode for Minimax Algorithm</vt:lpstr>
      <vt:lpstr>Step 1</vt:lpstr>
      <vt:lpstr>PowerPoint Presentation</vt:lpstr>
      <vt:lpstr>Step 2</vt:lpstr>
      <vt:lpstr>PowerPoint Presentation</vt:lpstr>
      <vt:lpstr>Step 3</vt:lpstr>
      <vt:lpstr>PowerPoint Presentation</vt:lpstr>
      <vt:lpstr>Step 4</vt:lpstr>
      <vt:lpstr>PowerPoint Presentation</vt:lpstr>
      <vt:lpstr>Example 2</vt:lpstr>
      <vt:lpstr>Solution</vt:lpstr>
      <vt:lpstr>Limitation of the minimax Algorithm</vt:lpstr>
      <vt:lpstr>Alpha-Beta Pruning Exploiting the Fact of an Adversary</vt:lpstr>
      <vt:lpstr>General alpha-beta pruning</vt:lpstr>
      <vt:lpstr>Alpha-beta Algorithm</vt:lpstr>
      <vt:lpstr>When to Prune </vt:lpstr>
      <vt:lpstr>Pseudocode for Alpha-Beta Algorithm</vt:lpstr>
      <vt:lpstr>Alpha-Beta Example Revisited</vt:lpstr>
      <vt:lpstr>Alpha-Beta Example (continued)</vt:lpstr>
      <vt:lpstr>Alpha-Beta Example (continued)</vt:lpstr>
      <vt:lpstr>Alpha-Beta Example (continued)</vt:lpstr>
      <vt:lpstr>Alpha-Beta Example (continued)</vt:lpstr>
      <vt:lpstr>Alpha-Beta Example (continued)</vt:lpstr>
      <vt:lpstr>Alpha-Beta Example (continued)</vt:lpstr>
      <vt:lpstr>Alpha-Beta Example (continued)</vt:lpstr>
      <vt:lpstr>Alpha-Beta Example (continued)</vt:lpstr>
      <vt:lpstr>Alpha-Beta Example (continued)</vt:lpstr>
      <vt:lpstr>Alpha-Beta Example (continued)</vt:lpstr>
      <vt:lpstr>Alpha-Beta Example (continued)</vt:lpstr>
      <vt:lpstr>Alpha-Beta Example (continued)</vt:lpstr>
      <vt:lpstr>Effectiveness of Alpha-Beta Search</vt:lpstr>
      <vt:lpstr>Final Comments about Alpha-Beta Pruning</vt:lpstr>
      <vt:lpstr>Example 1 </vt:lpstr>
      <vt:lpstr>Answer to Example 1 </vt:lpstr>
      <vt:lpstr>Example 2</vt:lpstr>
      <vt:lpstr>Answer to Example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ARTIFICAL INTELLIGENCE  (R18 III(II Sem))</dc:title>
  <dc:creator>vignan</dc:creator>
  <cp:lastModifiedBy>win10</cp:lastModifiedBy>
  <cp:revision>14</cp:revision>
  <dcterms:created xsi:type="dcterms:W3CDTF">2023-03-10T05:34:01Z</dcterms:created>
  <dcterms:modified xsi:type="dcterms:W3CDTF">2023-10-09T16:12:32Z</dcterms:modified>
</cp:coreProperties>
</file>