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9" r:id="rId4"/>
    <p:sldId id="260" r:id="rId5"/>
    <p:sldId id="261" r:id="rId6"/>
    <p:sldId id="262" r:id="rId7"/>
    <p:sldId id="263" r:id="rId8"/>
    <p:sldId id="264" r:id="rId9"/>
    <p:sldId id="265" r:id="rId10"/>
    <p:sldId id="26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11/9/2022</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11/9/2022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11/9/2022</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7AA56-6EC8-E0E1-7CB2-7744F2B80AC0}"/>
              </a:ext>
            </a:extLst>
          </p:cNvPr>
          <p:cNvSpPr>
            <a:spLocks noGrp="1"/>
          </p:cNvSpPr>
          <p:nvPr>
            <p:ph type="ctrTitle"/>
          </p:nvPr>
        </p:nvSpPr>
        <p:spPr/>
        <p:txBody>
          <a:bodyPr/>
          <a:lstStyle/>
          <a:p>
            <a:r>
              <a:rPr lang="en-IN" dirty="0"/>
              <a:t>Personality identification using </a:t>
            </a:r>
            <a:r>
              <a:rPr lang="en-IN" dirty="0" err="1"/>
              <a:t>bert</a:t>
            </a:r>
            <a:r>
              <a:rPr lang="en-IN" dirty="0"/>
              <a:t> variates</a:t>
            </a:r>
          </a:p>
        </p:txBody>
      </p:sp>
      <p:sp>
        <p:nvSpPr>
          <p:cNvPr id="3" name="Subtitle 2">
            <a:extLst>
              <a:ext uri="{FF2B5EF4-FFF2-40B4-BE49-F238E27FC236}">
                <a16:creationId xmlns:a16="http://schemas.microsoft.com/office/drawing/2014/main" id="{5E6EB322-2C98-21FD-8929-9AE5B22F308B}"/>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36852965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015222-CB6A-F0CC-E65B-0A51AF8A9B55}"/>
              </a:ext>
            </a:extLst>
          </p:cNvPr>
          <p:cNvSpPr>
            <a:spLocks noGrp="1"/>
          </p:cNvSpPr>
          <p:nvPr>
            <p:ph type="title"/>
          </p:nvPr>
        </p:nvSpPr>
        <p:spPr/>
        <p:txBody>
          <a:bodyPr>
            <a:normAutofit fontScale="90000"/>
          </a:bodyPr>
          <a:lstStyle/>
          <a:p>
            <a:r>
              <a:rPr lang="en-IN" dirty="0"/>
              <a:t>Comparative analysis of </a:t>
            </a:r>
            <a:r>
              <a:rPr lang="en-IN" dirty="0" err="1"/>
              <a:t>bert</a:t>
            </a:r>
            <a:r>
              <a:rPr lang="en-IN" dirty="0"/>
              <a:t> , </a:t>
            </a:r>
            <a:r>
              <a:rPr lang="en-IN" dirty="0" err="1"/>
              <a:t>robertA,DISTILBERT</a:t>
            </a:r>
            <a:r>
              <a:rPr lang="en-IN" dirty="0"/>
              <a:t> AND XLNET FOR TEXT-BASED EMOTION RECOGNITION</a:t>
            </a:r>
          </a:p>
        </p:txBody>
      </p:sp>
      <p:sp>
        <p:nvSpPr>
          <p:cNvPr id="3" name="Content Placeholder 2">
            <a:extLst>
              <a:ext uri="{FF2B5EF4-FFF2-40B4-BE49-F238E27FC236}">
                <a16:creationId xmlns:a16="http://schemas.microsoft.com/office/drawing/2014/main" id="{90BA87F1-6F4F-491E-305F-FA712043862D}"/>
              </a:ext>
            </a:extLst>
          </p:cNvPr>
          <p:cNvSpPr>
            <a:spLocks noGrp="1"/>
          </p:cNvSpPr>
          <p:nvPr>
            <p:ph idx="1"/>
          </p:nvPr>
        </p:nvSpPr>
        <p:spPr/>
        <p:txBody>
          <a:bodyPr>
            <a:normAutofit fontScale="92500" lnSpcReduction="10000"/>
          </a:bodyPr>
          <a:lstStyle/>
          <a:p>
            <a:r>
              <a:rPr lang="en-IN" sz="2400" b="0" i="0" u="none" strike="noStrike" dirty="0">
                <a:solidFill>
                  <a:srgbClr val="000000"/>
                </a:solidFill>
                <a:effectLst/>
                <a:latin typeface="Raleway" pitchFamily="2" charset="0"/>
              </a:rPr>
              <a:t>The report further buttresses that </a:t>
            </a:r>
            <a:r>
              <a:rPr lang="en-IN" sz="2400" b="0" i="0" u="none" strike="noStrike" dirty="0" err="1">
                <a:solidFill>
                  <a:srgbClr val="000000"/>
                </a:solidFill>
                <a:effectLst/>
                <a:latin typeface="Raleway" pitchFamily="2" charset="0"/>
              </a:rPr>
              <a:t>RoBERTa</a:t>
            </a:r>
            <a:r>
              <a:rPr lang="en-IN" sz="2400" b="0" i="0" u="none" strike="noStrike" dirty="0">
                <a:solidFill>
                  <a:srgbClr val="000000"/>
                </a:solidFill>
                <a:effectLst/>
                <a:latin typeface="Raleway" pitchFamily="2" charset="0"/>
              </a:rPr>
              <a:t> is an optimal candidate for detecting emotions on the ISEAR dataset. </a:t>
            </a:r>
            <a:r>
              <a:rPr lang="en-IN" sz="2400" b="0" i="0" u="none" strike="noStrike" dirty="0" err="1">
                <a:solidFill>
                  <a:srgbClr val="000000"/>
                </a:solidFill>
                <a:effectLst/>
                <a:latin typeface="Raleway" pitchFamily="2" charset="0"/>
              </a:rPr>
              <a:t>XLNet</a:t>
            </a:r>
            <a:r>
              <a:rPr lang="en-IN" sz="2400" b="0" i="0" u="none" strike="noStrike" dirty="0">
                <a:solidFill>
                  <a:srgbClr val="000000"/>
                </a:solidFill>
                <a:effectLst/>
                <a:latin typeface="Raleway" pitchFamily="2" charset="0"/>
              </a:rPr>
              <a:t> also demonstrated some level of efficacy in some aspects of the seven classes. </a:t>
            </a:r>
            <a:r>
              <a:rPr lang="en-IN" sz="2400" b="0" i="0" u="none" strike="noStrike" dirty="0" err="1">
                <a:solidFill>
                  <a:srgbClr val="000000"/>
                </a:solidFill>
                <a:effectLst/>
                <a:latin typeface="Raleway" pitchFamily="2" charset="0"/>
              </a:rPr>
              <a:t>DistilBERT</a:t>
            </a:r>
            <a:r>
              <a:rPr lang="en-IN" sz="2400" b="0" i="0" u="none" strike="noStrike" dirty="0">
                <a:solidFill>
                  <a:srgbClr val="000000"/>
                </a:solidFill>
                <a:effectLst/>
                <a:latin typeface="Raleway" pitchFamily="2" charset="0"/>
              </a:rPr>
              <a:t> and BERT, on the other hand, could not achieve any high scores in any of the seven emotion classes for the precision, recall, and F1-score. </a:t>
            </a:r>
          </a:p>
          <a:p>
            <a:r>
              <a:rPr lang="en-IN" sz="2400" b="0" i="0" u="none" strike="noStrike" dirty="0">
                <a:solidFill>
                  <a:srgbClr val="000000"/>
                </a:solidFill>
                <a:effectLst/>
                <a:latin typeface="Raleway" pitchFamily="2" charset="0"/>
              </a:rPr>
              <a:t>The lower computational complexity of </a:t>
            </a:r>
            <a:r>
              <a:rPr lang="en-IN" sz="2400" b="0" i="0" u="none" strike="noStrike" dirty="0" err="1">
                <a:solidFill>
                  <a:srgbClr val="000000"/>
                </a:solidFill>
                <a:effectLst/>
                <a:latin typeface="Raleway" pitchFamily="2" charset="0"/>
              </a:rPr>
              <a:t>RoBERTa</a:t>
            </a:r>
            <a:r>
              <a:rPr lang="en-IN" sz="2400" b="0" i="0" u="none" strike="noStrike" dirty="0">
                <a:solidFill>
                  <a:srgbClr val="000000"/>
                </a:solidFill>
                <a:effectLst/>
                <a:latin typeface="Raleway" pitchFamily="2" charset="0"/>
              </a:rPr>
              <a:t> over </a:t>
            </a:r>
            <a:r>
              <a:rPr lang="en-IN" sz="2400" b="0" i="0" u="none" strike="noStrike" dirty="0" err="1">
                <a:solidFill>
                  <a:srgbClr val="000000"/>
                </a:solidFill>
                <a:effectLst/>
                <a:latin typeface="Raleway" pitchFamily="2" charset="0"/>
              </a:rPr>
              <a:t>XLNet</a:t>
            </a:r>
            <a:r>
              <a:rPr lang="en-IN" sz="2400" b="0" i="0" u="none" strike="noStrike" dirty="0">
                <a:solidFill>
                  <a:srgbClr val="000000"/>
                </a:solidFill>
                <a:effectLst/>
                <a:latin typeface="Raleway" pitchFamily="2" charset="0"/>
              </a:rPr>
              <a:t> also reinforces the recommendation of </a:t>
            </a:r>
            <a:r>
              <a:rPr lang="en-IN" sz="2400" b="0" i="0" u="none" strike="noStrike" dirty="0" err="1">
                <a:solidFill>
                  <a:srgbClr val="000000"/>
                </a:solidFill>
                <a:effectLst/>
                <a:latin typeface="Raleway" pitchFamily="2" charset="0"/>
              </a:rPr>
              <a:t>RoBERTa</a:t>
            </a:r>
            <a:r>
              <a:rPr lang="en-IN" sz="2400" b="0" i="0" u="none" strike="noStrike" dirty="0">
                <a:solidFill>
                  <a:srgbClr val="000000"/>
                </a:solidFill>
                <a:effectLst/>
                <a:latin typeface="Raleway" pitchFamily="2" charset="0"/>
              </a:rPr>
              <a:t> for emotion recognition in text.</a:t>
            </a:r>
            <a:br>
              <a:rPr lang="en-IN" dirty="0"/>
            </a:br>
            <a:endParaRPr lang="en-IN" dirty="0"/>
          </a:p>
          <a:p>
            <a:endParaRPr lang="en-IN" dirty="0"/>
          </a:p>
        </p:txBody>
      </p:sp>
    </p:spTree>
    <p:extLst>
      <p:ext uri="{BB962C8B-B14F-4D97-AF65-F5344CB8AC3E}">
        <p14:creationId xmlns:p14="http://schemas.microsoft.com/office/powerpoint/2010/main" val="13853475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8DC9F-5D8D-0AC6-3CE2-BA9E957F1623}"/>
              </a:ext>
            </a:extLst>
          </p:cNvPr>
          <p:cNvSpPr>
            <a:spLocks noGrp="1"/>
          </p:cNvSpPr>
          <p:nvPr>
            <p:ph type="title"/>
          </p:nvPr>
        </p:nvSpPr>
        <p:spPr/>
        <p:txBody>
          <a:bodyPr/>
          <a:lstStyle/>
          <a:p>
            <a:r>
              <a:rPr lang="en-IN" dirty="0"/>
              <a:t>Introduction	</a:t>
            </a:r>
          </a:p>
        </p:txBody>
      </p:sp>
      <p:sp>
        <p:nvSpPr>
          <p:cNvPr id="3" name="Content Placeholder 2">
            <a:extLst>
              <a:ext uri="{FF2B5EF4-FFF2-40B4-BE49-F238E27FC236}">
                <a16:creationId xmlns:a16="http://schemas.microsoft.com/office/drawing/2014/main" id="{AA2004CC-4653-6297-A42C-9501223A22C1}"/>
              </a:ext>
            </a:extLst>
          </p:cNvPr>
          <p:cNvSpPr>
            <a:spLocks noGrp="1"/>
          </p:cNvSpPr>
          <p:nvPr>
            <p:ph idx="1"/>
          </p:nvPr>
        </p:nvSpPr>
        <p:spPr/>
        <p:txBody>
          <a:bodyPr/>
          <a:lstStyle/>
          <a:p>
            <a:pPr algn="just" rtl="0">
              <a:spcBef>
                <a:spcPts val="0"/>
              </a:spcBef>
              <a:spcAft>
                <a:spcPts val="0"/>
              </a:spcAft>
            </a:pPr>
            <a:r>
              <a:rPr lang="en-IN" sz="1800" b="0" i="0" u="none" strike="noStrike" dirty="0">
                <a:solidFill>
                  <a:srgbClr val="000000"/>
                </a:solidFill>
                <a:effectLst/>
                <a:latin typeface="Raleway" pitchFamily="2" charset="0"/>
              </a:rPr>
              <a:t>The Myers–Briggs Type Indicator (MBTI) is a kind of psychological classification about human experience using four principal psychological functions, sensation, intuition, feeling, and thinking, constructed by Katharine Cook Briggs and her daughter Isabel Briggs Myers. </a:t>
            </a:r>
          </a:p>
          <a:p>
            <a:pPr algn="just" rtl="0">
              <a:spcBef>
                <a:spcPts val="0"/>
              </a:spcBef>
              <a:spcAft>
                <a:spcPts val="0"/>
              </a:spcAft>
            </a:pPr>
            <a:r>
              <a:rPr lang="en-IN" sz="1800" b="0" i="0" u="none" strike="noStrike" dirty="0">
                <a:solidFill>
                  <a:srgbClr val="000000"/>
                </a:solidFill>
                <a:effectLst/>
                <a:latin typeface="Raleway" pitchFamily="2" charset="0"/>
              </a:rPr>
              <a:t>This indicator is used to predict the personalities of humans through the text they write. We use BERT and its derivatives like </a:t>
            </a:r>
            <a:r>
              <a:rPr lang="en-IN" sz="1800" b="0" i="0" u="none" strike="noStrike" dirty="0" err="1">
                <a:solidFill>
                  <a:srgbClr val="000000"/>
                </a:solidFill>
                <a:effectLst/>
                <a:latin typeface="Raleway" pitchFamily="2" charset="0"/>
              </a:rPr>
              <a:t>RoBERTa</a:t>
            </a:r>
            <a:r>
              <a:rPr lang="en-IN" sz="1800" b="0" i="0" u="none" strike="noStrike" dirty="0">
                <a:solidFill>
                  <a:srgbClr val="000000"/>
                </a:solidFill>
                <a:effectLst/>
                <a:latin typeface="Raleway" pitchFamily="2" charset="0"/>
              </a:rPr>
              <a:t>, XLM, etc. to classify the different personalities </a:t>
            </a:r>
            <a:r>
              <a:rPr lang="en-IN" sz="1800" b="0" i="0" u="none" strike="noStrike" dirty="0" err="1">
                <a:solidFill>
                  <a:srgbClr val="000000"/>
                </a:solidFill>
                <a:effectLst/>
                <a:latin typeface="Raleway" pitchFamily="2" charset="0"/>
              </a:rPr>
              <a:t>labeled</a:t>
            </a:r>
            <a:r>
              <a:rPr lang="en-IN" sz="1800" b="0" i="0" u="none" strike="noStrike" dirty="0">
                <a:solidFill>
                  <a:srgbClr val="000000"/>
                </a:solidFill>
                <a:effectLst/>
                <a:latin typeface="Raleway" pitchFamily="2" charset="0"/>
              </a:rPr>
              <a:t> in the dataset.</a:t>
            </a:r>
            <a:endParaRPr lang="en-IN" b="0" dirty="0">
              <a:effectLst/>
            </a:endParaRPr>
          </a:p>
          <a:p>
            <a:br>
              <a:rPr lang="en-IN" dirty="0"/>
            </a:br>
            <a:endParaRPr lang="en-IN" dirty="0"/>
          </a:p>
        </p:txBody>
      </p:sp>
    </p:spTree>
    <p:extLst>
      <p:ext uri="{BB962C8B-B14F-4D97-AF65-F5344CB8AC3E}">
        <p14:creationId xmlns:p14="http://schemas.microsoft.com/office/powerpoint/2010/main" val="25513913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4ADB9-C54B-FF03-09F5-0E0C832A7D30}"/>
              </a:ext>
            </a:extLst>
          </p:cNvPr>
          <p:cNvSpPr>
            <a:spLocks noGrp="1"/>
          </p:cNvSpPr>
          <p:nvPr>
            <p:ph type="title"/>
          </p:nvPr>
        </p:nvSpPr>
        <p:spPr/>
        <p:txBody>
          <a:bodyPr/>
          <a:lstStyle/>
          <a:p>
            <a:r>
              <a:rPr lang="en-IN" dirty="0"/>
              <a:t>The relationship between the </a:t>
            </a:r>
            <a:r>
              <a:rPr lang="en-IN" dirty="0" err="1"/>
              <a:t>myers</a:t>
            </a:r>
            <a:r>
              <a:rPr lang="en-IN" dirty="0"/>
              <a:t>-briggs personality types and learning styles</a:t>
            </a:r>
          </a:p>
        </p:txBody>
      </p:sp>
      <p:sp>
        <p:nvSpPr>
          <p:cNvPr id="3" name="Content Placeholder 2">
            <a:extLst>
              <a:ext uri="{FF2B5EF4-FFF2-40B4-BE49-F238E27FC236}">
                <a16:creationId xmlns:a16="http://schemas.microsoft.com/office/drawing/2014/main" id="{D9DF7EEB-FA1A-38FF-220D-7FD328169D23}"/>
              </a:ext>
            </a:extLst>
          </p:cNvPr>
          <p:cNvSpPr>
            <a:spLocks noGrp="1"/>
          </p:cNvSpPr>
          <p:nvPr>
            <p:ph idx="1"/>
          </p:nvPr>
        </p:nvSpPr>
        <p:spPr/>
        <p:txBody>
          <a:bodyPr>
            <a:normAutofit fontScale="92500"/>
          </a:bodyPr>
          <a:lstStyle/>
          <a:p>
            <a:r>
              <a:rPr lang="en-IN" sz="1800" b="0" i="0" u="none" strike="noStrike" dirty="0">
                <a:solidFill>
                  <a:srgbClr val="000000"/>
                </a:solidFill>
                <a:effectLst/>
                <a:latin typeface="Raleway" pitchFamily="2" charset="0"/>
              </a:rPr>
              <a:t>The Myers-Briggs Type Indicator is the most widely used personality measure for non-psychiatric populations.</a:t>
            </a:r>
          </a:p>
          <a:p>
            <a:pPr algn="just" rtl="0">
              <a:spcBef>
                <a:spcPts val="1200"/>
              </a:spcBef>
              <a:spcAft>
                <a:spcPts val="1200"/>
              </a:spcAft>
            </a:pPr>
            <a:r>
              <a:rPr lang="en-IN" sz="1800" b="0" i="0" u="none" strike="noStrike" dirty="0">
                <a:solidFill>
                  <a:srgbClr val="000000"/>
                </a:solidFill>
                <a:effectLst/>
                <a:latin typeface="Raleway" pitchFamily="2" charset="0"/>
              </a:rPr>
              <a:t>The indicator involves four preferences, each of which has two sides. They include Extravert vs. Introvert, Sensing vs. Intuitive, Thinking vs Feeling, and Judgment vs. Perception. </a:t>
            </a:r>
          </a:p>
          <a:p>
            <a:pPr algn="just" rtl="0">
              <a:spcBef>
                <a:spcPts val="1200"/>
              </a:spcBef>
              <a:spcAft>
                <a:spcPts val="1200"/>
              </a:spcAft>
            </a:pPr>
            <a:r>
              <a:rPr lang="en-IN" sz="1800" b="0" i="0" u="none" strike="noStrike" dirty="0">
                <a:solidFill>
                  <a:srgbClr val="000000"/>
                </a:solidFill>
                <a:effectLst/>
                <a:latin typeface="Raleway" pitchFamily="2" charset="0"/>
              </a:rPr>
              <a:t>Through the analysis of the answers on the MBTI, a type is assessed for each individual. There are sixteen types, each being a combination of the four preferences.</a:t>
            </a:r>
          </a:p>
          <a:p>
            <a:pPr algn="just" rtl="0">
              <a:spcBef>
                <a:spcPts val="1200"/>
              </a:spcBef>
              <a:spcAft>
                <a:spcPts val="1200"/>
              </a:spcAft>
            </a:pPr>
            <a:r>
              <a:rPr lang="en-IN" sz="1800" b="0" i="1" u="none" strike="noStrike" dirty="0">
                <a:solidFill>
                  <a:srgbClr val="000000"/>
                </a:solidFill>
                <a:effectLst/>
                <a:latin typeface="Raleway" pitchFamily="2" charset="0"/>
              </a:rPr>
              <a:t>The MBTI is used in </a:t>
            </a:r>
            <a:r>
              <a:rPr lang="en-IN" sz="1800" b="0" i="1" u="none" strike="noStrike" dirty="0" err="1">
                <a:solidFill>
                  <a:srgbClr val="000000"/>
                </a:solidFill>
                <a:effectLst/>
                <a:latin typeface="Raleway" pitchFamily="2" charset="0"/>
              </a:rPr>
              <a:t>counseling</a:t>
            </a:r>
            <a:r>
              <a:rPr lang="en-IN" sz="1800" b="0" i="1" u="none" strike="noStrike" dirty="0">
                <a:solidFill>
                  <a:srgbClr val="000000"/>
                </a:solidFill>
                <a:effectLst/>
                <a:latin typeface="Raleway" pitchFamily="2" charset="0"/>
              </a:rPr>
              <a:t>, in business and industry, in public schools, and at colleges and universities. It has specifically been proven to be useful in educational purposes</a:t>
            </a:r>
            <a:endParaRPr lang="en-IN" b="0" i="1" dirty="0">
              <a:effectLst/>
            </a:endParaRPr>
          </a:p>
          <a:p>
            <a:endParaRPr lang="en-IN" dirty="0"/>
          </a:p>
        </p:txBody>
      </p:sp>
    </p:spTree>
    <p:extLst>
      <p:ext uri="{BB962C8B-B14F-4D97-AF65-F5344CB8AC3E}">
        <p14:creationId xmlns:p14="http://schemas.microsoft.com/office/powerpoint/2010/main" val="16946635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531AB1-4ED1-B25E-0A9F-BA0417189DA1}"/>
              </a:ext>
            </a:extLst>
          </p:cNvPr>
          <p:cNvSpPr>
            <a:spLocks noGrp="1"/>
          </p:cNvSpPr>
          <p:nvPr>
            <p:ph type="title"/>
          </p:nvPr>
        </p:nvSpPr>
        <p:spPr/>
        <p:txBody>
          <a:bodyPr/>
          <a:lstStyle/>
          <a:p>
            <a:r>
              <a:rPr lang="en-IN" dirty="0"/>
              <a:t>Emotion and sentiment analysis of tweets using </a:t>
            </a:r>
            <a:r>
              <a:rPr lang="en-IN" dirty="0" err="1"/>
              <a:t>bert</a:t>
            </a:r>
            <a:endParaRPr lang="en-IN" dirty="0"/>
          </a:p>
        </p:txBody>
      </p:sp>
      <p:sp>
        <p:nvSpPr>
          <p:cNvPr id="3" name="Content Placeholder 2">
            <a:extLst>
              <a:ext uri="{FF2B5EF4-FFF2-40B4-BE49-F238E27FC236}">
                <a16:creationId xmlns:a16="http://schemas.microsoft.com/office/drawing/2014/main" id="{3AD0D3DF-4885-54DF-5F56-632E6B757679}"/>
              </a:ext>
            </a:extLst>
          </p:cNvPr>
          <p:cNvSpPr>
            <a:spLocks noGrp="1"/>
          </p:cNvSpPr>
          <p:nvPr>
            <p:ph idx="1"/>
          </p:nvPr>
        </p:nvSpPr>
        <p:spPr/>
        <p:txBody>
          <a:bodyPr>
            <a:normAutofit lnSpcReduction="10000"/>
          </a:bodyPr>
          <a:lstStyle/>
          <a:p>
            <a:pPr algn="just" rtl="0">
              <a:spcBef>
                <a:spcPts val="0"/>
              </a:spcBef>
              <a:spcAft>
                <a:spcPts val="0"/>
              </a:spcAft>
            </a:pPr>
            <a:r>
              <a:rPr lang="en-IN" sz="1800" b="0" i="0" u="none" strike="noStrike" dirty="0">
                <a:solidFill>
                  <a:srgbClr val="000000"/>
                </a:solidFill>
                <a:effectLst/>
                <a:latin typeface="Raleway" pitchFamily="2" charset="0"/>
              </a:rPr>
              <a:t>The model is formed by fine tuning BERT on specific datasets of tweets developed for such tasks. Since tweets usually contain words that are irrelevant for text classification, a text </a:t>
            </a:r>
            <a:r>
              <a:rPr lang="en-IN" sz="1800" b="0" i="0" u="none" strike="noStrike" dirty="0" err="1">
                <a:solidFill>
                  <a:srgbClr val="000000"/>
                </a:solidFill>
                <a:effectLst/>
                <a:latin typeface="Raleway" pitchFamily="2" charset="0"/>
              </a:rPr>
              <a:t>preprocessing</a:t>
            </a:r>
            <a:r>
              <a:rPr lang="en-IN" sz="1800" b="0" i="0" u="none" strike="noStrike" dirty="0">
                <a:solidFill>
                  <a:srgbClr val="000000"/>
                </a:solidFill>
                <a:effectLst/>
                <a:latin typeface="Raleway" pitchFamily="2" charset="0"/>
              </a:rPr>
              <a:t> phase is needed in order to remove:</a:t>
            </a:r>
            <a:endParaRPr lang="en-IN" b="0" dirty="0">
              <a:effectLst/>
            </a:endParaRPr>
          </a:p>
          <a:p>
            <a:pPr marL="0" indent="0" algn="just" rtl="0" fontAlgn="base">
              <a:spcBef>
                <a:spcPts val="0"/>
              </a:spcBef>
              <a:spcAft>
                <a:spcPts val="0"/>
              </a:spcAft>
              <a:buNone/>
            </a:pPr>
            <a:r>
              <a:rPr lang="en-IN" sz="1800" b="0" i="0" u="none" strike="noStrike" dirty="0">
                <a:solidFill>
                  <a:srgbClr val="000000"/>
                </a:solidFill>
                <a:effectLst/>
                <a:latin typeface="Raleway" pitchFamily="2" charset="0"/>
              </a:rPr>
              <a:t>	Mentions</a:t>
            </a:r>
          </a:p>
          <a:p>
            <a:pPr marL="0" indent="0" algn="just" rtl="0" fontAlgn="base">
              <a:spcBef>
                <a:spcPts val="0"/>
              </a:spcBef>
              <a:spcAft>
                <a:spcPts val="0"/>
              </a:spcAft>
              <a:buNone/>
            </a:pPr>
            <a:r>
              <a:rPr lang="en-IN" sz="1800" b="0" i="0" u="none" strike="noStrike" dirty="0">
                <a:solidFill>
                  <a:srgbClr val="000000"/>
                </a:solidFill>
                <a:effectLst/>
                <a:latin typeface="Raleway" pitchFamily="2" charset="0"/>
              </a:rPr>
              <a:t>	URLs</a:t>
            </a:r>
          </a:p>
          <a:p>
            <a:pPr marL="0" indent="0" algn="just" rtl="0" fontAlgn="base">
              <a:spcBef>
                <a:spcPts val="0"/>
              </a:spcBef>
              <a:spcAft>
                <a:spcPts val="0"/>
              </a:spcAft>
              <a:buNone/>
            </a:pPr>
            <a:r>
              <a:rPr lang="en-IN" sz="1800" b="0" i="0" u="none" strike="noStrike" dirty="0">
                <a:solidFill>
                  <a:srgbClr val="000000"/>
                </a:solidFill>
                <a:effectLst/>
                <a:latin typeface="Raleway" pitchFamily="2" charset="0"/>
              </a:rPr>
              <a:t>	Retweets</a:t>
            </a:r>
          </a:p>
          <a:p>
            <a:pPr algn="just" rtl="0">
              <a:spcBef>
                <a:spcPts val="0"/>
              </a:spcBef>
              <a:spcAft>
                <a:spcPts val="0"/>
              </a:spcAft>
            </a:pPr>
            <a:r>
              <a:rPr lang="en-IN" sz="1800" b="0" i="0" u="none" strike="noStrike" dirty="0">
                <a:solidFill>
                  <a:srgbClr val="000000"/>
                </a:solidFill>
                <a:effectLst/>
                <a:latin typeface="Raleway" pitchFamily="2" charset="0"/>
              </a:rPr>
              <a:t>The uncased version implies that text is converted to lowercase before the word tokenization process and accents are ignored.</a:t>
            </a:r>
            <a:endParaRPr lang="en-IN" b="0" dirty="0">
              <a:effectLst/>
            </a:endParaRPr>
          </a:p>
          <a:p>
            <a:pPr marL="0" indent="0">
              <a:buNone/>
            </a:pPr>
            <a:br>
              <a:rPr lang="en-IN" dirty="0"/>
            </a:br>
            <a:endParaRPr lang="en-IN" dirty="0"/>
          </a:p>
        </p:txBody>
      </p:sp>
    </p:spTree>
    <p:extLst>
      <p:ext uri="{BB962C8B-B14F-4D97-AF65-F5344CB8AC3E}">
        <p14:creationId xmlns:p14="http://schemas.microsoft.com/office/powerpoint/2010/main" val="20952220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908DD4-3F2B-2E8E-3DDD-955A5FA6FAAD}"/>
              </a:ext>
            </a:extLst>
          </p:cNvPr>
          <p:cNvSpPr>
            <a:spLocks noGrp="1"/>
          </p:cNvSpPr>
          <p:nvPr>
            <p:ph type="title"/>
          </p:nvPr>
        </p:nvSpPr>
        <p:spPr/>
        <p:txBody>
          <a:bodyPr/>
          <a:lstStyle/>
          <a:p>
            <a:r>
              <a:rPr lang="en-IN" dirty="0"/>
              <a:t>Emotion and sentiment analysis of tweets using </a:t>
            </a:r>
            <a:r>
              <a:rPr lang="en-IN" dirty="0" err="1"/>
              <a:t>bert</a:t>
            </a:r>
            <a:endParaRPr lang="en-IN" dirty="0"/>
          </a:p>
        </p:txBody>
      </p:sp>
      <p:sp>
        <p:nvSpPr>
          <p:cNvPr id="3" name="Content Placeholder 2">
            <a:extLst>
              <a:ext uri="{FF2B5EF4-FFF2-40B4-BE49-F238E27FC236}">
                <a16:creationId xmlns:a16="http://schemas.microsoft.com/office/drawing/2014/main" id="{67102A14-48A8-90BE-E6BD-22539BFA8119}"/>
              </a:ext>
            </a:extLst>
          </p:cNvPr>
          <p:cNvSpPr>
            <a:spLocks noGrp="1"/>
          </p:cNvSpPr>
          <p:nvPr>
            <p:ph idx="1"/>
          </p:nvPr>
        </p:nvSpPr>
        <p:spPr/>
        <p:txBody>
          <a:bodyPr/>
          <a:lstStyle/>
          <a:p>
            <a:pPr marL="0" indent="0" algn="just" rtl="0" fontAlgn="base">
              <a:spcBef>
                <a:spcPts val="0"/>
              </a:spcBef>
              <a:spcAft>
                <a:spcPts val="0"/>
              </a:spcAft>
              <a:buNone/>
            </a:pPr>
            <a:r>
              <a:rPr lang="en-IN" sz="1800" b="1" i="0" u="none" strike="noStrike" dirty="0">
                <a:solidFill>
                  <a:srgbClr val="000000"/>
                </a:solidFill>
                <a:effectLst/>
                <a:latin typeface="Raleway" pitchFamily="2" charset="0"/>
              </a:rPr>
              <a:t>Experimental setting</a:t>
            </a:r>
          </a:p>
          <a:p>
            <a:pPr indent="0" algn="just" rtl="0">
              <a:spcBef>
                <a:spcPts val="0"/>
              </a:spcBef>
              <a:spcAft>
                <a:spcPts val="0"/>
              </a:spcAft>
              <a:buNone/>
            </a:pPr>
            <a:r>
              <a:rPr lang="en-IN" sz="1800" b="0" i="0" u="none" strike="noStrike" dirty="0">
                <a:solidFill>
                  <a:srgbClr val="000000"/>
                </a:solidFill>
                <a:effectLst/>
                <a:latin typeface="Raleway" pitchFamily="2" charset="0"/>
              </a:rPr>
              <a:t>Parameters Observed:</a:t>
            </a:r>
            <a:endParaRPr lang="en-IN" b="0" dirty="0">
              <a:effectLst/>
            </a:endParaRPr>
          </a:p>
          <a:p>
            <a:pPr indent="0" algn="just" rtl="0" fontAlgn="base">
              <a:spcBef>
                <a:spcPts val="0"/>
              </a:spcBef>
              <a:spcAft>
                <a:spcPts val="0"/>
              </a:spcAft>
              <a:buNone/>
            </a:pPr>
            <a:r>
              <a:rPr lang="en-IN" sz="1800" b="0" i="0" u="none" strike="noStrike" dirty="0">
                <a:solidFill>
                  <a:srgbClr val="000000"/>
                </a:solidFill>
                <a:effectLst/>
                <a:latin typeface="Raleway" pitchFamily="2" charset="0"/>
              </a:rPr>
              <a:t>	Classification accuracy</a:t>
            </a:r>
          </a:p>
          <a:p>
            <a:pPr indent="0" algn="just" rtl="0" fontAlgn="base">
              <a:spcBef>
                <a:spcPts val="0"/>
              </a:spcBef>
              <a:spcAft>
                <a:spcPts val="0"/>
              </a:spcAft>
              <a:buNone/>
            </a:pPr>
            <a:r>
              <a:rPr lang="en-IN" sz="1800" b="0" i="0" u="none" strike="noStrike" dirty="0">
                <a:solidFill>
                  <a:srgbClr val="000000"/>
                </a:solidFill>
                <a:effectLst/>
                <a:latin typeface="Raleway" pitchFamily="2" charset="0"/>
              </a:rPr>
              <a:t>	F1 score</a:t>
            </a:r>
          </a:p>
          <a:p>
            <a:pPr marL="0" indent="0" algn="just" rtl="0" fontAlgn="base">
              <a:spcBef>
                <a:spcPts val="0"/>
              </a:spcBef>
              <a:spcAft>
                <a:spcPts val="0"/>
              </a:spcAft>
              <a:buNone/>
            </a:pPr>
            <a:r>
              <a:rPr lang="en-IN" sz="1800" b="0" i="0" u="none" strike="noStrike" dirty="0">
                <a:solidFill>
                  <a:srgbClr val="000000"/>
                </a:solidFill>
                <a:effectLst/>
                <a:latin typeface="Raleway" pitchFamily="2" charset="0"/>
              </a:rPr>
              <a:t> Emotion analysis</a:t>
            </a:r>
          </a:p>
          <a:p>
            <a:pPr marL="457200" algn="just" rtl="0" fontAlgn="base">
              <a:spcBef>
                <a:spcPts val="0"/>
              </a:spcBef>
              <a:spcAft>
                <a:spcPts val="0"/>
              </a:spcAft>
              <a:buFont typeface="Arial" panose="020B0604020202020204" pitchFamily="34" charset="0"/>
              <a:buChar char="•"/>
            </a:pPr>
            <a:r>
              <a:rPr lang="en-IN" sz="1800" b="0" i="0" u="none" strike="noStrike" dirty="0" err="1">
                <a:solidFill>
                  <a:srgbClr val="000000"/>
                </a:solidFill>
                <a:effectLst/>
                <a:latin typeface="Raleway" pitchFamily="2" charset="0"/>
              </a:rPr>
              <a:t>undersampling</a:t>
            </a:r>
            <a:r>
              <a:rPr lang="en-IN" sz="1800" b="0" i="0" u="none" strike="noStrike" dirty="0">
                <a:solidFill>
                  <a:srgbClr val="000000"/>
                </a:solidFill>
                <a:effectLst/>
                <a:latin typeface="Raleway" pitchFamily="2" charset="0"/>
              </a:rPr>
              <a:t> technique.</a:t>
            </a:r>
          </a:p>
          <a:p>
            <a:pPr marL="0" indent="0" algn="just" rtl="0" fontAlgn="base">
              <a:spcBef>
                <a:spcPts val="0"/>
              </a:spcBef>
              <a:spcAft>
                <a:spcPts val="0"/>
              </a:spcAft>
              <a:buNone/>
            </a:pPr>
            <a:r>
              <a:rPr lang="en-IN" sz="1800" b="0" i="0" u="none" strike="noStrike" dirty="0">
                <a:solidFill>
                  <a:srgbClr val="000000"/>
                </a:solidFill>
                <a:effectLst/>
                <a:latin typeface="Raleway" pitchFamily="2" charset="0"/>
              </a:rPr>
              <a:t>Sentiment analysis</a:t>
            </a:r>
          </a:p>
          <a:p>
            <a:pPr marL="457200" algn="just" rtl="0" fontAlgn="base">
              <a:spcBef>
                <a:spcPts val="0"/>
              </a:spcBef>
              <a:spcAft>
                <a:spcPts val="0"/>
              </a:spcAft>
              <a:buFont typeface="Arial" panose="020B0604020202020204" pitchFamily="34" charset="0"/>
              <a:buChar char="•"/>
            </a:pPr>
            <a:r>
              <a:rPr lang="en-IN" sz="1800" b="0" i="0" u="none" strike="noStrike" dirty="0">
                <a:solidFill>
                  <a:srgbClr val="000000"/>
                </a:solidFill>
                <a:effectLst/>
                <a:latin typeface="Raleway" pitchFamily="2" charset="0"/>
              </a:rPr>
              <a:t>hyperparameter tuning through a grid</a:t>
            </a:r>
          </a:p>
          <a:p>
            <a:endParaRPr lang="en-IN" dirty="0"/>
          </a:p>
        </p:txBody>
      </p:sp>
    </p:spTree>
    <p:extLst>
      <p:ext uri="{BB962C8B-B14F-4D97-AF65-F5344CB8AC3E}">
        <p14:creationId xmlns:p14="http://schemas.microsoft.com/office/powerpoint/2010/main" val="15166126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2B620-DE91-15AB-6A32-1609D1941144}"/>
              </a:ext>
            </a:extLst>
          </p:cNvPr>
          <p:cNvSpPr>
            <a:spLocks noGrp="1"/>
          </p:cNvSpPr>
          <p:nvPr>
            <p:ph type="title"/>
          </p:nvPr>
        </p:nvSpPr>
        <p:spPr/>
        <p:txBody>
          <a:bodyPr/>
          <a:lstStyle/>
          <a:p>
            <a:r>
              <a:rPr lang="en-IN" dirty="0"/>
              <a:t>Emotion and sentiment analysis of tweets using </a:t>
            </a:r>
            <a:r>
              <a:rPr lang="en-IN" dirty="0" err="1"/>
              <a:t>bert</a:t>
            </a:r>
            <a:endParaRPr lang="en-IN" dirty="0"/>
          </a:p>
        </p:txBody>
      </p:sp>
      <p:sp>
        <p:nvSpPr>
          <p:cNvPr id="3" name="Content Placeholder 2">
            <a:extLst>
              <a:ext uri="{FF2B5EF4-FFF2-40B4-BE49-F238E27FC236}">
                <a16:creationId xmlns:a16="http://schemas.microsoft.com/office/drawing/2014/main" id="{B6152487-099C-AA65-27B2-8D71171CC0D8}"/>
              </a:ext>
            </a:extLst>
          </p:cNvPr>
          <p:cNvSpPr>
            <a:spLocks noGrp="1"/>
          </p:cNvSpPr>
          <p:nvPr>
            <p:ph idx="1"/>
          </p:nvPr>
        </p:nvSpPr>
        <p:spPr/>
        <p:txBody>
          <a:bodyPr/>
          <a:lstStyle/>
          <a:p>
            <a:pPr marL="0" indent="0" algn="just" rtl="0">
              <a:spcBef>
                <a:spcPts val="1600"/>
              </a:spcBef>
              <a:spcAft>
                <a:spcPts val="400"/>
              </a:spcAft>
              <a:buNone/>
            </a:pPr>
            <a:r>
              <a:rPr lang="en-IN" sz="1800" b="1" i="0" u="none" strike="noStrike" dirty="0">
                <a:solidFill>
                  <a:srgbClr val="434343"/>
                </a:solidFill>
                <a:effectLst/>
                <a:latin typeface="Raleway" pitchFamily="2" charset="0"/>
              </a:rPr>
              <a:t>Result:</a:t>
            </a:r>
            <a:endParaRPr lang="en-IN" b="1" dirty="0">
              <a:effectLst/>
            </a:endParaRPr>
          </a:p>
          <a:p>
            <a:pPr algn="just" rtl="0" fontAlgn="base">
              <a:spcBef>
                <a:spcPts val="0"/>
              </a:spcBef>
              <a:spcAft>
                <a:spcPts val="0"/>
              </a:spcAft>
              <a:buFont typeface="Arial" panose="020B0604020202020204" pitchFamily="34" charset="0"/>
              <a:buChar char="•"/>
            </a:pPr>
            <a:r>
              <a:rPr lang="en-IN" sz="1800" b="0" i="0" u="none" strike="noStrike" dirty="0">
                <a:solidFill>
                  <a:srgbClr val="000000"/>
                </a:solidFill>
                <a:effectLst/>
                <a:latin typeface="Raleway" pitchFamily="2" charset="0"/>
              </a:rPr>
              <a:t>92% accuracy for sentiment analysis</a:t>
            </a:r>
          </a:p>
          <a:p>
            <a:pPr algn="just" rtl="0" fontAlgn="base">
              <a:spcBef>
                <a:spcPts val="0"/>
              </a:spcBef>
              <a:spcAft>
                <a:spcPts val="0"/>
              </a:spcAft>
              <a:buFont typeface="Arial" panose="020B0604020202020204" pitchFamily="34" charset="0"/>
              <a:buChar char="•"/>
            </a:pPr>
            <a:r>
              <a:rPr lang="en-IN" sz="1800" b="0" i="0" u="none" strike="noStrike" dirty="0">
                <a:solidFill>
                  <a:srgbClr val="000000"/>
                </a:solidFill>
                <a:effectLst/>
                <a:latin typeface="Raleway" pitchFamily="2" charset="0"/>
              </a:rPr>
              <a:t>90% accuracy for emotion analysis</a:t>
            </a:r>
          </a:p>
          <a:p>
            <a:endParaRPr lang="en-IN" dirty="0"/>
          </a:p>
        </p:txBody>
      </p:sp>
    </p:spTree>
    <p:extLst>
      <p:ext uri="{BB962C8B-B14F-4D97-AF65-F5344CB8AC3E}">
        <p14:creationId xmlns:p14="http://schemas.microsoft.com/office/powerpoint/2010/main" val="25544003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30BE5-074F-EC11-5F10-FD22A7560B8C}"/>
              </a:ext>
            </a:extLst>
          </p:cNvPr>
          <p:cNvSpPr>
            <a:spLocks noGrp="1"/>
          </p:cNvSpPr>
          <p:nvPr>
            <p:ph type="title"/>
          </p:nvPr>
        </p:nvSpPr>
        <p:spPr/>
        <p:txBody>
          <a:bodyPr>
            <a:normAutofit fontScale="90000"/>
          </a:bodyPr>
          <a:lstStyle/>
          <a:p>
            <a:r>
              <a:rPr lang="en-IN" dirty="0"/>
              <a:t>Comparative analysis of </a:t>
            </a:r>
            <a:r>
              <a:rPr lang="en-IN" dirty="0" err="1"/>
              <a:t>bert</a:t>
            </a:r>
            <a:r>
              <a:rPr lang="en-IN" dirty="0"/>
              <a:t> , </a:t>
            </a:r>
            <a:r>
              <a:rPr lang="en-IN" dirty="0" err="1"/>
              <a:t>robertA,DISTILBERT</a:t>
            </a:r>
            <a:r>
              <a:rPr lang="en-IN" dirty="0"/>
              <a:t> AND XLNET FOR TEXT-BASED EMOTION RECOGNITION</a:t>
            </a:r>
          </a:p>
        </p:txBody>
      </p:sp>
      <p:sp>
        <p:nvSpPr>
          <p:cNvPr id="3" name="Content Placeholder 2">
            <a:extLst>
              <a:ext uri="{FF2B5EF4-FFF2-40B4-BE49-F238E27FC236}">
                <a16:creationId xmlns:a16="http://schemas.microsoft.com/office/drawing/2014/main" id="{349EDBD9-B95C-DBEB-800C-1236DF1938A9}"/>
              </a:ext>
            </a:extLst>
          </p:cNvPr>
          <p:cNvSpPr>
            <a:spLocks noGrp="1"/>
          </p:cNvSpPr>
          <p:nvPr>
            <p:ph idx="1"/>
          </p:nvPr>
        </p:nvSpPr>
        <p:spPr/>
        <p:txBody>
          <a:bodyPr/>
          <a:lstStyle/>
          <a:p>
            <a:r>
              <a:rPr lang="en-IN" sz="1800" b="0" i="0" u="none" strike="noStrike" dirty="0">
                <a:solidFill>
                  <a:srgbClr val="000000"/>
                </a:solidFill>
                <a:effectLst/>
                <a:latin typeface="Raleway" pitchFamily="2" charset="0"/>
              </a:rPr>
              <a:t>The dataset was acquired, </a:t>
            </a:r>
            <a:r>
              <a:rPr lang="en-IN" sz="1800" b="0" i="0" u="none" strike="noStrike" dirty="0" err="1">
                <a:solidFill>
                  <a:srgbClr val="000000"/>
                </a:solidFill>
                <a:effectLst/>
                <a:latin typeface="Raleway" pitchFamily="2" charset="0"/>
              </a:rPr>
              <a:t>preprocessed</a:t>
            </a:r>
            <a:r>
              <a:rPr lang="en-IN" sz="1800" b="0" i="0" u="none" strike="noStrike" dirty="0">
                <a:solidFill>
                  <a:srgbClr val="000000"/>
                </a:solidFill>
                <a:effectLst/>
                <a:latin typeface="Raleway" pitchFamily="2" charset="0"/>
              </a:rPr>
              <a:t>, and fed to the various candidate models. The candidate models were all fine-tuned on the data before final predictions were carried out.</a:t>
            </a:r>
          </a:p>
          <a:p>
            <a:r>
              <a:rPr lang="en-IN" sz="1800" b="0" i="0" u="none" strike="noStrike" dirty="0">
                <a:solidFill>
                  <a:srgbClr val="000000"/>
                </a:solidFill>
                <a:effectLst/>
                <a:latin typeface="Raleway" pitchFamily="2" charset="0"/>
              </a:rPr>
              <a:t>The obtained data contained several columns; the columns containing individuals' responses and the emotion labels were the columns of interest to this work. These two columns were, therefore, extracted for further processing. It was also realized that some columns contained emotion labels but no textual responses.</a:t>
            </a:r>
            <a:br>
              <a:rPr lang="en-IN" dirty="0"/>
            </a:br>
            <a:endParaRPr lang="en-IN" dirty="0"/>
          </a:p>
        </p:txBody>
      </p:sp>
    </p:spTree>
    <p:extLst>
      <p:ext uri="{BB962C8B-B14F-4D97-AF65-F5344CB8AC3E}">
        <p14:creationId xmlns:p14="http://schemas.microsoft.com/office/powerpoint/2010/main" val="38522708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D4B25-86E5-4EC4-AB7F-12218AD45EFF}"/>
              </a:ext>
            </a:extLst>
          </p:cNvPr>
          <p:cNvSpPr>
            <a:spLocks noGrp="1"/>
          </p:cNvSpPr>
          <p:nvPr>
            <p:ph type="title"/>
          </p:nvPr>
        </p:nvSpPr>
        <p:spPr/>
        <p:txBody>
          <a:bodyPr>
            <a:normAutofit fontScale="90000"/>
          </a:bodyPr>
          <a:lstStyle/>
          <a:p>
            <a:r>
              <a:rPr lang="en-IN" dirty="0"/>
              <a:t>Comparative analysis of </a:t>
            </a:r>
            <a:r>
              <a:rPr lang="en-IN" dirty="0" err="1"/>
              <a:t>bert</a:t>
            </a:r>
            <a:r>
              <a:rPr lang="en-IN" dirty="0"/>
              <a:t> , </a:t>
            </a:r>
            <a:r>
              <a:rPr lang="en-IN" dirty="0" err="1"/>
              <a:t>robertA,DISTILBERT</a:t>
            </a:r>
            <a:r>
              <a:rPr lang="en-IN" dirty="0"/>
              <a:t> AND XLNET FOR TEXT-BASED EMOTION RECOGNITION</a:t>
            </a:r>
          </a:p>
        </p:txBody>
      </p:sp>
      <p:sp>
        <p:nvSpPr>
          <p:cNvPr id="3" name="Content Placeholder 2">
            <a:extLst>
              <a:ext uri="{FF2B5EF4-FFF2-40B4-BE49-F238E27FC236}">
                <a16:creationId xmlns:a16="http://schemas.microsoft.com/office/drawing/2014/main" id="{AA9A01A8-7406-E3AB-DD29-453318BBC1F9}"/>
              </a:ext>
            </a:extLst>
          </p:cNvPr>
          <p:cNvSpPr>
            <a:spLocks noGrp="1"/>
          </p:cNvSpPr>
          <p:nvPr>
            <p:ph idx="1"/>
          </p:nvPr>
        </p:nvSpPr>
        <p:spPr/>
        <p:txBody>
          <a:bodyPr>
            <a:normAutofit lnSpcReduction="10000"/>
          </a:bodyPr>
          <a:lstStyle/>
          <a:p>
            <a:r>
              <a:rPr lang="en-IN" sz="1800" b="0" i="0" u="none" strike="noStrike" dirty="0">
                <a:solidFill>
                  <a:srgbClr val="000000"/>
                </a:solidFill>
                <a:effectLst/>
                <a:latin typeface="Raleway" pitchFamily="2" charset="0"/>
              </a:rPr>
              <a:t>T</a:t>
            </a:r>
            <a:r>
              <a:rPr lang="en-IN" sz="1800" dirty="0">
                <a:solidFill>
                  <a:srgbClr val="000000"/>
                </a:solidFill>
                <a:latin typeface="Raleway" pitchFamily="2" charset="0"/>
              </a:rPr>
              <a:t>h</a:t>
            </a:r>
            <a:r>
              <a:rPr lang="en-IN" sz="1800" b="0" i="0" u="none" strike="noStrike" dirty="0">
                <a:solidFill>
                  <a:srgbClr val="000000"/>
                </a:solidFill>
                <a:effectLst/>
                <a:latin typeface="Raleway" pitchFamily="2" charset="0"/>
              </a:rPr>
              <a:t>e training and test samples were tokenized to generate the tokens, which were then fed to the fine-tuning candidate models. </a:t>
            </a:r>
          </a:p>
          <a:p>
            <a:r>
              <a:rPr lang="en-IN" sz="1800" b="0" i="0" u="none" strike="noStrike" dirty="0">
                <a:solidFill>
                  <a:srgbClr val="000000"/>
                </a:solidFill>
                <a:effectLst/>
                <a:latin typeface="Raleway" pitchFamily="2" charset="0"/>
              </a:rPr>
              <a:t>The generated tokens were converted to vector representations and fed to the pre-trained models during the fine-tuning process. </a:t>
            </a:r>
          </a:p>
          <a:p>
            <a:r>
              <a:rPr lang="en-IN" sz="1800" b="0" i="0" u="none" strike="noStrike" dirty="0">
                <a:solidFill>
                  <a:srgbClr val="000000"/>
                </a:solidFill>
                <a:effectLst/>
                <a:latin typeface="Raleway" pitchFamily="2" charset="0"/>
              </a:rPr>
              <a:t>Thus, the models were trained on the input vector transformations and their outputs generated.</a:t>
            </a:r>
          </a:p>
          <a:p>
            <a:pPr algn="just" rtl="0">
              <a:spcBef>
                <a:spcPts val="1200"/>
              </a:spcBef>
              <a:spcAft>
                <a:spcPts val="1200"/>
              </a:spcAft>
            </a:pPr>
            <a:r>
              <a:rPr lang="en-IN" sz="1800" b="0" i="0" u="none" strike="noStrike" dirty="0">
                <a:solidFill>
                  <a:srgbClr val="000000"/>
                </a:solidFill>
                <a:effectLst/>
                <a:latin typeface="Raleway" pitchFamily="2" charset="0"/>
              </a:rPr>
              <a:t>The output was then evaluated using the designated test data, and results were obtained. Emotions were then classified into joy, sadness, fear, anger, guilt, disgust, and shame for each of the pre-trained models in the emotion classification process.</a:t>
            </a:r>
            <a:endParaRPr lang="en-IN" b="0" dirty="0">
              <a:effectLst/>
            </a:endParaRPr>
          </a:p>
          <a:p>
            <a:pPr marL="0" indent="0">
              <a:buNone/>
            </a:pPr>
            <a:endParaRPr lang="en-IN" dirty="0"/>
          </a:p>
        </p:txBody>
      </p:sp>
    </p:spTree>
    <p:extLst>
      <p:ext uri="{BB962C8B-B14F-4D97-AF65-F5344CB8AC3E}">
        <p14:creationId xmlns:p14="http://schemas.microsoft.com/office/powerpoint/2010/main" val="28249549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D9916B-967B-A730-6469-1DACE2322E8D}"/>
              </a:ext>
            </a:extLst>
          </p:cNvPr>
          <p:cNvSpPr>
            <a:spLocks noGrp="1"/>
          </p:cNvSpPr>
          <p:nvPr>
            <p:ph type="title"/>
          </p:nvPr>
        </p:nvSpPr>
        <p:spPr/>
        <p:txBody>
          <a:bodyPr>
            <a:normAutofit fontScale="90000"/>
          </a:bodyPr>
          <a:lstStyle/>
          <a:p>
            <a:r>
              <a:rPr lang="en-IN" dirty="0"/>
              <a:t>Comparative analysis of </a:t>
            </a:r>
            <a:r>
              <a:rPr lang="en-IN" dirty="0" err="1"/>
              <a:t>bert</a:t>
            </a:r>
            <a:r>
              <a:rPr lang="en-IN" dirty="0"/>
              <a:t> , </a:t>
            </a:r>
            <a:r>
              <a:rPr lang="en-IN" dirty="0" err="1"/>
              <a:t>robertA,DISTILBERT</a:t>
            </a:r>
            <a:r>
              <a:rPr lang="en-IN" dirty="0"/>
              <a:t> AND XLNET FOR TEXT-BASED EMOTION RECOGNITION</a:t>
            </a:r>
          </a:p>
        </p:txBody>
      </p:sp>
      <p:sp>
        <p:nvSpPr>
          <p:cNvPr id="3" name="Content Placeholder 2">
            <a:extLst>
              <a:ext uri="{FF2B5EF4-FFF2-40B4-BE49-F238E27FC236}">
                <a16:creationId xmlns:a16="http://schemas.microsoft.com/office/drawing/2014/main" id="{6AE7ECFF-A9E1-4AB2-1725-62BD4383FB54}"/>
              </a:ext>
            </a:extLst>
          </p:cNvPr>
          <p:cNvSpPr>
            <a:spLocks noGrp="1"/>
          </p:cNvSpPr>
          <p:nvPr>
            <p:ph idx="1"/>
          </p:nvPr>
        </p:nvSpPr>
        <p:spPr/>
        <p:txBody>
          <a:bodyPr>
            <a:normAutofit fontScale="92500" lnSpcReduction="20000"/>
          </a:bodyPr>
          <a:lstStyle/>
          <a:p>
            <a:pPr marL="0" indent="0">
              <a:buNone/>
            </a:pPr>
            <a:r>
              <a:rPr lang="en-IN" dirty="0"/>
              <a:t>Result:</a:t>
            </a:r>
          </a:p>
          <a:p>
            <a:r>
              <a:rPr lang="en-IN" sz="1800" dirty="0">
                <a:solidFill>
                  <a:srgbClr val="000000"/>
                </a:solidFill>
                <a:latin typeface="Raleway" pitchFamily="2" charset="0"/>
              </a:rPr>
              <a:t>A</a:t>
            </a:r>
            <a:r>
              <a:rPr lang="en-IN" sz="1800" b="0" i="0" u="none" strike="noStrike" dirty="0">
                <a:solidFill>
                  <a:srgbClr val="000000"/>
                </a:solidFill>
                <a:effectLst/>
                <a:latin typeface="Raleway" pitchFamily="2" charset="0"/>
              </a:rPr>
              <a:t>ll models were capable of recognizing emotions from the data, we posit that not only are these models efficient in other NLP tasks but are also efficient in recognizing emotions from texts.</a:t>
            </a:r>
          </a:p>
          <a:p>
            <a:pPr algn="just" rtl="0">
              <a:spcBef>
                <a:spcPts val="1200"/>
              </a:spcBef>
              <a:spcAft>
                <a:spcPts val="1200"/>
              </a:spcAft>
            </a:pPr>
            <a:r>
              <a:rPr lang="en-IN" sz="1800" dirty="0">
                <a:solidFill>
                  <a:srgbClr val="000000"/>
                </a:solidFill>
                <a:latin typeface="Raleway" pitchFamily="2" charset="0"/>
              </a:rPr>
              <a:t>F</a:t>
            </a:r>
            <a:r>
              <a:rPr lang="en-IN" sz="1800" b="0" i="0" u="none" strike="noStrike" dirty="0">
                <a:solidFill>
                  <a:srgbClr val="000000"/>
                </a:solidFill>
                <a:effectLst/>
                <a:latin typeface="Raleway" pitchFamily="2" charset="0"/>
              </a:rPr>
              <a:t>rom the results, we posit that under the same conditions, the </a:t>
            </a:r>
            <a:r>
              <a:rPr lang="en-IN" sz="1800" b="0" i="0" u="none" strike="noStrike" dirty="0" err="1">
                <a:solidFill>
                  <a:srgbClr val="000000"/>
                </a:solidFill>
                <a:effectLst/>
                <a:latin typeface="Raleway" pitchFamily="2" charset="0"/>
              </a:rPr>
              <a:t>RoBERTa</a:t>
            </a:r>
            <a:r>
              <a:rPr lang="en-IN" sz="1800" b="0" i="0" u="none" strike="noStrike" dirty="0">
                <a:solidFill>
                  <a:srgbClr val="000000"/>
                </a:solidFill>
                <a:effectLst/>
                <a:latin typeface="Raleway" pitchFamily="2" charset="0"/>
              </a:rPr>
              <a:t> pre-trained model outperforms the other pre-trained models under investigation in this work. Observations made during this work showed that even though the </a:t>
            </a:r>
            <a:r>
              <a:rPr lang="en-IN" sz="1800" b="0" i="0" u="none" strike="noStrike" dirty="0" err="1">
                <a:solidFill>
                  <a:srgbClr val="000000"/>
                </a:solidFill>
                <a:effectLst/>
                <a:latin typeface="Raleway" pitchFamily="2" charset="0"/>
              </a:rPr>
              <a:t>DistilBERT</a:t>
            </a:r>
            <a:r>
              <a:rPr lang="en-IN" sz="1800" b="0" i="0" u="none" strike="noStrike" dirty="0">
                <a:solidFill>
                  <a:srgbClr val="000000"/>
                </a:solidFill>
                <a:effectLst/>
                <a:latin typeface="Raleway" pitchFamily="2" charset="0"/>
              </a:rPr>
              <a:t> yielded the least accurate results, it was the fastest computationally. </a:t>
            </a:r>
          </a:p>
          <a:p>
            <a:pPr algn="just" rtl="0">
              <a:spcBef>
                <a:spcPts val="1200"/>
              </a:spcBef>
              <a:spcAft>
                <a:spcPts val="1200"/>
              </a:spcAft>
            </a:pPr>
            <a:r>
              <a:rPr lang="en-IN" sz="1800" b="0" i="0" u="none" strike="noStrike" dirty="0">
                <a:solidFill>
                  <a:srgbClr val="000000"/>
                </a:solidFill>
                <a:effectLst/>
                <a:latin typeface="Raleway" pitchFamily="2" charset="0"/>
              </a:rPr>
              <a:t>The </a:t>
            </a:r>
            <a:r>
              <a:rPr lang="en-IN" sz="1800" b="0" i="0" u="none" strike="noStrike" dirty="0" err="1">
                <a:solidFill>
                  <a:srgbClr val="000000"/>
                </a:solidFill>
                <a:effectLst/>
                <a:latin typeface="Raleway" pitchFamily="2" charset="0"/>
              </a:rPr>
              <a:t>XLNet</a:t>
            </a:r>
            <a:r>
              <a:rPr lang="en-IN" sz="1800" b="0" i="0" u="none" strike="noStrike" dirty="0">
                <a:solidFill>
                  <a:srgbClr val="000000"/>
                </a:solidFill>
                <a:effectLst/>
                <a:latin typeface="Raleway" pitchFamily="2" charset="0"/>
              </a:rPr>
              <a:t> model, on the other hand, was computationally the slowest. </a:t>
            </a:r>
            <a:r>
              <a:rPr lang="en-IN" sz="1800" b="0" i="0" u="none" strike="noStrike" dirty="0" err="1">
                <a:solidFill>
                  <a:srgbClr val="000000"/>
                </a:solidFill>
                <a:effectLst/>
                <a:latin typeface="Raleway" pitchFamily="2" charset="0"/>
              </a:rPr>
              <a:t>RoBERTa</a:t>
            </a:r>
            <a:r>
              <a:rPr lang="en-IN" sz="1800" b="0" i="0" u="none" strike="noStrike" dirty="0">
                <a:solidFill>
                  <a:srgbClr val="000000"/>
                </a:solidFill>
                <a:effectLst/>
                <a:latin typeface="Raleway" pitchFamily="2" charset="0"/>
              </a:rPr>
              <a:t> slightly outperformed the BERT model in speed. </a:t>
            </a:r>
          </a:p>
        </p:txBody>
      </p:sp>
    </p:spTree>
    <p:extLst>
      <p:ext uri="{BB962C8B-B14F-4D97-AF65-F5344CB8AC3E}">
        <p14:creationId xmlns:p14="http://schemas.microsoft.com/office/powerpoint/2010/main" val="196703976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479</TotalTime>
  <Words>786</Words>
  <Application>Microsoft Office PowerPoint</Application>
  <PresentationFormat>Widescreen</PresentationFormat>
  <Paragraphs>46</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Raleway</vt:lpstr>
      <vt:lpstr>Tw Cen MT</vt:lpstr>
      <vt:lpstr>Circuit</vt:lpstr>
      <vt:lpstr>Personality identification using bert variates</vt:lpstr>
      <vt:lpstr>Introduction </vt:lpstr>
      <vt:lpstr>The relationship between the myers-briggs personality types and learning styles</vt:lpstr>
      <vt:lpstr>Emotion and sentiment analysis of tweets using bert</vt:lpstr>
      <vt:lpstr>Emotion and sentiment analysis of tweets using bert</vt:lpstr>
      <vt:lpstr>Emotion and sentiment analysis of tweets using bert</vt:lpstr>
      <vt:lpstr>Comparative analysis of bert , robertA,DISTILBERT AND XLNET FOR TEXT-BASED EMOTION RECOGNITION</vt:lpstr>
      <vt:lpstr>Comparative analysis of bert , robertA,DISTILBERT AND XLNET FOR TEXT-BASED EMOTION RECOGNITION</vt:lpstr>
      <vt:lpstr>Comparative analysis of bert , robertA,DISTILBERT AND XLNET FOR TEXT-BASED EMOTION RECOGNITION</vt:lpstr>
      <vt:lpstr>Comparative analysis of bert , robertA,DISTILBERT AND XLNET FOR TEXT-BASED EMOTION RECOGNITION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Personality identification using bert variates</dc:title>
  <dc:creator>RR CSE 5L SHAL RITVIK SINHA</dc:creator>
  <cp:lastModifiedBy>RR CSE 5L SHAL RITVIK SINHA</cp:lastModifiedBy>
  <cp:revision>3</cp:revision>
  <dcterms:created xsi:type="dcterms:W3CDTF">2022-11-08T21:57:15Z</dcterms:created>
  <dcterms:modified xsi:type="dcterms:W3CDTF">2022-11-09T16:05:11Z</dcterms:modified>
</cp:coreProperties>
</file>