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7" r:id="rId2"/>
    <p:sldId id="258" r:id="rId3"/>
    <p:sldId id="259" r:id="rId4"/>
    <p:sldId id="313" r:id="rId5"/>
    <p:sldId id="308" r:id="rId6"/>
    <p:sldId id="303" r:id="rId7"/>
    <p:sldId id="304" r:id="rId8"/>
    <p:sldId id="314" r:id="rId9"/>
    <p:sldId id="312" r:id="rId10"/>
    <p:sldId id="310" r:id="rId11"/>
    <p:sldId id="311" r:id="rId12"/>
    <p:sldId id="274" r:id="rId13"/>
    <p:sldId id="275" r:id="rId14"/>
    <p:sldId id="315" r:id="rId15"/>
    <p:sldId id="316" r:id="rId16"/>
    <p:sldId id="317" r:id="rId17"/>
    <p:sldId id="318" r:id="rId18"/>
    <p:sldId id="267" r:id="rId19"/>
    <p:sldId id="268" r:id="rId20"/>
    <p:sldId id="269" r:id="rId21"/>
    <p:sldId id="290" r:id="rId22"/>
    <p:sldId id="291" r:id="rId23"/>
    <p:sldId id="292" r:id="rId24"/>
    <p:sldId id="277" r:id="rId25"/>
    <p:sldId id="278" r:id="rId26"/>
    <p:sldId id="279" r:id="rId27"/>
    <p:sldId id="280" r:id="rId28"/>
    <p:sldId id="281" r:id="rId29"/>
    <p:sldId id="295" r:id="rId30"/>
    <p:sldId id="299" r:id="rId31"/>
    <p:sldId id="287"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84956" autoAdjust="0"/>
  </p:normalViewPr>
  <p:slideViewPr>
    <p:cSldViewPr snapToGrid="0">
      <p:cViewPr varScale="1">
        <p:scale>
          <a:sx n="72" d="100"/>
          <a:sy n="72" d="100"/>
        </p:scale>
        <p:origin x="100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CBE67-312E-4CC2-8AE5-0624849DE365}" type="datetimeFigureOut">
              <a:rPr lang="en-IN" smtClean="0"/>
              <a:t>08-04-2023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7DC6F-AE10-4558-A4DF-048ADD732043}" type="slidenum">
              <a:rPr lang="en-IN" smtClean="0"/>
              <a:t>‹#›</a:t>
            </a:fld>
            <a:endParaRPr lang="en-IN"/>
          </a:p>
        </p:txBody>
      </p:sp>
    </p:spTree>
    <p:extLst>
      <p:ext uri="{BB962C8B-B14F-4D97-AF65-F5344CB8AC3E}">
        <p14:creationId xmlns:p14="http://schemas.microsoft.com/office/powerpoint/2010/main" val="424220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B7DC6F-AE10-4558-A4DF-048ADD732043}" type="slidenum">
              <a:rPr lang="en-IN" smtClean="0"/>
              <a:t>5</a:t>
            </a:fld>
            <a:endParaRPr lang="en-IN"/>
          </a:p>
        </p:txBody>
      </p:sp>
    </p:spTree>
    <p:extLst>
      <p:ext uri="{BB962C8B-B14F-4D97-AF65-F5344CB8AC3E}">
        <p14:creationId xmlns:p14="http://schemas.microsoft.com/office/powerpoint/2010/main" val="1578185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B7DC6F-AE10-4558-A4DF-048ADD732043}" type="slidenum">
              <a:rPr lang="en-IN" smtClean="0"/>
              <a:t>32</a:t>
            </a:fld>
            <a:endParaRPr lang="en-IN"/>
          </a:p>
        </p:txBody>
      </p:sp>
    </p:spTree>
    <p:extLst>
      <p:ext uri="{BB962C8B-B14F-4D97-AF65-F5344CB8AC3E}">
        <p14:creationId xmlns:p14="http://schemas.microsoft.com/office/powerpoint/2010/main" val="252049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685AB-7B1E-4058-BDDD-15961A3C505A}"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05617-C9FC-45E1-8FC6-F9073C1985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88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685AB-7B1E-4058-BDDD-15961A3C505A}"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05617-C9FC-45E1-8FC6-F9073C19854D}" type="slidenum">
              <a:rPr lang="en-US" smtClean="0"/>
              <a:t>‹#›</a:t>
            </a:fld>
            <a:endParaRPr lang="en-US"/>
          </a:p>
        </p:txBody>
      </p:sp>
    </p:spTree>
    <p:extLst>
      <p:ext uri="{BB962C8B-B14F-4D97-AF65-F5344CB8AC3E}">
        <p14:creationId xmlns:p14="http://schemas.microsoft.com/office/powerpoint/2010/main" val="247925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685AB-7B1E-4058-BDDD-15961A3C505A}"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05617-C9FC-45E1-8FC6-F9073C19854D}" type="slidenum">
              <a:rPr lang="en-US" smtClean="0"/>
              <a:t>‹#›</a:t>
            </a:fld>
            <a:endParaRPr lang="en-US"/>
          </a:p>
        </p:txBody>
      </p:sp>
    </p:spTree>
    <p:extLst>
      <p:ext uri="{BB962C8B-B14F-4D97-AF65-F5344CB8AC3E}">
        <p14:creationId xmlns:p14="http://schemas.microsoft.com/office/powerpoint/2010/main" val="351737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685AB-7B1E-4058-BDDD-15961A3C505A}"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05617-C9FC-45E1-8FC6-F9073C19854D}" type="slidenum">
              <a:rPr lang="en-US" smtClean="0"/>
              <a:t>‹#›</a:t>
            </a:fld>
            <a:endParaRPr lang="en-US"/>
          </a:p>
        </p:txBody>
      </p:sp>
    </p:spTree>
    <p:extLst>
      <p:ext uri="{BB962C8B-B14F-4D97-AF65-F5344CB8AC3E}">
        <p14:creationId xmlns:p14="http://schemas.microsoft.com/office/powerpoint/2010/main" val="69683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685AB-7B1E-4058-BDDD-15961A3C505A}"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05617-C9FC-45E1-8FC6-F9073C1985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05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685AB-7B1E-4058-BDDD-15961A3C505A}"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05617-C9FC-45E1-8FC6-F9073C19854D}" type="slidenum">
              <a:rPr lang="en-US" smtClean="0"/>
              <a:t>‹#›</a:t>
            </a:fld>
            <a:endParaRPr lang="en-US"/>
          </a:p>
        </p:txBody>
      </p:sp>
    </p:spTree>
    <p:extLst>
      <p:ext uri="{BB962C8B-B14F-4D97-AF65-F5344CB8AC3E}">
        <p14:creationId xmlns:p14="http://schemas.microsoft.com/office/powerpoint/2010/main" val="219224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685AB-7B1E-4058-BDDD-15961A3C505A}"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05617-C9FC-45E1-8FC6-F9073C19854D}" type="slidenum">
              <a:rPr lang="en-US" smtClean="0"/>
              <a:t>‹#›</a:t>
            </a:fld>
            <a:endParaRPr lang="en-US"/>
          </a:p>
        </p:txBody>
      </p:sp>
    </p:spTree>
    <p:extLst>
      <p:ext uri="{BB962C8B-B14F-4D97-AF65-F5344CB8AC3E}">
        <p14:creationId xmlns:p14="http://schemas.microsoft.com/office/powerpoint/2010/main" val="341112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685AB-7B1E-4058-BDDD-15961A3C505A}"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05617-C9FC-45E1-8FC6-F9073C19854D}" type="slidenum">
              <a:rPr lang="en-US" smtClean="0"/>
              <a:t>‹#›</a:t>
            </a:fld>
            <a:endParaRPr lang="en-US"/>
          </a:p>
        </p:txBody>
      </p:sp>
    </p:spTree>
    <p:extLst>
      <p:ext uri="{BB962C8B-B14F-4D97-AF65-F5344CB8AC3E}">
        <p14:creationId xmlns:p14="http://schemas.microsoft.com/office/powerpoint/2010/main" val="368374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6685AB-7B1E-4058-BDDD-15961A3C505A}" type="datetimeFigureOut">
              <a:rPr lang="en-US" smtClean="0"/>
              <a:t>4/8/2023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5705617-C9FC-45E1-8FC6-F9073C19854D}" type="slidenum">
              <a:rPr lang="en-US" smtClean="0"/>
              <a:t>‹#›</a:t>
            </a:fld>
            <a:endParaRPr lang="en-US"/>
          </a:p>
        </p:txBody>
      </p:sp>
    </p:spTree>
    <p:extLst>
      <p:ext uri="{BB962C8B-B14F-4D97-AF65-F5344CB8AC3E}">
        <p14:creationId xmlns:p14="http://schemas.microsoft.com/office/powerpoint/2010/main" val="255900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6685AB-7B1E-4058-BDDD-15961A3C505A}" type="datetimeFigureOut">
              <a:rPr lang="en-US" smtClean="0"/>
              <a:t>4/8/2023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5705617-C9FC-45E1-8FC6-F9073C19854D}" type="slidenum">
              <a:rPr lang="en-US" smtClean="0"/>
              <a:t>‹#›</a:t>
            </a:fld>
            <a:endParaRPr lang="en-US"/>
          </a:p>
        </p:txBody>
      </p:sp>
    </p:spTree>
    <p:extLst>
      <p:ext uri="{BB962C8B-B14F-4D97-AF65-F5344CB8AC3E}">
        <p14:creationId xmlns:p14="http://schemas.microsoft.com/office/powerpoint/2010/main" val="262267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685AB-7B1E-4058-BDDD-15961A3C505A}"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05617-C9FC-45E1-8FC6-F9073C19854D}" type="slidenum">
              <a:rPr lang="en-US" smtClean="0"/>
              <a:t>‹#›</a:t>
            </a:fld>
            <a:endParaRPr lang="en-US"/>
          </a:p>
        </p:txBody>
      </p:sp>
    </p:spTree>
    <p:extLst>
      <p:ext uri="{BB962C8B-B14F-4D97-AF65-F5344CB8AC3E}">
        <p14:creationId xmlns:p14="http://schemas.microsoft.com/office/powerpoint/2010/main" val="165222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6685AB-7B1E-4058-BDDD-15961A3C505A}" type="datetimeFigureOut">
              <a:rPr lang="en-US" smtClean="0"/>
              <a:t>4/8/2023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5705617-C9FC-45E1-8FC6-F9073C19854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2535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B4F6A4-54EC-FED2-D658-BEC8A0ADA5E5}"/>
              </a:ext>
            </a:extLst>
          </p:cNvPr>
          <p:cNvPicPr>
            <a:picLocks noChangeAspect="1"/>
          </p:cNvPicPr>
          <p:nvPr/>
        </p:nvPicPr>
        <p:blipFill>
          <a:blip r:embed="rId2"/>
          <a:stretch>
            <a:fillRect/>
          </a:stretch>
        </p:blipFill>
        <p:spPr>
          <a:xfrm>
            <a:off x="376519" y="579072"/>
            <a:ext cx="1622610" cy="1127858"/>
          </a:xfrm>
          <a:prstGeom prst="rect">
            <a:avLst/>
          </a:prstGeom>
        </p:spPr>
      </p:pic>
      <p:sp>
        <p:nvSpPr>
          <p:cNvPr id="4" name="TextBox 3">
            <a:extLst>
              <a:ext uri="{FF2B5EF4-FFF2-40B4-BE49-F238E27FC236}">
                <a16:creationId xmlns:a16="http://schemas.microsoft.com/office/drawing/2014/main" id="{5CB92A51-A51F-904D-FB03-FEC41BA7E0BE}"/>
              </a:ext>
            </a:extLst>
          </p:cNvPr>
          <p:cNvSpPr txBox="1"/>
          <p:nvPr/>
        </p:nvSpPr>
        <p:spPr>
          <a:xfrm>
            <a:off x="1537447" y="660490"/>
            <a:ext cx="9117106" cy="523220"/>
          </a:xfrm>
          <a:prstGeom prst="rect">
            <a:avLst/>
          </a:prstGeom>
          <a:noFill/>
        </p:spPr>
        <p:txBody>
          <a:bodyPr wrap="square">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sp>
        <p:nvSpPr>
          <p:cNvPr id="5" name="TextBox 4">
            <a:extLst>
              <a:ext uri="{FF2B5EF4-FFF2-40B4-BE49-F238E27FC236}">
                <a16:creationId xmlns:a16="http://schemas.microsoft.com/office/drawing/2014/main" id="{A01A130D-10ED-15C1-A07D-5BA23BDAD386}"/>
              </a:ext>
            </a:extLst>
          </p:cNvPr>
          <p:cNvSpPr txBox="1"/>
          <p:nvPr/>
        </p:nvSpPr>
        <p:spPr>
          <a:xfrm>
            <a:off x="2447364" y="1181008"/>
            <a:ext cx="7297271" cy="369332"/>
          </a:xfrm>
          <a:prstGeom prst="rect">
            <a:avLst/>
          </a:prstGeom>
          <a:noFill/>
        </p:spPr>
        <p:txBody>
          <a:bodyPr wrap="square">
            <a:spAutoFit/>
          </a:bodyPr>
          <a:lstStyle/>
          <a:p>
            <a:pPr algn="ctr"/>
            <a:r>
              <a:rPr lang="en-US" sz="1800" dirty="0">
                <a:solidFill>
                  <a:srgbClr val="C00000"/>
                </a:solidFill>
                <a:latin typeface="Times New Roman" panose="02020603050405020304" pitchFamily="18" charset="0"/>
              </a:rPr>
              <a:t>Department of Computer Science and Engineering </a:t>
            </a:r>
            <a:endParaRPr lang="en-IN" sz="1800" dirty="0">
              <a:solidFill>
                <a:srgbClr val="C00000"/>
              </a:solidFill>
            </a:endParaRPr>
          </a:p>
        </p:txBody>
      </p:sp>
      <p:sp>
        <p:nvSpPr>
          <p:cNvPr id="6" name="TextBox 5">
            <a:extLst>
              <a:ext uri="{FF2B5EF4-FFF2-40B4-BE49-F238E27FC236}">
                <a16:creationId xmlns:a16="http://schemas.microsoft.com/office/drawing/2014/main" id="{75C26252-4A4F-C520-922C-3154A5495C53}"/>
              </a:ext>
            </a:extLst>
          </p:cNvPr>
          <p:cNvSpPr txBox="1"/>
          <p:nvPr/>
        </p:nvSpPr>
        <p:spPr>
          <a:xfrm>
            <a:off x="3047999" y="2124657"/>
            <a:ext cx="6096000" cy="430887"/>
          </a:xfrm>
          <a:prstGeom prst="rect">
            <a:avLst/>
          </a:prstGeom>
          <a:noFill/>
        </p:spPr>
        <p:txBody>
          <a:bodyPr wrap="square">
            <a:spAutoFit/>
          </a:bodyPr>
          <a:lstStyle/>
          <a:p>
            <a:pPr algn="ctr"/>
            <a:r>
              <a:rPr lang="en-IN" sz="2200" b="1" dirty="0">
                <a:solidFill>
                  <a:srgbClr val="7030A0"/>
                </a:solidFill>
              </a:rPr>
              <a:t>CS8811 PROJECT WORK </a:t>
            </a:r>
          </a:p>
        </p:txBody>
      </p:sp>
      <p:sp>
        <p:nvSpPr>
          <p:cNvPr id="7" name="TextBox 6">
            <a:extLst>
              <a:ext uri="{FF2B5EF4-FFF2-40B4-BE49-F238E27FC236}">
                <a16:creationId xmlns:a16="http://schemas.microsoft.com/office/drawing/2014/main" id="{50627F37-56F0-7BA3-D907-D0E69C87D928}"/>
              </a:ext>
            </a:extLst>
          </p:cNvPr>
          <p:cNvSpPr txBox="1"/>
          <p:nvPr/>
        </p:nvSpPr>
        <p:spPr>
          <a:xfrm>
            <a:off x="3048000" y="3105835"/>
            <a:ext cx="6096000"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Signature-Based Public Sensitive Data Sharing for Cloud Storage</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0802351-7D9D-C487-6FC6-F3E69F50DCCE}"/>
              </a:ext>
            </a:extLst>
          </p:cNvPr>
          <p:cNvSpPr txBox="1"/>
          <p:nvPr/>
        </p:nvSpPr>
        <p:spPr>
          <a:xfrm>
            <a:off x="376519" y="5069767"/>
            <a:ext cx="6096000"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a:t>
            </a:r>
            <a:r>
              <a:rPr lang="en-IN"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rs.A.Kanchana.M.E</a:t>
            </a: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a:p>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Assistant  Professor</a:t>
            </a:r>
          </a:p>
        </p:txBody>
      </p:sp>
      <p:sp>
        <p:nvSpPr>
          <p:cNvPr id="10" name="TextBox 9">
            <a:extLst>
              <a:ext uri="{FF2B5EF4-FFF2-40B4-BE49-F238E27FC236}">
                <a16:creationId xmlns:a16="http://schemas.microsoft.com/office/drawing/2014/main" id="{8FD0F8AA-C5AA-6667-62EB-90DC03A96587}"/>
              </a:ext>
            </a:extLst>
          </p:cNvPr>
          <p:cNvSpPr txBox="1"/>
          <p:nvPr/>
        </p:nvSpPr>
        <p:spPr>
          <a:xfrm>
            <a:off x="6813177" y="5069767"/>
            <a:ext cx="6096000" cy="923330"/>
          </a:xfrm>
          <a:prstGeom prst="rect">
            <a:avLst/>
          </a:prstGeom>
          <a:noFill/>
        </p:spPr>
        <p:txBody>
          <a:bodyPr wrap="square">
            <a:spAutoFit/>
          </a:bodyPr>
          <a:lstStyle/>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 SRIRAM.R              – 2019PECCS255</a:t>
            </a:r>
          </a:p>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 RITHIK.M R            – 2019PECCS233</a:t>
            </a:r>
          </a:p>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 VIJAY VIKRAMAN.V – 2019PECCS276</a:t>
            </a:r>
          </a:p>
        </p:txBody>
      </p:sp>
      <p:sp>
        <p:nvSpPr>
          <p:cNvPr id="12" name="TextBox 11">
            <a:extLst>
              <a:ext uri="{FF2B5EF4-FFF2-40B4-BE49-F238E27FC236}">
                <a16:creationId xmlns:a16="http://schemas.microsoft.com/office/drawing/2014/main" id="{600A91EB-B8CA-FB0B-88A8-FA6DB1A4D985}"/>
              </a:ext>
            </a:extLst>
          </p:cNvPr>
          <p:cNvSpPr txBox="1"/>
          <p:nvPr/>
        </p:nvSpPr>
        <p:spPr>
          <a:xfrm>
            <a:off x="7718612" y="4487123"/>
            <a:ext cx="6454588"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Team Members:</a:t>
            </a:r>
            <a:endParaRPr lang="en-IN" sz="2200" dirty="0"/>
          </a:p>
        </p:txBody>
      </p:sp>
      <p:sp>
        <p:nvSpPr>
          <p:cNvPr id="14" name="TextBox 13">
            <a:extLst>
              <a:ext uri="{FF2B5EF4-FFF2-40B4-BE49-F238E27FC236}">
                <a16:creationId xmlns:a16="http://schemas.microsoft.com/office/drawing/2014/main" id="{6647BF42-626E-F102-11D1-BB0F98BE2F92}"/>
              </a:ext>
            </a:extLst>
          </p:cNvPr>
          <p:cNvSpPr txBox="1"/>
          <p:nvPr/>
        </p:nvSpPr>
        <p:spPr>
          <a:xfrm>
            <a:off x="376519" y="4543845"/>
            <a:ext cx="7088908"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Project Guide:</a:t>
            </a:r>
            <a:endParaRPr lang="en-IN" sz="2200" dirty="0"/>
          </a:p>
        </p:txBody>
      </p:sp>
    </p:spTree>
    <p:extLst>
      <p:ext uri="{BB962C8B-B14F-4D97-AF65-F5344CB8AC3E}">
        <p14:creationId xmlns:p14="http://schemas.microsoft.com/office/powerpoint/2010/main" val="3733352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FD7-8143-40FA-95A3-CD924F4A4933}"/>
              </a:ext>
            </a:extLst>
          </p:cNvPr>
          <p:cNvSpPr>
            <a:spLocks noGrp="1"/>
          </p:cNvSpPr>
          <p:nvPr>
            <p:ph type="title" idx="4294967295"/>
          </p:nvPr>
        </p:nvSpPr>
        <p:spPr>
          <a:xfrm>
            <a:off x="179294" y="287339"/>
            <a:ext cx="12012706" cy="1129086"/>
          </a:xfrm>
        </p:spPr>
        <p:txBody>
          <a:bodyPr>
            <a:normAutofit/>
          </a:bodyPr>
          <a:lstStyle/>
          <a:p>
            <a:r>
              <a:rPr lang="en-US" sz="2000" b="1" dirty="0">
                <a:effectLst/>
                <a:latin typeface="Times New Roman" panose="02020603050405020304" pitchFamily="18" charset="0"/>
                <a:cs typeface="Times New Roman" panose="02020603050405020304" pitchFamily="18" charset="0"/>
              </a:rPr>
              <a:t>EXISTING SYSTEM</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4C1A92-B7BD-4C4E-8645-847DCEDA1816}"/>
              </a:ext>
            </a:extLst>
          </p:cNvPr>
          <p:cNvSpPr>
            <a:spLocks noGrp="1"/>
          </p:cNvSpPr>
          <p:nvPr>
            <p:ph idx="4294967295"/>
          </p:nvPr>
        </p:nvSpPr>
        <p:spPr>
          <a:xfrm>
            <a:off x="179294" y="1586286"/>
            <a:ext cx="12012706" cy="4022725"/>
          </a:xfrm>
        </p:spPr>
        <p:txBody>
          <a:bodyPr>
            <a:normAutofit lnSpcReduction="10000"/>
          </a:bodyPr>
          <a:lstStyle/>
          <a:p>
            <a:pPr marL="201168" lvl="1" indent="0" algn="just">
              <a:lnSpc>
                <a:spcPct val="150000"/>
              </a:lnSpc>
              <a:buNone/>
            </a:pPr>
            <a:r>
              <a:rPr lang="en-US" sz="1600"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A public auditing scheme that supports sensitive data sharing for the cloud environment. In our scheme, the data owner’s privacy can be protected while sharing data. The integrity checking of the remotely stored data in the cloud server can also be executed efficiently. The security analysis shows that our proposed scheme is more secure compared to that of related works, and several experiments show that our scheme achieves a desirable efficiency.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US" b="1" dirty="0">
                <a:latin typeface="Times New Roman" panose="02020603050405020304" pitchFamily="18" charset="0"/>
                <a:cs typeface="Times New Roman" panose="02020603050405020304" pitchFamily="18" charset="0"/>
              </a:rPr>
              <a:t>TECHNIQUE</a:t>
            </a:r>
            <a:r>
              <a:rPr lang="en-US" dirty="0">
                <a:latin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US" sz="1800" dirty="0">
                <a:latin typeface="Times New Roman" panose="02020603050405020304" pitchFamily="18" charset="0"/>
                <a:cs typeface="Times New Roman" panose="02020603050405020304" pitchFamily="18" charset="0"/>
              </a:rPr>
              <a:t>B</a:t>
            </a:r>
            <a:r>
              <a:rPr lang="en-US" sz="1800" dirty="0">
                <a:effectLst/>
                <a:latin typeface="Times New Roman" panose="02020603050405020304" pitchFamily="18" charset="0"/>
                <a:cs typeface="Times New Roman" panose="02020603050405020304" pitchFamily="18" charset="0"/>
              </a:rPr>
              <a:t>ilinear pairing and cryptographic difficult problems</a:t>
            </a:r>
          </a:p>
          <a:p>
            <a:pPr algn="just">
              <a:lnSpc>
                <a:spcPct val="150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DISADVANTAGE</a:t>
            </a:r>
          </a:p>
          <a:p>
            <a:pPr algn="just">
              <a:lnSpc>
                <a:spcPct val="150000"/>
              </a:lnSpc>
              <a:spcAft>
                <a:spcPts val="0"/>
              </a:spcAft>
            </a:pPr>
            <a:r>
              <a:rPr lang="en-US" sz="1800" kern="1800" dirty="0">
                <a:effectLst/>
                <a:latin typeface="Times New Roman" panose="02020603050405020304" pitchFamily="18" charset="0"/>
                <a:cs typeface="Times New Roman" panose="02020603050405020304" pitchFamily="18" charset="0"/>
              </a:rPr>
              <a:t>It takes a long time to process function methods.</a:t>
            </a:r>
            <a:endParaRPr lang="en-IN" sz="1800" dirty="0">
              <a:effectLst/>
              <a:latin typeface="Times New Roman" panose="02020603050405020304" pitchFamily="18" charset="0"/>
              <a:cs typeface="Times New Roman" panose="02020603050405020304" pitchFamily="18" charset="0"/>
            </a:endParaRPr>
          </a:p>
          <a:p>
            <a:pPr algn="just">
              <a:lnSpc>
                <a:spcPct val="107000"/>
              </a:lnSpc>
              <a:spcAft>
                <a:spcPts val="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666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1124-1736-EBE7-494A-8B766964164F}"/>
              </a:ext>
            </a:extLst>
          </p:cNvPr>
          <p:cNvSpPr>
            <a:spLocks noGrp="1"/>
          </p:cNvSpPr>
          <p:nvPr>
            <p:ph type="title" idx="4294967295"/>
          </p:nvPr>
        </p:nvSpPr>
        <p:spPr>
          <a:xfrm>
            <a:off x="116541" y="108045"/>
            <a:ext cx="10058400" cy="1111156"/>
          </a:xfrm>
        </p:spPr>
        <p:txBody>
          <a:bodyPr>
            <a:normAutofit/>
          </a:bodyPr>
          <a:lstStyle/>
          <a:p>
            <a:r>
              <a:rPr lang="en-IN" sz="20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FA7B8501-DE5D-8E44-A503-ED8A6CCC4571}"/>
              </a:ext>
            </a:extLst>
          </p:cNvPr>
          <p:cNvSpPr>
            <a:spLocks noGrp="1"/>
          </p:cNvSpPr>
          <p:nvPr>
            <p:ph idx="4294967295"/>
          </p:nvPr>
        </p:nvSpPr>
        <p:spPr>
          <a:xfrm>
            <a:off x="116541" y="1675933"/>
            <a:ext cx="11681012" cy="4022725"/>
          </a:xfrm>
        </p:spPr>
        <p:txBody>
          <a:bodyPr>
            <a:normAutofit fontScale="92500"/>
          </a:bodyPr>
          <a:lstStyle/>
          <a:p>
            <a:pPr marL="0" algn="just">
              <a:lnSpc>
                <a:spcPct val="150000"/>
              </a:lnSpc>
              <a:buNone/>
            </a:pPr>
            <a:r>
              <a:rPr lang="en-US" sz="2200" dirty="0">
                <a:effectLst/>
                <a:latin typeface="Times New Roman" panose="02020603050405020304" pitchFamily="18" charset="0"/>
                <a:cs typeface="Times New Roman" panose="02020603050405020304" pitchFamily="18" charset="0"/>
              </a:rPr>
              <a:t>	We propose another plan in light of the redactable signature. In our proposed plot, the cloud server can</a:t>
            </a:r>
          </a:p>
          <a:p>
            <a:pPr marL="0" algn="just">
              <a:lnSpc>
                <a:spcPct val="150000"/>
              </a:lnSpc>
              <a:buNone/>
            </a:pPr>
            <a:r>
              <a:rPr lang="en-US" sz="2200" dirty="0">
                <a:effectLst/>
                <a:latin typeface="Times New Roman" panose="02020603050405020304" pitchFamily="18" charset="0"/>
                <a:cs typeface="Times New Roman" panose="02020603050405020304" pitchFamily="18" charset="0"/>
              </a:rPr>
              <a:t>change the mark straightforwardly without the extra sanitizer while sharing delicate information.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a:p>
            <a:pPr marL="0" indent="0" algn="just">
              <a:lnSpc>
                <a:spcPct val="107000"/>
              </a:lnSpc>
              <a:spcAft>
                <a:spcPts val="0"/>
              </a:spcAft>
              <a:buNone/>
            </a:pPr>
            <a:r>
              <a:rPr lang="en-IN" sz="2000" dirty="0">
                <a:effectLst/>
                <a:latin typeface="Times New Roman" panose="02020603050405020304" pitchFamily="18" charset="0"/>
                <a:cs typeface="Times New Roman" panose="02020603050405020304" pitchFamily="18" charset="0"/>
              </a:rPr>
              <a:t> </a:t>
            </a:r>
            <a:r>
              <a:rPr lang="en-IN" sz="2000" b="1" dirty="0">
                <a:effectLst/>
                <a:latin typeface="Times New Roman" panose="02020603050405020304" pitchFamily="18" charset="0"/>
                <a:cs typeface="Times New Roman" panose="02020603050405020304" pitchFamily="18" charset="0"/>
              </a:rPr>
              <a:t>TECHNIQUE</a:t>
            </a:r>
          </a:p>
          <a:p>
            <a:pPr algn="just">
              <a:lnSpc>
                <a:spcPct val="107000"/>
              </a:lnSpc>
              <a:spcAft>
                <a:spcPts val="0"/>
              </a:spcAft>
            </a:pPr>
            <a:r>
              <a:rPr lang="en-US" sz="2000" dirty="0">
                <a:effectLst/>
                <a:latin typeface="Times New Roman" panose="02020603050405020304" pitchFamily="18" charset="0"/>
                <a:cs typeface="Times New Roman" panose="02020603050405020304" pitchFamily="18" charset="0"/>
              </a:rPr>
              <a:t>RSA algorithm. SQL Operation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ADVANTAGE</a:t>
            </a:r>
            <a:endParaRPr lang="en-IN" sz="2000" b="1" dirty="0">
              <a:effectLst/>
              <a:latin typeface="Times New Roman" panose="02020603050405020304" pitchFamily="18" charset="0"/>
              <a:cs typeface="Times New Roman" panose="02020603050405020304" pitchFamily="18" charset="0"/>
            </a:endParaRPr>
          </a:p>
          <a:p>
            <a:pPr algn="just">
              <a:lnSpc>
                <a:spcPct val="107000"/>
              </a:lnSpc>
              <a:spcAft>
                <a:spcPts val="0"/>
              </a:spcAft>
            </a:pPr>
            <a:r>
              <a:rPr lang="en-US" sz="2000" kern="1800" dirty="0">
                <a:effectLst/>
                <a:latin typeface="Times New Roman" panose="02020603050405020304" pitchFamily="18" charset="0"/>
                <a:cs typeface="Times New Roman" panose="02020603050405020304" pitchFamily="18" charset="0"/>
              </a:rPr>
              <a:t>It gives a standard and valid solution to process the data with has to function</a:t>
            </a:r>
            <a:endParaRPr lang="en-IN" dirty="0"/>
          </a:p>
        </p:txBody>
      </p:sp>
    </p:spTree>
    <p:extLst>
      <p:ext uri="{BB962C8B-B14F-4D97-AF65-F5344CB8AC3E}">
        <p14:creationId xmlns:p14="http://schemas.microsoft.com/office/powerpoint/2010/main" val="1674957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2" y="1156925"/>
            <a:ext cx="12101848" cy="4607480"/>
          </a:xfrm>
          <a:prstGeom prst="rect">
            <a:avLst/>
          </a:prstGeom>
        </p:spPr>
        <p:txBody>
          <a:bodyPr wrap="square">
            <a:spAutoFit/>
          </a:bodyPr>
          <a:lstStyle/>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It shows what the system does and not how it should be implemented.</a:t>
            </a:r>
          </a:p>
          <a:p>
            <a:pPr marL="457200"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PROCESSOR	:  	PENTIUM IV 2.6 GHz,</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Intel Core 2 Duo.</a:t>
            </a:r>
          </a:p>
          <a:p>
            <a:pPr marL="45720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4GB DD RAM</a:t>
            </a:r>
          </a:p>
          <a:p>
            <a:pPr marL="45720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MONITOR		:	15” COLOR</a:t>
            </a:r>
          </a:p>
          <a:p>
            <a:pPr marL="45720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	40 GB</a:t>
            </a:r>
          </a:p>
        </p:txBody>
      </p:sp>
    </p:spTree>
    <p:extLst>
      <p:ext uri="{BB962C8B-B14F-4D97-AF65-F5344CB8AC3E}">
        <p14:creationId xmlns:p14="http://schemas.microsoft.com/office/powerpoint/2010/main" val="343391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28370"/>
            <a:ext cx="12192000" cy="4961423"/>
          </a:xfrm>
          <a:prstGeom prst="rect">
            <a:avLst/>
          </a:prstGeom>
        </p:spPr>
        <p:txBody>
          <a:bodyPr wrap="square">
            <a:spAutoFit/>
          </a:bodyPr>
          <a:lstStyle/>
          <a:p>
            <a:pPr>
              <a:lnSpc>
                <a:spcPct val="150000"/>
              </a:lnSpc>
            </a:pPr>
            <a:r>
              <a:rPr lang="en-US" sz="2000" b="1" dirty="0">
                <a:effectLst/>
                <a:latin typeface="Times New Roman" panose="02020603050405020304" pitchFamily="18" charset="0"/>
                <a:cs typeface="Times New Roman" panose="02020603050405020304" pitchFamily="18" charset="0"/>
              </a:rPr>
              <a:t>SOFTWARE REQUIREMENTS</a:t>
            </a:r>
            <a:endParaRPr lang="en-US" sz="2000" dirty="0">
              <a:effectLst/>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p>
          <a:p>
            <a:pPr marL="457200" marR="0"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Front End 		:  	  J2EE (JSP, SERVLETS) JAVASCRIPT</a:t>
            </a:r>
          </a:p>
          <a:p>
            <a:pPr marL="457200" marR="0"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Back End		: 	 MY SQL 5.5 </a:t>
            </a: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Operating System	:  	 Windows 07</a:t>
            </a:r>
          </a:p>
          <a:p>
            <a:pPr marL="457200" marR="0"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IDE			:	 Eclipse</a:t>
            </a:r>
          </a:p>
        </p:txBody>
      </p:sp>
    </p:spTree>
    <p:extLst>
      <p:ext uri="{BB962C8B-B14F-4D97-AF65-F5344CB8AC3E}">
        <p14:creationId xmlns:p14="http://schemas.microsoft.com/office/powerpoint/2010/main" val="217872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E63317-7F34-810E-E572-108F1C27AF5E}"/>
              </a:ext>
            </a:extLst>
          </p:cNvPr>
          <p:cNvSpPr/>
          <p:nvPr/>
        </p:nvSpPr>
        <p:spPr>
          <a:xfrm>
            <a:off x="362694" y="285390"/>
            <a:ext cx="3198376" cy="388696"/>
          </a:xfrm>
          <a:prstGeom prst="rect">
            <a:avLst/>
          </a:prstGeom>
        </p:spPr>
        <p:txBody>
          <a:bodyPr wrap="none">
            <a:spAutoFit/>
          </a:bodyPr>
          <a:lstStyle/>
          <a:p>
            <a:pPr>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SYSTEM ARCHITECTURE: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9EC8061-D7FB-AE1C-4876-229DD3A0A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79" y="1366081"/>
            <a:ext cx="6000750" cy="4257675"/>
          </a:xfrm>
          <a:prstGeom prst="rect">
            <a:avLst/>
          </a:prstGeom>
        </p:spPr>
      </p:pic>
      <p:sp>
        <p:nvSpPr>
          <p:cNvPr id="5" name="TextBox 4">
            <a:extLst>
              <a:ext uri="{FF2B5EF4-FFF2-40B4-BE49-F238E27FC236}">
                <a16:creationId xmlns:a16="http://schemas.microsoft.com/office/drawing/2014/main" id="{F759F7E3-296E-509B-F454-86B8C3FE8E78}"/>
              </a:ext>
            </a:extLst>
          </p:cNvPr>
          <p:cNvSpPr txBox="1"/>
          <p:nvPr/>
        </p:nvSpPr>
        <p:spPr>
          <a:xfrm>
            <a:off x="6198630" y="1010698"/>
            <a:ext cx="5901222"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EXPLANATION:</a:t>
            </a:r>
            <a:endParaRPr lang="en-US" sz="1600" dirty="0">
              <a:latin typeface="Times New Roman" panose="02020603050405020304" pitchFamily="18" charset="0"/>
              <a:ea typeface="Times New Roman" panose="02020603050405020304" pitchFamily="18" charset="0"/>
            </a:endParaRPr>
          </a:p>
          <a:p>
            <a:pPr indent="457200" algn="just">
              <a:lnSpc>
                <a:spcPct val="150000"/>
              </a:lnSpc>
            </a:pPr>
            <a:r>
              <a:rPr lang="en-US" dirty="0">
                <a:latin typeface="Times New Roman" panose="02020603050405020304" pitchFamily="18" charset="0"/>
                <a:ea typeface="Times New Roman" panose="02020603050405020304" pitchFamily="18" charset="0"/>
              </a:rPr>
              <a:t> The systems architect establishes the basic structure of the system, we propose a Hash code Solomon algorithm and we can put a small part of data in local machine and fog server in order to protect the privacy. Moreover, based on computational intelligence, this algorithm can compute the distribution proportion stored in cloud, fog, and local machine, respectively. Through the theoretical safety analysis and experimental evaluation, the feasibility of our scheme has been validated, which is really a powerful supplement to existing cloud storage scheme</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140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61AFEC-8AAA-3D8C-9A53-AA363BB248DD}"/>
              </a:ext>
            </a:extLst>
          </p:cNvPr>
          <p:cNvSpPr/>
          <p:nvPr/>
        </p:nvSpPr>
        <p:spPr>
          <a:xfrm>
            <a:off x="101220" y="193286"/>
            <a:ext cx="2897075" cy="388696"/>
          </a:xfrm>
          <a:prstGeom prst="rect">
            <a:avLst/>
          </a:prstGeom>
        </p:spPr>
        <p:txBody>
          <a:bodyPr wrap="none">
            <a:spAutoFit/>
          </a:bodyPr>
          <a:lstStyle/>
          <a:p>
            <a:pPr>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FLOW DIAGRAM: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715EA35A-E5D8-F2BF-EBFC-8F6FDE12EA2D}"/>
              </a:ext>
            </a:extLst>
          </p:cNvPr>
          <p:cNvSpPr>
            <a:spLocks noChangeArrowheads="1"/>
          </p:cNvSpPr>
          <p:nvPr/>
        </p:nvSpPr>
        <p:spPr bwMode="auto">
          <a:xfrm>
            <a:off x="2023348" y="810175"/>
            <a:ext cx="9749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 </a:t>
            </a:r>
            <a:endParaRPr lang="en-US" dirty="0"/>
          </a:p>
          <a:p>
            <a:r>
              <a:rPr lang="en-US" b="1" dirty="0"/>
              <a:t>LEVEL 1:</a:t>
            </a:r>
            <a:endParaRPr lang="en-US" dirty="0"/>
          </a:p>
        </p:txBody>
      </p:sp>
      <p:pic>
        <p:nvPicPr>
          <p:cNvPr id="4" name="Picture 39">
            <a:extLst>
              <a:ext uri="{FF2B5EF4-FFF2-40B4-BE49-F238E27FC236}">
                <a16:creationId xmlns:a16="http://schemas.microsoft.com/office/drawing/2014/main" id="{5096123D-8100-8791-D9BC-51980A416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775" y="1590541"/>
            <a:ext cx="5629275" cy="723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F3F2AEDE-A414-3900-C098-0B9E25124C9A}"/>
              </a:ext>
            </a:extLst>
          </p:cNvPr>
          <p:cNvSpPr>
            <a:spLocks noChangeArrowheads="1"/>
          </p:cNvSpPr>
          <p:nvPr/>
        </p:nvSpPr>
        <p:spPr bwMode="auto">
          <a:xfrm>
            <a:off x="2023348" y="2617076"/>
            <a:ext cx="1027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a:t>LEVEL 2: </a:t>
            </a:r>
            <a:endParaRPr lang="en-US"/>
          </a:p>
        </p:txBody>
      </p:sp>
      <p:pic>
        <p:nvPicPr>
          <p:cNvPr id="6" name="Picture 40">
            <a:extLst>
              <a:ext uri="{FF2B5EF4-FFF2-40B4-BE49-F238E27FC236}">
                <a16:creationId xmlns:a16="http://schemas.microsoft.com/office/drawing/2014/main" id="{C909D3C8-03ED-11C9-EC0C-5B6924C4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21" y="3133175"/>
            <a:ext cx="59436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3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1">
            <a:extLst>
              <a:ext uri="{FF2B5EF4-FFF2-40B4-BE49-F238E27FC236}">
                <a16:creationId xmlns:a16="http://schemas.microsoft.com/office/drawing/2014/main" id="{FCE4AF79-A67F-29D5-953F-407E3BB4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15" y="1350634"/>
            <a:ext cx="5505253" cy="34518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57AE181-DA8E-0EDC-0469-775E27F072D6}"/>
              </a:ext>
            </a:extLst>
          </p:cNvPr>
          <p:cNvSpPr/>
          <p:nvPr/>
        </p:nvSpPr>
        <p:spPr>
          <a:xfrm>
            <a:off x="153425" y="93887"/>
            <a:ext cx="1261949" cy="388696"/>
          </a:xfrm>
          <a:prstGeom prst="rect">
            <a:avLst/>
          </a:prstGeom>
        </p:spPr>
        <p:txBody>
          <a:bodyPr wrap="none">
            <a:spAutoFit/>
          </a:bodyPr>
          <a:lstStyle/>
          <a:p>
            <a:pPr>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LEVEL 3: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02DD29F-40AF-FEC7-62BC-5E2E8353C4E3}"/>
              </a:ext>
            </a:extLst>
          </p:cNvPr>
          <p:cNvSpPr txBox="1"/>
          <p:nvPr/>
        </p:nvSpPr>
        <p:spPr>
          <a:xfrm>
            <a:off x="5909045" y="1447156"/>
            <a:ext cx="6097772" cy="3355342"/>
          </a:xfrm>
          <a:prstGeom prst="rect">
            <a:avLst/>
          </a:prstGeom>
          <a:noFill/>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EXPLANATION: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 data flow diagram (DFD) is a graphical representation of the “flow” of data through an information system. It differs from the flowchart as it shows the data flow instead of the control flow of the program. A data flow diagram can also be used for the visualization of data processing. The DFD is designed to show how a system is divided into smaller portions and to highlight the flow of data between those parts.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709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03D171-0F97-D58B-BF5B-5FDB09498DFF}"/>
              </a:ext>
            </a:extLst>
          </p:cNvPr>
          <p:cNvSpPr/>
          <p:nvPr/>
        </p:nvSpPr>
        <p:spPr>
          <a:xfrm>
            <a:off x="611148" y="568725"/>
            <a:ext cx="1928733" cy="388696"/>
          </a:xfrm>
          <a:prstGeom prst="rect">
            <a:avLst/>
          </a:prstGeom>
        </p:spPr>
        <p:txBody>
          <a:bodyPr wrap="none">
            <a:spAutoFit/>
          </a:bodyPr>
          <a:lstStyle/>
          <a:p>
            <a:pPr>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E-R DIAGRAM: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00F019C-5CBA-835C-CFD5-B5B0F5A1D1B0}"/>
              </a:ext>
            </a:extLst>
          </p:cNvPr>
          <p:cNvPicPr/>
          <p:nvPr/>
        </p:nvPicPr>
        <p:blipFill>
          <a:blip r:embed="rId2">
            <a:extLst>
              <a:ext uri="{28A0092B-C50C-407E-A947-70E740481C1C}">
                <a14:useLocalDpi xmlns:a14="http://schemas.microsoft.com/office/drawing/2010/main" val="0"/>
              </a:ext>
            </a:extLst>
          </a:blip>
          <a:stretch>
            <a:fillRect/>
          </a:stretch>
        </p:blipFill>
        <p:spPr>
          <a:xfrm>
            <a:off x="2794715" y="875030"/>
            <a:ext cx="6503831" cy="5107940"/>
          </a:xfrm>
          <a:prstGeom prst="rect">
            <a:avLst/>
          </a:prstGeom>
        </p:spPr>
      </p:pic>
    </p:spTree>
    <p:extLst>
      <p:ext uri="{BB962C8B-B14F-4D97-AF65-F5344CB8AC3E}">
        <p14:creationId xmlns:p14="http://schemas.microsoft.com/office/powerpoint/2010/main" val="337046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2094" y="1063820"/>
            <a:ext cx="6096000" cy="4047647"/>
          </a:xfrm>
          <a:prstGeom prst="rect">
            <a:avLst/>
          </a:prstGeom>
        </p:spPr>
        <p:txBody>
          <a:bodyPr>
            <a:spAutoFit/>
          </a:bodyPr>
          <a:lstStyle/>
          <a:p>
            <a:pPr>
              <a:lnSpc>
                <a:spcPct val="107000"/>
              </a:lnSpc>
              <a:spcAft>
                <a:spcPts val="800"/>
              </a:spcAft>
            </a:pPr>
            <a:r>
              <a:rPr lang="en-US" b="1" kern="1800" dirty="0">
                <a:latin typeface="Times New Roman" panose="02020603050405020304" pitchFamily="18" charset="0"/>
                <a:ea typeface="Times New Roman" panose="02020603050405020304" pitchFamily="18" charset="0"/>
                <a:cs typeface="Times New Roman" panose="02020603050405020304" pitchFamily="18" charset="0"/>
              </a:rPr>
              <a:t>MODULES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STAFF REGISTER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STAFF LOGIN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STAFF FILE VIEW</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STAFF FILE REQUEST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STAFF FILE DOWNLOAD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TEAM LEADER LOGIN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TEAM LEADER FILE UPLOAD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TEAM LEADER FILE VIEW</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MANAGEMENT LOGIN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MANAGEMENT TEAM LEADER REGISTRATION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MANAGEMENT GENERATE KEY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Times New Roman" panose="02020603050405020304" pitchFamily="18" charset="0"/>
                <a:ea typeface="TimesNewRoman"/>
                <a:cs typeface="Times New Roman" panose="02020603050405020304" pitchFamily="18" charset="0"/>
              </a:rPr>
              <a:t>MANAGEMENT RESPONSE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575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7057" y="398103"/>
            <a:ext cx="2820003" cy="369332"/>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MODULE EXPLANTION</a:t>
            </a:r>
            <a:endParaRPr lang="en-US" dirty="0"/>
          </a:p>
        </p:txBody>
      </p:sp>
      <p:sp>
        <p:nvSpPr>
          <p:cNvPr id="5" name="Rectangle 4"/>
          <p:cNvSpPr/>
          <p:nvPr/>
        </p:nvSpPr>
        <p:spPr>
          <a:xfrm>
            <a:off x="773314" y="931412"/>
            <a:ext cx="10453985" cy="4802212"/>
          </a:xfrm>
          <a:prstGeom prst="rect">
            <a:avLst/>
          </a:prstGeom>
        </p:spPr>
        <p:txBody>
          <a:bodyPr wrap="square">
            <a:spAutoFit/>
          </a:bodyPr>
          <a:lstStyle/>
          <a:p>
            <a:pPr marR="0" lvl="0">
              <a:lnSpc>
                <a:spcPct val="107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STAFF REGISTER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     The register module provides a conceptual framework for entering data on those staff in a way that: eases data entry &amp; accuracy by matching the staff entry to the data source (usually paper files created at point of care), ties easily back to individual staff records to connect registers to staff data, and collects data elements to enable better supervision of donation programs.</a:t>
            </a:r>
          </a:p>
          <a:p>
            <a:pPr algn="just">
              <a:lnSpc>
                <a:spcPct val="107000"/>
              </a:lnSpc>
              <a:spcAft>
                <a:spcPts val="800"/>
              </a:spcAf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STAFF LOGIN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	In this module in our project, here symbolizes a unit of work performed within a database management system (or similar system) against a database, and treated in a coherent and reliable way independent of other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transactions</a:t>
            </a:r>
            <a:r>
              <a:rPr lang="en-US" dirty="0">
                <a:latin typeface="Times New Roman" panose="02020603050405020304" pitchFamily="18" charset="0"/>
                <a:ea typeface="Calibri" panose="020F0502020204030204" pitchFamily="34" charset="0"/>
                <a:cs typeface="Times New Roman" panose="02020603050405020304" pitchFamily="18" charset="0"/>
              </a:rPr>
              <a:t>. A transaction generally represents any change in database user will transfer the amount to provider.</a:t>
            </a:r>
          </a:p>
          <a:p>
            <a:pPr algn="just">
              <a:lnSpc>
                <a:spcPct val="115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E757C287-1A7F-FCF1-31EE-DC18ED27228E}"/>
              </a:ext>
            </a:extLst>
          </p:cNvPr>
          <p:cNvSpPr/>
          <p:nvPr/>
        </p:nvSpPr>
        <p:spPr>
          <a:xfrm>
            <a:off x="2669552" y="2657011"/>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ea typeface="Calibri" panose="020F0502020204030204" pitchFamily="34" charset="0"/>
                <a:cs typeface="Times New Roman" panose="02020603050405020304" pitchFamily="18" charset="0"/>
              </a:rPr>
              <a:t>STAFF</a:t>
            </a:r>
            <a:endParaRPr lang="en-US" sz="1100" dirty="0">
              <a:effectLst/>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E99187A4-FE74-C942-6015-C35AAEACED2A}"/>
              </a:ext>
            </a:extLst>
          </p:cNvPr>
          <p:cNvSpPr/>
          <p:nvPr/>
        </p:nvSpPr>
        <p:spPr>
          <a:xfrm>
            <a:off x="4669802" y="2653201"/>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REGISTER</a:t>
            </a:r>
            <a:endParaRPr lang="en-US" sz="1100">
              <a:effectLst/>
              <a:ea typeface="Calibri" panose="020F0502020204030204" pitchFamily="34" charset="0"/>
              <a:cs typeface="Times New Roman" panose="02020603050405020304" pitchFamily="18" charset="0"/>
            </a:endParaRPr>
          </a:p>
        </p:txBody>
      </p:sp>
      <p:sp>
        <p:nvSpPr>
          <p:cNvPr id="6" name="Flowchart: Magnetic Disk 5">
            <a:extLst>
              <a:ext uri="{FF2B5EF4-FFF2-40B4-BE49-F238E27FC236}">
                <a16:creationId xmlns:a16="http://schemas.microsoft.com/office/drawing/2014/main" id="{4DA54B2E-84F4-D0EF-E1C9-1B119E303FC0}"/>
              </a:ext>
            </a:extLst>
          </p:cNvPr>
          <p:cNvSpPr/>
          <p:nvPr/>
        </p:nvSpPr>
        <p:spPr>
          <a:xfrm>
            <a:off x="6687197" y="2462066"/>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EC00676C-C8B7-9CD8-29BE-C9001A14C2D2}"/>
              </a:ext>
            </a:extLst>
          </p:cNvPr>
          <p:cNvCxnSpPr/>
          <p:nvPr/>
        </p:nvCxnSpPr>
        <p:spPr>
          <a:xfrm>
            <a:off x="3768737" y="285195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66DBBE6-492B-154E-2220-E45390D604CA}"/>
              </a:ext>
            </a:extLst>
          </p:cNvPr>
          <p:cNvCxnSpPr/>
          <p:nvPr/>
        </p:nvCxnSpPr>
        <p:spPr>
          <a:xfrm flipV="1">
            <a:off x="3778897" y="2851956"/>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8605B89-64E6-D3CB-DAE2-53215795CABB}"/>
              </a:ext>
            </a:extLst>
          </p:cNvPr>
          <p:cNvCxnSpPr/>
          <p:nvPr/>
        </p:nvCxnSpPr>
        <p:spPr>
          <a:xfrm>
            <a:off x="5762637" y="2851956"/>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515FEB7-7B95-8F4F-ED02-7627B573E9B9}"/>
              </a:ext>
            </a:extLst>
          </p:cNvPr>
          <p:cNvSpPr/>
          <p:nvPr/>
        </p:nvSpPr>
        <p:spPr>
          <a:xfrm>
            <a:off x="2092337" y="5219540"/>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F9A5F668-F3CC-83DB-56E7-F8F1F91F1F60}"/>
              </a:ext>
            </a:extLst>
          </p:cNvPr>
          <p:cNvSpPr/>
          <p:nvPr/>
        </p:nvSpPr>
        <p:spPr>
          <a:xfrm>
            <a:off x="6134112" y="5215095"/>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sp>
        <p:nvSpPr>
          <p:cNvPr id="23" name="Flowchart: Magnetic Disk 22">
            <a:extLst>
              <a:ext uri="{FF2B5EF4-FFF2-40B4-BE49-F238E27FC236}">
                <a16:creationId xmlns:a16="http://schemas.microsoft.com/office/drawing/2014/main" id="{3A826021-4F84-14D1-F3D3-6D92AAACB804}"/>
              </a:ext>
            </a:extLst>
          </p:cNvPr>
          <p:cNvSpPr/>
          <p:nvPr/>
        </p:nvSpPr>
        <p:spPr>
          <a:xfrm>
            <a:off x="4115447" y="5063330"/>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44A46E62-5A9C-44A7-0D9E-72648B2BD04F}"/>
              </a:ext>
            </a:extLst>
          </p:cNvPr>
          <p:cNvCxnSpPr/>
          <p:nvPr/>
        </p:nvCxnSpPr>
        <p:spPr>
          <a:xfrm>
            <a:off x="3191522" y="541448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96BE5F-BE9E-03F9-6402-E8675523AB96}"/>
              </a:ext>
            </a:extLst>
          </p:cNvPr>
          <p:cNvCxnSpPr/>
          <p:nvPr/>
        </p:nvCxnSpPr>
        <p:spPr>
          <a:xfrm flipV="1">
            <a:off x="3201682" y="5414485"/>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EF2F22E-6848-C9C5-D900-5ECB75787D7F}"/>
              </a:ext>
            </a:extLst>
          </p:cNvPr>
          <p:cNvCxnSpPr/>
          <p:nvPr/>
        </p:nvCxnSpPr>
        <p:spPr>
          <a:xfrm>
            <a:off x="5185422" y="5414485"/>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E2F4EBE-58E1-E5A7-B420-BD5250EBAB47}"/>
              </a:ext>
            </a:extLst>
          </p:cNvPr>
          <p:cNvSpPr/>
          <p:nvPr/>
        </p:nvSpPr>
        <p:spPr>
          <a:xfrm>
            <a:off x="7750822" y="5209380"/>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HOME PAGE</a:t>
            </a:r>
            <a:endParaRPr lang="en-US" sz="1100">
              <a:effectLst/>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C02B38C2-81DE-9203-0C71-DDE597987B58}"/>
              </a:ext>
            </a:extLst>
          </p:cNvPr>
          <p:cNvCxnSpPr/>
          <p:nvPr/>
        </p:nvCxnSpPr>
        <p:spPr>
          <a:xfrm>
            <a:off x="7238377" y="5427185"/>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565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873" y="354785"/>
            <a:ext cx="11471564" cy="5582554"/>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Abstract:</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dirty="0"/>
              <a:t>                        </a:t>
            </a:r>
            <a:r>
              <a:rPr lang="en-US" dirty="0">
                <a:latin typeface="Times New Roman" panose="02020603050405020304" pitchFamily="18" charset="0"/>
                <a:cs typeface="Times New Roman" panose="02020603050405020304" pitchFamily="18" charset="0"/>
              </a:rPr>
              <a:t>To ensure information security, the information proprietor necessities to check the respectability of information put away somewhat in the cloud server with the public examining method. In reality the staff needs to enlist here and it will tell to the group chief who needs to support to their worker. In the future who can login in this application in light of group like A, B, C, D. The group can share the venture subtleties to a workers. In the event that the subtleties added by Group A representative's, it will tell to Group A worker's not to other people. Before that the group chief added by the administration and keep up with the group chief's subtleties. The staff could ready to see the encoded subtleties just not the first happy it will be changed over completely to cryptography design. Cryptography is procedure of getting data and correspondences through utilization of codes with the goal that main those individual for whom the data is planned can grasp it and interaction it. The solicitation of staffs move to the group chief who needs to support it then, at that point, moved to the administration who will check staff subtleties and group pioneers. After the endorsement the staff can recover the information utilizing the QR. A QR code is a sort of standardized identification that can be perused effectively by a computerized gadget and which stores data as a progression of pixels in a square-formed matrix.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825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8896" y="615112"/>
            <a:ext cx="10191482" cy="5099666"/>
          </a:xfrm>
          <a:prstGeom prst="rect">
            <a:avLst/>
          </a:prstGeom>
        </p:spPr>
        <p:txBody>
          <a:bodyPr wrap="square">
            <a:spAutoFit/>
          </a:bodyPr>
          <a:lstStyle/>
          <a:p>
            <a:pPr marR="0" lvl="0" algn="just">
              <a:lnSpc>
                <a:spcPct val="107000"/>
              </a:lnSpc>
              <a:spcBef>
                <a:spcPts val="0"/>
              </a:spcBef>
              <a:spcAft>
                <a:spcPts val="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STAFF FILE VIEW</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28600" marR="0" algn="just">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	In this module the staff will also view the team leader added file. And analysis the details will be responsible for your file stored in database.</a:t>
            </a:r>
          </a:p>
          <a:p>
            <a:pPr algn="just">
              <a:lnSpc>
                <a:spcPct val="115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STAFF FILE REQUEST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	  In this module is used to help to the staff to Request for download file with the land longitude and the user will update the report along with their opinion and the  will be stored the database.</a:t>
            </a: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STAFF FILE DOWNLOAD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In this module the staff download the file after management accept the request. It will be stored on local storage.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DCF430CD-3630-83EF-7C59-0F3350E4533F}"/>
              </a:ext>
            </a:extLst>
          </p:cNvPr>
          <p:cNvSpPr/>
          <p:nvPr/>
        </p:nvSpPr>
        <p:spPr>
          <a:xfrm>
            <a:off x="3122559" y="1983888"/>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BA4B0E52-EDB4-4005-A878-4613F41CF255}"/>
              </a:ext>
            </a:extLst>
          </p:cNvPr>
          <p:cNvSpPr/>
          <p:nvPr/>
        </p:nvSpPr>
        <p:spPr>
          <a:xfrm>
            <a:off x="7164334" y="1979443"/>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VIEW FILE</a:t>
            </a:r>
            <a:endParaRPr lang="en-US" sz="1100">
              <a:effectLst/>
              <a:ea typeface="Calibri" panose="020F0502020204030204" pitchFamily="34" charset="0"/>
              <a:cs typeface="Times New Roman" panose="02020603050405020304" pitchFamily="18" charset="0"/>
            </a:endParaRPr>
          </a:p>
        </p:txBody>
      </p:sp>
      <p:sp>
        <p:nvSpPr>
          <p:cNvPr id="21" name="Flowchart: Magnetic Disk 20">
            <a:extLst>
              <a:ext uri="{FF2B5EF4-FFF2-40B4-BE49-F238E27FC236}">
                <a16:creationId xmlns:a16="http://schemas.microsoft.com/office/drawing/2014/main" id="{CA2D2175-7AA3-C482-795C-DB879C700415}"/>
              </a:ext>
            </a:extLst>
          </p:cNvPr>
          <p:cNvSpPr/>
          <p:nvPr/>
        </p:nvSpPr>
        <p:spPr>
          <a:xfrm>
            <a:off x="5145669" y="1827043"/>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ea typeface="Calibri" panose="020F0502020204030204" pitchFamily="34" charset="0"/>
                <a:cs typeface="Times New Roman" panose="02020603050405020304" pitchFamily="18" charset="0"/>
              </a:rPr>
              <a:t>DATABASE</a:t>
            </a:r>
            <a:endParaRPr lang="en-US" sz="1100" dirty="0">
              <a:effectLst/>
              <a:ea typeface="Calibri" panose="020F0502020204030204" pitchFamily="34"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B43F7C5C-D526-30FC-485A-9CCD88C52FD1}"/>
              </a:ext>
            </a:extLst>
          </p:cNvPr>
          <p:cNvCxnSpPr/>
          <p:nvPr/>
        </p:nvCxnSpPr>
        <p:spPr>
          <a:xfrm>
            <a:off x="4221744" y="217883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351D7F-4A4E-AD7F-FC49-2B967829CB91}"/>
              </a:ext>
            </a:extLst>
          </p:cNvPr>
          <p:cNvCxnSpPr/>
          <p:nvPr/>
        </p:nvCxnSpPr>
        <p:spPr>
          <a:xfrm flipV="1">
            <a:off x="4231904" y="2178833"/>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C0E9680-AB10-DDF8-6851-6CAE5B0B9EBB}"/>
              </a:ext>
            </a:extLst>
          </p:cNvPr>
          <p:cNvCxnSpPr/>
          <p:nvPr/>
        </p:nvCxnSpPr>
        <p:spPr>
          <a:xfrm>
            <a:off x="6215644" y="2178833"/>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4662DFB3-0DAA-2327-3F65-67A5A8C6262F}"/>
              </a:ext>
            </a:extLst>
          </p:cNvPr>
          <p:cNvSpPr/>
          <p:nvPr/>
        </p:nvSpPr>
        <p:spPr>
          <a:xfrm>
            <a:off x="2579316" y="4022578"/>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6C2103D8-3F2C-282A-1E2A-5FC7D26CBD93}"/>
              </a:ext>
            </a:extLst>
          </p:cNvPr>
          <p:cNvSpPr/>
          <p:nvPr/>
        </p:nvSpPr>
        <p:spPr>
          <a:xfrm>
            <a:off x="4582106" y="4018133"/>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REQUEST</a:t>
            </a:r>
            <a:endParaRPr lang="en-US" sz="1100">
              <a:effectLst/>
              <a:ea typeface="Calibri" panose="020F0502020204030204" pitchFamily="34" charset="0"/>
              <a:cs typeface="Times New Roman" panose="02020603050405020304" pitchFamily="18" charset="0"/>
            </a:endParaRPr>
          </a:p>
        </p:txBody>
      </p:sp>
      <p:sp>
        <p:nvSpPr>
          <p:cNvPr id="27" name="Flowchart: Magnetic Disk 26">
            <a:extLst>
              <a:ext uri="{FF2B5EF4-FFF2-40B4-BE49-F238E27FC236}">
                <a16:creationId xmlns:a16="http://schemas.microsoft.com/office/drawing/2014/main" id="{FFCB5FA4-B2C9-81B4-FA0C-88FF9E0A0666}"/>
              </a:ext>
            </a:extLst>
          </p:cNvPr>
          <p:cNvSpPr/>
          <p:nvPr/>
        </p:nvSpPr>
        <p:spPr>
          <a:xfrm>
            <a:off x="6621726" y="3866368"/>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3A7FF44-F312-1A53-F12B-B4B27FCA40AB}"/>
              </a:ext>
            </a:extLst>
          </p:cNvPr>
          <p:cNvCxnSpPr/>
          <p:nvPr/>
        </p:nvCxnSpPr>
        <p:spPr>
          <a:xfrm>
            <a:off x="3678501" y="421752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9D293DF-5EB8-B929-2429-34D082823B8D}"/>
              </a:ext>
            </a:extLst>
          </p:cNvPr>
          <p:cNvCxnSpPr/>
          <p:nvPr/>
        </p:nvCxnSpPr>
        <p:spPr>
          <a:xfrm flipV="1">
            <a:off x="3688661" y="4217523"/>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6A1684B-627D-F6F3-A996-FAEFA1B039CD}"/>
              </a:ext>
            </a:extLst>
          </p:cNvPr>
          <p:cNvCxnSpPr/>
          <p:nvPr/>
        </p:nvCxnSpPr>
        <p:spPr>
          <a:xfrm>
            <a:off x="5672401" y="4217523"/>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45E37A37-4F67-83D0-AB24-1B7CB5EA6D10}"/>
              </a:ext>
            </a:extLst>
          </p:cNvPr>
          <p:cNvSpPr/>
          <p:nvPr/>
        </p:nvSpPr>
        <p:spPr>
          <a:xfrm>
            <a:off x="8237801" y="4012418"/>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REQUEST VIEW</a:t>
            </a:r>
            <a:endParaRPr lang="en-US" sz="1100">
              <a:effectLst/>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8E1D2BAE-97AC-5849-79C1-FD44B6682F56}"/>
              </a:ext>
            </a:extLst>
          </p:cNvPr>
          <p:cNvCxnSpPr/>
          <p:nvPr/>
        </p:nvCxnSpPr>
        <p:spPr>
          <a:xfrm>
            <a:off x="7725356" y="4230223"/>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65403895-41CA-9B04-4F6A-344A5D83B317}"/>
              </a:ext>
            </a:extLst>
          </p:cNvPr>
          <p:cNvSpPr/>
          <p:nvPr/>
        </p:nvSpPr>
        <p:spPr>
          <a:xfrm>
            <a:off x="2685354" y="5493589"/>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D723AB2C-5B56-721C-8D2E-347AAB76F085}"/>
              </a:ext>
            </a:extLst>
          </p:cNvPr>
          <p:cNvSpPr/>
          <p:nvPr/>
        </p:nvSpPr>
        <p:spPr>
          <a:xfrm>
            <a:off x="6707444" y="5489144"/>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DOWNLOAD</a:t>
            </a:r>
            <a:endParaRPr lang="en-US" sz="1100">
              <a:effectLst/>
              <a:ea typeface="Calibri" panose="020F0502020204030204" pitchFamily="34" charset="0"/>
              <a:cs typeface="Times New Roman" panose="02020603050405020304" pitchFamily="18" charset="0"/>
            </a:endParaRPr>
          </a:p>
        </p:txBody>
      </p:sp>
      <p:sp>
        <p:nvSpPr>
          <p:cNvPr id="35" name="Flowchart: Magnetic Disk 34">
            <a:extLst>
              <a:ext uri="{FF2B5EF4-FFF2-40B4-BE49-F238E27FC236}">
                <a16:creationId xmlns:a16="http://schemas.microsoft.com/office/drawing/2014/main" id="{2DF260E8-A76E-5F8F-DD0D-B9149CA2918C}"/>
              </a:ext>
            </a:extLst>
          </p:cNvPr>
          <p:cNvSpPr/>
          <p:nvPr/>
        </p:nvSpPr>
        <p:spPr>
          <a:xfrm>
            <a:off x="4676079" y="5318329"/>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6112CABD-10B1-2266-D778-0A948FBBD1F6}"/>
              </a:ext>
            </a:extLst>
          </p:cNvPr>
          <p:cNvCxnSpPr/>
          <p:nvPr/>
        </p:nvCxnSpPr>
        <p:spPr>
          <a:xfrm>
            <a:off x="3784539" y="568853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9AB420D-850B-BEA5-E44B-CE26051E0425}"/>
              </a:ext>
            </a:extLst>
          </p:cNvPr>
          <p:cNvCxnSpPr/>
          <p:nvPr/>
        </p:nvCxnSpPr>
        <p:spPr>
          <a:xfrm flipV="1">
            <a:off x="3794699" y="5688534"/>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12E171C-6289-BF94-8CB2-3814FB325849}"/>
              </a:ext>
            </a:extLst>
          </p:cNvPr>
          <p:cNvCxnSpPr/>
          <p:nvPr/>
        </p:nvCxnSpPr>
        <p:spPr>
          <a:xfrm>
            <a:off x="5778439" y="5688534"/>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EB7FCC61-F8EE-E868-3274-CF006A5B950F}"/>
              </a:ext>
            </a:extLst>
          </p:cNvPr>
          <p:cNvSpPr/>
          <p:nvPr/>
        </p:nvSpPr>
        <p:spPr>
          <a:xfrm>
            <a:off x="8343839" y="5483429"/>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LOCAL STORAGE</a:t>
            </a:r>
            <a:endParaRPr lang="en-US" sz="1100">
              <a:effectLst/>
              <a:ea typeface="Calibri" panose="020F0502020204030204" pitchFamily="34"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290D2A35-45BE-59A1-79A7-2E0B99F51547}"/>
              </a:ext>
            </a:extLst>
          </p:cNvPr>
          <p:cNvCxnSpPr/>
          <p:nvPr/>
        </p:nvCxnSpPr>
        <p:spPr>
          <a:xfrm>
            <a:off x="7831394" y="5701234"/>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8554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6016" y="1015199"/>
            <a:ext cx="10036936" cy="4238853"/>
          </a:xfrm>
          <a:prstGeom prst="rect">
            <a:avLst/>
          </a:prstGeom>
        </p:spPr>
        <p:txBody>
          <a:bodyPr wrap="square">
            <a:spAutoFit/>
          </a:bodyPr>
          <a:lstStyle/>
          <a:p>
            <a:pPr marR="0" lvl="0" algn="just">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TEAM LEADER LOGIN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In this module in our project, here symbolizes a unit of work performed within a database management system (or similar system) against a database, and treated in a coherent and reliable way independent of other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transactions</a:t>
            </a:r>
            <a:r>
              <a:rPr lang="en-US" dirty="0">
                <a:latin typeface="Times New Roman" panose="02020603050405020304" pitchFamily="18" charset="0"/>
                <a:ea typeface="Calibri" panose="020F0502020204030204" pitchFamily="34" charset="0"/>
                <a:cs typeface="Times New Roman" panose="02020603050405020304" pitchFamily="18" charset="0"/>
              </a:rPr>
              <a:t>. A transaction generally represents any change in database user will transfer the amount to provider.</a:t>
            </a: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TEAM LEADER FILE UPLOAD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The team leader can then select a file from their computer and click the Upload button to submit the file to the server. The Java file upload Servlet will then capture that file and persist. It will be stored in database.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F250DFA1-CE28-02FD-BEEC-242392EEE96A}"/>
              </a:ext>
            </a:extLst>
          </p:cNvPr>
          <p:cNvSpPr/>
          <p:nvPr/>
        </p:nvSpPr>
        <p:spPr>
          <a:xfrm>
            <a:off x="2619234" y="2743553"/>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TEAM LEADER</a:t>
            </a:r>
            <a:endParaRPr lang="en-US" sz="1100">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5E009D42-FBDD-1554-3C5C-19C9E5F67DB5}"/>
              </a:ext>
            </a:extLst>
          </p:cNvPr>
          <p:cNvSpPr/>
          <p:nvPr/>
        </p:nvSpPr>
        <p:spPr>
          <a:xfrm>
            <a:off x="6661009" y="2739108"/>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sp>
        <p:nvSpPr>
          <p:cNvPr id="13" name="Flowchart: Magnetic Disk 12">
            <a:extLst>
              <a:ext uri="{FF2B5EF4-FFF2-40B4-BE49-F238E27FC236}">
                <a16:creationId xmlns:a16="http://schemas.microsoft.com/office/drawing/2014/main" id="{CD5426C5-D647-F423-6ECA-7A9CFBC0596C}"/>
              </a:ext>
            </a:extLst>
          </p:cNvPr>
          <p:cNvSpPr/>
          <p:nvPr/>
        </p:nvSpPr>
        <p:spPr>
          <a:xfrm>
            <a:off x="4642344" y="2586708"/>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3784FEC6-3472-FED5-7D4A-3BA4DAC32537}"/>
              </a:ext>
            </a:extLst>
          </p:cNvPr>
          <p:cNvCxnSpPr/>
          <p:nvPr/>
        </p:nvCxnSpPr>
        <p:spPr>
          <a:xfrm>
            <a:off x="3718419" y="293849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C5EAEF-36F8-CBC8-82FB-B69027ED6B4E}"/>
              </a:ext>
            </a:extLst>
          </p:cNvPr>
          <p:cNvCxnSpPr/>
          <p:nvPr/>
        </p:nvCxnSpPr>
        <p:spPr>
          <a:xfrm flipV="1">
            <a:off x="3728579" y="2938498"/>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6BBFF34-0FD5-F88C-D5BC-D6E37B222B1F}"/>
              </a:ext>
            </a:extLst>
          </p:cNvPr>
          <p:cNvCxnSpPr/>
          <p:nvPr/>
        </p:nvCxnSpPr>
        <p:spPr>
          <a:xfrm>
            <a:off x="5712319" y="2938498"/>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1F6F0038-5C8A-7B36-727C-1EFB151C51E1}"/>
              </a:ext>
            </a:extLst>
          </p:cNvPr>
          <p:cNvSpPr/>
          <p:nvPr/>
        </p:nvSpPr>
        <p:spPr>
          <a:xfrm>
            <a:off x="8277719" y="2733393"/>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HOME PAGE</a:t>
            </a:r>
            <a:endParaRPr lang="en-US" sz="1100">
              <a:effectLst/>
              <a:ea typeface="Calibri" panose="020F0502020204030204" pitchFamily="34"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050D8D03-BAF3-A54D-A6EC-E95B1F8EE316}"/>
              </a:ext>
            </a:extLst>
          </p:cNvPr>
          <p:cNvCxnSpPr/>
          <p:nvPr/>
        </p:nvCxnSpPr>
        <p:spPr>
          <a:xfrm>
            <a:off x="7765274" y="2951198"/>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66B473DE-E087-A5AC-D429-C28A23421B08}"/>
              </a:ext>
            </a:extLst>
          </p:cNvPr>
          <p:cNvSpPr/>
          <p:nvPr/>
        </p:nvSpPr>
        <p:spPr>
          <a:xfrm>
            <a:off x="2984500" y="5161311"/>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TEAM LEADER</a:t>
            </a:r>
            <a:endParaRPr lang="en-US" sz="1100">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8C139CC5-2D5B-F380-D04A-B64EFF566D9A}"/>
              </a:ext>
            </a:extLst>
          </p:cNvPr>
          <p:cNvSpPr/>
          <p:nvPr/>
        </p:nvSpPr>
        <p:spPr>
          <a:xfrm>
            <a:off x="5006975" y="5128291"/>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ADD FILE</a:t>
            </a:r>
            <a:endParaRPr lang="en-US" sz="1100">
              <a:effectLst/>
              <a:ea typeface="Calibri" panose="020F0502020204030204" pitchFamily="34" charset="0"/>
              <a:cs typeface="Times New Roman" panose="02020603050405020304" pitchFamily="18" charset="0"/>
            </a:endParaRPr>
          </a:p>
        </p:txBody>
      </p:sp>
      <p:sp>
        <p:nvSpPr>
          <p:cNvPr id="21" name="Flowchart: Magnetic Disk 20">
            <a:extLst>
              <a:ext uri="{FF2B5EF4-FFF2-40B4-BE49-F238E27FC236}">
                <a16:creationId xmlns:a16="http://schemas.microsoft.com/office/drawing/2014/main" id="{F8F04928-396D-F9D0-5F76-F78388E18DD2}"/>
              </a:ext>
            </a:extLst>
          </p:cNvPr>
          <p:cNvSpPr/>
          <p:nvPr/>
        </p:nvSpPr>
        <p:spPr>
          <a:xfrm>
            <a:off x="7039610" y="5014626"/>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C5F9B96F-465B-FB02-CCA9-EB3DCC5D0593}"/>
              </a:ext>
            </a:extLst>
          </p:cNvPr>
          <p:cNvCxnSpPr/>
          <p:nvPr/>
        </p:nvCxnSpPr>
        <p:spPr>
          <a:xfrm>
            <a:off x="4083685" y="535625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E2946F-13B9-C48E-5FDB-7BD547151C88}"/>
              </a:ext>
            </a:extLst>
          </p:cNvPr>
          <p:cNvCxnSpPr/>
          <p:nvPr/>
        </p:nvCxnSpPr>
        <p:spPr>
          <a:xfrm flipV="1">
            <a:off x="4093845" y="5356256"/>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9D0D2B4-DCE5-ED09-0CCE-24CC40634EB2}"/>
              </a:ext>
            </a:extLst>
          </p:cNvPr>
          <p:cNvCxnSpPr/>
          <p:nvPr/>
        </p:nvCxnSpPr>
        <p:spPr>
          <a:xfrm>
            <a:off x="6077585" y="5356256"/>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011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076" y="1154772"/>
            <a:ext cx="10474816" cy="3554371"/>
          </a:xfrm>
          <a:prstGeom prst="rect">
            <a:avLst/>
          </a:prstGeom>
        </p:spPr>
        <p:txBody>
          <a:bodyPr wrap="square">
            <a:spAutoFit/>
          </a:bodyPr>
          <a:lstStyle/>
          <a:p>
            <a:pPr marR="0" lvl="0" algn="just">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TEAM LEADER FILE VIEW</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module to help us the staff add the file to the staffs. The data directly stored in database. Then staff will view the uploaded file.</a:t>
            </a:r>
          </a:p>
          <a:p>
            <a:pPr indent="457200" algn="just">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MANAGEMENT LOGIN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In this module in our project, here symbolizes a unit of work performed within a database management system (or similar system) against a database, and treated in a coherent and reliable way independent of other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transactions</a:t>
            </a:r>
            <a:r>
              <a:rPr lang="en-US" dirty="0">
                <a:latin typeface="Times New Roman" panose="02020603050405020304" pitchFamily="18" charset="0"/>
                <a:ea typeface="Calibri" panose="020F0502020204030204" pitchFamily="34" charset="0"/>
                <a:cs typeface="Times New Roman" panose="02020603050405020304" pitchFamily="18" charset="0"/>
              </a:rPr>
              <a:t>. A transaction generally represents any change in database user will transfer the amount to provider.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7F021F48-FA27-9A3E-FD46-F23AC754CC22}"/>
              </a:ext>
            </a:extLst>
          </p:cNvPr>
          <p:cNvSpPr/>
          <p:nvPr/>
        </p:nvSpPr>
        <p:spPr>
          <a:xfrm>
            <a:off x="3102397" y="2423906"/>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TEAM LEADER</a:t>
            </a:r>
            <a:endParaRPr lang="en-US" sz="11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717032B7-F086-2AD1-6038-31D5A7F079A9}"/>
              </a:ext>
            </a:extLst>
          </p:cNvPr>
          <p:cNvSpPr/>
          <p:nvPr/>
        </p:nvSpPr>
        <p:spPr>
          <a:xfrm>
            <a:off x="7144172" y="2419461"/>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VIEW FILE</a:t>
            </a:r>
            <a:endParaRPr lang="en-US" sz="1100">
              <a:effectLst/>
              <a:ea typeface="Calibri" panose="020F0502020204030204" pitchFamily="34" charset="0"/>
              <a:cs typeface="Times New Roman" panose="02020603050405020304" pitchFamily="18" charset="0"/>
            </a:endParaRPr>
          </a:p>
        </p:txBody>
      </p:sp>
      <p:sp>
        <p:nvSpPr>
          <p:cNvPr id="11" name="Flowchart: Magnetic Disk 10">
            <a:extLst>
              <a:ext uri="{FF2B5EF4-FFF2-40B4-BE49-F238E27FC236}">
                <a16:creationId xmlns:a16="http://schemas.microsoft.com/office/drawing/2014/main" id="{75F1EBFB-0B86-A1D3-40CD-4393F909564A}"/>
              </a:ext>
            </a:extLst>
          </p:cNvPr>
          <p:cNvSpPr/>
          <p:nvPr/>
        </p:nvSpPr>
        <p:spPr>
          <a:xfrm>
            <a:off x="5125507" y="2267696"/>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5B155D47-C7E3-9350-C676-7F1C9A7275BE}"/>
              </a:ext>
            </a:extLst>
          </p:cNvPr>
          <p:cNvCxnSpPr/>
          <p:nvPr/>
        </p:nvCxnSpPr>
        <p:spPr>
          <a:xfrm>
            <a:off x="4201582" y="261885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2A9212-FC59-45E7-373B-89B1E2F2FE9D}"/>
              </a:ext>
            </a:extLst>
          </p:cNvPr>
          <p:cNvCxnSpPr/>
          <p:nvPr/>
        </p:nvCxnSpPr>
        <p:spPr>
          <a:xfrm flipV="1">
            <a:off x="4211742" y="2618851"/>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A760BFC-4822-92D3-C668-DB2EFA99AB26}"/>
              </a:ext>
            </a:extLst>
          </p:cNvPr>
          <p:cNvCxnSpPr/>
          <p:nvPr/>
        </p:nvCxnSpPr>
        <p:spPr>
          <a:xfrm>
            <a:off x="6195482" y="2618851"/>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EC014C93-D601-362A-3B92-70CD4DFC85E7}"/>
              </a:ext>
            </a:extLst>
          </p:cNvPr>
          <p:cNvSpPr/>
          <p:nvPr/>
        </p:nvSpPr>
        <p:spPr>
          <a:xfrm>
            <a:off x="2722266" y="4772896"/>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MANAGEMENT</a:t>
            </a:r>
            <a:endParaRPr lang="en-US" sz="1100">
              <a:effectLs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60711024-05D0-89ED-0498-831B7173485D}"/>
              </a:ext>
            </a:extLst>
          </p:cNvPr>
          <p:cNvSpPr/>
          <p:nvPr/>
        </p:nvSpPr>
        <p:spPr>
          <a:xfrm>
            <a:off x="6764041" y="4768451"/>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sp>
        <p:nvSpPr>
          <p:cNvPr id="17" name="Flowchart: Magnetic Disk 16">
            <a:extLst>
              <a:ext uri="{FF2B5EF4-FFF2-40B4-BE49-F238E27FC236}">
                <a16:creationId xmlns:a16="http://schemas.microsoft.com/office/drawing/2014/main" id="{0C19D0DC-FFBE-0F86-90D6-81393DB9D4C5}"/>
              </a:ext>
            </a:extLst>
          </p:cNvPr>
          <p:cNvSpPr/>
          <p:nvPr/>
        </p:nvSpPr>
        <p:spPr>
          <a:xfrm>
            <a:off x="4745376" y="4616686"/>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F79D1539-3CC1-D9E5-6DF1-718EA00D63FE}"/>
              </a:ext>
            </a:extLst>
          </p:cNvPr>
          <p:cNvCxnSpPr/>
          <p:nvPr/>
        </p:nvCxnSpPr>
        <p:spPr>
          <a:xfrm>
            <a:off x="3821451" y="496784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CB9D491-5C28-238E-0C97-AE563EC948DE}"/>
              </a:ext>
            </a:extLst>
          </p:cNvPr>
          <p:cNvCxnSpPr/>
          <p:nvPr/>
        </p:nvCxnSpPr>
        <p:spPr>
          <a:xfrm flipV="1">
            <a:off x="3831611" y="4967841"/>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F50B021-606D-5461-8C11-284B1BFAFF2D}"/>
              </a:ext>
            </a:extLst>
          </p:cNvPr>
          <p:cNvCxnSpPr/>
          <p:nvPr/>
        </p:nvCxnSpPr>
        <p:spPr>
          <a:xfrm>
            <a:off x="5815351" y="4967841"/>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5EECC348-756A-CFF7-D9C7-02C8B39308CC}"/>
              </a:ext>
            </a:extLst>
          </p:cNvPr>
          <p:cNvSpPr/>
          <p:nvPr/>
        </p:nvSpPr>
        <p:spPr>
          <a:xfrm>
            <a:off x="8380751" y="4762736"/>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HOME PAGE</a:t>
            </a:r>
            <a:endParaRPr lang="en-US" sz="1100">
              <a:effectLst/>
              <a:ea typeface="Calibri" panose="020F0502020204030204" pitchFamily="34"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C8B39795-FE2D-E0FF-00FB-5D5C1EE6EEBB}"/>
              </a:ext>
            </a:extLst>
          </p:cNvPr>
          <p:cNvCxnSpPr/>
          <p:nvPr/>
        </p:nvCxnSpPr>
        <p:spPr>
          <a:xfrm>
            <a:off x="7868306" y="4980541"/>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6948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014" y="683454"/>
            <a:ext cx="10758152" cy="5082610"/>
          </a:xfrm>
          <a:prstGeom prst="rect">
            <a:avLst/>
          </a:prstGeom>
        </p:spPr>
        <p:txBody>
          <a:bodyPr wrap="square">
            <a:spAutoFit/>
          </a:bodyPr>
          <a:lstStyle/>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MANAGEMENT TEAM LEADER REGISTRATION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The register module provides a conceptual framework for entering data on those team leader in a way that: eases data entry &amp; accuracy by matching the team leader entry to the data source (usually paper files created at point of care), ties easily back to individual team leader records to connect registers to team leader data, and collects data elements to enable better supervision of team programs.</a:t>
            </a: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MANAGEMENT GENERATE KEY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In this module the management generate key for the staff request. Because the key for the security purpose. After get the key from management the staff will download the file with key.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MANAGEMENT RESPONSE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28600" marR="0" algn="just">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I</a:t>
            </a:r>
            <a:r>
              <a:rPr lang="en-US" dirty="0">
                <a:latin typeface="Times New Roman" panose="02020603050405020304" pitchFamily="18" charset="0"/>
                <a:ea typeface="Calibri" panose="020F0502020204030204" pitchFamily="34" charset="0"/>
                <a:cs typeface="Times New Roman" panose="02020603050405020304" pitchFamily="18" charset="0"/>
              </a:rPr>
              <a:t>n this module the bank will response the data file fully analyzed data in category wise view Bank will be responsible for your file stored in database.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44FD5A9C-C8A7-4936-E066-27858A9E8876}"/>
              </a:ext>
            </a:extLst>
          </p:cNvPr>
          <p:cNvSpPr/>
          <p:nvPr/>
        </p:nvSpPr>
        <p:spPr>
          <a:xfrm>
            <a:off x="2403599" y="2436526"/>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MANAGEMENT</a:t>
            </a:r>
            <a:endParaRPr lang="en-US" sz="1100">
              <a:effectLst/>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463AE866-E30D-7DB0-F811-EB5EBD1860B2}"/>
              </a:ext>
            </a:extLst>
          </p:cNvPr>
          <p:cNvSpPr/>
          <p:nvPr/>
        </p:nvSpPr>
        <p:spPr>
          <a:xfrm>
            <a:off x="4426074" y="2432081"/>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ADD TEAM LEADER</a:t>
            </a:r>
            <a:endParaRPr lang="en-US" sz="1100">
              <a:effectLst/>
              <a:ea typeface="Calibri" panose="020F0502020204030204" pitchFamily="34" charset="0"/>
              <a:cs typeface="Times New Roman" panose="02020603050405020304" pitchFamily="18" charset="0"/>
            </a:endParaRPr>
          </a:p>
        </p:txBody>
      </p:sp>
      <p:sp>
        <p:nvSpPr>
          <p:cNvPr id="5" name="Flowchart: Magnetic Disk 4">
            <a:extLst>
              <a:ext uri="{FF2B5EF4-FFF2-40B4-BE49-F238E27FC236}">
                <a16:creationId xmlns:a16="http://schemas.microsoft.com/office/drawing/2014/main" id="{83318C4D-E27E-8D1A-C4A4-C39A5CE4E038}"/>
              </a:ext>
            </a:extLst>
          </p:cNvPr>
          <p:cNvSpPr/>
          <p:nvPr/>
        </p:nvSpPr>
        <p:spPr>
          <a:xfrm>
            <a:off x="6446644" y="2279681"/>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D430C4FB-9BA4-09ED-E9BF-4FA63B35F4C6}"/>
              </a:ext>
            </a:extLst>
          </p:cNvPr>
          <p:cNvCxnSpPr/>
          <p:nvPr/>
        </p:nvCxnSpPr>
        <p:spPr>
          <a:xfrm>
            <a:off x="3502784" y="263147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E476C4F-D6D1-E68F-76F3-63043CDA95DC}"/>
              </a:ext>
            </a:extLst>
          </p:cNvPr>
          <p:cNvCxnSpPr/>
          <p:nvPr/>
        </p:nvCxnSpPr>
        <p:spPr>
          <a:xfrm flipV="1">
            <a:off x="3512944" y="2631471"/>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1C6FD6C3-1D51-1730-B0FD-499C9F573E01}"/>
              </a:ext>
            </a:extLst>
          </p:cNvPr>
          <p:cNvCxnSpPr/>
          <p:nvPr/>
        </p:nvCxnSpPr>
        <p:spPr>
          <a:xfrm>
            <a:off x="5503034" y="2653696"/>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59C9230-8D63-E39B-9A86-F4D1194281DB}"/>
              </a:ext>
            </a:extLst>
          </p:cNvPr>
          <p:cNvSpPr/>
          <p:nvPr/>
        </p:nvSpPr>
        <p:spPr>
          <a:xfrm>
            <a:off x="8062084" y="2426366"/>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TEAM LEADER LOGIN</a:t>
            </a:r>
            <a:endParaRPr lang="en-US" sz="1100">
              <a:effectLst/>
              <a:ea typeface="Calibri" panose="020F0502020204030204" pitchFamily="34"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37DD6354-B36F-82F8-C86C-889441D211C1}"/>
              </a:ext>
            </a:extLst>
          </p:cNvPr>
          <p:cNvCxnSpPr/>
          <p:nvPr/>
        </p:nvCxnSpPr>
        <p:spPr>
          <a:xfrm>
            <a:off x="7549639" y="2644171"/>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1C71255-A1B4-D169-9173-582FA100D9B0}"/>
              </a:ext>
            </a:extLst>
          </p:cNvPr>
          <p:cNvSpPr/>
          <p:nvPr/>
        </p:nvSpPr>
        <p:spPr>
          <a:xfrm>
            <a:off x="3071141" y="3876505"/>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MANAGEMENT</a:t>
            </a:r>
            <a:endParaRPr lang="en-US" sz="1100">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89DB1AD5-B830-28B4-8368-3E12A70DFA34}"/>
              </a:ext>
            </a:extLst>
          </p:cNvPr>
          <p:cNvSpPr/>
          <p:nvPr/>
        </p:nvSpPr>
        <p:spPr>
          <a:xfrm>
            <a:off x="5113301" y="3862535"/>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GENERATE KEY</a:t>
            </a:r>
            <a:endParaRPr lang="en-US" sz="1100">
              <a:effectLst/>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3E7C4B90-0D9B-DC35-3C39-17811242D296}"/>
              </a:ext>
            </a:extLst>
          </p:cNvPr>
          <p:cNvCxnSpPr/>
          <p:nvPr/>
        </p:nvCxnSpPr>
        <p:spPr>
          <a:xfrm>
            <a:off x="4170326" y="407145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B0EFDC-33E9-593E-EF44-F8A0F74DBC70}"/>
              </a:ext>
            </a:extLst>
          </p:cNvPr>
          <p:cNvCxnSpPr/>
          <p:nvPr/>
        </p:nvCxnSpPr>
        <p:spPr>
          <a:xfrm flipV="1">
            <a:off x="4180486" y="4071450"/>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B2865CF-C7E8-F57C-F101-46B6C7819C90}"/>
              </a:ext>
            </a:extLst>
          </p:cNvPr>
          <p:cNvCxnSpPr/>
          <p:nvPr/>
        </p:nvCxnSpPr>
        <p:spPr>
          <a:xfrm>
            <a:off x="6164226" y="4071450"/>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678186BE-6CF5-6747-F200-C1505039D27A}"/>
              </a:ext>
            </a:extLst>
          </p:cNvPr>
          <p:cNvSpPr/>
          <p:nvPr/>
        </p:nvSpPr>
        <p:spPr>
          <a:xfrm>
            <a:off x="7130061" y="3847295"/>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3F999D2D-3B67-DEEF-B7BF-0FF5CD454957}"/>
              </a:ext>
            </a:extLst>
          </p:cNvPr>
          <p:cNvSpPr/>
          <p:nvPr/>
        </p:nvSpPr>
        <p:spPr>
          <a:xfrm>
            <a:off x="2546313" y="5707009"/>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MANAGEMENT</a:t>
            </a:r>
            <a:endParaRPr lang="en-US" sz="1100">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A588B66D-A2A6-B405-5488-0B052D68589F}"/>
              </a:ext>
            </a:extLst>
          </p:cNvPr>
          <p:cNvSpPr/>
          <p:nvPr/>
        </p:nvSpPr>
        <p:spPr>
          <a:xfrm>
            <a:off x="4568788" y="5702564"/>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RESPONSE</a:t>
            </a:r>
            <a:endParaRPr lang="en-US" sz="1100">
              <a:effectLst/>
              <a:ea typeface="Calibri" panose="020F0502020204030204" pitchFamily="34" charset="0"/>
              <a:cs typeface="Times New Roman" panose="02020603050405020304" pitchFamily="18" charset="0"/>
            </a:endParaRPr>
          </a:p>
        </p:txBody>
      </p:sp>
      <p:sp>
        <p:nvSpPr>
          <p:cNvPr id="27" name="Flowchart: Magnetic Disk 26">
            <a:extLst>
              <a:ext uri="{FF2B5EF4-FFF2-40B4-BE49-F238E27FC236}">
                <a16:creationId xmlns:a16="http://schemas.microsoft.com/office/drawing/2014/main" id="{360AACEC-534B-535A-9995-3E0F54D6FC62}"/>
              </a:ext>
            </a:extLst>
          </p:cNvPr>
          <p:cNvSpPr/>
          <p:nvPr/>
        </p:nvSpPr>
        <p:spPr>
          <a:xfrm>
            <a:off x="6569673" y="5574294"/>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DCA267C9-161B-D7D7-F851-E41D338E6E0E}"/>
              </a:ext>
            </a:extLst>
          </p:cNvPr>
          <p:cNvCxnSpPr/>
          <p:nvPr/>
        </p:nvCxnSpPr>
        <p:spPr>
          <a:xfrm>
            <a:off x="3645498" y="590195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CF9BA3F-2EED-6AFC-AEF5-A92E0194DDFA}"/>
              </a:ext>
            </a:extLst>
          </p:cNvPr>
          <p:cNvCxnSpPr/>
          <p:nvPr/>
        </p:nvCxnSpPr>
        <p:spPr>
          <a:xfrm flipV="1">
            <a:off x="3655658" y="5901954"/>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CB4A75A-6274-11F1-93C2-89E5490C6000}"/>
              </a:ext>
            </a:extLst>
          </p:cNvPr>
          <p:cNvCxnSpPr/>
          <p:nvPr/>
        </p:nvCxnSpPr>
        <p:spPr>
          <a:xfrm>
            <a:off x="5639398" y="5901954"/>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727993E5-7B06-86B3-72BD-40AD95CFCC37}"/>
              </a:ext>
            </a:extLst>
          </p:cNvPr>
          <p:cNvSpPr/>
          <p:nvPr/>
        </p:nvSpPr>
        <p:spPr>
          <a:xfrm>
            <a:off x="8204798" y="5696849"/>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72BB9877-1607-2B26-6E9C-E9DF628F7376}"/>
              </a:ext>
            </a:extLst>
          </p:cNvPr>
          <p:cNvCxnSpPr/>
          <p:nvPr/>
        </p:nvCxnSpPr>
        <p:spPr>
          <a:xfrm>
            <a:off x="7692353" y="5914654"/>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118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65172" y="6181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50" y="888502"/>
            <a:ext cx="5943600" cy="51625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065172" y="62379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270583" y="212819"/>
            <a:ext cx="1499128" cy="405367"/>
          </a:xfrm>
          <a:prstGeom prst="rect">
            <a:avLst/>
          </a:prstGeom>
        </p:spPr>
        <p:txBody>
          <a:bodyPr wrap="none">
            <a:spAutoFit/>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USE CASE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692347" y="888502"/>
            <a:ext cx="5393636" cy="3934410"/>
          </a:xfrm>
          <a:prstGeom prst="rect">
            <a:avLst/>
          </a:prstGeom>
        </p:spPr>
        <p:txBody>
          <a:bodyPr wrap="square">
            <a:spAutoFit/>
          </a:bodyPr>
          <a:lstStyle/>
          <a:p>
            <a:pPr>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EXPLANATION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The use case diagram is the main building block of object oriented modeling. It is used both for general conceptual modeling of the systematic of the application, and for detailed modeling translating the models into programming code. For this in our component diagram first propose a data In this proposed method we are using Hash-Solomon Code Algorithm to encrypt the data.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1920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892" y="106439"/>
            <a:ext cx="2486963" cy="405367"/>
          </a:xfrm>
          <a:prstGeom prst="rect">
            <a:avLst/>
          </a:prstGeom>
        </p:spPr>
        <p:txBody>
          <a:bodyPr wrap="none">
            <a:spAutoFit/>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STATE DIAGRAM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a:spLocks noChangeArrowheads="1"/>
          </p:cNvSpPr>
          <p:nvPr/>
        </p:nvSpPr>
        <p:spPr bwMode="auto">
          <a:xfrm>
            <a:off x="4995509" y="495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6145"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309" y="1045100"/>
            <a:ext cx="1152525" cy="48256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49486" y="1302769"/>
            <a:ext cx="7522028" cy="3105145"/>
          </a:xfrm>
          <a:prstGeom prst="rect">
            <a:avLst/>
          </a:prstGeom>
        </p:spPr>
        <p:txBody>
          <a:bodyPr wrap="squar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EXPLANATION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State diagrams require that the system described is composed of a finite number of states; sometimes, this is indeed the case, while at other times this is a reasonable abstraction. Many forms of state diagrams exist, which differ slightly and have different semantics. In our state diagram first propose a . For this in our component diagram first propose a data In this proposed method we are using Hash-Solomon Code Algorithm to encrypt the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382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735" y="145641"/>
            <a:ext cx="2808910" cy="405367"/>
          </a:xfrm>
          <a:prstGeom prst="rect">
            <a:avLst/>
          </a:prstGeom>
        </p:spPr>
        <p:txBody>
          <a:bodyPr wrap="none">
            <a:spAutoFit/>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a:spLocks noChangeArrowheads="1"/>
          </p:cNvSpPr>
          <p:nvPr/>
        </p:nvSpPr>
        <p:spPr bwMode="auto">
          <a:xfrm>
            <a:off x="3284112" y="5343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169"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16" y="743058"/>
            <a:ext cx="4105275" cy="53401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15339" y="742590"/>
            <a:ext cx="6096000" cy="4230774"/>
          </a:xfrm>
          <a:prstGeom prst="rect">
            <a:avLst/>
          </a:prstGeom>
        </p:spPr>
        <p:txBody>
          <a:bodyPr>
            <a:spAutoFit/>
          </a:bodyPr>
          <a:lstStyle/>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EXPLANATION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Activity diagram are a loosely defined diagram to show workflows of stepwise activities and actions, with support for choice, iteration and concurrency. UML, activity diagrams can be used to describe the business and operational step-by-step workflows of components in a system. UML activity diagrams could potentially model the internal logic of a complex operation. In many ways UML activity diagrams are the object-oriented equivalent of flow charts and data flow diagrams (DFDs)from structural development.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9815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83" y="269315"/>
            <a:ext cx="2510624" cy="400110"/>
          </a:xfrm>
          <a:prstGeom prst="rect">
            <a:avLst/>
          </a:prstGeom>
        </p:spPr>
        <p:txBody>
          <a:bodyPr wrap="none">
            <a:spAutoFit/>
          </a:bodyPr>
          <a:lstStyle/>
          <a:p>
            <a:r>
              <a:rPr lang="en-US" sz="2000" b="1" dirty="0">
                <a:effectLst/>
                <a:latin typeface="Times New Roman" panose="02020603050405020304" pitchFamily="18" charset="0"/>
                <a:ea typeface="Calibri" panose="020F0502020204030204" pitchFamily="34" charset="0"/>
              </a:rPr>
              <a:t>CLASS DIAGRAM </a:t>
            </a:r>
            <a:endParaRPr lang="en-US" sz="2000" dirty="0"/>
          </a:p>
        </p:txBody>
      </p:sp>
      <p:sp>
        <p:nvSpPr>
          <p:cNvPr id="3" name="Rectangle 2"/>
          <p:cNvSpPr>
            <a:spLocks noChangeArrowheads="1"/>
          </p:cNvSpPr>
          <p:nvPr/>
        </p:nvSpPr>
        <p:spPr bwMode="auto">
          <a:xfrm>
            <a:off x="2949262" y="11075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84" y="1390218"/>
            <a:ext cx="5943600" cy="3638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949262" y="52033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6612835" y="1544103"/>
            <a:ext cx="5141843" cy="2984278"/>
          </a:xfrm>
          <a:prstGeom prst="rect">
            <a:avLst/>
          </a:prstGeom>
        </p:spPr>
        <p:txBody>
          <a:bodyPr wrap="square">
            <a:spAutoFit/>
          </a:bodyPr>
          <a:lstStyle/>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EXPLANATION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Class diagram is a type of static structure diagram that describes the structure of a system by showing the system's classes, their attributes, and the relationships between the classes. The classes in a class diagram represent both the main objects and or interactions in the application and the objects.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858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004" y="251581"/>
            <a:ext cx="2666114" cy="463397"/>
          </a:xfrm>
          <a:prstGeom prst="rect">
            <a:avLst/>
          </a:prstGeom>
        </p:spPr>
        <p:txBody>
          <a:bodyPr wrap="none">
            <a:spAutoFit/>
          </a:bodyPr>
          <a:lstStyle/>
          <a:p>
            <a:pPr algn="just">
              <a:lnSpc>
                <a:spcPct val="150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a:spLocks noChangeArrowheads="1"/>
          </p:cNvSpPr>
          <p:nvPr/>
        </p:nvSpPr>
        <p:spPr bwMode="auto">
          <a:xfrm>
            <a:off x="1384213" y="746533"/>
            <a:ext cx="150599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217"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18" y="1254364"/>
            <a:ext cx="5989982"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384213" y="5509033"/>
            <a:ext cx="150599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6679096" y="1254364"/>
            <a:ext cx="4837043" cy="3103414"/>
          </a:xfrm>
          <a:prstGeom prst="rect">
            <a:avLst/>
          </a:prstGeom>
        </p:spPr>
        <p:txBody>
          <a:bodyPr wrap="square">
            <a:spAutoFit/>
          </a:bodyPr>
          <a:lstStyle/>
          <a:p>
            <a:pP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EXPLANATION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In our sequence diagram specifying processes operate with one another and in order. In our sequence diagram first propose For this in our component diagram first propose a data  In this proposed method we are using Hash-Solomon Code Algorithm to encrypt the data.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1795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69359" y="408084"/>
            <a:ext cx="5585637" cy="2745740"/>
          </a:xfrm>
          <a:prstGeom prst="rect">
            <a:avLst/>
          </a:prstGeom>
        </p:spPr>
      </p:pic>
      <p:pic>
        <p:nvPicPr>
          <p:cNvPr id="3" name="Picture 2">
            <a:extLst>
              <a:ext uri="{FF2B5EF4-FFF2-40B4-BE49-F238E27FC236}">
                <a16:creationId xmlns:a16="http://schemas.microsoft.com/office/drawing/2014/main" id="{8A96D7A2-C8BE-127D-6741-8FE8332DD5B0}"/>
              </a:ext>
            </a:extLst>
          </p:cNvPr>
          <p:cNvPicPr/>
          <p:nvPr/>
        </p:nvPicPr>
        <p:blipFill>
          <a:blip r:embed="rId3"/>
          <a:stretch>
            <a:fillRect/>
          </a:stretch>
        </p:blipFill>
        <p:spPr>
          <a:xfrm>
            <a:off x="6096000" y="408084"/>
            <a:ext cx="5585637" cy="2745740"/>
          </a:xfrm>
          <a:prstGeom prst="rect">
            <a:avLst/>
          </a:prstGeom>
        </p:spPr>
      </p:pic>
      <p:pic>
        <p:nvPicPr>
          <p:cNvPr id="6" name="Picture 5">
            <a:extLst>
              <a:ext uri="{FF2B5EF4-FFF2-40B4-BE49-F238E27FC236}">
                <a16:creationId xmlns:a16="http://schemas.microsoft.com/office/drawing/2014/main" id="{BBE53784-92D7-008B-10BA-56448ADD3F77}"/>
              </a:ext>
            </a:extLst>
          </p:cNvPr>
          <p:cNvPicPr>
            <a:picLocks noChangeAspect="1"/>
          </p:cNvPicPr>
          <p:nvPr/>
        </p:nvPicPr>
        <p:blipFill>
          <a:blip r:embed="rId4"/>
          <a:stretch>
            <a:fillRect/>
          </a:stretch>
        </p:blipFill>
        <p:spPr>
          <a:xfrm>
            <a:off x="269359" y="3412921"/>
            <a:ext cx="5585637" cy="2607057"/>
          </a:xfrm>
          <a:prstGeom prst="rect">
            <a:avLst/>
          </a:prstGeom>
        </p:spPr>
      </p:pic>
      <p:pic>
        <p:nvPicPr>
          <p:cNvPr id="7" name="Picture 6">
            <a:extLst>
              <a:ext uri="{FF2B5EF4-FFF2-40B4-BE49-F238E27FC236}">
                <a16:creationId xmlns:a16="http://schemas.microsoft.com/office/drawing/2014/main" id="{C322B3F3-E341-81EA-AB6B-D08DB9FD2C2A}"/>
              </a:ext>
            </a:extLst>
          </p:cNvPr>
          <p:cNvPicPr>
            <a:picLocks noChangeAspect="1"/>
          </p:cNvPicPr>
          <p:nvPr/>
        </p:nvPicPr>
        <p:blipFill>
          <a:blip r:embed="rId5"/>
          <a:stretch>
            <a:fillRect/>
          </a:stretch>
        </p:blipFill>
        <p:spPr>
          <a:xfrm>
            <a:off x="6096000" y="3509702"/>
            <a:ext cx="5585637" cy="2510276"/>
          </a:xfrm>
          <a:prstGeom prst="rect">
            <a:avLst/>
          </a:prstGeom>
        </p:spPr>
      </p:pic>
    </p:spTree>
    <p:extLst>
      <p:ext uri="{BB962C8B-B14F-4D97-AF65-F5344CB8AC3E}">
        <p14:creationId xmlns:p14="http://schemas.microsoft.com/office/powerpoint/2010/main" val="302802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96" y="1436105"/>
            <a:ext cx="11436440" cy="3176319"/>
          </a:xfrm>
          <a:prstGeom prst="rect">
            <a:avLst/>
          </a:prstGeom>
        </p:spPr>
        <p:txBody>
          <a:bodyPr wrap="square">
            <a:spAutoFit/>
          </a:bodyPr>
          <a:lstStyle/>
          <a:p>
            <a:pPr algn="just">
              <a:lnSpc>
                <a:spcPct val="150000"/>
              </a:lnSpc>
            </a:pPr>
            <a:r>
              <a:rPr lang="en-US"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a:t>
            </a:r>
            <a:r>
              <a:rPr lang="en-US" sz="20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Sensitive data transaction is confidential information that must be kept safe and out of reach from all outsiders unless they have permission to access it. Access to sensitive data should be limited through sufficient data security and information security practices designed to prevent data leaks and data breaches. Sensitive data can be any sort of information that needs to be protected from unauthorized access to safeguard the privacy or security of an individual or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It can include any information pertaining to: Passwords.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86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211033" y="1473372"/>
            <a:ext cx="5601586" cy="3098630"/>
          </a:xfrm>
          <a:prstGeom prst="rect">
            <a:avLst/>
          </a:prstGeom>
        </p:spPr>
      </p:pic>
    </p:spTree>
    <p:extLst>
      <p:ext uri="{BB962C8B-B14F-4D97-AF65-F5344CB8AC3E}">
        <p14:creationId xmlns:p14="http://schemas.microsoft.com/office/powerpoint/2010/main" val="940404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637" y="481304"/>
            <a:ext cx="5766363" cy="498663"/>
          </a:xfrm>
          <a:prstGeom prst="rect">
            <a:avLst/>
          </a:prstGeom>
        </p:spPr>
        <p:txBody>
          <a:bodyPr wrap="square">
            <a:spAutoFit/>
          </a:bodyPr>
          <a:lstStyle/>
          <a:p>
            <a:pPr>
              <a:lnSpc>
                <a:spcPct val="150000"/>
              </a:lnSpc>
            </a:pPr>
            <a:r>
              <a:rPr lang="en-US" sz="2000" b="1" dirty="0">
                <a:effectLst/>
                <a:latin typeface="Times New Roman" panose="02020603050405020304" pitchFamily="18" charset="0"/>
                <a:ea typeface="Times New Roman" panose="02020603050405020304" pitchFamily="18" charset="0"/>
              </a:rPr>
              <a:t>FUTIRE ENHANCEMET</a:t>
            </a:r>
            <a:endParaRPr lang="en-US" sz="16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329637" y="1303394"/>
            <a:ext cx="11674521" cy="1323439"/>
          </a:xfrm>
          <a:prstGeom prst="rect">
            <a:avLst/>
          </a:prstGeom>
        </p:spPr>
        <p:txBody>
          <a:bodyPr wrap="square">
            <a:spAutoFit/>
          </a:bodyPr>
          <a:lstStyle/>
          <a:p>
            <a:pPr marL="342900" marR="0" lvl="0" indent="-342900" algn="just">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Implementing a real-world anonymous database system.</a:t>
            </a:r>
          </a:p>
          <a:p>
            <a:pPr marL="342900" marR="0" lvl="0" indent="-342900" algn="just">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Improving the efficiency of protocols, in terms of number of messages exchanged and in terms of their sizes, as well.</a:t>
            </a:r>
          </a:p>
          <a:p>
            <a:pPr marL="342900" marR="0" lvl="0" indent="-342900" algn="just">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Implement using two algorithms.</a:t>
            </a:r>
          </a:p>
        </p:txBody>
      </p:sp>
      <p:sp>
        <p:nvSpPr>
          <p:cNvPr id="5" name="TextBox 4">
            <a:extLst>
              <a:ext uri="{FF2B5EF4-FFF2-40B4-BE49-F238E27FC236}">
                <a16:creationId xmlns:a16="http://schemas.microsoft.com/office/drawing/2014/main" id="{A011E40D-19D6-E8E7-EFB4-F12A8F8BA1A4}"/>
              </a:ext>
            </a:extLst>
          </p:cNvPr>
          <p:cNvSpPr txBox="1"/>
          <p:nvPr/>
        </p:nvSpPr>
        <p:spPr>
          <a:xfrm>
            <a:off x="329637" y="2908151"/>
            <a:ext cx="6097772" cy="504625"/>
          </a:xfrm>
          <a:prstGeom prst="rect">
            <a:avLst/>
          </a:prstGeom>
          <a:noFill/>
        </p:spPr>
        <p:txBody>
          <a:bodyPr wrap="square">
            <a:spAutoFit/>
          </a:bodyPr>
          <a:lstStyle/>
          <a:p>
            <a:pPr>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CA808EF-715C-8391-C1E1-F611B6425638}"/>
              </a:ext>
            </a:extLst>
          </p:cNvPr>
          <p:cNvSpPr txBox="1"/>
          <p:nvPr/>
        </p:nvSpPr>
        <p:spPr>
          <a:xfrm>
            <a:off x="329637" y="3778312"/>
            <a:ext cx="11674521" cy="163121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Data sensitivity concerns information that should be protected from unauthorized access or disclosure due to its sensitive nature. For some, that might be Team leader, Staff details records. Sensitive data is confidential information that must be kept safe and out of reach from all outsiders unless they have permission to access it. Access to sensitive data should be limited through sufficient data security and information security practices designed to prevent</a:t>
            </a:r>
            <a:r>
              <a:rPr lang="en-US" sz="1800" dirty="0"/>
              <a:t>.</a:t>
            </a:r>
            <a:endParaRPr lang="en-IN" sz="1800" dirty="0"/>
          </a:p>
        </p:txBody>
      </p:sp>
    </p:spTree>
    <p:extLst>
      <p:ext uri="{BB962C8B-B14F-4D97-AF65-F5344CB8AC3E}">
        <p14:creationId xmlns:p14="http://schemas.microsoft.com/office/powerpoint/2010/main" val="2004000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56" y="233916"/>
            <a:ext cx="11738345" cy="8003217"/>
          </a:xfrm>
          <a:prstGeom prst="rect">
            <a:avLst/>
          </a:prstGeom>
        </p:spPr>
        <p:txBody>
          <a:bodyPr wrap="square">
            <a:spAutoFit/>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solidFill>
                  <a:srgbClr val="000000"/>
                </a:solidFill>
                <a:latin typeface="Times New Roman" panose="02020603050405020304" pitchFamily="18" charset="0"/>
                <a:ea typeface="Calibri" panose="020F0502020204030204" pitchFamily="34" charset="0"/>
              </a:rPr>
              <a:t>[1] P. J. Taylor, T. </a:t>
            </a:r>
            <a:r>
              <a:rPr lang="en-US" dirty="0" err="1">
                <a:solidFill>
                  <a:srgbClr val="000000"/>
                </a:solidFill>
                <a:latin typeface="Times New Roman" panose="02020603050405020304" pitchFamily="18" charset="0"/>
                <a:ea typeface="Calibri" panose="020F0502020204030204" pitchFamily="34" charset="0"/>
              </a:rPr>
              <a:t>Dargahi</a:t>
            </a:r>
            <a:r>
              <a:rPr lang="en-US" dirty="0">
                <a:solidFill>
                  <a:srgbClr val="000000"/>
                </a:solidFill>
                <a:latin typeface="Times New Roman" panose="02020603050405020304" pitchFamily="18" charset="0"/>
                <a:ea typeface="Calibri" panose="020F0502020204030204" pitchFamily="34" charset="0"/>
              </a:rPr>
              <a:t>, A. </a:t>
            </a:r>
            <a:r>
              <a:rPr lang="en-US" dirty="0" err="1">
                <a:solidFill>
                  <a:srgbClr val="000000"/>
                </a:solidFill>
                <a:latin typeface="Times New Roman" panose="02020603050405020304" pitchFamily="18" charset="0"/>
                <a:ea typeface="Calibri" panose="020F0502020204030204" pitchFamily="34" charset="0"/>
              </a:rPr>
              <a:t>Dehghantanha</a:t>
            </a:r>
            <a:r>
              <a:rPr lang="en-US" dirty="0">
                <a:solidFill>
                  <a:srgbClr val="000000"/>
                </a:solidFill>
                <a:latin typeface="Times New Roman" panose="02020603050405020304" pitchFamily="18" charset="0"/>
                <a:ea typeface="Calibri" panose="020F0502020204030204" pitchFamily="34" charset="0"/>
              </a:rPr>
              <a:t>, R. M. </a:t>
            </a:r>
            <a:r>
              <a:rPr lang="en-US" dirty="0" err="1">
                <a:solidFill>
                  <a:srgbClr val="000000"/>
                </a:solidFill>
                <a:latin typeface="Times New Roman" panose="02020603050405020304" pitchFamily="18" charset="0"/>
                <a:ea typeface="Calibri" panose="020F0502020204030204" pitchFamily="34" charset="0"/>
              </a:rPr>
              <a:t>Parizi</a:t>
            </a:r>
            <a:r>
              <a:rPr lang="en-US" dirty="0">
                <a:solidFill>
                  <a:srgbClr val="000000"/>
                </a:solidFill>
                <a:latin typeface="Times New Roman" panose="02020603050405020304" pitchFamily="18" charset="0"/>
                <a:ea typeface="Calibri" panose="020F0502020204030204" pitchFamily="34" charset="0"/>
              </a:rPr>
              <a:t>, and K. K. R. Choo, “A systematic literature review of blockchain cyber security,” </a:t>
            </a:r>
            <a:r>
              <a:rPr lang="en-US" i="1" dirty="0">
                <a:solidFill>
                  <a:srgbClr val="000000"/>
                </a:solidFill>
                <a:latin typeface="Times New Roman" panose="02020603050405020304" pitchFamily="18" charset="0"/>
                <a:ea typeface="Calibri" panose="020F0502020204030204" pitchFamily="34" charset="0"/>
              </a:rPr>
              <a:t>Digital Communications and Networks</a:t>
            </a:r>
            <a:r>
              <a:rPr lang="en-US" dirty="0">
                <a:solidFill>
                  <a:srgbClr val="000000"/>
                </a:solidFill>
                <a:latin typeface="Times New Roman" panose="02020603050405020304" pitchFamily="18" charset="0"/>
                <a:ea typeface="Calibri" panose="020F0502020204030204" pitchFamily="34" charset="0"/>
              </a:rPr>
              <a:t>, vol. 6, no. 2, pp. 147-156, 2020. </a:t>
            </a:r>
          </a:p>
          <a:p>
            <a:pPr algn="just"/>
            <a:r>
              <a:rPr lang="en-US" dirty="0">
                <a:solidFill>
                  <a:srgbClr val="000000"/>
                </a:solidFill>
                <a:latin typeface="Times New Roman" panose="02020603050405020304" pitchFamily="18" charset="0"/>
                <a:ea typeface="Calibri" panose="020F0502020204030204" pitchFamily="34" charset="0"/>
              </a:rPr>
              <a:t>[2] D. Liu and J. Lee, “CNN based Malicious Website Detection by Invalidating Multiple Web Spams,” </a:t>
            </a:r>
            <a:r>
              <a:rPr lang="en-US" i="1" dirty="0">
                <a:solidFill>
                  <a:srgbClr val="000000"/>
                </a:solidFill>
                <a:latin typeface="Times New Roman" panose="02020603050405020304" pitchFamily="18" charset="0"/>
                <a:ea typeface="Calibri" panose="020F0502020204030204" pitchFamily="34" charset="0"/>
              </a:rPr>
              <a:t>IEEE Access</a:t>
            </a:r>
            <a:r>
              <a:rPr lang="en-US" dirty="0">
                <a:solidFill>
                  <a:srgbClr val="000000"/>
                </a:solidFill>
                <a:latin typeface="Times New Roman" panose="02020603050405020304" pitchFamily="18" charset="0"/>
                <a:ea typeface="Calibri" panose="020F0502020204030204" pitchFamily="34" charset="0"/>
              </a:rPr>
              <a:t>, vol. 8, no. 1, pp. 97258-97266, 2020. </a:t>
            </a:r>
          </a:p>
          <a:p>
            <a:pPr algn="just"/>
            <a:r>
              <a:rPr lang="en-US" dirty="0">
                <a:solidFill>
                  <a:srgbClr val="000000"/>
                </a:solidFill>
                <a:latin typeface="Times New Roman" panose="02020603050405020304" pitchFamily="18" charset="0"/>
                <a:ea typeface="Calibri" panose="020F0502020204030204" pitchFamily="34" charset="0"/>
              </a:rPr>
              <a:t>[3] W. Martin, V. </a:t>
            </a:r>
            <a:r>
              <a:rPr lang="en-US" dirty="0" err="1">
                <a:solidFill>
                  <a:srgbClr val="000000"/>
                </a:solidFill>
                <a:latin typeface="Times New Roman" panose="02020603050405020304" pitchFamily="18" charset="0"/>
                <a:ea typeface="Calibri" panose="020F0502020204030204" pitchFamily="34" charset="0"/>
              </a:rPr>
              <a:t>Friedhelm</a:t>
            </a:r>
            <a:r>
              <a:rPr lang="en-US" dirty="0">
                <a:solidFill>
                  <a:srgbClr val="000000"/>
                </a:solidFill>
                <a:latin typeface="Times New Roman" panose="02020603050405020304" pitchFamily="18" charset="0"/>
                <a:ea typeface="Calibri" panose="020F0502020204030204" pitchFamily="34" charset="0"/>
              </a:rPr>
              <a:t>, and K. Axel, “Tracing manufacturing processes using blockchain-based token compositions,” </a:t>
            </a:r>
            <a:r>
              <a:rPr lang="en-US" i="1" dirty="0">
                <a:solidFill>
                  <a:srgbClr val="000000"/>
                </a:solidFill>
                <a:latin typeface="Times New Roman" panose="02020603050405020304" pitchFamily="18" charset="0"/>
                <a:ea typeface="Calibri" panose="020F0502020204030204" pitchFamily="34" charset="0"/>
              </a:rPr>
              <a:t>Digital Communications and Networks</a:t>
            </a:r>
            <a:r>
              <a:rPr lang="en-US" dirty="0">
                <a:solidFill>
                  <a:srgbClr val="000000"/>
                </a:solidFill>
                <a:latin typeface="Times New Roman" panose="02020603050405020304" pitchFamily="18" charset="0"/>
                <a:ea typeface="Calibri" panose="020F0502020204030204" pitchFamily="34" charset="0"/>
              </a:rPr>
              <a:t>, vol. 6, no 2, pp. 167-176, 2019. </a:t>
            </a:r>
          </a:p>
          <a:p>
            <a:pPr algn="just"/>
            <a:r>
              <a:rPr lang="en-US" dirty="0">
                <a:solidFill>
                  <a:srgbClr val="000000"/>
                </a:solidFill>
                <a:latin typeface="Times New Roman" panose="02020603050405020304" pitchFamily="18" charset="0"/>
                <a:ea typeface="Calibri" panose="020F0502020204030204" pitchFamily="34" charset="0"/>
              </a:rPr>
              <a:t>[4] D. </a:t>
            </a:r>
            <a:r>
              <a:rPr lang="en-US" dirty="0" err="1">
                <a:solidFill>
                  <a:srgbClr val="000000"/>
                </a:solidFill>
                <a:latin typeface="Times New Roman" panose="02020603050405020304" pitchFamily="18" charset="0"/>
                <a:ea typeface="Calibri" panose="020F0502020204030204" pitchFamily="34" charset="0"/>
              </a:rPr>
              <a:t>Puthal</a:t>
            </a:r>
            <a:r>
              <a:rPr lang="en-US" dirty="0">
                <a:solidFill>
                  <a:srgbClr val="000000"/>
                </a:solidFill>
                <a:latin typeface="Times New Roman" panose="02020603050405020304" pitchFamily="18" charset="0"/>
                <a:ea typeface="Calibri" panose="020F0502020204030204" pitchFamily="34" charset="0"/>
              </a:rPr>
              <a:t>, N. Malik, S. P. Mohanty, E. </a:t>
            </a:r>
            <a:r>
              <a:rPr lang="en-US" dirty="0" err="1">
                <a:solidFill>
                  <a:srgbClr val="000000"/>
                </a:solidFill>
                <a:latin typeface="Times New Roman" panose="02020603050405020304" pitchFamily="18" charset="0"/>
                <a:ea typeface="Calibri" panose="020F0502020204030204" pitchFamily="34" charset="0"/>
              </a:rPr>
              <a:t>Kougianos</a:t>
            </a:r>
            <a:r>
              <a:rPr lang="en-US" dirty="0">
                <a:solidFill>
                  <a:srgbClr val="000000"/>
                </a:solidFill>
                <a:latin typeface="Times New Roman" panose="02020603050405020304" pitchFamily="18" charset="0"/>
                <a:ea typeface="Calibri" panose="020F0502020204030204" pitchFamily="34" charset="0"/>
              </a:rPr>
              <a:t> and G. Das, “Everything You Wanted to Know About the Blockchain: Its Promise, Components, Processes, and Problems,” </a:t>
            </a:r>
            <a:r>
              <a:rPr lang="en-US" i="1" dirty="0">
                <a:solidFill>
                  <a:srgbClr val="000000"/>
                </a:solidFill>
                <a:latin typeface="Times New Roman" panose="02020603050405020304" pitchFamily="18" charset="0"/>
                <a:ea typeface="Calibri" panose="020F0502020204030204" pitchFamily="34" charset="0"/>
              </a:rPr>
              <a:t>IEEE Consumer Electronics Magazine</a:t>
            </a:r>
            <a:r>
              <a:rPr lang="en-US" dirty="0">
                <a:solidFill>
                  <a:srgbClr val="000000"/>
                </a:solidFill>
                <a:latin typeface="Times New Roman" panose="02020603050405020304" pitchFamily="18" charset="0"/>
                <a:ea typeface="Calibri" panose="020F0502020204030204" pitchFamily="34" charset="0"/>
              </a:rPr>
              <a:t>, vol. 7, no. 4, pp. 6-14, 2018. </a:t>
            </a:r>
          </a:p>
          <a:p>
            <a:pPr algn="just"/>
            <a:r>
              <a:rPr lang="en-US" dirty="0">
                <a:solidFill>
                  <a:srgbClr val="000000"/>
                </a:solidFill>
                <a:latin typeface="Times New Roman" panose="02020603050405020304" pitchFamily="18" charset="0"/>
                <a:ea typeface="Calibri" panose="020F0502020204030204" pitchFamily="34" charset="0"/>
              </a:rPr>
              <a:t>[5] L. Peng, W. Feng, and Z. Yan. (2020). Privacy preservation in permissionless blockchain: A survey. </a:t>
            </a:r>
            <a:r>
              <a:rPr lang="en-US" i="1" dirty="0">
                <a:solidFill>
                  <a:srgbClr val="000000"/>
                </a:solidFill>
                <a:latin typeface="Times New Roman" panose="02020603050405020304" pitchFamily="18" charset="0"/>
                <a:ea typeface="Calibri" panose="020F0502020204030204" pitchFamily="34" charset="0"/>
              </a:rPr>
              <a:t>Digital Communications and Networks</a:t>
            </a:r>
            <a:r>
              <a:rPr lang="en-US" dirty="0">
                <a:solidFill>
                  <a:srgbClr val="000000"/>
                </a:solidFill>
                <a:latin typeface="Times New Roman" panose="02020603050405020304" pitchFamily="18" charset="0"/>
                <a:ea typeface="Calibri" panose="020F0502020204030204" pitchFamily="34" charset="0"/>
              </a:rPr>
              <a:t>. [Online]. Available: https://doi.org/10.1016/j.dcan.2020.05.008. </a:t>
            </a:r>
          </a:p>
          <a:p>
            <a:pPr algn="just"/>
            <a:r>
              <a:rPr lang="en-US" dirty="0">
                <a:solidFill>
                  <a:srgbClr val="000000"/>
                </a:solidFill>
                <a:latin typeface="Times New Roman" panose="02020603050405020304" pitchFamily="18" charset="0"/>
                <a:ea typeface="Calibri" panose="020F0502020204030204" pitchFamily="34" charset="0"/>
              </a:rPr>
              <a:t>[6]</a:t>
            </a:r>
            <a:r>
              <a:rPr lang="en-US"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kern="1200" dirty="0" err="1">
                <a:solidFill>
                  <a:schemeClr val="dk1"/>
                </a:solidFill>
                <a:effectLst/>
                <a:latin typeface="Times New Roman" panose="02020603050405020304" pitchFamily="18" charset="0"/>
                <a:ea typeface="+mn-ea"/>
                <a:cs typeface="Times New Roman" panose="02020603050405020304" pitchFamily="18" charset="0"/>
              </a:rPr>
              <a:t>Anmin</a:t>
            </a:r>
            <a:r>
              <a:rPr lang="en-US" sz="1800" b="0" i="0" u="none" kern="1200" dirty="0">
                <a:solidFill>
                  <a:schemeClr val="dk1"/>
                </a:solidFill>
                <a:effectLst/>
                <a:latin typeface="Times New Roman" panose="02020603050405020304" pitchFamily="18" charset="0"/>
                <a:ea typeface="+mn-ea"/>
                <a:cs typeface="Times New Roman" panose="02020603050405020304" pitchFamily="18" charset="0"/>
              </a:rPr>
              <a:t> Fu; Shui Yu; </a:t>
            </a:r>
            <a:r>
              <a:rPr lang="en-US" sz="1800" b="0" i="0" u="none" kern="1200" dirty="0" err="1">
                <a:solidFill>
                  <a:schemeClr val="dk1"/>
                </a:solidFill>
                <a:effectLst/>
                <a:latin typeface="Times New Roman" panose="02020603050405020304" pitchFamily="18" charset="0"/>
                <a:ea typeface="+mn-ea"/>
                <a:cs typeface="Times New Roman" panose="02020603050405020304" pitchFamily="18" charset="0"/>
              </a:rPr>
              <a:t>Yuqing</a:t>
            </a:r>
            <a:r>
              <a:rPr lang="en-US" sz="1800" b="0" i="0" u="none" kern="1200" dirty="0">
                <a:solidFill>
                  <a:schemeClr val="dk1"/>
                </a:solidFill>
                <a:effectLst/>
                <a:latin typeface="Times New Roman" panose="02020603050405020304" pitchFamily="18" charset="0"/>
                <a:ea typeface="+mn-ea"/>
                <a:cs typeface="Times New Roman" panose="02020603050405020304" pitchFamily="18" charset="0"/>
              </a:rPr>
              <a:t> Zhang; </a:t>
            </a:r>
            <a:r>
              <a:rPr lang="en-US" sz="1800" b="0" i="0" u="none" kern="1200" dirty="0" err="1">
                <a:solidFill>
                  <a:schemeClr val="dk1"/>
                </a:solidFill>
                <a:effectLst/>
                <a:latin typeface="Times New Roman" panose="02020603050405020304" pitchFamily="18" charset="0"/>
                <a:ea typeface="+mn-ea"/>
                <a:cs typeface="Times New Roman" panose="02020603050405020304" pitchFamily="18" charset="0"/>
              </a:rPr>
              <a:t>Huaqun</a:t>
            </a:r>
            <a:r>
              <a:rPr lang="en-US" sz="1800" b="0" i="0" u="none" kern="1200" dirty="0">
                <a:solidFill>
                  <a:schemeClr val="dk1"/>
                </a:solidFill>
                <a:effectLst/>
                <a:latin typeface="Times New Roman" panose="02020603050405020304" pitchFamily="18" charset="0"/>
                <a:ea typeface="+mn-ea"/>
                <a:cs typeface="Times New Roman" panose="02020603050405020304" pitchFamily="18" charset="0"/>
              </a:rPr>
              <a:t> Wang; </a:t>
            </a:r>
            <a:r>
              <a:rPr lang="en-US" sz="1800" b="0" i="0" u="none" kern="1200" dirty="0" err="1">
                <a:solidFill>
                  <a:schemeClr val="dk1"/>
                </a:solidFill>
                <a:effectLst/>
                <a:latin typeface="Times New Roman" panose="02020603050405020304" pitchFamily="18" charset="0"/>
                <a:ea typeface="+mn-ea"/>
                <a:cs typeface="Times New Roman" panose="02020603050405020304" pitchFamily="18" charset="0"/>
              </a:rPr>
              <a:t>Chanying</a:t>
            </a:r>
            <a:r>
              <a:rPr lang="en-US" sz="1800" b="0" i="0" u="none" kern="1200" dirty="0">
                <a:solidFill>
                  <a:schemeClr val="dk1"/>
                </a:solidFill>
                <a:effectLst/>
                <a:latin typeface="Times New Roman" panose="02020603050405020304" pitchFamily="18" charset="0"/>
                <a:ea typeface="+mn-ea"/>
                <a:cs typeface="Times New Roman" panose="02020603050405020304" pitchFamily="18" charset="0"/>
              </a:rPr>
              <a:t> Huang,”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A New Privacy-Aware Public Auditing Scheme for Cloud Data Sharing with Group Users</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p>
          <a:p>
            <a:pPr algn="just"/>
            <a:r>
              <a:rPr lang="en-US" dirty="0">
                <a:solidFill>
                  <a:schemeClr val="dk1"/>
                </a:solidFill>
                <a:latin typeface="Times New Roman" panose="02020603050405020304" pitchFamily="18" charset="0"/>
                <a:cs typeface="Times New Roman" panose="02020603050405020304" pitchFamily="18" charset="0"/>
              </a:rPr>
              <a:t>[7]</a:t>
            </a:r>
            <a:r>
              <a:rPr lang="en-US" sz="1800" u="sng" kern="1200" dirty="0">
                <a:solidFill>
                  <a:schemeClr val="dk1"/>
                </a:solidFill>
                <a:effectLst/>
                <a:latin typeface="Times New Roman" panose="02020603050405020304" pitchFamily="18" charset="0"/>
                <a:ea typeface="+mn-ea"/>
                <a:cs typeface="Times New Roman" panose="02020603050405020304" pitchFamily="18" charset="0"/>
              </a:rPr>
              <a:t> Sundari S</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u="sng" kern="1200" dirty="0" err="1">
                <a:solidFill>
                  <a:schemeClr val="dk1"/>
                </a:solidFill>
                <a:effectLst/>
                <a:latin typeface="Times New Roman" panose="02020603050405020304" pitchFamily="18" charset="0"/>
                <a:ea typeface="+mn-ea"/>
                <a:cs typeface="Times New Roman" panose="02020603050405020304" pitchFamily="18" charset="0"/>
              </a:rPr>
              <a:t>Ananthi</a:t>
            </a:r>
            <a:r>
              <a:rPr lang="en-US" sz="1800" u="sng" kern="1200" dirty="0">
                <a:solidFill>
                  <a:schemeClr val="dk1"/>
                </a:solidFill>
                <a:effectLst/>
                <a:latin typeface="Times New Roman" panose="02020603050405020304" pitchFamily="18" charset="0"/>
                <a:ea typeface="+mn-ea"/>
                <a:cs typeface="Times New Roman" panose="02020603050405020304" pitchFamily="18" charset="0"/>
              </a:rPr>
              <a:t> M,</a:t>
            </a:r>
            <a:r>
              <a:rPr lang="en-US" sz="1800" i="1" u="sng"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 Secure multi-party computation in differential private data with Data Integrity Protection</a:t>
            </a:r>
            <a:r>
              <a:rPr lang="en-IN" i="1" kern="1200" dirty="0">
                <a:solidFill>
                  <a:schemeClr val="dk1"/>
                </a:solidFill>
                <a:effectLst/>
                <a:latin typeface="Times New Roman" panose="02020603050405020304" pitchFamily="18" charset="0"/>
                <a:ea typeface="+mn-ea"/>
                <a:cs typeface="Times New Roman" panose="02020603050405020304" pitchFamily="18" charset="0"/>
              </a:rPr>
              <a:t>”</a:t>
            </a:r>
          </a:p>
          <a:p>
            <a:pPr algn="just"/>
            <a:r>
              <a:rPr lang="en-IN" sz="1800" dirty="0">
                <a:solidFill>
                  <a:schemeClr val="dk1"/>
                </a:solidFill>
                <a:latin typeface="Times New Roman" panose="02020603050405020304" pitchFamily="18" charset="0"/>
                <a:cs typeface="Times New Roman" panose="02020603050405020304" pitchFamily="18" charset="0"/>
              </a:rPr>
              <a:t>[8]</a:t>
            </a:r>
            <a:r>
              <a:rPr lang="en-US" sz="1800" u="sng"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u="sng" kern="1200" dirty="0" err="1">
                <a:solidFill>
                  <a:schemeClr val="dk1"/>
                </a:solidFill>
                <a:effectLst/>
                <a:latin typeface="Times New Roman" panose="02020603050405020304" pitchFamily="18" charset="0"/>
                <a:ea typeface="+mn-ea"/>
                <a:cs typeface="Times New Roman" panose="02020603050405020304" pitchFamily="18" charset="0"/>
              </a:rPr>
              <a:t>Nileshkumar</a:t>
            </a:r>
            <a:r>
              <a:rPr lang="en-US" sz="1800" u="sng"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u="sng" kern="1200" dirty="0" err="1">
                <a:solidFill>
                  <a:schemeClr val="dk1"/>
                </a:solidFill>
                <a:effectLst/>
                <a:latin typeface="Times New Roman" panose="02020603050405020304" pitchFamily="18" charset="0"/>
                <a:ea typeface="+mn-ea"/>
                <a:cs typeface="Times New Roman" panose="02020603050405020304" pitchFamily="18" charset="0"/>
              </a:rPr>
              <a:t>Kakade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u="sng" kern="1200" dirty="0" err="1">
                <a:solidFill>
                  <a:schemeClr val="dk1"/>
                </a:solidFill>
                <a:effectLst/>
                <a:latin typeface="Times New Roman" panose="02020603050405020304" pitchFamily="18" charset="0"/>
                <a:ea typeface="+mn-ea"/>
                <a:cs typeface="Times New Roman" panose="02020603050405020304" pitchFamily="18" charset="0"/>
              </a:rPr>
              <a:t>Utpalkumar</a:t>
            </a:r>
            <a:r>
              <a:rPr lang="en-US" sz="1800" u="sng" kern="1200" dirty="0">
                <a:solidFill>
                  <a:schemeClr val="dk1"/>
                </a:solidFill>
                <a:effectLst/>
                <a:latin typeface="Times New Roman" panose="02020603050405020304" pitchFamily="18" charset="0"/>
                <a:ea typeface="+mn-ea"/>
                <a:cs typeface="Times New Roman" panose="02020603050405020304" pitchFamily="18" charset="0"/>
              </a:rPr>
              <a:t> Patel,</a:t>
            </a:r>
            <a:r>
              <a:rPr lang="en-US" sz="1800" i="1" u="sng"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 Secure Secret Sharing Using Homomorphic Encryption</a:t>
            </a:r>
            <a:r>
              <a:rPr lang="en-IN" i="1" kern="1200" dirty="0">
                <a:solidFill>
                  <a:schemeClr val="dk1"/>
                </a:solidFill>
                <a:effectLst/>
                <a:latin typeface="Times New Roman" panose="02020603050405020304" pitchFamily="18" charset="0"/>
                <a:ea typeface="+mn-ea"/>
                <a:cs typeface="Times New Roman" panose="02020603050405020304" pitchFamily="18" charset="0"/>
              </a:rPr>
              <a:t>”</a:t>
            </a:r>
          </a:p>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[9]</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Keiic</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Keiichi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Iwamura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Ahmad Akmal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Aminuddin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Mohd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Kamalhi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Iwamura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Ahmad Akmal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Aminuddin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Mohd Kamal</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 Secure Computation by Secret Sharing using Input Encrypted with</a:t>
            </a:r>
            <a:r>
              <a:rPr lang="en-IN" i="1" dirty="0">
                <a:solidFill>
                  <a:schemeClr val="dk1"/>
                </a:solidFill>
                <a:latin typeface="Times New Roman" panose="02020603050405020304" pitchFamily="18" charset="0"/>
                <a:cs typeface="Times New Roman" panose="02020603050405020304" pitchFamily="18" charset="0"/>
              </a:rPr>
              <a:t>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Random Number.”</a:t>
            </a:r>
          </a:p>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[10]</a:t>
            </a:r>
            <a:r>
              <a:rPr lang="en-IN" sz="180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u="none" kern="1200" dirty="0" err="1">
                <a:solidFill>
                  <a:schemeClr val="dk1"/>
                </a:solidFill>
                <a:effectLst/>
                <a:latin typeface="Times New Roman" panose="02020603050405020304" pitchFamily="18" charset="0"/>
                <a:ea typeface="+mn-ea"/>
                <a:cs typeface="Times New Roman" panose="02020603050405020304" pitchFamily="18" charset="0"/>
              </a:rPr>
              <a:t>Xie</a:t>
            </a:r>
            <a:r>
              <a:rPr lang="en-IN" sz="1800" u="none" kern="1200" dirty="0">
                <a:solidFill>
                  <a:schemeClr val="dk1"/>
                </a:solidFill>
                <a:effectLst/>
                <a:latin typeface="Times New Roman" panose="02020603050405020304" pitchFamily="18" charset="0"/>
                <a:ea typeface="+mn-ea"/>
                <a:cs typeface="Times New Roman" panose="02020603050405020304" pitchFamily="18" charset="0"/>
              </a:rPr>
              <a:t> Suping , Chen  </a:t>
            </a:r>
            <a:r>
              <a:rPr lang="en-IN" sz="1800" u="none" kern="1200" dirty="0" err="1">
                <a:solidFill>
                  <a:schemeClr val="dk1"/>
                </a:solidFill>
                <a:effectLst/>
                <a:latin typeface="Times New Roman" panose="02020603050405020304" pitchFamily="18" charset="0"/>
                <a:ea typeface="+mn-ea"/>
                <a:cs typeface="Times New Roman" panose="02020603050405020304" pitchFamily="18" charset="0"/>
              </a:rPr>
              <a:t>Huaichu</a:t>
            </a:r>
            <a:r>
              <a:rPr lang="en-IN" sz="1800" u="none" kern="1200" dirty="0">
                <a:solidFill>
                  <a:schemeClr val="dk1"/>
                </a:solidFill>
                <a:effectLst/>
                <a:latin typeface="Times New Roman" panose="02020603050405020304" pitchFamily="18" charset="0"/>
                <a:ea typeface="+mn-ea"/>
                <a:cs typeface="Times New Roman" panose="02020603050405020304" pitchFamily="18" charset="0"/>
              </a:rPr>
              <a:t> , Luo    </a:t>
            </a:r>
            <a:r>
              <a:rPr lang="en-IN" sz="1800" u="none" kern="1200" dirty="0" err="1">
                <a:solidFill>
                  <a:schemeClr val="dk1"/>
                </a:solidFill>
                <a:effectLst/>
                <a:latin typeface="Times New Roman" panose="02020603050405020304" pitchFamily="18" charset="0"/>
                <a:ea typeface="+mn-ea"/>
                <a:cs typeface="Times New Roman" panose="02020603050405020304" pitchFamily="18" charset="0"/>
              </a:rPr>
              <a:t>Nainlong</a:t>
            </a:r>
            <a:r>
              <a:rPr lang="en-IN" sz="1800" u="none" kern="1200" dirty="0">
                <a:solidFill>
                  <a:schemeClr val="dk1"/>
                </a:solidFill>
                <a:effectLst/>
                <a:latin typeface="Times New Roman" panose="02020603050405020304" pitchFamily="18" charset="0"/>
                <a:ea typeface="+mn-ea"/>
                <a:cs typeface="Times New Roman" panose="02020603050405020304" pitchFamily="18" charset="0"/>
              </a:rPr>
              <a:t>, Zhang   </a:t>
            </a:r>
            <a:r>
              <a:rPr lang="en-IN" sz="1800" u="none" kern="1200" dirty="0" err="1">
                <a:solidFill>
                  <a:schemeClr val="dk1"/>
                </a:solidFill>
                <a:effectLst/>
                <a:latin typeface="Times New Roman" panose="02020603050405020304" pitchFamily="18" charset="0"/>
                <a:ea typeface="+mn-ea"/>
                <a:cs typeface="Times New Roman" panose="02020603050405020304" pitchFamily="18" charset="0"/>
              </a:rPr>
              <a:t>Huilin</a:t>
            </a:r>
            <a:r>
              <a:rPr lang="en-IN" sz="1800" u="non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Research of Data Sharing between Applications Base on User Request”</a:t>
            </a:r>
          </a:p>
          <a:p>
            <a:pPr algn="just"/>
            <a:r>
              <a:rPr lang="en-US" dirty="0">
                <a:solidFill>
                  <a:schemeClr val="dk1"/>
                </a:solidFill>
                <a:latin typeface="Times New Roman" panose="02020603050405020304" pitchFamily="18" charset="0"/>
                <a:cs typeface="Times New Roman" panose="02020603050405020304" pitchFamily="18" charset="0"/>
              </a:rPr>
              <a:t>[11]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Dongjie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Liu  AND Jong-</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Hyouk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US" sz="1800" u="none"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b="0" i="0" u="none"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US" dirty="0">
              <a:solidFill>
                <a:srgbClr val="0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4313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CBA1DF2-E70A-4E77-FD45-74C7ED94CAAD}"/>
              </a:ext>
            </a:extLst>
          </p:cNvPr>
          <p:cNvGraphicFramePr>
            <a:graphicFrameLocks noGrp="1"/>
          </p:cNvGraphicFramePr>
          <p:nvPr>
            <p:extLst>
              <p:ext uri="{D42A27DB-BD31-4B8C-83A1-F6EECF244321}">
                <p14:modId xmlns:p14="http://schemas.microsoft.com/office/powerpoint/2010/main" val="2773843624"/>
              </p:ext>
            </p:extLst>
          </p:nvPr>
        </p:nvGraphicFramePr>
        <p:xfrm>
          <a:off x="650396" y="713779"/>
          <a:ext cx="10569388" cy="5430441"/>
        </p:xfrm>
        <a:graphic>
          <a:graphicData uri="http://schemas.openxmlformats.org/drawingml/2006/table">
            <a:tbl>
              <a:tblPr firstRow="1" bandRow="1">
                <a:tableStyleId>{5C22544A-7EE6-4342-B048-85BDC9FD1C3A}</a:tableStyleId>
              </a:tblPr>
              <a:tblGrid>
                <a:gridCol w="2207012">
                  <a:extLst>
                    <a:ext uri="{9D8B030D-6E8A-4147-A177-3AD203B41FA5}">
                      <a16:colId xmlns:a16="http://schemas.microsoft.com/office/drawing/2014/main" val="1337824625"/>
                    </a:ext>
                  </a:extLst>
                </a:gridCol>
                <a:gridCol w="2196350">
                  <a:extLst>
                    <a:ext uri="{9D8B030D-6E8A-4147-A177-3AD203B41FA5}">
                      <a16:colId xmlns:a16="http://schemas.microsoft.com/office/drawing/2014/main" val="3347570440"/>
                    </a:ext>
                  </a:extLst>
                </a:gridCol>
                <a:gridCol w="2196350">
                  <a:extLst>
                    <a:ext uri="{9D8B030D-6E8A-4147-A177-3AD203B41FA5}">
                      <a16:colId xmlns:a16="http://schemas.microsoft.com/office/drawing/2014/main" val="3229422058"/>
                    </a:ext>
                  </a:extLst>
                </a:gridCol>
                <a:gridCol w="3969676">
                  <a:extLst>
                    <a:ext uri="{9D8B030D-6E8A-4147-A177-3AD203B41FA5}">
                      <a16:colId xmlns:a16="http://schemas.microsoft.com/office/drawing/2014/main" val="2487984007"/>
                    </a:ext>
                  </a:extLst>
                </a:gridCol>
              </a:tblGrid>
              <a:tr h="590173">
                <a:tc>
                  <a:txBody>
                    <a:bodyPr/>
                    <a:lstStyle/>
                    <a:p>
                      <a:endParaRPr lang="en-IN" dirty="0"/>
                    </a:p>
                    <a:p>
                      <a:r>
                        <a:rPr lang="en-IN" dirty="0"/>
                        <a:t>            YEAR</a:t>
                      </a:r>
                    </a:p>
                  </a:txBody>
                  <a:tcPr/>
                </a:tc>
                <a:tc>
                  <a:txBody>
                    <a:bodyPr/>
                    <a:lstStyle/>
                    <a:p>
                      <a:endParaRPr lang="en-IN" dirty="0"/>
                    </a:p>
                    <a:p>
                      <a:r>
                        <a:rPr lang="en-IN" dirty="0"/>
                        <a:t>      AUTHOR(S)</a:t>
                      </a:r>
                    </a:p>
                  </a:txBody>
                  <a:tcPr/>
                </a:tc>
                <a:tc>
                  <a:txBody>
                    <a:bodyPr/>
                    <a:lstStyle/>
                    <a:p>
                      <a:r>
                        <a:rPr lang="en-IN" dirty="0"/>
                        <a:t> </a:t>
                      </a:r>
                    </a:p>
                    <a:p>
                      <a:r>
                        <a:rPr lang="en-IN" dirty="0"/>
                        <a:t>      PAPER TITLE</a:t>
                      </a:r>
                    </a:p>
                  </a:txBody>
                  <a:tcPr/>
                </a:tc>
                <a:tc>
                  <a:txBody>
                    <a:bodyPr/>
                    <a:lstStyle/>
                    <a:p>
                      <a:endParaRPr lang="en-IN" dirty="0"/>
                    </a:p>
                    <a:p>
                      <a:r>
                        <a:rPr lang="en-IN" dirty="0"/>
                        <a:t>    METHODOLOGY </a:t>
                      </a:r>
                    </a:p>
                  </a:txBody>
                  <a:tcPr/>
                </a:tc>
                <a:extLst>
                  <a:ext uri="{0D108BD9-81ED-4DB2-BD59-A6C34878D82A}">
                    <a16:rowId xmlns:a16="http://schemas.microsoft.com/office/drawing/2014/main" val="716709823"/>
                  </a:ext>
                </a:extLst>
              </a:tr>
              <a:tr h="4790361">
                <a:tc>
                  <a:txBody>
                    <a:bodyPr/>
                    <a:lstStyle/>
                    <a:p>
                      <a:endParaRPr lang="en-IN" dirty="0"/>
                    </a:p>
                    <a:p>
                      <a:endParaRPr lang="en-IN" dirty="0"/>
                    </a:p>
                    <a:p>
                      <a:endParaRPr lang="en-IN" dirty="0"/>
                    </a:p>
                    <a:p>
                      <a:endParaRPr lang="en-IN" dirty="0"/>
                    </a:p>
                    <a:p>
                      <a:endParaRPr lang="en-IN" dirty="0"/>
                    </a:p>
                    <a:p>
                      <a:endParaRPr lang="en-IN" dirty="0"/>
                    </a:p>
                    <a:p>
                      <a:r>
                        <a:rPr lang="en-IN" dirty="0"/>
                        <a:t>            </a:t>
                      </a:r>
                      <a:r>
                        <a:rPr lang="en-IN" sz="2000" dirty="0"/>
                        <a:t>2015</a:t>
                      </a:r>
                    </a:p>
                  </a:txBody>
                  <a:tcPr/>
                </a:tc>
                <a:tc>
                  <a:txBody>
                    <a:bodyPr/>
                    <a:lstStyle/>
                    <a:p>
                      <a:pPr algn="just"/>
                      <a:r>
                        <a:rPr lang="en-IN" sz="1800" u="none" kern="1200" dirty="0" err="1">
                          <a:solidFill>
                            <a:schemeClr val="dk1"/>
                          </a:solidFill>
                          <a:effectLst/>
                          <a:latin typeface="Times New Roman" panose="02020603050405020304" pitchFamily="18" charset="0"/>
                          <a:ea typeface="+mn-ea"/>
                          <a:cs typeface="Times New Roman" panose="02020603050405020304" pitchFamily="18" charset="0"/>
                        </a:rPr>
                        <a:t>Xie</a:t>
                      </a:r>
                      <a:r>
                        <a:rPr lang="en-IN" sz="1800" u="none" kern="1200" dirty="0">
                          <a:solidFill>
                            <a:schemeClr val="dk1"/>
                          </a:solidFill>
                          <a:effectLst/>
                          <a:latin typeface="Times New Roman" panose="02020603050405020304" pitchFamily="18" charset="0"/>
                          <a:ea typeface="+mn-ea"/>
                          <a:cs typeface="Times New Roman" panose="02020603050405020304" pitchFamily="18" charset="0"/>
                        </a:rPr>
                        <a:t> Suping , Chen        </a:t>
                      </a:r>
                    </a:p>
                    <a:p>
                      <a:pPr algn="just"/>
                      <a:r>
                        <a:rPr lang="en-IN" sz="1800" u="none" kern="1200" dirty="0" err="1">
                          <a:solidFill>
                            <a:schemeClr val="dk1"/>
                          </a:solidFill>
                          <a:effectLst/>
                          <a:latin typeface="Times New Roman" panose="02020603050405020304" pitchFamily="18" charset="0"/>
                          <a:ea typeface="+mn-ea"/>
                          <a:cs typeface="Times New Roman" panose="02020603050405020304" pitchFamily="18" charset="0"/>
                        </a:rPr>
                        <a:t>Huaichu</a:t>
                      </a:r>
                      <a:r>
                        <a:rPr lang="en-IN" sz="1800" u="none" kern="1200" dirty="0">
                          <a:solidFill>
                            <a:schemeClr val="dk1"/>
                          </a:solidFill>
                          <a:effectLst/>
                          <a:latin typeface="Times New Roman" panose="02020603050405020304" pitchFamily="18" charset="0"/>
                          <a:ea typeface="+mn-ea"/>
                          <a:cs typeface="Times New Roman" panose="02020603050405020304" pitchFamily="18" charset="0"/>
                        </a:rPr>
                        <a:t> , Luo    </a:t>
                      </a:r>
                      <a:r>
                        <a:rPr lang="en-IN" sz="1800" u="none" kern="1200" dirty="0" err="1">
                          <a:solidFill>
                            <a:schemeClr val="dk1"/>
                          </a:solidFill>
                          <a:effectLst/>
                          <a:latin typeface="Times New Roman" panose="02020603050405020304" pitchFamily="18" charset="0"/>
                          <a:ea typeface="+mn-ea"/>
                          <a:cs typeface="Times New Roman" panose="02020603050405020304" pitchFamily="18" charset="0"/>
                        </a:rPr>
                        <a:t>Nainlong</a:t>
                      </a:r>
                      <a:r>
                        <a:rPr lang="en-IN" sz="1800" u="none" kern="1200" dirty="0">
                          <a:solidFill>
                            <a:schemeClr val="dk1"/>
                          </a:solidFill>
                          <a:effectLst/>
                          <a:latin typeface="Times New Roman" panose="02020603050405020304" pitchFamily="18" charset="0"/>
                          <a:ea typeface="+mn-ea"/>
                          <a:cs typeface="Times New Roman" panose="02020603050405020304" pitchFamily="18" charset="0"/>
                        </a:rPr>
                        <a:t>, Zhang   </a:t>
                      </a:r>
                      <a:r>
                        <a:rPr lang="en-IN" sz="1800" u="none" kern="1200" dirty="0" err="1">
                          <a:solidFill>
                            <a:schemeClr val="dk1"/>
                          </a:solidFill>
                          <a:effectLst/>
                          <a:latin typeface="Times New Roman" panose="02020603050405020304" pitchFamily="18" charset="0"/>
                          <a:ea typeface="+mn-ea"/>
                          <a:cs typeface="Times New Roman" panose="02020603050405020304" pitchFamily="18" charset="0"/>
                        </a:rPr>
                        <a:t>Huilin</a:t>
                      </a:r>
                      <a:r>
                        <a:rPr lang="en-IN" sz="1800" u="none"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800" u="none"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u="sng"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u="sng"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u="sng"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20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Research of Data Sharing between Applications Base on User Request</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mn-lt"/>
                          <a:ea typeface="+mn-ea"/>
                          <a:cs typeface="+mn-cs"/>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presents an implementation for data sharing between applications based on asymmetric encryption algorithms, digital signature. It also provides a new idea of data sharing between applications. It can be a supplementary program for data sharing. It can be an effective solution to solve the problem of sensitive personal data grant between applications data and can be used for proof of personal income data, statistical data sharing and the like.</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2867032"/>
                  </a:ext>
                </a:extLst>
              </a:tr>
            </a:tbl>
          </a:graphicData>
        </a:graphic>
      </p:graphicFrame>
      <p:sp>
        <p:nvSpPr>
          <p:cNvPr id="5" name="TextBox 4">
            <a:extLst>
              <a:ext uri="{FF2B5EF4-FFF2-40B4-BE49-F238E27FC236}">
                <a16:creationId xmlns:a16="http://schemas.microsoft.com/office/drawing/2014/main" id="{13C7598C-40F8-25E6-B0B1-7A4212861474}"/>
              </a:ext>
            </a:extLst>
          </p:cNvPr>
          <p:cNvSpPr txBox="1"/>
          <p:nvPr/>
        </p:nvSpPr>
        <p:spPr>
          <a:xfrm>
            <a:off x="465174" y="235320"/>
            <a:ext cx="6097772" cy="369332"/>
          </a:xfrm>
          <a:prstGeom prst="rect">
            <a:avLst/>
          </a:prstGeom>
          <a:noFill/>
        </p:spPr>
        <p:txBody>
          <a:bodyPr wrap="square">
            <a:spAutoFit/>
          </a:bodyPr>
          <a:lstStyle/>
          <a:p>
            <a:r>
              <a:rPr lang="en-US" b="1" dirty="0">
                <a:solidFill>
                  <a:srgbClr val="333333"/>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09324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D29A7DC-D94A-CE0E-1006-A7695CF9CBE0}"/>
              </a:ext>
            </a:extLst>
          </p:cNvPr>
          <p:cNvGraphicFramePr>
            <a:graphicFrameLocks noGrp="1"/>
          </p:cNvGraphicFramePr>
          <p:nvPr>
            <p:extLst>
              <p:ext uri="{D42A27DB-BD31-4B8C-83A1-F6EECF244321}">
                <p14:modId xmlns:p14="http://schemas.microsoft.com/office/powerpoint/2010/main" val="2343530988"/>
              </p:ext>
            </p:extLst>
          </p:nvPr>
        </p:nvGraphicFramePr>
        <p:xfrm>
          <a:off x="327259" y="247684"/>
          <a:ext cx="11537482" cy="5730240"/>
        </p:xfrm>
        <a:graphic>
          <a:graphicData uri="http://schemas.openxmlformats.org/drawingml/2006/table">
            <a:tbl>
              <a:tblPr firstRow="1" bandRow="1">
                <a:tableStyleId>{5C22544A-7EE6-4342-B048-85BDC9FD1C3A}</a:tableStyleId>
              </a:tblPr>
              <a:tblGrid>
                <a:gridCol w="2260012">
                  <a:extLst>
                    <a:ext uri="{9D8B030D-6E8A-4147-A177-3AD203B41FA5}">
                      <a16:colId xmlns:a16="http://schemas.microsoft.com/office/drawing/2014/main" val="2699566267"/>
                    </a:ext>
                  </a:extLst>
                </a:gridCol>
                <a:gridCol w="2260012">
                  <a:extLst>
                    <a:ext uri="{9D8B030D-6E8A-4147-A177-3AD203B41FA5}">
                      <a16:colId xmlns:a16="http://schemas.microsoft.com/office/drawing/2014/main" val="1152973888"/>
                    </a:ext>
                  </a:extLst>
                </a:gridCol>
                <a:gridCol w="2260012">
                  <a:extLst>
                    <a:ext uri="{9D8B030D-6E8A-4147-A177-3AD203B41FA5}">
                      <a16:colId xmlns:a16="http://schemas.microsoft.com/office/drawing/2014/main" val="6760206"/>
                    </a:ext>
                  </a:extLst>
                </a:gridCol>
                <a:gridCol w="2335089">
                  <a:extLst>
                    <a:ext uri="{9D8B030D-6E8A-4147-A177-3AD203B41FA5}">
                      <a16:colId xmlns:a16="http://schemas.microsoft.com/office/drawing/2014/main" val="2582895753"/>
                    </a:ext>
                  </a:extLst>
                </a:gridCol>
                <a:gridCol w="2422357">
                  <a:extLst>
                    <a:ext uri="{9D8B030D-6E8A-4147-A177-3AD203B41FA5}">
                      <a16:colId xmlns:a16="http://schemas.microsoft.com/office/drawing/2014/main" val="2601293217"/>
                    </a:ext>
                  </a:extLst>
                </a:gridCol>
              </a:tblGrid>
              <a:tr h="928839">
                <a:tc>
                  <a:txBody>
                    <a:body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YEAR                 </a:t>
                      </a:r>
                    </a:p>
                  </a:txBody>
                  <a:tcPr/>
                </a:tc>
                <a:tc>
                  <a:txBody>
                    <a:bodyPr/>
                    <a:lstStyle/>
                    <a:p>
                      <a:endParaRPr lang="en-IN" dirty="0"/>
                    </a:p>
                    <a:p>
                      <a:r>
                        <a:rPr lang="en-IN" sz="2000" dirty="0">
                          <a:latin typeface="Times New Roman" panose="02020603050405020304" pitchFamily="18" charset="0"/>
                          <a:cs typeface="Times New Roman" panose="02020603050405020304" pitchFamily="18" charset="0"/>
                        </a:rPr>
                        <a:t>    AUTHOR(S)</a:t>
                      </a:r>
                    </a:p>
                  </a:txBody>
                  <a:tcPr/>
                </a:tc>
                <a:tc>
                  <a:txBody>
                    <a:bodyPr/>
                    <a:lstStyle/>
                    <a:p>
                      <a:r>
                        <a:rPr lang="en-IN" dirty="0"/>
                        <a:t>  </a:t>
                      </a:r>
                    </a:p>
                    <a:p>
                      <a:r>
                        <a:rPr lang="en-IN" dirty="0"/>
                        <a:t>             </a:t>
                      </a:r>
                      <a:r>
                        <a:rPr lang="en-IN" sz="2000" dirty="0">
                          <a:latin typeface="Times New Roman" panose="02020603050405020304" pitchFamily="18" charset="0"/>
                          <a:cs typeface="Times New Roman" panose="02020603050405020304" pitchFamily="18" charset="0"/>
                        </a:rPr>
                        <a:t>TITLE                    </a:t>
                      </a:r>
                      <a:endParaRPr lang="en-IN" dirty="0"/>
                    </a:p>
                  </a:txBody>
                  <a:tcPr/>
                </a:tc>
                <a:tc>
                  <a:txBody>
                    <a:bodyPr/>
                    <a:lstStyle/>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METHODOLODY</a:t>
                      </a:r>
                    </a:p>
                  </a:txBody>
                  <a:tcPr/>
                </a:tc>
                <a:tc>
                  <a:txBody>
                    <a:bodyPr/>
                    <a:lstStyle/>
                    <a:p>
                      <a:r>
                        <a:rPr lang="en-IN" dirty="0"/>
                        <a:t> </a:t>
                      </a:r>
                    </a:p>
                    <a:p>
                      <a:r>
                        <a:rPr lang="en-IN" sz="2000" dirty="0">
                          <a:latin typeface="Times New Roman" panose="02020603050405020304" pitchFamily="18" charset="0"/>
                          <a:cs typeface="Times New Roman" panose="02020603050405020304" pitchFamily="18" charset="0"/>
                        </a:rPr>
                        <a:t>MERITS/DEMRITS</a:t>
                      </a:r>
                    </a:p>
                  </a:txBody>
                  <a:tcPr/>
                </a:tc>
                <a:extLst>
                  <a:ext uri="{0D108BD9-81ED-4DB2-BD59-A6C34878D82A}">
                    <a16:rowId xmlns:a16="http://schemas.microsoft.com/office/drawing/2014/main" val="3001461359"/>
                  </a:ext>
                </a:extLst>
              </a:tr>
              <a:tr h="4528090">
                <a:tc>
                  <a:txBody>
                    <a:bodyPr/>
                    <a:lstStyle/>
                    <a:p>
                      <a:r>
                        <a:rPr lang="en-IN" dirty="0"/>
                        <a:t>  </a:t>
                      </a:r>
                    </a:p>
                    <a:p>
                      <a:endParaRPr lang="en-IN" dirty="0"/>
                    </a:p>
                    <a:p>
                      <a:endParaRPr lang="en-IN" dirty="0"/>
                    </a:p>
                    <a:p>
                      <a:endParaRPr lang="en-IN" dirty="0"/>
                    </a:p>
                    <a:p>
                      <a:endParaRPr lang="en-IN" dirty="0"/>
                    </a:p>
                    <a:p>
                      <a:r>
                        <a:rPr lang="en-IN" dirty="0"/>
                        <a:t> </a:t>
                      </a:r>
                    </a:p>
                    <a:p>
                      <a:pPr algn="ctr"/>
                      <a:r>
                        <a:rPr lang="en-IN" dirty="0"/>
                        <a:t>  </a:t>
                      </a:r>
                    </a:p>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2019</a:t>
                      </a:r>
                    </a:p>
                    <a:p>
                      <a:r>
                        <a:rPr lang="en-IN" dirty="0"/>
                        <a:t> </a:t>
                      </a:r>
                    </a:p>
                    <a:p>
                      <a:endParaRPr lang="en-IN" dirty="0"/>
                    </a:p>
                  </a:txBody>
                  <a:tcPr/>
                </a:tc>
                <a:tc>
                  <a:txBody>
                    <a:bodyPr/>
                    <a:lstStyle/>
                    <a:p>
                      <a:pPr algn="just"/>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Keiic</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Keiichi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Iwamura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Ahmad Akmal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Aminuddin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Mohd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Kamalhi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Iwamura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Ahmad Akmal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Aminuddin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Mohd Kamal</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Secure Computation by Secret Sharing using Input Encrypted with</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Random Number.</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algn="just">
                        <a:lnSpc>
                          <a:spcPct val="100000"/>
                        </a:lnSpc>
                      </a:pPr>
                      <a:r>
                        <a:rPr lang="en-US" sz="1800" kern="1200" dirty="0">
                          <a:solidFill>
                            <a:schemeClr val="dk1"/>
                          </a:solidFill>
                          <a:effectLst/>
                          <a:latin typeface="+mn-lt"/>
                          <a:ea typeface="+mn-ea"/>
                          <a:cs typeface="+mn-cs"/>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paper :(1) the result of secure computation does not include 0; (2) random numbers reconstructed by each server are fixed; and (3) each server holds random numbers unknown to the adversary and holds shares of random numbers that make up the random numbers unknown to the adversary. In this paper, we show that by leaving condition.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b="1" dirty="0">
                          <a:latin typeface="Times New Roman" panose="02020603050405020304" pitchFamily="18" charset="0"/>
                          <a:cs typeface="Times New Roman" panose="02020603050405020304" pitchFamily="18" charset="0"/>
                        </a:rPr>
                        <a:t>MERITS:</a:t>
                      </a:r>
                    </a:p>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One of the advantages is the acceleration of the computation time. Namely, we divide the computation process into a preprocessing phase and an online phase and shift the cost of communication to the preprocessing phase</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6136602"/>
                  </a:ext>
                </a:extLst>
              </a:tr>
            </a:tbl>
          </a:graphicData>
        </a:graphic>
      </p:graphicFrame>
    </p:spTree>
    <p:extLst>
      <p:ext uri="{BB962C8B-B14F-4D97-AF65-F5344CB8AC3E}">
        <p14:creationId xmlns:p14="http://schemas.microsoft.com/office/powerpoint/2010/main" val="210070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1335857-50F3-5B45-D961-72C844FF247A}"/>
              </a:ext>
            </a:extLst>
          </p:cNvPr>
          <p:cNvGraphicFramePr>
            <a:graphicFrameLocks noGrp="1"/>
          </p:cNvGraphicFramePr>
          <p:nvPr>
            <p:extLst>
              <p:ext uri="{D42A27DB-BD31-4B8C-83A1-F6EECF244321}">
                <p14:modId xmlns:p14="http://schemas.microsoft.com/office/powerpoint/2010/main" val="2693663490"/>
              </p:ext>
            </p:extLst>
          </p:nvPr>
        </p:nvGraphicFramePr>
        <p:xfrm>
          <a:off x="301591" y="76999"/>
          <a:ext cx="11588818" cy="5974197"/>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4289537424"/>
                    </a:ext>
                  </a:extLst>
                </a:gridCol>
                <a:gridCol w="2290812">
                  <a:extLst>
                    <a:ext uri="{9D8B030D-6E8A-4147-A177-3AD203B41FA5}">
                      <a16:colId xmlns:a16="http://schemas.microsoft.com/office/drawing/2014/main" val="2845027946"/>
                    </a:ext>
                  </a:extLst>
                </a:gridCol>
                <a:gridCol w="1748590">
                  <a:extLst>
                    <a:ext uri="{9D8B030D-6E8A-4147-A177-3AD203B41FA5}">
                      <a16:colId xmlns:a16="http://schemas.microsoft.com/office/drawing/2014/main" val="1019398729"/>
                    </a:ext>
                  </a:extLst>
                </a:gridCol>
                <a:gridCol w="3054417">
                  <a:extLst>
                    <a:ext uri="{9D8B030D-6E8A-4147-A177-3AD203B41FA5}">
                      <a16:colId xmlns:a16="http://schemas.microsoft.com/office/drawing/2014/main" val="3038189098"/>
                    </a:ext>
                  </a:extLst>
                </a:gridCol>
                <a:gridCol w="2666198">
                  <a:extLst>
                    <a:ext uri="{9D8B030D-6E8A-4147-A177-3AD203B41FA5}">
                      <a16:colId xmlns:a16="http://schemas.microsoft.com/office/drawing/2014/main" val="2058965135"/>
                    </a:ext>
                  </a:extLst>
                </a:gridCol>
              </a:tblGrid>
              <a:tr h="635153">
                <a:tc>
                  <a:txBody>
                    <a:bodyPr/>
                    <a:lstStyle/>
                    <a:p>
                      <a:endParaRPr lang="en-IN" dirty="0"/>
                    </a:p>
                    <a:p>
                      <a:r>
                        <a:rPr lang="en-IN" sz="2000" dirty="0">
                          <a:latin typeface="Times New Roman" panose="02020603050405020304" pitchFamily="18" charset="0"/>
                          <a:cs typeface="Times New Roman" panose="02020603050405020304" pitchFamily="18" charset="0"/>
                        </a:rPr>
                        <a:t>           YEAR</a:t>
                      </a:r>
                    </a:p>
                  </a:txBody>
                  <a:tcPr/>
                </a:tc>
                <a:tc>
                  <a:txBody>
                    <a:bodyPr/>
                    <a:lstStyle/>
                    <a:p>
                      <a:endParaRPr lang="en-IN" dirty="0"/>
                    </a:p>
                    <a:p>
                      <a:r>
                        <a:rPr lang="en-IN" dirty="0"/>
                        <a:t>      </a:t>
                      </a:r>
                      <a:r>
                        <a:rPr lang="en-IN" sz="2000" dirty="0">
                          <a:latin typeface="Times New Roman" panose="02020603050405020304" pitchFamily="18" charset="0"/>
                          <a:cs typeface="Times New Roman" panose="02020603050405020304" pitchFamily="18" charset="0"/>
                        </a:rPr>
                        <a:t>AUTHOR(S)</a:t>
                      </a:r>
                    </a:p>
                  </a:txBody>
                  <a:tcPr/>
                </a:tc>
                <a:tc>
                  <a:txBody>
                    <a:bodyPr/>
                    <a:lstStyle/>
                    <a:p>
                      <a:r>
                        <a:rPr lang="en-IN" dirty="0"/>
                        <a:t> </a:t>
                      </a:r>
                    </a:p>
                    <a:p>
                      <a:r>
                        <a:rPr lang="en-IN" sz="2000" dirty="0">
                          <a:latin typeface="Times New Roman" panose="02020603050405020304" pitchFamily="18" charset="0"/>
                          <a:cs typeface="Times New Roman" panose="02020603050405020304" pitchFamily="18" charset="0"/>
                        </a:rPr>
                        <a:t>         TITLE</a:t>
                      </a:r>
                    </a:p>
                  </a:txBody>
                  <a:tcPr/>
                </a:tc>
                <a:tc>
                  <a:txBody>
                    <a:bodyPr/>
                    <a:lstStyle/>
                    <a:p>
                      <a:r>
                        <a:rPr lang="en-IN" dirty="0"/>
                        <a:t> </a:t>
                      </a:r>
                    </a:p>
                    <a:p>
                      <a:r>
                        <a:rPr lang="en-IN" sz="2000" dirty="0">
                          <a:latin typeface="Times New Roman" panose="02020603050405020304" pitchFamily="18" charset="0"/>
                          <a:cs typeface="Times New Roman" panose="02020603050405020304" pitchFamily="18" charset="0"/>
                        </a:rPr>
                        <a:t>METHODOLODY</a:t>
                      </a:r>
                    </a:p>
                  </a:txBody>
                  <a:tcPr/>
                </a:tc>
                <a:tc>
                  <a:txBody>
                    <a:bodyPr/>
                    <a:lstStyle/>
                    <a:p>
                      <a:r>
                        <a:rPr lang="en-IN" dirty="0"/>
                        <a:t> </a:t>
                      </a:r>
                    </a:p>
                    <a:p>
                      <a:r>
                        <a:rPr lang="en-IN" sz="2000" dirty="0">
                          <a:latin typeface="Times New Roman" panose="02020603050405020304" pitchFamily="18" charset="0"/>
                          <a:cs typeface="Times New Roman" panose="02020603050405020304" pitchFamily="18" charset="0"/>
                        </a:rPr>
                        <a:t>MERITS/DEMERITS</a:t>
                      </a:r>
                    </a:p>
                  </a:txBody>
                  <a:tcPr/>
                </a:tc>
                <a:extLst>
                  <a:ext uri="{0D108BD9-81ED-4DB2-BD59-A6C34878D82A}">
                    <a16:rowId xmlns:a16="http://schemas.microsoft.com/office/drawing/2014/main" val="762937754"/>
                  </a:ext>
                </a:extLst>
              </a:tr>
              <a:tr h="5303637">
                <a:tc>
                  <a:txBody>
                    <a:bodyPr/>
                    <a:lstStyle/>
                    <a:p>
                      <a:endParaRPr lang="en-IN" dirty="0"/>
                    </a:p>
                    <a:p>
                      <a:r>
                        <a:rPr lang="en-IN" dirty="0"/>
                        <a:t> </a:t>
                      </a:r>
                    </a:p>
                    <a:p>
                      <a:endParaRPr lang="en-IN" dirty="0"/>
                    </a:p>
                    <a:p>
                      <a:r>
                        <a:rPr lang="en-IN" dirty="0"/>
                        <a:t>  </a:t>
                      </a:r>
                    </a:p>
                    <a:p>
                      <a:pPr algn="ctr"/>
                      <a:r>
                        <a:rPr lang="en-IN" dirty="0"/>
                        <a:t>      </a:t>
                      </a:r>
                    </a:p>
                    <a:p>
                      <a:pPr algn="ctr"/>
                      <a:endParaRPr lang="en-IN" dirty="0"/>
                    </a:p>
                    <a:p>
                      <a:pPr algn="ctr"/>
                      <a:endParaRPr lang="en-IN" dirty="0"/>
                    </a:p>
                    <a:p>
                      <a:pPr algn="ctr"/>
                      <a:endParaRPr lang="en-IN" dirty="0"/>
                    </a:p>
                    <a:p>
                      <a:pPr algn="ctr"/>
                      <a:r>
                        <a:rPr lang="en-IN" dirty="0"/>
                        <a:t>  </a:t>
                      </a:r>
                      <a:r>
                        <a:rPr lang="en-IN" sz="2000" dirty="0">
                          <a:latin typeface="Times New Roman" panose="02020603050405020304" pitchFamily="18" charset="0"/>
                          <a:cs typeface="Times New Roman" panose="02020603050405020304" pitchFamily="18" charset="0"/>
                        </a:rPr>
                        <a:t>2020</a:t>
                      </a:r>
                    </a:p>
                  </a:txBody>
                  <a:tcPr/>
                </a:tc>
                <a:tc>
                  <a:txBody>
                    <a:bodyPr/>
                    <a:lstStyle/>
                    <a:p>
                      <a:pPr algn="just"/>
                      <a:r>
                        <a:rPr lang="en-US" sz="1800" u="sng" kern="1200" dirty="0" err="1">
                          <a:solidFill>
                            <a:schemeClr val="dk1"/>
                          </a:solidFill>
                          <a:effectLst/>
                          <a:latin typeface="Times New Roman" panose="02020603050405020304" pitchFamily="18" charset="0"/>
                          <a:ea typeface="+mn-ea"/>
                          <a:cs typeface="Times New Roman" panose="02020603050405020304" pitchFamily="18" charset="0"/>
                        </a:rPr>
                        <a:t>Nileshkumar</a:t>
                      </a:r>
                      <a:r>
                        <a:rPr lang="en-US" sz="1800" u="sng"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u="sng" kern="1200" dirty="0" err="1">
                          <a:solidFill>
                            <a:schemeClr val="dk1"/>
                          </a:solidFill>
                          <a:effectLst/>
                          <a:latin typeface="Times New Roman" panose="02020603050405020304" pitchFamily="18" charset="0"/>
                          <a:ea typeface="+mn-ea"/>
                          <a:cs typeface="Times New Roman" panose="02020603050405020304" pitchFamily="18" charset="0"/>
                        </a:rPr>
                        <a:t>Kakade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u="sng" kern="1200" dirty="0" err="1">
                          <a:solidFill>
                            <a:schemeClr val="dk1"/>
                          </a:solidFill>
                          <a:effectLst/>
                          <a:latin typeface="Times New Roman" panose="02020603050405020304" pitchFamily="18" charset="0"/>
                          <a:ea typeface="+mn-ea"/>
                          <a:cs typeface="Times New Roman" panose="02020603050405020304" pitchFamily="18" charset="0"/>
                        </a:rPr>
                        <a:t>Utpalkumar</a:t>
                      </a:r>
                      <a:r>
                        <a:rPr lang="en-US" sz="1800" u="sng" kern="1200" dirty="0">
                          <a:solidFill>
                            <a:schemeClr val="dk1"/>
                          </a:solidFill>
                          <a:effectLst/>
                          <a:latin typeface="Times New Roman" panose="02020603050405020304" pitchFamily="18" charset="0"/>
                          <a:ea typeface="+mn-ea"/>
                          <a:cs typeface="Times New Roman" panose="02020603050405020304" pitchFamily="18" charset="0"/>
                        </a:rPr>
                        <a:t> Patel</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Secure Secret Sharing Using Homomorphic Encryption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Secret sharing deals with splitting a secret information with various players. The goal of the secret sharing is security of secret, privacy and hiding information. There are numerous techniques available for secret sharing e.g. polynomial, Chinese remainder theorem, vector space, matrix projection. Techniques have characteristics like threshold, proactive, verifiable. Proactive secret sharing scheme allow user to change share in case of doubt of theft. </a:t>
                      </a:r>
                      <a:endParaRPr lang="en-IN"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MERITS:</a:t>
                      </a:r>
                    </a:p>
                    <a:p>
                      <a:pPr algn="just"/>
                      <a:r>
                        <a:rPr lang="en-IN" b="1" dirty="0"/>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Our schemes unique features is share can be renewed any time, Each party can choose secret of their own choice</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6747086"/>
                  </a:ext>
                </a:extLst>
              </a:tr>
            </a:tbl>
          </a:graphicData>
        </a:graphic>
      </p:graphicFrame>
    </p:spTree>
    <p:extLst>
      <p:ext uri="{BB962C8B-B14F-4D97-AF65-F5344CB8AC3E}">
        <p14:creationId xmlns:p14="http://schemas.microsoft.com/office/powerpoint/2010/main" val="256326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8FFA9E6-173F-EEF8-F718-C56C8E192513}"/>
              </a:ext>
            </a:extLst>
          </p:cNvPr>
          <p:cNvGraphicFramePr>
            <a:graphicFrameLocks noGrp="1"/>
          </p:cNvGraphicFramePr>
          <p:nvPr>
            <p:extLst>
              <p:ext uri="{D42A27DB-BD31-4B8C-83A1-F6EECF244321}">
                <p14:modId xmlns:p14="http://schemas.microsoft.com/office/powerpoint/2010/main" val="2274893603"/>
              </p:ext>
            </p:extLst>
          </p:nvPr>
        </p:nvGraphicFramePr>
        <p:xfrm>
          <a:off x="375385" y="173254"/>
          <a:ext cx="11165304" cy="5919538"/>
        </p:xfrm>
        <a:graphic>
          <a:graphicData uri="http://schemas.openxmlformats.org/drawingml/2006/table">
            <a:tbl>
              <a:tblPr firstRow="1" bandRow="1">
                <a:tableStyleId>{5C22544A-7EE6-4342-B048-85BDC9FD1C3A}</a:tableStyleId>
              </a:tblPr>
              <a:tblGrid>
                <a:gridCol w="2519580">
                  <a:extLst>
                    <a:ext uri="{9D8B030D-6E8A-4147-A177-3AD203B41FA5}">
                      <a16:colId xmlns:a16="http://schemas.microsoft.com/office/drawing/2014/main" val="2491503466"/>
                    </a:ext>
                  </a:extLst>
                </a:gridCol>
                <a:gridCol w="2717453">
                  <a:extLst>
                    <a:ext uri="{9D8B030D-6E8A-4147-A177-3AD203B41FA5}">
                      <a16:colId xmlns:a16="http://schemas.microsoft.com/office/drawing/2014/main" val="2652114136"/>
                    </a:ext>
                  </a:extLst>
                </a:gridCol>
                <a:gridCol w="2484154">
                  <a:extLst>
                    <a:ext uri="{9D8B030D-6E8A-4147-A177-3AD203B41FA5}">
                      <a16:colId xmlns:a16="http://schemas.microsoft.com/office/drawing/2014/main" val="2223356374"/>
                    </a:ext>
                  </a:extLst>
                </a:gridCol>
                <a:gridCol w="3444117">
                  <a:extLst>
                    <a:ext uri="{9D8B030D-6E8A-4147-A177-3AD203B41FA5}">
                      <a16:colId xmlns:a16="http://schemas.microsoft.com/office/drawing/2014/main" val="328446476"/>
                    </a:ext>
                  </a:extLst>
                </a:gridCol>
              </a:tblGrid>
              <a:tr h="881862">
                <a:tc>
                  <a:txBody>
                    <a:bodyPr/>
                    <a:lstStyle/>
                    <a:p>
                      <a:endParaRPr lang="en-IN" dirty="0"/>
                    </a:p>
                    <a:p>
                      <a:r>
                        <a:rPr lang="en-IN" sz="2000" dirty="0">
                          <a:latin typeface="Times New Roman" panose="02020603050405020304" pitchFamily="18" charset="0"/>
                          <a:cs typeface="Times New Roman" panose="02020603050405020304" pitchFamily="18" charset="0"/>
                        </a:rPr>
                        <a:t>           YEAR</a:t>
                      </a:r>
                    </a:p>
                  </a:txBody>
                  <a:tcPr/>
                </a:tc>
                <a:tc>
                  <a:txBody>
                    <a:bodyPr/>
                    <a:lstStyle/>
                    <a:p>
                      <a:endParaRPr lang="en-IN" dirty="0"/>
                    </a:p>
                    <a:p>
                      <a:r>
                        <a:rPr lang="en-IN" sz="2000" dirty="0">
                          <a:latin typeface="Times New Roman" panose="02020603050405020304" pitchFamily="18" charset="0"/>
                          <a:cs typeface="Times New Roman" panose="02020603050405020304" pitchFamily="18" charset="0"/>
                        </a:rPr>
                        <a:t>      AUTHOR(S)</a:t>
                      </a:r>
                    </a:p>
                  </a:txBody>
                  <a:tcPr/>
                </a:tc>
                <a:tc>
                  <a:txBody>
                    <a:bodyPr/>
                    <a:lstStyle/>
                    <a:p>
                      <a:endParaRPr lang="en-IN" sz="2000" dirty="0"/>
                    </a:p>
                    <a:p>
                      <a:r>
                        <a:rPr lang="en-IN" sz="2000" dirty="0"/>
                        <a:t>           </a:t>
                      </a:r>
                      <a:r>
                        <a:rPr lang="en-IN" sz="2000" dirty="0">
                          <a:latin typeface="Times New Roman" panose="02020603050405020304" pitchFamily="18" charset="0"/>
                          <a:cs typeface="Times New Roman" panose="02020603050405020304" pitchFamily="18" charset="0"/>
                        </a:rPr>
                        <a:t>TITLE</a:t>
                      </a:r>
                    </a:p>
                  </a:txBody>
                  <a:tcPr/>
                </a:tc>
                <a:tc>
                  <a:txBody>
                    <a:bodyPr/>
                    <a:lstStyle/>
                    <a:p>
                      <a:endParaRPr lang="en-IN" dirty="0"/>
                    </a:p>
                    <a:p>
                      <a:r>
                        <a:rPr lang="en-IN" sz="1800" dirty="0">
                          <a:latin typeface="Times New Roman" panose="02020603050405020304" pitchFamily="18" charset="0"/>
                          <a:cs typeface="Times New Roman" panose="02020603050405020304" pitchFamily="18" charset="0"/>
                        </a:rPr>
                        <a:t>     METHODOLOGY</a:t>
                      </a:r>
                      <a:endParaRPr lang="en-IN" dirty="0"/>
                    </a:p>
                  </a:txBody>
                  <a:tcPr/>
                </a:tc>
                <a:extLst>
                  <a:ext uri="{0D108BD9-81ED-4DB2-BD59-A6C34878D82A}">
                    <a16:rowId xmlns:a16="http://schemas.microsoft.com/office/drawing/2014/main" val="2769599102"/>
                  </a:ext>
                </a:extLst>
              </a:tr>
              <a:tr h="5037676">
                <a:tc>
                  <a:txBody>
                    <a:bodyPr/>
                    <a:lstStyle/>
                    <a:p>
                      <a:r>
                        <a:rPr lang="en-IN" dirty="0"/>
                        <a:t> </a:t>
                      </a:r>
                    </a:p>
                    <a:p>
                      <a:endParaRPr lang="en-IN" dirty="0"/>
                    </a:p>
                    <a:p>
                      <a:r>
                        <a:rPr lang="en-IN" dirty="0"/>
                        <a:t>          </a:t>
                      </a:r>
                    </a:p>
                    <a:p>
                      <a:endParaRPr lang="en-IN" dirty="0"/>
                    </a:p>
                    <a:p>
                      <a:endParaRPr lang="en-IN" dirty="0"/>
                    </a:p>
                    <a:p>
                      <a:pPr algn="ctr"/>
                      <a:endParaRPr lang="en-IN" sz="1800" dirty="0">
                        <a:latin typeface="+mn-lt"/>
                        <a:cs typeface="+mn-cs"/>
                      </a:endParaRPr>
                    </a:p>
                    <a:p>
                      <a:pPr algn="ctr"/>
                      <a:endParaRPr lang="en-IN" sz="1800" dirty="0">
                        <a:latin typeface="+mn-lt"/>
                        <a:cs typeface="+mn-cs"/>
                      </a:endParaRPr>
                    </a:p>
                    <a:p>
                      <a:pPr algn="ctr"/>
                      <a:endParaRPr lang="en-IN" sz="1800" dirty="0">
                        <a:latin typeface="+mn-lt"/>
                        <a:cs typeface="+mn-cs"/>
                      </a:endParaRPr>
                    </a:p>
                    <a:p>
                      <a:pPr algn="ctr"/>
                      <a:r>
                        <a:rPr lang="en-IN" sz="2000" dirty="0">
                          <a:latin typeface="Times New Roman" panose="02020603050405020304" pitchFamily="18" charset="0"/>
                          <a:cs typeface="Times New Roman" panose="02020603050405020304" pitchFamily="18" charset="0"/>
                        </a:rPr>
                        <a:t> 2015</a:t>
                      </a:r>
                    </a:p>
                  </a:txBody>
                  <a:tcPr/>
                </a:tc>
                <a:tc>
                  <a:txBody>
                    <a:bodyPr/>
                    <a:lstStyle/>
                    <a:p>
                      <a:pPr algn="just"/>
                      <a:r>
                        <a:rPr lang="en-US" sz="1800" u="sng" kern="1200" dirty="0">
                          <a:solidFill>
                            <a:schemeClr val="dk1"/>
                          </a:solidFill>
                          <a:effectLst/>
                          <a:latin typeface="Times New Roman" panose="02020603050405020304" pitchFamily="18" charset="0"/>
                          <a:ea typeface="+mn-ea"/>
                          <a:cs typeface="Times New Roman" panose="02020603050405020304" pitchFamily="18" charset="0"/>
                        </a:rPr>
                        <a:t>Sundari S</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u="sng" kern="1200" dirty="0" err="1">
                          <a:solidFill>
                            <a:schemeClr val="dk1"/>
                          </a:solidFill>
                          <a:effectLst/>
                          <a:latin typeface="Times New Roman" panose="02020603050405020304" pitchFamily="18" charset="0"/>
                          <a:ea typeface="+mn-ea"/>
                          <a:cs typeface="Times New Roman" panose="02020603050405020304" pitchFamily="18" charset="0"/>
                        </a:rPr>
                        <a:t>Ananthi</a:t>
                      </a:r>
                      <a:r>
                        <a:rPr lang="en-US" sz="1800" u="sng" kern="1200" dirty="0">
                          <a:solidFill>
                            <a:schemeClr val="dk1"/>
                          </a:solidFill>
                          <a:effectLst/>
                          <a:latin typeface="Times New Roman" panose="02020603050405020304" pitchFamily="18" charset="0"/>
                          <a:ea typeface="+mn-ea"/>
                          <a:cs typeface="Times New Roman" panose="02020603050405020304" pitchFamily="18" charset="0"/>
                        </a:rPr>
                        <a:t> M</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Secure multi-party computation in differential private data with Data Integrity Protection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mn-lt"/>
                          <a:ea typeface="+mn-ea"/>
                          <a:cs typeface="+mn-cs"/>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Secure multiparty computation (SMC) is needed now-a-days in which data are distributed between different parties. Moreover, organizations are wished to collaborate with other parties who conduct same business, for their mutual benefits. Two Phase Validation (2PV) provides the authentication for the users, while integrating the data in multiparty computation. Data can get corrupted due to some malfunctions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7240489"/>
                  </a:ext>
                </a:extLst>
              </a:tr>
            </a:tbl>
          </a:graphicData>
        </a:graphic>
      </p:graphicFrame>
    </p:spTree>
    <p:extLst>
      <p:ext uri="{BB962C8B-B14F-4D97-AF65-F5344CB8AC3E}">
        <p14:creationId xmlns:p14="http://schemas.microsoft.com/office/powerpoint/2010/main" val="268218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8E49E2C-8FBA-C087-F4C1-C28F6790C5FC}"/>
              </a:ext>
            </a:extLst>
          </p:cNvPr>
          <p:cNvGraphicFramePr>
            <a:graphicFrameLocks noGrp="1"/>
          </p:cNvGraphicFramePr>
          <p:nvPr>
            <p:extLst>
              <p:ext uri="{D42A27DB-BD31-4B8C-83A1-F6EECF244321}">
                <p14:modId xmlns:p14="http://schemas.microsoft.com/office/powerpoint/2010/main" val="412687100"/>
              </p:ext>
            </p:extLst>
          </p:nvPr>
        </p:nvGraphicFramePr>
        <p:xfrm>
          <a:off x="571099" y="299360"/>
          <a:ext cx="11049801" cy="5833977"/>
        </p:xfrm>
        <a:graphic>
          <a:graphicData uri="http://schemas.openxmlformats.org/drawingml/2006/table">
            <a:tbl>
              <a:tblPr firstRow="1" bandRow="1">
                <a:tableStyleId>{5C22544A-7EE6-4342-B048-85BDC9FD1C3A}</a:tableStyleId>
              </a:tblPr>
              <a:tblGrid>
                <a:gridCol w="2521416">
                  <a:extLst>
                    <a:ext uri="{9D8B030D-6E8A-4147-A177-3AD203B41FA5}">
                      <a16:colId xmlns:a16="http://schemas.microsoft.com/office/drawing/2014/main" val="4036259087"/>
                    </a:ext>
                  </a:extLst>
                </a:gridCol>
                <a:gridCol w="2348967">
                  <a:extLst>
                    <a:ext uri="{9D8B030D-6E8A-4147-A177-3AD203B41FA5}">
                      <a16:colId xmlns:a16="http://schemas.microsoft.com/office/drawing/2014/main" val="3507785"/>
                    </a:ext>
                  </a:extLst>
                </a:gridCol>
                <a:gridCol w="2693865">
                  <a:extLst>
                    <a:ext uri="{9D8B030D-6E8A-4147-A177-3AD203B41FA5}">
                      <a16:colId xmlns:a16="http://schemas.microsoft.com/office/drawing/2014/main" val="757669635"/>
                    </a:ext>
                  </a:extLst>
                </a:gridCol>
                <a:gridCol w="3485553">
                  <a:extLst>
                    <a:ext uri="{9D8B030D-6E8A-4147-A177-3AD203B41FA5}">
                      <a16:colId xmlns:a16="http://schemas.microsoft.com/office/drawing/2014/main" val="2639247117"/>
                    </a:ext>
                  </a:extLst>
                </a:gridCol>
              </a:tblGrid>
              <a:tr h="699972">
                <a:tc>
                  <a:txBody>
                    <a:bodyPr/>
                    <a:lstStyle/>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YEAR </a:t>
                      </a:r>
                    </a:p>
                  </a:txBody>
                  <a:tcPr/>
                </a:tc>
                <a:tc>
                  <a:txBody>
                    <a:body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AUTHOR(S)</a:t>
                      </a:r>
                    </a:p>
                  </a:txBody>
                  <a:tcPr/>
                </a:tc>
                <a:tc>
                  <a:txBody>
                    <a:bodyPr/>
                    <a:lstStyle/>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TITLE</a:t>
                      </a:r>
                    </a:p>
                  </a:txBody>
                  <a:tcPr/>
                </a:tc>
                <a:tc>
                  <a:txBody>
                    <a:body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METHODOLOGY </a:t>
                      </a:r>
                    </a:p>
                  </a:txBody>
                  <a:tcPr/>
                </a:tc>
                <a:extLst>
                  <a:ext uri="{0D108BD9-81ED-4DB2-BD59-A6C34878D82A}">
                    <a16:rowId xmlns:a16="http://schemas.microsoft.com/office/drawing/2014/main" val="738649175"/>
                  </a:ext>
                </a:extLst>
              </a:tr>
              <a:tr h="5132937">
                <a:tc>
                  <a:txBody>
                    <a:body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2017</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kern="1200" dirty="0" err="1">
                          <a:solidFill>
                            <a:schemeClr val="dk1"/>
                          </a:solidFill>
                          <a:effectLst/>
                          <a:latin typeface="Times New Roman" panose="02020603050405020304" pitchFamily="18" charset="0"/>
                          <a:ea typeface="+mn-ea"/>
                          <a:cs typeface="Times New Roman" panose="02020603050405020304" pitchFamily="18" charset="0"/>
                        </a:rPr>
                        <a:t>Anmin</a:t>
                      </a:r>
                      <a:r>
                        <a:rPr lang="en-US" sz="1800" b="0" i="0" u="none" kern="1200" dirty="0">
                          <a:solidFill>
                            <a:schemeClr val="dk1"/>
                          </a:solidFill>
                          <a:effectLst/>
                          <a:latin typeface="Times New Roman" panose="02020603050405020304" pitchFamily="18" charset="0"/>
                          <a:ea typeface="+mn-ea"/>
                          <a:cs typeface="Times New Roman" panose="02020603050405020304" pitchFamily="18" charset="0"/>
                        </a:rPr>
                        <a:t> Fu; Shui Yu; </a:t>
                      </a:r>
                      <a:r>
                        <a:rPr lang="en-US" sz="1800" b="0" i="0" u="none" kern="1200" dirty="0" err="1">
                          <a:solidFill>
                            <a:schemeClr val="dk1"/>
                          </a:solidFill>
                          <a:effectLst/>
                          <a:latin typeface="Times New Roman" panose="02020603050405020304" pitchFamily="18" charset="0"/>
                          <a:ea typeface="+mn-ea"/>
                          <a:cs typeface="Times New Roman" panose="02020603050405020304" pitchFamily="18" charset="0"/>
                        </a:rPr>
                        <a:t>Yuqing</a:t>
                      </a:r>
                      <a:r>
                        <a:rPr lang="en-US" sz="1800" b="0" i="0" u="none" kern="1200" dirty="0">
                          <a:solidFill>
                            <a:schemeClr val="dk1"/>
                          </a:solidFill>
                          <a:effectLst/>
                          <a:latin typeface="Times New Roman" panose="02020603050405020304" pitchFamily="18" charset="0"/>
                          <a:ea typeface="+mn-ea"/>
                          <a:cs typeface="Times New Roman" panose="02020603050405020304" pitchFamily="18" charset="0"/>
                        </a:rPr>
                        <a:t> Zhang; </a:t>
                      </a:r>
                      <a:r>
                        <a:rPr lang="en-US" sz="1800" b="0" i="0" u="none" kern="1200" dirty="0" err="1">
                          <a:solidFill>
                            <a:schemeClr val="dk1"/>
                          </a:solidFill>
                          <a:effectLst/>
                          <a:latin typeface="Times New Roman" panose="02020603050405020304" pitchFamily="18" charset="0"/>
                          <a:ea typeface="+mn-ea"/>
                          <a:cs typeface="Times New Roman" panose="02020603050405020304" pitchFamily="18" charset="0"/>
                        </a:rPr>
                        <a:t>Huaqun</a:t>
                      </a:r>
                      <a:r>
                        <a:rPr lang="en-US" sz="1800" b="0" i="0" u="none" kern="1200" dirty="0">
                          <a:solidFill>
                            <a:schemeClr val="dk1"/>
                          </a:solidFill>
                          <a:effectLst/>
                          <a:latin typeface="Times New Roman" panose="02020603050405020304" pitchFamily="18" charset="0"/>
                          <a:ea typeface="+mn-ea"/>
                          <a:cs typeface="Times New Roman" panose="02020603050405020304" pitchFamily="18" charset="0"/>
                        </a:rPr>
                        <a:t> Wang; </a:t>
                      </a:r>
                      <a:r>
                        <a:rPr lang="en-US" sz="1800" b="0" i="0" u="none" kern="1200" dirty="0" err="1">
                          <a:solidFill>
                            <a:schemeClr val="dk1"/>
                          </a:solidFill>
                          <a:effectLst/>
                          <a:latin typeface="Times New Roman" panose="02020603050405020304" pitchFamily="18" charset="0"/>
                          <a:ea typeface="+mn-ea"/>
                          <a:cs typeface="Times New Roman" panose="02020603050405020304" pitchFamily="18" charset="0"/>
                        </a:rPr>
                        <a:t>Chanying</a:t>
                      </a:r>
                      <a:r>
                        <a:rPr lang="en-US" sz="1800" b="0" i="0" u="none" kern="1200" dirty="0">
                          <a:solidFill>
                            <a:schemeClr val="dk1"/>
                          </a:solidFill>
                          <a:effectLst/>
                          <a:latin typeface="Times New Roman" panose="02020603050405020304" pitchFamily="18" charset="0"/>
                          <a:ea typeface="+mn-ea"/>
                          <a:cs typeface="Times New Roman" panose="02020603050405020304" pitchFamily="18" charset="0"/>
                        </a:rPr>
                        <a:t> Huang  </a:t>
                      </a:r>
                      <a:endParaRPr lang="en-IN" sz="1800" b="0" i="0" u="none"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A New Privacy-Aware Public Auditing Scheme for Cloud Data Sharing with Group Users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Today, cloud storage becomes one of the critical services, because users can easily modify and share data with others in cloud. However, the integrity of shared cloud data is vulnerable to inevitable hardware faults, software failures or human errors. To ensure the integrity of the shared data, some schemes have been designed to allow public verifiers (i.e., third party auditors) to efficiently audit data integrity without retrieving the entire users’ data from cloud.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0900072"/>
                  </a:ext>
                </a:extLst>
              </a:tr>
            </a:tbl>
          </a:graphicData>
        </a:graphic>
      </p:graphicFrame>
    </p:spTree>
    <p:extLst>
      <p:ext uri="{BB962C8B-B14F-4D97-AF65-F5344CB8AC3E}">
        <p14:creationId xmlns:p14="http://schemas.microsoft.com/office/powerpoint/2010/main" val="27173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98E5436-EDBC-4104-8027-E8624B4C59B4}"/>
              </a:ext>
            </a:extLst>
          </p:cNvPr>
          <p:cNvGraphicFramePr>
            <a:graphicFrameLocks noGrp="1"/>
          </p:cNvGraphicFramePr>
          <p:nvPr>
            <p:extLst>
              <p:ext uri="{D42A27DB-BD31-4B8C-83A1-F6EECF244321}">
                <p14:modId xmlns:p14="http://schemas.microsoft.com/office/powerpoint/2010/main" val="1547727752"/>
              </p:ext>
            </p:extLst>
          </p:nvPr>
        </p:nvGraphicFramePr>
        <p:xfrm>
          <a:off x="480275" y="506560"/>
          <a:ext cx="10996862" cy="5332396"/>
        </p:xfrm>
        <a:graphic>
          <a:graphicData uri="http://schemas.openxmlformats.org/drawingml/2006/table">
            <a:tbl>
              <a:tblPr firstRow="1" bandRow="1">
                <a:tableStyleId>{5C22544A-7EE6-4342-B048-85BDC9FD1C3A}</a:tableStyleId>
              </a:tblPr>
              <a:tblGrid>
                <a:gridCol w="2293222">
                  <a:extLst>
                    <a:ext uri="{9D8B030D-6E8A-4147-A177-3AD203B41FA5}">
                      <a16:colId xmlns:a16="http://schemas.microsoft.com/office/drawing/2014/main" val="217347168"/>
                    </a:ext>
                  </a:extLst>
                </a:gridCol>
                <a:gridCol w="2293222">
                  <a:extLst>
                    <a:ext uri="{9D8B030D-6E8A-4147-A177-3AD203B41FA5}">
                      <a16:colId xmlns:a16="http://schemas.microsoft.com/office/drawing/2014/main" val="2809045386"/>
                    </a:ext>
                  </a:extLst>
                </a:gridCol>
                <a:gridCol w="2293222">
                  <a:extLst>
                    <a:ext uri="{9D8B030D-6E8A-4147-A177-3AD203B41FA5}">
                      <a16:colId xmlns:a16="http://schemas.microsoft.com/office/drawing/2014/main" val="583324470"/>
                    </a:ext>
                  </a:extLst>
                </a:gridCol>
                <a:gridCol w="4117196">
                  <a:extLst>
                    <a:ext uri="{9D8B030D-6E8A-4147-A177-3AD203B41FA5}">
                      <a16:colId xmlns:a16="http://schemas.microsoft.com/office/drawing/2014/main" val="2556503062"/>
                    </a:ext>
                  </a:extLst>
                </a:gridCol>
              </a:tblGrid>
              <a:tr h="711535">
                <a:tc>
                  <a:txBody>
                    <a:bodyPr/>
                    <a:lstStyle/>
                    <a:p>
                      <a:r>
                        <a:rPr lang="en-IN" dirty="0"/>
                        <a:t> </a:t>
                      </a:r>
                    </a:p>
                    <a:p>
                      <a:r>
                        <a:rPr lang="en-IN" dirty="0"/>
                        <a:t>           </a:t>
                      </a:r>
                      <a:r>
                        <a:rPr lang="en-IN" sz="2000" dirty="0">
                          <a:latin typeface="Times New Roman" panose="02020603050405020304" pitchFamily="18" charset="0"/>
                          <a:cs typeface="Times New Roman" panose="02020603050405020304" pitchFamily="18" charset="0"/>
                        </a:rPr>
                        <a:t>YEAR </a:t>
                      </a:r>
                    </a:p>
                  </a:txBody>
                  <a:tcPr/>
                </a:tc>
                <a:tc>
                  <a:txBody>
                    <a:bodyPr/>
                    <a:lstStyle/>
                    <a:p>
                      <a:r>
                        <a:rPr lang="en-IN" dirty="0"/>
                        <a:t> </a:t>
                      </a:r>
                    </a:p>
                    <a:p>
                      <a:r>
                        <a:rPr lang="en-IN" dirty="0"/>
                        <a:t>        </a:t>
                      </a:r>
                      <a:r>
                        <a:rPr lang="en-IN" sz="2000" dirty="0">
                          <a:latin typeface="Times New Roman" panose="02020603050405020304" pitchFamily="18" charset="0"/>
                          <a:cs typeface="Times New Roman" panose="02020603050405020304" pitchFamily="18" charset="0"/>
                        </a:rPr>
                        <a:t>AUTHOR(S)</a:t>
                      </a:r>
                    </a:p>
                  </a:txBody>
                  <a:tcPr/>
                </a:tc>
                <a:tc>
                  <a:txBody>
                    <a:bodyPr/>
                    <a:lstStyle/>
                    <a:p>
                      <a:r>
                        <a:rPr lang="en-IN" dirty="0"/>
                        <a:t> </a:t>
                      </a:r>
                    </a:p>
                    <a:p>
                      <a:r>
                        <a:rPr lang="en-IN" dirty="0"/>
                        <a:t>              </a:t>
                      </a:r>
                      <a:r>
                        <a:rPr lang="en-IN" sz="2000" dirty="0">
                          <a:latin typeface="Times New Roman" panose="02020603050405020304" pitchFamily="18" charset="0"/>
                          <a:cs typeface="Times New Roman" panose="02020603050405020304" pitchFamily="18" charset="0"/>
                        </a:rPr>
                        <a:t>TITLE</a:t>
                      </a:r>
                    </a:p>
                  </a:txBody>
                  <a:tcPr/>
                </a:tc>
                <a:tc>
                  <a:txBody>
                    <a:bodyPr/>
                    <a:lstStyle/>
                    <a:p>
                      <a:endParaRPr lang="en-IN" dirty="0"/>
                    </a:p>
                    <a:p>
                      <a:r>
                        <a:rPr lang="en-IN" dirty="0"/>
                        <a:t> </a:t>
                      </a:r>
                      <a:r>
                        <a:rPr lang="en-IN" sz="2000" dirty="0">
                          <a:latin typeface="Times New Roman" panose="02020603050405020304" pitchFamily="18" charset="0"/>
                          <a:cs typeface="Times New Roman" panose="02020603050405020304" pitchFamily="18" charset="0"/>
                        </a:rPr>
                        <a:t>METHODLOGY</a:t>
                      </a:r>
                    </a:p>
                  </a:txBody>
                  <a:tcPr/>
                </a:tc>
                <a:extLst>
                  <a:ext uri="{0D108BD9-81ED-4DB2-BD59-A6C34878D82A}">
                    <a16:rowId xmlns:a16="http://schemas.microsoft.com/office/drawing/2014/main" val="3728158298"/>
                  </a:ext>
                </a:extLst>
              </a:tr>
              <a:tr h="4620861">
                <a:tc>
                  <a:txBody>
                    <a:bodyPr/>
                    <a:lstStyle/>
                    <a:p>
                      <a:endParaRPr lang="en-IN" dirty="0"/>
                    </a:p>
                    <a:p>
                      <a:endParaRPr lang="en-IN" dirty="0"/>
                    </a:p>
                    <a:p>
                      <a:endParaRPr lang="en-IN" dirty="0"/>
                    </a:p>
                    <a:p>
                      <a:endParaRPr lang="en-IN" dirty="0"/>
                    </a:p>
                    <a:p>
                      <a:endParaRPr lang="en-IN" dirty="0"/>
                    </a:p>
                    <a:p>
                      <a:endParaRPr lang="en-IN" dirty="0"/>
                    </a:p>
                    <a:p>
                      <a:r>
                        <a:rPr lang="en-IN" dirty="0"/>
                        <a:t>             </a:t>
                      </a:r>
                      <a:r>
                        <a:rPr lang="en-IN" sz="2000" dirty="0">
                          <a:latin typeface="Times New Roman" panose="02020603050405020304" pitchFamily="18" charset="0"/>
                          <a:cs typeface="Times New Roman" panose="02020603050405020304" pitchFamily="18" charset="0"/>
                        </a:rPr>
                        <a:t>2020</a:t>
                      </a:r>
                    </a:p>
                  </a:txBody>
                  <a:tcPr/>
                </a:tc>
                <a:tc>
                  <a: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DONGJIE LIU  AND JONG-HYOUK LEE</a:t>
                      </a:r>
                      <a:endParaRPr lang="en-IN" sz="1800" dirty="0"/>
                    </a:p>
                  </a:txBody>
                  <a:tcPr/>
                </a:tc>
                <a:tc>
                  <a: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CNN Based Malicious Website Detection by Invalidating Multiple Web Spams</a:t>
                      </a:r>
                      <a:endParaRPr lang="en-IN" sz="1800" dirty="0"/>
                    </a:p>
                  </a:txBody>
                  <a:tcPr/>
                </a:tc>
                <a:tc>
                  <a:txBody>
                    <a:bodyPr/>
                    <a:lstStyle/>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Although a variety of techniques to detect malicious websites have been proposed, it becomes more and more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diffcult</a:t>
                      </a:r>
                      <a:r>
                        <a:rPr lang="en-US" dirty="0">
                          <a:effectLst/>
                          <a:latin typeface="Times New Roman" panose="02020603050405020304" pitchFamily="18" charset="0"/>
                          <a:ea typeface="Calibri" panose="020F0502020204030204" pitchFamily="34" charset="0"/>
                          <a:cs typeface="Times New Roman" panose="02020603050405020304" pitchFamily="18" charset="0"/>
                        </a:rPr>
                        <a:t> for those methods to provide a satisfying result nowadays. Many malicious websites can still escape detection with various Web spam techniques. In this paper, we first summarize three types of Web spam techniques used by malicious websites, such as redirection spam, hidden I Frame spam, and content hiding spam. The proposed detection method uses a Convolutional Neural Network, which is a class of deep neural networks, as a classification algorithm. </a:t>
                      </a:r>
                      <a:endParaRPr lang="en-IN" dirty="0"/>
                    </a:p>
                  </a:txBody>
                  <a:tcPr/>
                </a:tc>
                <a:extLst>
                  <a:ext uri="{0D108BD9-81ED-4DB2-BD59-A6C34878D82A}">
                    <a16:rowId xmlns:a16="http://schemas.microsoft.com/office/drawing/2014/main" val="1791248881"/>
                  </a:ext>
                </a:extLst>
              </a:tr>
            </a:tbl>
          </a:graphicData>
        </a:graphic>
      </p:graphicFrame>
    </p:spTree>
    <p:extLst>
      <p:ext uri="{BB962C8B-B14F-4D97-AF65-F5344CB8AC3E}">
        <p14:creationId xmlns:p14="http://schemas.microsoft.com/office/powerpoint/2010/main" val="1781600507"/>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485</TotalTime>
  <Words>3325</Words>
  <Application>Microsoft Office PowerPoint</Application>
  <PresentationFormat>Widescreen</PresentationFormat>
  <Paragraphs>323</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Tahoma</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 </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SPIRO-28</dc:creator>
  <cp:lastModifiedBy>RITHIK RAVI</cp:lastModifiedBy>
  <cp:revision>131</cp:revision>
  <dcterms:created xsi:type="dcterms:W3CDTF">2021-10-30T07:25:02Z</dcterms:created>
  <dcterms:modified xsi:type="dcterms:W3CDTF">2023-04-08T12:30:21Z</dcterms:modified>
</cp:coreProperties>
</file>