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7559675" cx="10080625"/>
  <p:notesSz cx="7559675" cy="106918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2" name="Vjera Tur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CenturySchoolbook-bold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regular.fntdata"/><Relationship Id="rId13" Type="http://schemas.openxmlformats.org/officeDocument/2006/relationships/slide" Target="slides/slide8.xml"/><Relationship Id="rId24" Type="http://schemas.openxmlformats.org/officeDocument/2006/relationships/font" Target="fonts/CenturySchoolbook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1-30T23:16:26.956">
    <p:pos x="6000" y="0"/>
    <p:text>ponovi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1-30T23:23:44.779">
    <p:pos x="6000" y="0"/>
    <p:text>ponovi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-US"/>
              <a:t>aslov diplomskog rada glasi</a:t>
            </a:r>
            <a:r>
              <a:rPr b="1" lang="en-US"/>
              <a:t> Metodologija za usporedbu kontekstualiziranih polazišno-odredišnih matrica</a:t>
            </a:r>
            <a:endParaRPr b="1"/>
          </a:p>
        </p:txBody>
      </p:sp>
      <p:sp>
        <p:nvSpPr>
          <p:cNvPr id="79" name="Google Shape;7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e5b3d7b4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e5b3d7b4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putovanje kao parametar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Ovisi što se smatra putovanjem  “Ako putujemo s posla kući i stanemo na benzinskoj crpki, jesu li to 2 ili jedno putovanje?” 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Opisuje </a:t>
            </a:r>
            <a:r>
              <a:rPr b="1" lang="en-US"/>
              <a:t>koliko je u matrici zabilježenih (poželjnih) putovanja sa svrhom, koliko tranzitnih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Poznavanje konteksta olakšava identifikaciju ne-svrhovitih pod-putovanja.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gustoća informacija - omjer ispunjenih ćelija i praznih ćelija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ukupna širina toka -suma svih elemenata matrice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6663dc925_0_1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6663dc925_0_1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debinirali smo </a:t>
            </a:r>
            <a:r>
              <a:rPr b="1" lang="en-US"/>
              <a:t>pretpostavke usporedbe</a:t>
            </a:r>
            <a:r>
              <a:rPr lang="en-US"/>
              <a:t> i </a:t>
            </a:r>
            <a:r>
              <a:rPr b="1" lang="en-US"/>
              <a:t>postupak odlučivanja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...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K-anonimizacijom </a:t>
            </a:r>
            <a:r>
              <a:rPr b="1" lang="en-US"/>
              <a:t>nastoji se osigurati da je pojedinca nemoguće identificirati između k drugih pojedinaca ili da je populacija u svakoj zoni veća od k.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Rezolucija koja dobro odgovara u jednom može biti nepotrebno visoka u drugom području primjene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lang="en-US">
                <a:solidFill>
                  <a:srgbClr val="FF0000"/>
                </a:solidFill>
              </a:rPr>
              <a:t>Visoka rezolucija podataka omogućuje visoku zrnatost. </a:t>
            </a:r>
            <a:endParaRPr>
              <a:solidFill>
                <a:srgbClr val="FF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AutoNum type="arabicPeriod"/>
            </a:pPr>
            <a:r>
              <a:rPr lang="en-US">
                <a:solidFill>
                  <a:srgbClr val="FF0000"/>
                </a:solidFill>
              </a:rPr>
              <a:t>Odabir niske zrnatosti umanjuje potrebu za visokom rezolucijom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metodologija definira svaki parametar kao jednako vrijedan u donošenju konačne odluke o kvaliteti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% </a:t>
            </a:r>
            <a:r>
              <a:rPr lang="en-US">
                <a:solidFill>
                  <a:schemeClr val="dk1"/>
                </a:solidFill>
              </a:rPr>
              <a:t>Širina toka manja od dozvoljene se zanemaruje (postaje Nul-ćelija). Razlog je smanjenje rizika od mogućnosti identificiranja pojedinaca, pogotovo u vrlo rijetko naseljenim područjima.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U demonstraciji metodologije korištene su M</a:t>
            </a:r>
            <a:r>
              <a:rPr lang="en-US">
                <a:solidFill>
                  <a:schemeClr val="dk1"/>
                </a:solidFill>
              </a:rPr>
              <a:t>atrice  dobivene iz </a:t>
            </a:r>
            <a:r>
              <a:rPr b="1" lang="en-US">
                <a:solidFill>
                  <a:schemeClr val="dk1"/>
                </a:solidFill>
              </a:rPr>
              <a:t>javno dostupnih anonimiziranih podataka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Matrica A je dobivena iz telekomunikacijskih zapisa za grad Shenzhen. Rezultat procjene je 8 matrica za vremenske okvire od 3 sata i jedna za cijeli dan.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Matrica B je dobivena iz zapisa položaja i statusa (ima putnika/nema putnika) Taxi vozila, također u gradu Shenzhenu</a:t>
            </a:r>
            <a:r>
              <a:rPr lang="en-US"/>
              <a:t>. </a:t>
            </a:r>
            <a:r>
              <a:rPr lang="en-US"/>
              <a:t>Rezultat procjene također je 8 matrica za vremenske okvire od 3 sata i jedna za cijeli dan.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6663dc925_0_2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6663dc925_0_2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Prema odnosnim parametrima kvalitete i metodologiji usporedbe matrica B ukupno ostvaruje bolji rezultat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6663dc925_0_2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6663dc925_0_2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Nedostaci metodologije su</a:t>
            </a:r>
            <a:r>
              <a:rPr lang="en-US"/>
              <a:t>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Parametri su definirani kao jednako vrijedni - na rezultate vrednovanja utjecalo bi uvođenje težinskih faktora ( i analiza međuovisnosti)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Nisu određene optimalne vrijednosti parametara - </a:t>
            </a:r>
            <a:r>
              <a:rPr b="1" lang="en-US"/>
              <a:t>npr. je li prostorna rezolucija od 10 m nepotrebno detaljna?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Prijedlozi za buduća istraživanja su</a:t>
            </a:r>
            <a:r>
              <a:rPr lang="en-US"/>
              <a:t>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vrednovanj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transformiranih matrica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Ispitati kako k</a:t>
            </a:r>
            <a:r>
              <a:rPr lang="en-US"/>
              <a:t>lizeći prozori pridonose kvaliteti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pomični vremenski okvir koji obuhvaća samo putovanja koja mu u cijelosti pripadaju tj. započinju i završavaju unutar vremenskog okvira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ispitati ideju različite kvalitete u djelovima matrice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Rezultati podržavaju početnu tezu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Pitanja za obranu: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-US"/>
              <a:t>GNSS i ODM : Kako se satelitska navigacija može primjeniti u POM?</a:t>
            </a:r>
            <a:endParaRPr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i="1" lang="en-US"/>
              <a:t>MODEL: Što mjeri R^2? Koja je bolja mjera? 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-US"/>
              <a:t>(adujusted R^2 - korigirani koeficijent </a:t>
            </a:r>
            <a:r>
              <a:rPr i="1" lang="en-US">
                <a:solidFill>
                  <a:schemeClr val="dk1"/>
                </a:solidFill>
              </a:rPr>
              <a:t>određenja/određivanja/</a:t>
            </a:r>
            <a:r>
              <a:rPr i="1" lang="en-US"/>
              <a:t>determinacije) 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-US"/>
              <a:t>R^2 zanemaruje bias (pristranost)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-US"/>
              <a:t>adjusted R^2 je normaliziran na jedinicu po podatku i ______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i="1" lang="en-US"/>
              <a:t>2 modela se ne mogu usporediti po R^2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kada ima više prediktora (značajki) </a:t>
            </a:r>
            <a:r>
              <a:rPr b="1" lang="en-US">
                <a:solidFill>
                  <a:schemeClr val="dk1"/>
                </a:solidFill>
              </a:rPr>
              <a:t>adjusted R^2 omogućuje usporedbu više modela s različitim brojem prediktora</a:t>
            </a:r>
            <a:r>
              <a:rPr b="1" lang="en-US"/>
              <a:t> 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/>
              <a:t>POM ima samo jedan prediktor (značajku)</a:t>
            </a:r>
            <a:r>
              <a:rPr lang="en-US"/>
              <a:t> - vrijednost elementa - stoga je:  </a:t>
            </a:r>
            <a:r>
              <a:rPr lang="en-US">
                <a:solidFill>
                  <a:schemeClr val="dk1"/>
                </a:solidFill>
              </a:rPr>
              <a:t>koeficijent određenja</a:t>
            </a:r>
            <a:r>
              <a:rPr lang="en-US"/>
              <a:t> == korigirani koeficijent određenja.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6663dc925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6663dc925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663dc925_0_3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663dc925_0_3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Što je polazišno-odredišna matrica?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je </a:t>
            </a:r>
            <a:r>
              <a:rPr lang="en-US"/>
              <a:t> alat koji omogućuje opis i sustavnu statističku procjenu migracija stanovništva na nekom području.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Služi za mjerenje pokretljivosti i socio-ekonomske aktivnosti stanovništva.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Element predstavlja </a:t>
            </a:r>
            <a:r>
              <a:rPr b="1" lang="en-US"/>
              <a:t>broj putovanja </a:t>
            </a:r>
            <a:r>
              <a:rPr lang="en-US"/>
              <a:t>iz polazišne zone </a:t>
            </a:r>
            <a:r>
              <a:rPr b="1" i="1" lang="en-US"/>
              <a:t>i</a:t>
            </a:r>
            <a:r>
              <a:rPr i="1" lang="en-US"/>
              <a:t> </a:t>
            </a:r>
            <a:r>
              <a:rPr lang="en-US"/>
              <a:t>u ciljnu zonu </a:t>
            </a:r>
            <a:r>
              <a:rPr b="1" i="1" lang="en-US"/>
              <a:t>j</a:t>
            </a:r>
            <a:r>
              <a:rPr i="1" lang="en-US"/>
              <a:t> </a:t>
            </a:r>
            <a:r>
              <a:rPr lang="en-US">
                <a:solidFill>
                  <a:schemeClr val="dk1"/>
                </a:solidFill>
              </a:rPr>
              <a:t>unutar promatranog područja</a:t>
            </a:r>
            <a:r>
              <a:rPr lang="en-US" u="sng">
                <a:solidFill>
                  <a:schemeClr val="dk1"/>
                </a:solidFill>
              </a:rPr>
              <a:t> </a:t>
            </a:r>
            <a:r>
              <a:rPr b="1" lang="en-US" u="sng">
                <a:solidFill>
                  <a:schemeClr val="dk1"/>
                </a:solidFill>
              </a:rPr>
              <a:t>u promatranom vremenskom okviru</a:t>
            </a:r>
            <a:r>
              <a:rPr lang="en-US" u="sng">
                <a:solidFill>
                  <a:schemeClr val="dk1"/>
                </a:solidFill>
              </a:rPr>
              <a:t>  </a:t>
            </a:r>
            <a:r>
              <a:rPr lang="en-US" u="sng">
                <a:solidFill>
                  <a:schemeClr val="hlink"/>
                </a:solidFill>
              </a:rPr>
              <a:t>τ</a:t>
            </a:r>
            <a:endParaRPr>
              <a:solidFill>
                <a:schemeClr val="hlink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Najčešće se koristi u prometnoj znanosti</a:t>
            </a:r>
            <a:r>
              <a:rPr lang="en-US"/>
              <a:t>  za analizu i strateško planiranje prometnog opterećenja i prometne infrastrukture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663dc925_0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663dc925_0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Tradicionalni postupci prikupljanja p</a:t>
            </a:r>
            <a:r>
              <a:rPr lang="en-US"/>
              <a:t>odataka o kretanju su (4)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/>
              <a:t>nkete (koje se u prosjeku provode svakih 5-10 godina), intervju uz cestu (obuhvaća do 10% pp), prebrojavanje senzorima, ručno prebrojavanje vozila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P</a:t>
            </a:r>
            <a:r>
              <a:rPr b="1" lang="en-US"/>
              <a:t>rebrojavanjem vozila </a:t>
            </a:r>
            <a:r>
              <a:rPr b="1" lang="en-US"/>
              <a:t>nije moguće odrediti stvarna polazišta i odredišta putovanja.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lang="en-US">
                <a:solidFill>
                  <a:schemeClr val="dk1"/>
                </a:solidFill>
              </a:rPr>
              <a:t>tara matrica za isto područje (iz ankete) i rezultati prebrojavanja </a:t>
            </a:r>
            <a:r>
              <a:rPr b="1" lang="en-US">
                <a:solidFill>
                  <a:schemeClr val="dk1"/>
                </a:solidFill>
              </a:rPr>
              <a:t>se kombiniraju u procjeni nove matrice</a:t>
            </a:r>
            <a:r>
              <a:rPr b="1" lang="en-US"/>
              <a:t>.</a:t>
            </a:r>
            <a:endParaRPr b="1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Suvremeni postupci </a:t>
            </a:r>
            <a:r>
              <a:rPr b="1" lang="en-US"/>
              <a:t>koriste</a:t>
            </a:r>
            <a:r>
              <a:rPr lang="en-US"/>
              <a:t> </a:t>
            </a:r>
            <a:r>
              <a:rPr b="1" lang="en-US"/>
              <a:t>pasivno prikupljane podatke prikupljane </a:t>
            </a:r>
            <a:r>
              <a:rPr b="1" lang="en-US" u="sng"/>
              <a:t>u svrhu pružanja usluge zasnovane na lokaciji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Izvori podataka o kretanju su primjerice (4) združena očitanja prijamnika za satelitsku navigaciju, zapisi o telekomunikacijskoj aktivnosti, podaci koje generiraju kartice za javni prijevoz,“check-in” podaci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zapisi o telekomunikacijskoj aktivnosti (engl. </a:t>
            </a:r>
            <a:r>
              <a:rPr lang="en-US"/>
              <a:t>Charging Data Records</a:t>
            </a:r>
            <a:r>
              <a:rPr lang="en-US"/>
              <a:t>) </a:t>
            </a:r>
            <a:r>
              <a:rPr b="1" lang="en-US"/>
              <a:t>obuhvaćaju</a:t>
            </a:r>
            <a:r>
              <a:rPr lang="en-US"/>
              <a:t> transakcijske podatke o (3)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pozivima , SMS porukama i prijenosu podataka pokretnim internetom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Položaj korisnika definiran je </a:t>
            </a:r>
            <a:r>
              <a:rPr b="1" lang="en-US"/>
              <a:t>područjem pokrivanja tornja bazne stanice</a:t>
            </a:r>
            <a:r>
              <a:rPr lang="en-US"/>
              <a:t> na koju je spojen u trenutku telekomunikacijske aktivnosti.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Takav izvor osobito je zanimljiv jer se </a:t>
            </a:r>
            <a:r>
              <a:rPr b="1" lang="en-US">
                <a:solidFill>
                  <a:schemeClr val="dk1"/>
                </a:solidFill>
              </a:rPr>
              <a:t>veliki broj stanovništva služi mobilnim uređajem</a:t>
            </a:r>
            <a:r>
              <a:rPr lang="en-US">
                <a:solidFill>
                  <a:schemeClr val="dk1"/>
                </a:solidFill>
              </a:rPr>
              <a:t>. ( preko 5 milijardi ljudi)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</a:rPr>
              <a:t>%Važno je osigurati anonimnost i dozvolu pojedinca da se podaci koriste u jasno definirane svrhe. 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</a:rPr>
              <a:t>Ne smije postojati mogućnost da se povrati izvorni identitet pojedinaca.</a:t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9D9D9"/>
                </a:solidFill>
              </a:rPr>
              <a:t>%Klasičan </a:t>
            </a:r>
            <a:r>
              <a:rPr b="1" lang="en-US">
                <a:solidFill>
                  <a:srgbClr val="D9D9D9"/>
                </a:solidFill>
              </a:rPr>
              <a:t>bazni model</a:t>
            </a:r>
            <a:r>
              <a:rPr lang="en-US">
                <a:solidFill>
                  <a:srgbClr val="D9D9D9"/>
                </a:solidFill>
              </a:rPr>
              <a:t> za procjenu prometne potražnje je </a:t>
            </a:r>
            <a:r>
              <a:rPr b="1" lang="en-US">
                <a:solidFill>
                  <a:srgbClr val="D9D9D9"/>
                </a:solidFill>
              </a:rPr>
              <a:t>gravitacijski model </a:t>
            </a:r>
            <a:r>
              <a:rPr lang="en-US">
                <a:solidFill>
                  <a:srgbClr val="D9D9D9"/>
                </a:solidFill>
              </a:rPr>
              <a:t>koji kod proračuna ”privlačnosti” 2 zone uzima u obzir (3) </a:t>
            </a:r>
            <a:endParaRPr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D9D9D9"/>
                </a:solidFill>
              </a:rPr>
              <a:t>gustoću populacije</a:t>
            </a:r>
            <a:r>
              <a:rPr lang="en-US">
                <a:solidFill>
                  <a:srgbClr val="D9D9D9"/>
                </a:solidFill>
              </a:rPr>
              <a:t>, </a:t>
            </a:r>
            <a:r>
              <a:rPr lang="en-US" u="sng">
                <a:solidFill>
                  <a:srgbClr val="D9D9D9"/>
                </a:solidFill>
              </a:rPr>
              <a:t>udaljenost</a:t>
            </a:r>
            <a:r>
              <a:rPr lang="en-US">
                <a:solidFill>
                  <a:srgbClr val="D9D9D9"/>
                </a:solidFill>
              </a:rPr>
              <a:t> i </a:t>
            </a:r>
            <a:r>
              <a:rPr lang="en-US" u="sng">
                <a:solidFill>
                  <a:srgbClr val="D9D9D9"/>
                </a:solidFill>
              </a:rPr>
              <a:t>troškove putovanja</a:t>
            </a:r>
            <a:endParaRPr>
              <a:solidFill>
                <a:srgbClr val="D9D9D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6663dc925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6663dc925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Kakva je to kontekstualizirana matrica?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Kontekst putovanja je skup podataka koji definira polazište, odredište, </a:t>
            </a:r>
            <a:r>
              <a:rPr b="1" lang="en-US"/>
              <a:t>način prijevoza, svrhu</a:t>
            </a:r>
            <a:r>
              <a:rPr lang="en-US"/>
              <a:t> i trajektoriju putovanja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100"/>
              <a:buAutoNum type="arabicPeriod"/>
            </a:pPr>
            <a:r>
              <a:rPr lang="en-US">
                <a:solidFill>
                  <a:srgbClr val="D9D9D9"/>
                </a:solidFill>
              </a:rPr>
              <a:t>Kontekst specificira socio-ekonomske aktivnosti koje su pokretači putovanja, odnosno motivatori individualne i grupne mobilnosti</a:t>
            </a:r>
            <a:endParaRPr>
              <a:solidFill>
                <a:srgbClr val="D9D9D9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O kontekstu putovanja se može se zaključiti ili iz podataka o kretanju ili kombinacijom s vanjskim izvorima podataka.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-US" u="sng"/>
              <a:t>Primjerice koji objekti se nalaze u pojedinim zonama, </a:t>
            </a:r>
            <a:r>
              <a:rPr b="1" lang="en-US" u="sng">
                <a:solidFill>
                  <a:schemeClr val="dk1"/>
                </a:solidFill>
              </a:rPr>
              <a:t>k</a:t>
            </a:r>
            <a:r>
              <a:rPr b="1" lang="en-US" u="sng">
                <a:solidFill>
                  <a:schemeClr val="dk1"/>
                </a:solidFill>
              </a:rPr>
              <a:t>oliko je objekata pojedinog tipa</a:t>
            </a:r>
            <a:r>
              <a:rPr b="1" lang="en-US" u="sng"/>
              <a:t> </a:t>
            </a:r>
            <a:r>
              <a:rPr b="1" lang="en-US" u="sng">
                <a:solidFill>
                  <a:schemeClr val="dk1"/>
                </a:solidFill>
              </a:rPr>
              <a:t>(poslovni, edukacijski, stambeni …) </a:t>
            </a:r>
            <a:endParaRPr b="1" u="sng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>
                <a:solidFill>
                  <a:schemeClr val="dk1"/>
                </a:solidFill>
              </a:rPr>
              <a:t>Kao izvor tih podataka može poslužiti OpenStreetMap projekt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Najzanimljivija su komutacijska putovanja (na posao i s posla kući) jer su najviše </a:t>
            </a:r>
            <a:r>
              <a:rPr b="1" lang="en-US"/>
              <a:t>ponovljiva, a time i predvidiva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Kontekstualizirana matrica je matrica u kojoj je poznat kontekst putovanja.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6663dc925_0_10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6663dc925_0_10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 u="sng"/>
              <a:t>Za očekivati je da će se dvije matrice izrađene različitim postupcima ili u različito vrijeme razlikovati (4) </a:t>
            </a:r>
            <a:r>
              <a:rPr lang="en-US" u="sng"/>
              <a:t>po vrijednostima, po broju elemenata, kontekstu i količini informacija.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Kako pokazati da je </a:t>
            </a:r>
            <a:r>
              <a:rPr i="1" lang="en-US"/>
              <a:t>nova</a:t>
            </a:r>
            <a:r>
              <a:rPr lang="en-US"/>
              <a:t> matrica bolja, kvalitetnija od postojeće, referentne matrice?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Kako kvalitetom obuhvatiti doprinos suvremenih postupaka procjene (u vidu konteksta, rezolucije ...)?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Na slici vidimo prostornu podjelu istog područja na prometne zone i na područja pokrivanja baznih stanica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6663dc925_0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6663dc925_0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P</a:t>
            </a:r>
            <a:r>
              <a:rPr b="1" lang="en-US"/>
              <a:t>ostojeći postupci vrednovanja  ispituju </a:t>
            </a:r>
            <a:r>
              <a:rPr b="1" lang="en-US" u="sng"/>
              <a:t>točnost, istinitost matrice</a:t>
            </a:r>
            <a:r>
              <a:rPr lang="en-US" u="sng"/>
              <a:t> </a:t>
            </a:r>
            <a:endParaRPr u="sng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Točnost se izražava kroz različite mjere sličnosti odnosno razlike</a:t>
            </a:r>
            <a:r>
              <a:rPr b="1" lang="en-US"/>
              <a:t> sa istinitom matricom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Istinita matrica je matirca uzeta kao najtočniji opis stvarnog stanja. </a:t>
            </a:r>
            <a:r>
              <a:rPr lang="en-US"/>
              <a:t>Dobivena je tradicionalnim postupcima (anketiranje i/ili prebrojavanje vozila).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Mjere sličnosti se temelje na usporedbi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 sz="1050">
                <a:solidFill>
                  <a:srgbClr val="222222"/>
                </a:solidFill>
                <a:highlight>
                  <a:srgbClr val="FFFFFF"/>
                </a:highlight>
              </a:rPr>
              <a:t>odgovarajućih elemenata </a:t>
            </a:r>
            <a:r>
              <a:rPr lang="en-US">
                <a:solidFill>
                  <a:schemeClr val="dk1"/>
                </a:solidFill>
              </a:rPr>
              <a:t>- što zahtjeva prethodnu </a:t>
            </a:r>
            <a:r>
              <a:rPr b="1" lang="en-US">
                <a:solidFill>
                  <a:schemeClr val="dk1"/>
                </a:solidFill>
              </a:rPr>
              <a:t>prilagodbu</a:t>
            </a:r>
            <a:r>
              <a:rPr lang="en-US">
                <a:solidFill>
                  <a:schemeClr val="dk1"/>
                </a:solidFill>
              </a:rPr>
              <a:t> ako matrice nemaju jednaku prostornu podjelu na zone.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Zastupljen je postupak vrednovanja </a:t>
            </a:r>
            <a:r>
              <a:rPr lang="en-US">
                <a:solidFill>
                  <a:schemeClr val="dk1"/>
                </a:solidFill>
              </a:rPr>
              <a:t>(univarijantnom) </a:t>
            </a:r>
            <a:r>
              <a:rPr lang="en-US">
                <a:solidFill>
                  <a:schemeClr val="dk1"/>
                </a:solidFill>
              </a:rPr>
              <a:t>linearnom regresijom (s jednom značajkom).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Na slici vidimo vrijednosti jedne matrice na osi x i druge na osi y- idealno vrijednosti čine pravac pod 45°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Koeficijent određenja ili obuhvaćanja varijance mjera je koja pokazuje koliko dobro linearna regresija opisuje podatke i koristi se kao mjera točnosti matrice.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-US">
                <a:solidFill>
                  <a:schemeClr val="dk1"/>
                </a:solidFill>
              </a:rPr>
              <a:t>Strukturalna sličnost preuzeta je iz područja obrade slika. </a:t>
            </a:r>
            <a:r>
              <a:rPr lang="en-US">
                <a:solidFill>
                  <a:schemeClr val="dk1"/>
                </a:solidFill>
              </a:rPr>
              <a:t>Primjenjuje se na grafički oblik matrice (brojevi zamjenjeni nijansama)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Mjera </a:t>
            </a:r>
            <a:r>
              <a:rPr i="1" lang="en-US">
                <a:solidFill>
                  <a:schemeClr val="dk1"/>
                </a:solidFill>
              </a:rPr>
              <a:t>(MSSIM)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i="1" lang="en-US">
                <a:solidFill>
                  <a:schemeClr val="dk1"/>
                </a:solidFill>
              </a:rPr>
              <a:t>Višerazinski indeks strukturalne sličnosti </a:t>
            </a:r>
            <a:r>
              <a:rPr lang="en-US">
                <a:solidFill>
                  <a:schemeClr val="dk1"/>
                </a:solidFill>
              </a:rPr>
              <a:t>dobro odražava ljudsku vizualnu percepciju sličnost slika.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</a:t>
            </a:r>
            <a:r>
              <a:rPr lang="en-US">
                <a:solidFill>
                  <a:schemeClr val="dk1"/>
                </a:solidFill>
              </a:rPr>
              <a:t>emelji se na usporedbi blokova.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AutoNum type="arabicPeriod"/>
            </a:pPr>
            <a:r>
              <a:rPr lang="en-US">
                <a:solidFill>
                  <a:srgbClr val="CCCCCC"/>
                </a:solidFill>
              </a:rPr>
              <a:t>Obje mjere poprimaju vrijednost između 0 i 1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6663dc925_0_1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6663dc925_0_1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Teza rada glasi: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Postoji skup parametara kojima se objektivno mogu usporediti dvije na različiti način ili na isti način dobivene POM-e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Rad nastoji tezu potkrijepiti </a:t>
            </a:r>
            <a:r>
              <a:rPr b="1" lang="en-US"/>
              <a:t>opisom metodologije za vrednovanje matrice</a:t>
            </a:r>
            <a:r>
              <a:rPr lang="en-US"/>
              <a:t> </a:t>
            </a:r>
            <a:r>
              <a:rPr b="1" lang="en-US"/>
              <a:t>prema kvaliteti</a:t>
            </a:r>
            <a:r>
              <a:rPr lang="en-US"/>
              <a:t> </a:t>
            </a:r>
            <a:r>
              <a:rPr b="1" lang="en-US"/>
              <a:t>uvažavajući definirane odnosne parametre kvalitete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6663dc925_0_13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6663dc925_0_13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Definirali smo slijedeći parametri kvalitete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prostorno obuhvaćanje odnosi se na to </a:t>
            </a:r>
            <a:r>
              <a:rPr b="1" lang="en-US"/>
              <a:t>pokriva li matrica</a:t>
            </a:r>
            <a:r>
              <a:rPr lang="en-US"/>
              <a:t> isključivo prometnu infrastrukturu ili područje neovisno o prometnoj infrastrukturi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kao što ga pokrivaju zapisi o telekomunikacijskoj aktivnosti i GNSS podatci o položaju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prostorna </a:t>
            </a:r>
            <a:r>
              <a:rPr lang="en-US">
                <a:solidFill>
                  <a:schemeClr val="dk1"/>
                </a:solidFill>
              </a:rPr>
              <a:t>rezolucija</a:t>
            </a:r>
            <a:r>
              <a:rPr lang="en-US"/>
              <a:t> je najmanja prijeđena udaljenost koju je moguće identificirati.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vremenska </a:t>
            </a:r>
            <a:r>
              <a:rPr lang="en-US">
                <a:solidFill>
                  <a:schemeClr val="dk1"/>
                </a:solidFill>
              </a:rPr>
              <a:t>rezolucija</a:t>
            </a:r>
            <a:r>
              <a:rPr lang="en-US"/>
              <a:t> je najmanji vremenski odmak koji je moguće identificirati.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tematska rezolucija svrhe putovanja je broj kontekstnih kategorija svrhe putovanja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Primjerice kategorije mogu biti 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“Dom”,”Posao”,”Ostalo” (3)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ili može biti više kategorija “Dom”, “Posao”,”Edukacija”,”Zdravlje”,”Slobodno vrijeme”,”Trgovina”,”Ostalo” (7)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tematska rezolucija  načina kretanja je broj kategorija načina kretanja.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prostorna zrnatost se izražava kroz dimenziju matrice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/>
              <a:t>vremenska kroz broj vremenskih okvira u jednom danu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US"/>
              <a:t>tematska zrnatost -govori je li destinacija putovanja vezana uz </a:t>
            </a:r>
            <a:r>
              <a:rPr b="1" lang="en-US">
                <a:solidFill>
                  <a:srgbClr val="FF0000"/>
                </a:solidFill>
              </a:rPr>
              <a:t>zonu</a:t>
            </a:r>
            <a:r>
              <a:rPr b="1" lang="en-US"/>
              <a:t> ili </a:t>
            </a:r>
            <a:r>
              <a:rPr b="1" lang="en-US">
                <a:solidFill>
                  <a:srgbClr val="0000FF"/>
                </a:solidFill>
              </a:rPr>
              <a:t>objekt</a:t>
            </a:r>
            <a:r>
              <a:rPr b="1" lang="en-US"/>
              <a:t> tematske kategorije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primjerice “industrijska/komercijalna/stambena zona” nasuprot</a:t>
            </a:r>
            <a:r>
              <a:rPr b="1" lang="en-US">
                <a:solidFill>
                  <a:srgbClr val="0000FF"/>
                </a:solidFill>
              </a:rPr>
              <a:t> poznavanje svrhe pojedinih objekata u zoni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1">
  <p:cSld name="OBJECT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04000" y="2183825"/>
            <a:ext cx="90717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81000" lvl="4" marL="22860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81000" lvl="5" marL="2743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81000" lvl="6" marL="32004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81000" lvl="7" marL="36576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81000" lvl="8" marL="41148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2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None/>
              <a:defRPr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9433260" y="6981108"/>
            <a:ext cx="6048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>
              <a:buNone/>
              <a:defRPr sz="1400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entury Schoolbook"/>
              <a:buNone/>
              <a:defRPr b="1" i="0" sz="3600" u="none" cap="none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●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81000" lvl="1" marL="9144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○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81000" lvl="2" marL="13716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■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81000" lvl="3" marL="18288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●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81000" lvl="4" marL="22860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○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81000" lvl="5" marL="27432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■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81000" lvl="6" marL="32004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●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81000" lvl="7" marL="36576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○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81000" lvl="8" marL="4114800" marR="0" rtl="0" algn="l">
              <a:spcBef>
                <a:spcPts val="0"/>
              </a:spcBef>
              <a:spcAft>
                <a:spcPts val="0"/>
              </a:spcAft>
              <a:buSzPts val="2400"/>
              <a:buFont typeface="Century Schoolbook"/>
              <a:buChar char="■"/>
              <a:defRPr i="0" sz="24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None/>
              <a:defRPr i="0" sz="1800" u="none" cap="none" strike="noStrike"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173376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</a:t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8886240" y="6845400"/>
            <a:ext cx="781200" cy="2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hyperlink" Target="https://www.gsmaintelligence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3.png"/><Relationship Id="rId13" Type="http://schemas.openxmlformats.org/officeDocument/2006/relationships/image" Target="../media/image29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3.png"/><Relationship Id="rId15" Type="http://schemas.openxmlformats.org/officeDocument/2006/relationships/image" Target="../media/image20.png"/><Relationship Id="rId14" Type="http://schemas.openxmlformats.org/officeDocument/2006/relationships/image" Target="../media/image18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2.xml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504000" y="2420225"/>
            <a:ext cx="90717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Metodologija za usporedbu </a:t>
            </a:r>
            <a:endParaRPr b="1" sz="4000" strike="no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kontekstualiziranih </a:t>
            </a:r>
            <a:endParaRPr b="1" sz="4000" strike="no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polazišno-odredišnih matrica</a:t>
            </a:r>
            <a:endParaRPr b="1" sz="4000" strike="noStrike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90680" y="4754880"/>
            <a:ext cx="9071640" cy="182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Mentor: prof.dr.sc. Renato Filjar</a:t>
            </a:r>
            <a:b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18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2600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Vjera Turk</a:t>
            </a:r>
            <a:endParaRPr sz="2600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071150" y="306000"/>
            <a:ext cx="39666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latin typeface="Century Schoolbook"/>
                <a:ea typeface="Century Schoolbook"/>
                <a:cs typeface="Century Schoolbook"/>
                <a:sym typeface="Century Schoolbook"/>
              </a:rPr>
              <a:t>SVEUČILIŠTE U RIJECI</a:t>
            </a:r>
            <a:endParaRPr sz="2200" strike="no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Century Schoolbook"/>
                <a:ea typeface="Century Schoolbook"/>
                <a:cs typeface="Century Schoolbook"/>
                <a:sym typeface="Century Schoolbook"/>
              </a:rPr>
              <a:t>TEHNIČKI FAKULTET</a:t>
            </a:r>
            <a:endParaRPr sz="2200" strike="noStrik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latin typeface="Century Schoolbook"/>
                <a:ea typeface="Century Schoolbook"/>
                <a:cs typeface="Century Schoolbook"/>
                <a:sym typeface="Century Schoolbook"/>
              </a:rPr>
              <a:t>Diplomski studij računarstva</a:t>
            </a:r>
            <a:endParaRPr sz="2200" strike="noStrike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8869680" y="6858000"/>
            <a:ext cx="365760" cy="27432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Alternativni pristup vrednovanju</a:t>
            </a:r>
            <a:endParaRPr/>
          </a:p>
        </p:txBody>
      </p:sp>
      <p:sp>
        <p:nvSpPr>
          <p:cNvPr id="231" name="Google Shape;231;p24"/>
          <p:cNvSpPr txBox="1"/>
          <p:nvPr>
            <p:ph idx="5" type="body"/>
          </p:nvPr>
        </p:nvSpPr>
        <p:spPr>
          <a:xfrm>
            <a:off x="3418800" y="2992554"/>
            <a:ext cx="2920800" cy="12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gustoća informacija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omjer ispunjenih ćelija i Nul-ćelija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 txBox="1"/>
          <p:nvPr>
            <p:ph idx="6" type="body"/>
          </p:nvPr>
        </p:nvSpPr>
        <p:spPr>
          <a:xfrm>
            <a:off x="6562200" y="2992550"/>
            <a:ext cx="3518400" cy="126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ukupna širina toka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Σ svih elemenata POM-e</a:t>
            </a:r>
            <a:endParaRPr/>
          </a:p>
        </p:txBody>
      </p:sp>
      <p:sp>
        <p:nvSpPr>
          <p:cNvPr id="233" name="Google Shape;233;p24"/>
          <p:cNvSpPr txBox="1"/>
          <p:nvPr>
            <p:ph idx="4294967295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Odnosni parametri kvalitete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234" name="Google Shape;234;p24"/>
          <p:cNvGrpSpPr/>
          <p:nvPr/>
        </p:nvGrpSpPr>
        <p:grpSpPr>
          <a:xfrm>
            <a:off x="123000" y="4587213"/>
            <a:ext cx="3399000" cy="772363"/>
            <a:chOff x="123000" y="4587213"/>
            <a:chExt cx="3399000" cy="772363"/>
          </a:xfrm>
        </p:grpSpPr>
        <p:pic>
          <p:nvPicPr>
            <p:cNvPr id="235" name="Google Shape;235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48613" y="4587213"/>
              <a:ext cx="772363" cy="77236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6" name="Google Shape;236;p24"/>
            <p:cNvCxnSpPr/>
            <p:nvPr/>
          </p:nvCxnSpPr>
          <p:spPr>
            <a:xfrm>
              <a:off x="164350" y="4973400"/>
              <a:ext cx="9924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7" name="Google Shape;237;p24"/>
            <p:cNvCxnSpPr/>
            <p:nvPr/>
          </p:nvCxnSpPr>
          <p:spPr>
            <a:xfrm>
              <a:off x="2512850" y="4973400"/>
              <a:ext cx="992400" cy="0"/>
            </a:xfrm>
            <a:prstGeom prst="straightConnector1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8" name="Google Shape;238;p24"/>
            <p:cNvCxnSpPr/>
            <p:nvPr/>
          </p:nvCxnSpPr>
          <p:spPr>
            <a:xfrm>
              <a:off x="123000" y="5336950"/>
              <a:ext cx="33990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9" name="Google Shape;239;p24"/>
          <p:cNvSpPr txBox="1"/>
          <p:nvPr>
            <p:ph idx="4" type="body"/>
          </p:nvPr>
        </p:nvSpPr>
        <p:spPr>
          <a:xfrm>
            <a:off x="275400" y="2992550"/>
            <a:ext cx="3143400" cy="42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putovanje kao parametar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što se smatra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putovanjem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omjer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putovanja (putovanja sa svrhom) i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tranzicija (pod-putovanja)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7950" y="4254654"/>
            <a:ext cx="18669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Metodologija</a:t>
            </a:r>
            <a:endParaRPr/>
          </a:p>
        </p:txBody>
      </p:sp>
      <p:sp>
        <p:nvSpPr>
          <p:cNvPr id="246" name="Google Shape;246;p25"/>
          <p:cNvSpPr txBox="1"/>
          <p:nvPr>
            <p:ph idx="2" type="body"/>
          </p:nvPr>
        </p:nvSpPr>
        <p:spPr>
          <a:xfrm>
            <a:off x="4731875" y="2479475"/>
            <a:ext cx="5348700" cy="404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POM je bolja što je: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prostorno obuhvaćanje</a:t>
            </a:r>
            <a:r>
              <a:rPr lang="en-US"/>
              <a:t> veće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gustoća informacija </a:t>
            </a:r>
            <a:r>
              <a:rPr lang="en-US"/>
              <a:t>veća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ukupna širina toka</a:t>
            </a:r>
            <a:r>
              <a:rPr lang="en-US"/>
              <a:t> veća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zrnatost</a:t>
            </a:r>
            <a:r>
              <a:rPr lang="en-US"/>
              <a:t> veća- pod uvjetom da je dovoljno </a:t>
            </a:r>
            <a:r>
              <a:rPr lang="en-US"/>
              <a:t>mala</a:t>
            </a:r>
            <a:r>
              <a:rPr lang="en-US"/>
              <a:t> da osigurava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r>
              <a:rPr i="1" lang="en-US"/>
              <a:t>k-anonimnost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dk1"/>
                </a:solidFill>
              </a:rPr>
              <a:t>rezolucija </a:t>
            </a:r>
            <a:r>
              <a:rPr lang="en-US">
                <a:solidFill>
                  <a:schemeClr val="dk1"/>
                </a:solidFill>
              </a:rPr>
              <a:t>- ovisno o području primjene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rezolucija ￫ zrnatost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zrnatost </a:t>
            </a:r>
            <a:r>
              <a:rPr lang="en-US">
                <a:solidFill>
                  <a:schemeClr val="dk1"/>
                </a:solidFill>
              </a:rPr>
              <a:t>￫ rezolucija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 txBox="1"/>
          <p:nvPr>
            <p:ph idx="1" type="body"/>
          </p:nvPr>
        </p:nvSpPr>
        <p:spPr>
          <a:xfrm>
            <a:off x="375825" y="2479475"/>
            <a:ext cx="4488000" cy="34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</a:t>
            </a:r>
            <a:r>
              <a:rPr lang="en-US"/>
              <a:t>sto: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područje/grad/država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doba godine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1 dan </a:t>
            </a:r>
            <a:r>
              <a:rPr lang="en-US">
                <a:solidFill>
                  <a:schemeClr val="dk1"/>
                </a:solidFill>
              </a:rPr>
              <a:t>￫ </a:t>
            </a:r>
            <a:r>
              <a:rPr lang="en-US" sz="1800">
                <a:solidFill>
                  <a:schemeClr val="dk1"/>
                </a:solidFill>
              </a:rPr>
              <a:t>idealno </a:t>
            </a:r>
            <a:r>
              <a:rPr lang="en-US" sz="1800"/>
              <a:t>isti dan u tjednu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definicija dana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</a:t>
            </a:r>
            <a:r>
              <a:rPr lang="en-US"/>
              <a:t>bje POM iz </a:t>
            </a:r>
            <a:r>
              <a:rPr lang="en-US"/>
              <a:t>reprezentativnog uzorka</a:t>
            </a:r>
            <a:endParaRPr/>
          </a:p>
        </p:txBody>
      </p:sp>
      <p:sp>
        <p:nvSpPr>
          <p:cNvPr id="248" name="Google Shape;248;p25"/>
          <p:cNvSpPr txBox="1"/>
          <p:nvPr>
            <p:ph idx="4294967295" type="title"/>
          </p:nvPr>
        </p:nvSpPr>
        <p:spPr>
          <a:xfrm>
            <a:off x="149200" y="1405875"/>
            <a:ext cx="49278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Pretpostavke usporedbe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49" name="Google Shape;249;p25"/>
          <p:cNvSpPr txBox="1"/>
          <p:nvPr>
            <p:ph idx="4294967295" type="title"/>
          </p:nvPr>
        </p:nvSpPr>
        <p:spPr>
          <a:xfrm>
            <a:off x="4943550" y="1391425"/>
            <a:ext cx="48279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Postupak odlučivanja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250" name="Google Shape;2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825" y="4368800"/>
            <a:ext cx="674625" cy="6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4731875" y="6521675"/>
            <a:ext cx="32031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svaki parametar je </a:t>
            </a:r>
            <a:endParaRPr b="1"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jednako vrijedan</a:t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Demonstracija</a:t>
            </a:r>
            <a:endParaRPr sz="3600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 rotWithShape="1">
          <a:blip r:embed="rId3">
            <a:alphaModFix/>
          </a:blip>
          <a:srcRect b="-1708" l="0" r="0" t="0"/>
          <a:stretch/>
        </p:blipFill>
        <p:spPr>
          <a:xfrm>
            <a:off x="351600" y="1849425"/>
            <a:ext cx="4620675" cy="54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7525" y="1833444"/>
            <a:ext cx="4620700" cy="543610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6"/>
          <p:cNvSpPr txBox="1"/>
          <p:nvPr>
            <p:ph idx="4294967295" type="title"/>
          </p:nvPr>
        </p:nvSpPr>
        <p:spPr>
          <a:xfrm>
            <a:off x="504450" y="10248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POM A (</a:t>
            </a:r>
            <a:r>
              <a:rPr lang="en-US" sz="2400">
                <a:solidFill>
                  <a:schemeClr val="dk1"/>
                </a:solidFill>
              </a:rPr>
              <a:t>CDR)	</a:t>
            </a:r>
            <a:r>
              <a:rPr lang="en-US" sz="2400">
                <a:solidFill>
                  <a:schemeClr val="dk1"/>
                </a:solidFill>
              </a:rPr>
              <a:t>					POM B (</a:t>
            </a:r>
            <a:r>
              <a:rPr lang="en-US" sz="2400">
                <a:solidFill>
                  <a:schemeClr val="dk1"/>
                </a:solidFill>
              </a:rPr>
              <a:t>TAXI)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0475" y="1447954"/>
            <a:ext cx="419660" cy="38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189" y="1150925"/>
            <a:ext cx="383448" cy="34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4814" y="1484140"/>
            <a:ext cx="339991" cy="30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23020" y="1104845"/>
            <a:ext cx="770325" cy="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513" y="1793875"/>
            <a:ext cx="8229600" cy="4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/>
          <p:cNvPicPr preferRelativeResize="0"/>
          <p:nvPr/>
        </p:nvPicPr>
        <p:blipFill rotWithShape="1">
          <a:blip r:embed="rId4">
            <a:alphaModFix/>
          </a:blip>
          <a:srcRect b="0" l="0" r="0" t="8500"/>
          <a:stretch/>
        </p:blipFill>
        <p:spPr>
          <a:xfrm>
            <a:off x="580200" y="1900850"/>
            <a:ext cx="8978576" cy="442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Demonstracija</a:t>
            </a:r>
            <a:endParaRPr sz="3600" strike="noStrike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504475" y="9627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Rezultati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72" name="Google Shape;272;p27"/>
          <p:cNvSpPr txBox="1"/>
          <p:nvPr>
            <p:ph idx="1" type="body"/>
          </p:nvPr>
        </p:nvSpPr>
        <p:spPr>
          <a:xfrm>
            <a:off x="1048213" y="6216850"/>
            <a:ext cx="7984200" cy="10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Prema odnosnim parametrima kvalitete i metodologiji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usporedbe POM B ukupno ostvaruje bolji rezultat.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193350" y="2722550"/>
            <a:ext cx="794330" cy="678200"/>
            <a:chOff x="193350" y="2493950"/>
            <a:chExt cx="794330" cy="678200"/>
          </a:xfrm>
        </p:grpSpPr>
        <p:pic>
          <p:nvPicPr>
            <p:cNvPr id="274" name="Google Shape;274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3350" y="2790979"/>
              <a:ext cx="419660" cy="3811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6064" y="2493950"/>
              <a:ext cx="383448" cy="348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7689" y="2827165"/>
              <a:ext cx="339991" cy="30880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7" name="Google Shape;27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345" y="3364570"/>
            <a:ext cx="770325" cy="7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Diskusija i zaključak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504000" y="1769050"/>
            <a:ext cx="9071700" cy="492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jednako vrijedni parametri - dodjeljivanje težine svakom parametru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određivanje optimalnih vrijednosti parametara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vrednovanje transformiranih matrica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apsolutna i relativna točnost POM-e)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klizeći prozor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pomični vremenski okvir koji obuhvaća samo putovanja koja mu u cijelosti pripadaju tj. započinju i završavaju unutar istog vremenskog okvira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ispitati ideju različite kvalitete u pojedinim dijelovima POM-e - neuniformnost vremenske i prostorne rezolucije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razvijena metodologija je okvirna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rezultati podržavaju početnu tezu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4" name="Google Shape;2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400" y="2471650"/>
            <a:ext cx="2798550" cy="10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/>
        </p:nvSpPr>
        <p:spPr>
          <a:xfrm>
            <a:off x="490675" y="3916676"/>
            <a:ext cx="90717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strike="noStrik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Mentor: prof.dr.sc. Renato Filjar</a:t>
            </a:r>
            <a:br>
              <a:rPr lang="en-US" sz="1800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lang="en-US" sz="1800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n-US" sz="2600" strike="noStrik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Vjera Turk</a:t>
            </a:r>
            <a:endParaRPr sz="2600" strike="noStrike">
              <a:solidFill>
                <a:srgbClr val="D9D9D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504000" y="1810625"/>
            <a:ext cx="9071700" cy="21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4CC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Metodologija za usporedbu </a:t>
            </a:r>
            <a:endParaRPr b="1" sz="4000" strike="noStrike">
              <a:solidFill>
                <a:srgbClr val="F4CC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4CC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kontekstualiziranih </a:t>
            </a:r>
            <a:endParaRPr b="1" sz="4000" strike="noStrike">
              <a:solidFill>
                <a:srgbClr val="F4CC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strike="noStrike">
                <a:solidFill>
                  <a:srgbClr val="F4CC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polazišno-odredišnih matrica</a:t>
            </a:r>
            <a:endParaRPr b="1" sz="4000" strike="noStrike">
              <a:solidFill>
                <a:srgbClr val="F4CC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490675" y="5585775"/>
            <a:ext cx="9071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800" strike="noStrike">
                <a:latin typeface="Times New Roman"/>
                <a:ea typeface="Times New Roman"/>
                <a:cs typeface="Times New Roman"/>
                <a:sym typeface="Times New Roman"/>
              </a:rPr>
              <a:t>Hvala na pažnji.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 txBox="1"/>
          <p:nvPr/>
        </p:nvSpPr>
        <p:spPr>
          <a:xfrm>
            <a:off x="3071150" y="306000"/>
            <a:ext cx="39666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solidFill>
                  <a:srgbClr val="EFEFE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SVEUČILIŠTE U RIJECI</a:t>
            </a:r>
            <a:endParaRPr sz="2200" strike="noStrike">
              <a:solidFill>
                <a:srgbClr val="EFEFE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solidFill>
                  <a:srgbClr val="EFEFE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TEHNIČKI FAKULTET</a:t>
            </a:r>
            <a:endParaRPr sz="2200" strike="noStrike">
              <a:solidFill>
                <a:srgbClr val="EFEFE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strike="noStrike">
                <a:solidFill>
                  <a:srgbClr val="EFEFE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Diplomski studij računarstva</a:t>
            </a:r>
            <a:endParaRPr sz="2200" strike="noStrike">
              <a:solidFill>
                <a:srgbClr val="EFEFE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5913" y="0"/>
            <a:ext cx="6553200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9"/>
          <p:cNvSpPr txBox="1"/>
          <p:nvPr>
            <p:ph idx="1" type="subTitle"/>
          </p:nvPr>
        </p:nvSpPr>
        <p:spPr>
          <a:xfrm>
            <a:off x="10325925" y="2788923"/>
            <a:ext cx="9071700" cy="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koeficijent determinacije je veći što je veći broj regresorskih varijabli uključenih u model, bez obzira na to jesu li one značajne za objašnjavanje varijacija regresand varijable ili nisu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Sadržaj</a:t>
            </a:r>
            <a:endParaRPr/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504463" y="1374725"/>
            <a:ext cx="9071700" cy="538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Uvod i motivacija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Polazišno-odredišna matrica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Postupci procjene POM-e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Kontekstualizirana POM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Definicija problema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Prikaz prethodnih istraživanja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Postupci vrednovanja polazišno-odredišne matrice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Teza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Alternativni pristup vrednovanju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Odnosni parametri kvalitete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Metodologija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Uvjeti usporedbe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Postupak odlučivanja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049" lvl="1" marL="86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−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Demontracija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Rezultati istraživanja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Diskusija i zaključak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Uvod i motivacija</a:t>
            </a:r>
            <a:endParaRPr/>
          </a:p>
        </p:txBody>
      </p:sp>
      <p:sp>
        <p:nvSpPr>
          <p:cNvPr id="96" name="Google Shape;96;p17"/>
          <p:cNvSpPr txBox="1"/>
          <p:nvPr>
            <p:ph idx="2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Polazišno-odredišna matrica</a:t>
            </a: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2903863" y="4162078"/>
            <a:ext cx="7024353" cy="3479044"/>
            <a:chOff x="731520" y="1913884"/>
            <a:chExt cx="8548561" cy="4258315"/>
          </a:xfrm>
        </p:grpSpPr>
        <p:pic>
          <p:nvPicPr>
            <p:cNvPr id="98" name="Google Shape;9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1520" y="2423160"/>
              <a:ext cx="8548561" cy="374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7"/>
            <p:cNvSpPr/>
            <p:nvPr/>
          </p:nvSpPr>
          <p:spPr>
            <a:xfrm>
              <a:off x="7720875" y="4163400"/>
              <a:ext cx="450250" cy="461350"/>
            </a:xfrm>
            <a:custGeom>
              <a:rect b="b" l="l" r="r" t="t"/>
              <a:pathLst>
                <a:path extrusionOk="0" h="18454" w="18010">
                  <a:moveTo>
                    <a:pt x="0" y="0"/>
                  </a:moveTo>
                  <a:lnTo>
                    <a:pt x="18010" y="0"/>
                  </a:lnTo>
                  <a:lnTo>
                    <a:pt x="18010" y="18454"/>
                  </a:lnTo>
                  <a:lnTo>
                    <a:pt x="0" y="18454"/>
                  </a:lnTo>
                  <a:close/>
                </a:path>
              </a:pathLst>
            </a:cu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100" name="Google Shape;100;p17"/>
            <p:cNvCxnSpPr/>
            <p:nvPr/>
          </p:nvCxnSpPr>
          <p:spPr>
            <a:xfrm flipH="1">
              <a:off x="1570700" y="3940425"/>
              <a:ext cx="771900" cy="78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7"/>
            <p:cNvSpPr/>
            <p:nvPr/>
          </p:nvSpPr>
          <p:spPr>
            <a:xfrm rot="-674330">
              <a:off x="1532018" y="4487046"/>
              <a:ext cx="237046" cy="205569"/>
            </a:xfrm>
            <a:prstGeom prst="triangle">
              <a:avLst>
                <a:gd fmla="val 50000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429250" y="3209925"/>
              <a:ext cx="272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Century Schoolbook"/>
                  <a:ea typeface="Century Schoolbook"/>
                  <a:cs typeface="Century Schoolbook"/>
                  <a:sym typeface="Century Schoolbook"/>
                </a:rPr>
                <a:t>i</a:t>
              </a:r>
              <a:endParaRPr i="1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6134100" y="2423150"/>
              <a:ext cx="272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>
                  <a:latin typeface="Century Schoolbook"/>
                  <a:ea typeface="Century Schoolbook"/>
                  <a:cs typeface="Century Schoolbook"/>
                  <a:sym typeface="Century Schoolbook"/>
                </a:rPr>
                <a:t>j</a:t>
              </a:r>
              <a:endParaRPr i="1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4596938" y="1913884"/>
              <a:ext cx="1725900" cy="15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latin typeface="Century Schoolbook"/>
                  <a:ea typeface="Century Schoolbook"/>
                  <a:cs typeface="Century Schoolbook"/>
                  <a:sym typeface="Century Schoolbook"/>
                </a:rPr>
                <a:t> τ</a:t>
              </a:r>
              <a:endParaRPr sz="48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105" name="Google Shape;105;p17"/>
          <p:cNvGrpSpPr/>
          <p:nvPr/>
        </p:nvGrpSpPr>
        <p:grpSpPr>
          <a:xfrm>
            <a:off x="475186" y="4632488"/>
            <a:ext cx="2202569" cy="2915323"/>
            <a:chOff x="2449400" y="930727"/>
            <a:chExt cx="3603680" cy="4769835"/>
          </a:xfrm>
        </p:grpSpPr>
        <p:sp>
          <p:nvSpPr>
            <p:cNvPr id="106" name="Google Shape;106;p17"/>
            <p:cNvSpPr/>
            <p:nvPr/>
          </p:nvSpPr>
          <p:spPr>
            <a:xfrm rot="-5400000">
              <a:off x="3383363" y="2466988"/>
              <a:ext cx="1779775" cy="1480225"/>
            </a:xfrm>
            <a:custGeom>
              <a:rect b="b" l="l" r="r" t="t"/>
              <a:pathLst>
                <a:path extrusionOk="0" h="59209" w="71191">
                  <a:moveTo>
                    <a:pt x="46521" y="14097"/>
                  </a:moveTo>
                  <a:lnTo>
                    <a:pt x="0" y="0"/>
                  </a:lnTo>
                  <a:lnTo>
                    <a:pt x="1410" y="52865"/>
                  </a:lnTo>
                  <a:lnTo>
                    <a:pt x="14802" y="59209"/>
                  </a:lnTo>
                  <a:lnTo>
                    <a:pt x="71191" y="59209"/>
                  </a:lnTo>
                  <a:lnTo>
                    <a:pt x="69781" y="17622"/>
                  </a:ln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" name="Google Shape;107;p17"/>
            <p:cNvSpPr/>
            <p:nvPr/>
          </p:nvSpPr>
          <p:spPr>
            <a:xfrm rot="-5400000">
              <a:off x="3275391" y="1094661"/>
              <a:ext cx="2941623" cy="2613755"/>
            </a:xfrm>
            <a:custGeom>
              <a:rect b="b" l="l" r="r" t="t"/>
              <a:pathLst>
                <a:path extrusionOk="0" h="97976" w="117712">
                  <a:moveTo>
                    <a:pt x="0" y="64143"/>
                  </a:moveTo>
                  <a:lnTo>
                    <a:pt x="15507" y="62733"/>
                  </a:lnTo>
                  <a:lnTo>
                    <a:pt x="33128" y="69077"/>
                  </a:lnTo>
                  <a:lnTo>
                    <a:pt x="52159" y="77535"/>
                  </a:lnTo>
                  <a:lnTo>
                    <a:pt x="62732" y="71192"/>
                  </a:lnTo>
                  <a:lnTo>
                    <a:pt x="78239" y="83879"/>
                  </a:lnTo>
                  <a:lnTo>
                    <a:pt x="104319" y="84584"/>
                  </a:lnTo>
                  <a:lnTo>
                    <a:pt x="107844" y="97976"/>
                  </a:lnTo>
                  <a:lnTo>
                    <a:pt x="117712" y="93747"/>
                  </a:lnTo>
                  <a:lnTo>
                    <a:pt x="110663" y="74011"/>
                  </a:lnTo>
                  <a:lnTo>
                    <a:pt x="107844" y="64143"/>
                  </a:lnTo>
                  <a:lnTo>
                    <a:pt x="91632" y="67667"/>
                  </a:lnTo>
                  <a:lnTo>
                    <a:pt x="80354" y="59914"/>
                  </a:lnTo>
                  <a:lnTo>
                    <a:pt x="73305" y="47226"/>
                  </a:lnTo>
                  <a:lnTo>
                    <a:pt x="74715" y="28900"/>
                  </a:lnTo>
                  <a:lnTo>
                    <a:pt x="79649" y="10573"/>
                  </a:lnTo>
                  <a:lnTo>
                    <a:pt x="59913" y="5639"/>
                  </a:lnTo>
                  <a:lnTo>
                    <a:pt x="36652" y="0"/>
                  </a:lnTo>
                  <a:lnTo>
                    <a:pt x="40177" y="21851"/>
                  </a:lnTo>
                  <a:lnTo>
                    <a:pt x="54274" y="24671"/>
                  </a:lnTo>
                  <a:lnTo>
                    <a:pt x="53569" y="35244"/>
                  </a:lnTo>
                  <a:lnTo>
                    <a:pt x="50750" y="48636"/>
                  </a:lnTo>
                  <a:lnTo>
                    <a:pt x="47930" y="57799"/>
                  </a:lnTo>
                  <a:lnTo>
                    <a:pt x="28194" y="55685"/>
                  </a:lnTo>
                  <a:lnTo>
                    <a:pt x="704" y="54275"/>
                  </a:ln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8" name="Google Shape;108;p17"/>
            <p:cNvSpPr/>
            <p:nvPr/>
          </p:nvSpPr>
          <p:spPr>
            <a:xfrm rot="-5400000">
              <a:off x="3932809" y="3956058"/>
              <a:ext cx="1938283" cy="1550725"/>
            </a:xfrm>
            <a:custGeom>
              <a:rect b="b" l="l" r="r" t="t"/>
              <a:pathLst>
                <a:path extrusionOk="0" h="62029" w="79650">
                  <a:moveTo>
                    <a:pt x="14802" y="705"/>
                  </a:moveTo>
                  <a:lnTo>
                    <a:pt x="3524" y="16212"/>
                  </a:lnTo>
                  <a:lnTo>
                    <a:pt x="0" y="31719"/>
                  </a:lnTo>
                  <a:lnTo>
                    <a:pt x="4229" y="45112"/>
                  </a:lnTo>
                  <a:lnTo>
                    <a:pt x="12688" y="43702"/>
                  </a:lnTo>
                  <a:lnTo>
                    <a:pt x="12688" y="31014"/>
                  </a:lnTo>
                  <a:lnTo>
                    <a:pt x="22556" y="33129"/>
                  </a:lnTo>
                  <a:lnTo>
                    <a:pt x="22556" y="51456"/>
                  </a:lnTo>
                  <a:lnTo>
                    <a:pt x="31719" y="62029"/>
                  </a:lnTo>
                  <a:lnTo>
                    <a:pt x="50045" y="60619"/>
                  </a:lnTo>
                  <a:lnTo>
                    <a:pt x="65552" y="52865"/>
                  </a:lnTo>
                  <a:lnTo>
                    <a:pt x="77535" y="40883"/>
                  </a:lnTo>
                  <a:lnTo>
                    <a:pt x="79650" y="16917"/>
                  </a:lnTo>
                  <a:lnTo>
                    <a:pt x="69782" y="11278"/>
                  </a:lnTo>
                  <a:lnTo>
                    <a:pt x="70486" y="0"/>
                  </a:ln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9" name="Google Shape;109;p17"/>
            <p:cNvSpPr/>
            <p:nvPr/>
          </p:nvSpPr>
          <p:spPr>
            <a:xfrm rot="-5400000">
              <a:off x="1916309" y="2145361"/>
              <a:ext cx="2555255" cy="1489073"/>
            </a:xfrm>
            <a:custGeom>
              <a:rect b="b" l="l" r="r" t="t"/>
              <a:pathLst>
                <a:path extrusionOk="0" h="58504" w="102910">
                  <a:moveTo>
                    <a:pt x="6344" y="12688"/>
                  </a:moveTo>
                  <a:lnTo>
                    <a:pt x="25375" y="7754"/>
                  </a:lnTo>
                  <a:lnTo>
                    <a:pt x="39472" y="0"/>
                  </a:lnTo>
                  <a:lnTo>
                    <a:pt x="51455" y="3525"/>
                  </a:lnTo>
                  <a:lnTo>
                    <a:pt x="57799" y="9868"/>
                  </a:lnTo>
                  <a:lnTo>
                    <a:pt x="62733" y="18327"/>
                  </a:lnTo>
                  <a:lnTo>
                    <a:pt x="89518" y="18327"/>
                  </a:lnTo>
                  <a:lnTo>
                    <a:pt x="101500" y="15507"/>
                  </a:lnTo>
                  <a:lnTo>
                    <a:pt x="102910" y="22556"/>
                  </a:lnTo>
                  <a:lnTo>
                    <a:pt x="89518" y="31014"/>
                  </a:lnTo>
                  <a:lnTo>
                    <a:pt x="88813" y="40178"/>
                  </a:lnTo>
                  <a:lnTo>
                    <a:pt x="92337" y="50751"/>
                  </a:lnTo>
                  <a:lnTo>
                    <a:pt x="76830" y="56389"/>
                  </a:lnTo>
                  <a:lnTo>
                    <a:pt x="70486" y="45816"/>
                  </a:lnTo>
                  <a:lnTo>
                    <a:pt x="53570" y="45112"/>
                  </a:lnTo>
                  <a:lnTo>
                    <a:pt x="53570" y="56389"/>
                  </a:lnTo>
                  <a:lnTo>
                    <a:pt x="45816" y="58504"/>
                  </a:lnTo>
                  <a:lnTo>
                    <a:pt x="5639" y="45112"/>
                  </a:lnTo>
                  <a:lnTo>
                    <a:pt x="0" y="30309"/>
                  </a:lnTo>
                  <a:lnTo>
                    <a:pt x="6344" y="22556"/>
                  </a:ln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0" name="Google Shape;110;p17"/>
            <p:cNvSpPr/>
            <p:nvPr/>
          </p:nvSpPr>
          <p:spPr>
            <a:xfrm rot="-5400000">
              <a:off x="2740163" y="3938413"/>
              <a:ext cx="1427350" cy="1392100"/>
            </a:xfrm>
            <a:custGeom>
              <a:rect b="b" l="l" r="r" t="t"/>
              <a:pathLst>
                <a:path extrusionOk="0" h="55684" w="57094">
                  <a:moveTo>
                    <a:pt x="29605" y="0"/>
                  </a:moveTo>
                  <a:lnTo>
                    <a:pt x="2820" y="17622"/>
                  </a:lnTo>
                  <a:lnTo>
                    <a:pt x="0" y="55684"/>
                  </a:lnTo>
                  <a:lnTo>
                    <a:pt x="55685" y="55684"/>
                  </a:lnTo>
                  <a:lnTo>
                    <a:pt x="57094" y="42292"/>
                  </a:lnTo>
                  <a:lnTo>
                    <a:pt x="51456" y="17622"/>
                  </a:lnTo>
                  <a:lnTo>
                    <a:pt x="56390" y="11278"/>
                  </a:lnTo>
                  <a:lnTo>
                    <a:pt x="54980" y="0"/>
                  </a:lnTo>
                  <a:close/>
                </a:path>
              </a:pathLst>
            </a:custGeom>
            <a:solidFill>
              <a:srgbClr val="CCCCCC"/>
            </a:solidFill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11" name="Google Shape;111;p17"/>
            <p:cNvSpPr txBox="1"/>
            <p:nvPr/>
          </p:nvSpPr>
          <p:spPr>
            <a:xfrm>
              <a:off x="2813631" y="2694935"/>
              <a:ext cx="816600" cy="91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Century Schoolbook"/>
                  <a:ea typeface="Century Schoolbook"/>
                  <a:cs typeface="Century Schoolbook"/>
                  <a:sym typeface="Century Schoolbook"/>
                </a:rPr>
                <a:t>A</a:t>
              </a:r>
              <a:endParaRPr sz="24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4628824" y="1807507"/>
              <a:ext cx="5463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Century Schoolbook"/>
                  <a:ea typeface="Century Schoolbook"/>
                  <a:cs typeface="Century Schoolbook"/>
                  <a:sym typeface="Century Schoolbook"/>
                </a:rPr>
                <a:t>B</a:t>
              </a:r>
              <a:endParaRPr sz="30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3900544" y="2995619"/>
              <a:ext cx="5463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Century Schoolbook"/>
                  <a:ea typeface="Century Schoolbook"/>
                  <a:cs typeface="Century Schoolbook"/>
                  <a:sym typeface="Century Schoolbook"/>
                </a:rPr>
                <a:t>C</a:t>
              </a:r>
              <a:endParaRPr sz="30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3187227" y="4173667"/>
              <a:ext cx="5463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Century Schoolbook"/>
                  <a:ea typeface="Century Schoolbook"/>
                  <a:cs typeface="Century Schoolbook"/>
                  <a:sym typeface="Century Schoolbook"/>
                </a:rPr>
                <a:t>D</a:t>
              </a:r>
              <a:endParaRPr sz="30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4504140" y="4201402"/>
              <a:ext cx="546300" cy="6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latin typeface="Century Schoolbook"/>
                  <a:ea typeface="Century Schoolbook"/>
                  <a:cs typeface="Century Schoolbook"/>
                  <a:sym typeface="Century Schoolbook"/>
                </a:rPr>
                <a:t>E</a:t>
              </a:r>
              <a:endParaRPr sz="3000"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16" name="Google Shape;116;p17"/>
          <p:cNvSpPr txBox="1"/>
          <p:nvPr/>
        </p:nvSpPr>
        <p:spPr>
          <a:xfrm>
            <a:off x="24600" y="1947825"/>
            <a:ext cx="10563600" cy="2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alat koji omogućuje opis i sustavnu statističku procjenu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migracija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stanovništva na nekom području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mjerenje pokretljivosti i socio-ekonomske aktivnosti stanovništva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analizu i strateško planiranje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prometnog opterećenja i infrastrukture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Uvod i motivacija</a:t>
            </a:r>
            <a:endParaRPr/>
          </a:p>
        </p:txBody>
      </p:sp>
      <p:sp>
        <p:nvSpPr>
          <p:cNvPr id="122" name="Google Shape;122;p18"/>
          <p:cNvSpPr txBox="1"/>
          <p:nvPr>
            <p:ph idx="2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Postupci procjene POM-e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575" y="4351547"/>
            <a:ext cx="3579775" cy="16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625" y="6848404"/>
            <a:ext cx="419660" cy="381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0339" y="6551375"/>
            <a:ext cx="383448" cy="34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1964" y="6884590"/>
            <a:ext cx="339991" cy="30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8318" y="6645929"/>
            <a:ext cx="608257" cy="552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5144" y="6743548"/>
            <a:ext cx="339991" cy="3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 rotWithShape="1">
          <a:blip r:embed="rId9">
            <a:alphaModFix/>
          </a:blip>
          <a:srcRect b="32926" l="0" r="9305" t="0"/>
          <a:stretch/>
        </p:blipFill>
        <p:spPr>
          <a:xfrm>
            <a:off x="6503975" y="6032525"/>
            <a:ext cx="3652904" cy="9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7294454" y="7000975"/>
            <a:ext cx="29718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hlinkClick r:id="rId10"/>
              </a:rPr>
              <a:t>https://www.gsmaintelligence.com/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04000" y="2099900"/>
            <a:ext cx="9071700" cy="51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tradicionalni </a:t>
            </a:r>
            <a:r>
              <a:rPr lang="en-US" sz="3000">
                <a:solidFill>
                  <a:schemeClr val="dk1"/>
                </a:solidFill>
              </a:rPr>
              <a:t>postupci prikupljanja podataka i procjene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>
                <a:solidFill>
                  <a:schemeClr val="dk1"/>
                </a:solidFill>
              </a:rPr>
              <a:t>nkete, intervju uz cestu, prebrojavanje senzorima, ručno prebrojavanje vozila</a:t>
            </a:r>
            <a:endParaRPr sz="28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○"/>
            </a:pPr>
            <a:r>
              <a:rPr lang="en-US" sz="2800">
                <a:solidFill>
                  <a:schemeClr val="dk1"/>
                </a:solidFill>
              </a:rPr>
              <a:t>početna (</a:t>
            </a:r>
            <a:r>
              <a:rPr i="1" lang="en-US" sz="2800">
                <a:solidFill>
                  <a:schemeClr val="dk1"/>
                </a:solidFill>
              </a:rPr>
              <a:t>stara</a:t>
            </a:r>
            <a:r>
              <a:rPr lang="en-US" sz="2800">
                <a:solidFill>
                  <a:schemeClr val="dk1"/>
                </a:solidFill>
              </a:rPr>
              <a:t>) POM + nova prometna potražnja </a:t>
            </a:r>
            <a:endParaRPr sz="28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3333"/>
              </a:buClr>
              <a:buSzPts val="3200"/>
              <a:buChar char="●"/>
            </a:pPr>
            <a:r>
              <a:rPr b="1" lang="en-US" sz="3200">
                <a:solidFill>
                  <a:srgbClr val="FF3333"/>
                </a:solidFill>
              </a:rPr>
              <a:t>suvremeni </a:t>
            </a:r>
            <a:r>
              <a:rPr lang="en-US" sz="3200">
                <a:solidFill>
                  <a:srgbClr val="FF3333"/>
                </a:solidFill>
              </a:rPr>
              <a:t>postupci </a:t>
            </a:r>
            <a:endParaRPr sz="32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○"/>
            </a:pPr>
            <a:r>
              <a:rPr b="1" lang="en-US" sz="2800">
                <a:solidFill>
                  <a:schemeClr val="dk1"/>
                </a:solidFill>
              </a:rPr>
              <a:t>pasivno prikupljani podatci</a:t>
            </a:r>
            <a:r>
              <a:rPr lang="en-US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○"/>
            </a:pPr>
            <a:r>
              <a:rPr lang="en-US" sz="2800">
                <a:solidFill>
                  <a:schemeClr val="dk1"/>
                </a:solidFill>
              </a:rPr>
              <a:t>GNSS, kartice </a:t>
            </a:r>
            <a:r>
              <a:rPr lang="en-US">
                <a:solidFill>
                  <a:schemeClr val="dk1"/>
                </a:solidFill>
              </a:rPr>
              <a:t>javni prijevoz</a:t>
            </a:r>
            <a:r>
              <a:rPr lang="en-US" sz="2800">
                <a:solidFill>
                  <a:schemeClr val="dk1"/>
                </a:solidFill>
              </a:rPr>
              <a:t>,</a:t>
            </a:r>
            <a:r>
              <a:rPr lang="en-US" sz="1400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check- in</a:t>
            </a:r>
            <a:r>
              <a:rPr lang="en-US" sz="2800">
                <a:solidFill>
                  <a:schemeClr val="dk1"/>
                </a:solidFill>
              </a:rPr>
              <a:t>,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    zapisi o telekom. aktivnosti - </a:t>
            </a:r>
            <a:r>
              <a:rPr lang="en-US" sz="2800">
                <a:solidFill>
                  <a:schemeClr val="hlink"/>
                </a:solidFill>
              </a:rPr>
              <a:t>CDR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762763" y="4518288"/>
            <a:ext cx="571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504000" y="2183825"/>
            <a:ext cx="9071700" cy="515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</a:rPr>
              <a:t>Kontekst putovanja je </a:t>
            </a:r>
            <a:r>
              <a:rPr i="1" lang="en-US" sz="3000">
                <a:solidFill>
                  <a:srgbClr val="0000FF"/>
                </a:solidFill>
              </a:rPr>
              <a:t>skup podataka koji definira</a:t>
            </a:r>
            <a:r>
              <a:rPr i="1" lang="en-US" sz="3000">
                <a:solidFill>
                  <a:schemeClr val="dk1"/>
                </a:solidFill>
              </a:rPr>
              <a:t> polazište, odredište, </a:t>
            </a:r>
            <a:r>
              <a:rPr i="1" lang="en-US" sz="3000">
                <a:solidFill>
                  <a:srgbClr val="0000FF"/>
                </a:solidFill>
              </a:rPr>
              <a:t>način prijevoza</a:t>
            </a:r>
            <a:r>
              <a:rPr i="1" lang="en-US" sz="3000"/>
              <a:t>,</a:t>
            </a:r>
            <a:r>
              <a:rPr i="1" lang="en-US" sz="3000">
                <a:solidFill>
                  <a:schemeClr val="dk1"/>
                </a:solidFill>
              </a:rPr>
              <a:t> </a:t>
            </a:r>
            <a:r>
              <a:rPr i="1" lang="en-US" sz="3000">
                <a:solidFill>
                  <a:srgbClr val="0000FF"/>
                </a:solidFill>
              </a:rPr>
              <a:t>svrhu</a:t>
            </a:r>
            <a:r>
              <a:rPr i="1" lang="en-US" sz="3000"/>
              <a:t> i</a:t>
            </a:r>
            <a:r>
              <a:rPr i="1" lang="en-US" sz="3000">
                <a:solidFill>
                  <a:schemeClr val="dk1"/>
                </a:solidFill>
              </a:rPr>
              <a:t> </a:t>
            </a:r>
            <a:r>
              <a:rPr i="1" lang="en-US" sz="3000"/>
              <a:t>trajektoriju </a:t>
            </a:r>
            <a:r>
              <a:rPr i="1" lang="en-US" sz="3000">
                <a:solidFill>
                  <a:schemeClr val="dk1"/>
                </a:solidFill>
              </a:rPr>
              <a:t>putovanja</a:t>
            </a:r>
            <a:endParaRPr i="1" sz="30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>
                <a:solidFill>
                  <a:schemeClr val="dk1"/>
                </a:solidFill>
              </a:rPr>
              <a:t>specificira  socio-ekonomske aktivnosti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koje su pokretači putovanja, odnosno motivatori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individualne i grupne mobilnosti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iz podataka o kretanju ili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iz vanjskih izvora podataka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(OpenStreetMap)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i="1" lang="en-US" sz="3000">
                <a:solidFill>
                  <a:schemeClr val="dk1"/>
                </a:solidFill>
              </a:rPr>
              <a:t>komutacijska putovanja</a:t>
            </a:r>
            <a:endParaRPr i="1" sz="3000">
              <a:solidFill>
                <a:schemeClr val="dk1"/>
              </a:solidFill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5880080" y="3366925"/>
            <a:ext cx="3811297" cy="2789907"/>
            <a:chOff x="5880080" y="3366925"/>
            <a:chExt cx="3811297" cy="2789907"/>
          </a:xfrm>
        </p:grpSpPr>
        <p:sp>
          <p:nvSpPr>
            <p:cNvPr id="139" name="Google Shape;139;p19"/>
            <p:cNvSpPr/>
            <p:nvPr/>
          </p:nvSpPr>
          <p:spPr>
            <a:xfrm>
              <a:off x="5880080" y="5230521"/>
              <a:ext cx="3811297" cy="926311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7618975" y="4180724"/>
              <a:ext cx="1222892" cy="1049805"/>
            </a:xfrm>
            <a:custGeom>
              <a:rect b="b" l="l" r="r" t="t"/>
              <a:pathLst>
                <a:path extrusionOk="0" h="54656" w="57285">
                  <a:moveTo>
                    <a:pt x="51388" y="0"/>
                  </a:moveTo>
                  <a:lnTo>
                    <a:pt x="17116" y="37630"/>
                  </a:lnTo>
                  <a:lnTo>
                    <a:pt x="0" y="37280"/>
                  </a:lnTo>
                  <a:lnTo>
                    <a:pt x="15386" y="54656"/>
                  </a:lnTo>
                  <a:lnTo>
                    <a:pt x="51019" y="39295"/>
                  </a:lnTo>
                  <a:lnTo>
                    <a:pt x="35784" y="38828"/>
                  </a:lnTo>
                  <a:lnTo>
                    <a:pt x="57285" y="369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</p:sp>
        <p:pic>
          <p:nvPicPr>
            <p:cNvPr id="141" name="Google Shape;14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7" y="4809323"/>
              <a:ext cx="1098350" cy="1098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72024" y="4887277"/>
              <a:ext cx="955000" cy="95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9"/>
            <p:cNvSpPr txBox="1"/>
            <p:nvPr/>
          </p:nvSpPr>
          <p:spPr>
            <a:xfrm>
              <a:off x="8629596" y="4335335"/>
              <a:ext cx="9549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‘</a:t>
              </a:r>
              <a:r>
                <a:rPr lang="en-US" sz="1200">
                  <a:solidFill>
                    <a:srgbClr val="0000FF"/>
                  </a:solidFill>
                </a:rPr>
                <a:t>stambena zgrada’</a:t>
              </a:r>
              <a:endParaRPr sz="1200">
                <a:solidFill>
                  <a:srgbClr val="0000FF"/>
                </a:solidFill>
              </a:endParaRPr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6914339" y="4462600"/>
              <a:ext cx="1219113" cy="408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‘</a:t>
              </a:r>
              <a:r>
                <a:rPr lang="en-US" sz="1800">
                  <a:solidFill>
                    <a:srgbClr val="0000FF"/>
                  </a:solidFill>
                </a:rPr>
                <a:t>tvornica’</a:t>
              </a:r>
              <a:endParaRPr sz="1800">
                <a:solidFill>
                  <a:srgbClr val="0000FF"/>
                </a:solidFill>
              </a:endParaRPr>
            </a:p>
          </p:txBody>
        </p:sp>
        <p:pic>
          <p:nvPicPr>
            <p:cNvPr id="145" name="Google Shape;14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6987" y="4736439"/>
              <a:ext cx="954999" cy="954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19"/>
            <p:cNvSpPr txBox="1"/>
            <p:nvPr/>
          </p:nvSpPr>
          <p:spPr>
            <a:xfrm>
              <a:off x="8018630" y="4434325"/>
              <a:ext cx="823200" cy="32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/>
                <a:t>‘</a:t>
              </a:r>
              <a:r>
                <a:rPr lang="en-US" sz="1100">
                  <a:solidFill>
                    <a:srgbClr val="0000FF"/>
                  </a:solidFill>
                </a:rPr>
                <a:t>crkva</a:t>
              </a:r>
              <a:r>
                <a:rPr lang="en-US" sz="1100"/>
                <a:t>’</a:t>
              </a:r>
              <a:endParaRPr sz="1100"/>
            </a:p>
          </p:txBody>
        </p:sp>
        <p:grpSp>
          <p:nvGrpSpPr>
            <p:cNvPr id="147" name="Google Shape;147;p19"/>
            <p:cNvGrpSpPr/>
            <p:nvPr/>
          </p:nvGrpSpPr>
          <p:grpSpPr>
            <a:xfrm>
              <a:off x="8049249" y="3366925"/>
              <a:ext cx="1637522" cy="904933"/>
              <a:chOff x="2024125" y="3444259"/>
              <a:chExt cx="2316900" cy="1280373"/>
            </a:xfrm>
          </p:grpSpPr>
          <p:sp>
            <p:nvSpPr>
              <p:cNvPr id="148" name="Google Shape;148;p19"/>
              <p:cNvSpPr/>
              <p:nvPr/>
            </p:nvSpPr>
            <p:spPr>
              <a:xfrm>
                <a:off x="2024125" y="4161532"/>
                <a:ext cx="2316900" cy="563100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9" name="Google Shape;149;p19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315961" y="3964627"/>
                <a:ext cx="747020" cy="74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19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355610" y="4040348"/>
                <a:ext cx="595579" cy="59558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869986" y="3808450"/>
                <a:ext cx="548700" cy="5955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19"/>
              <p:cNvSpPr txBox="1"/>
              <p:nvPr/>
            </p:nvSpPr>
            <p:spPr>
              <a:xfrm>
                <a:off x="3391235" y="3760345"/>
                <a:ext cx="9432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/>
                  <a:t>‘</a:t>
                </a:r>
                <a:r>
                  <a:rPr lang="en-US" sz="1100">
                    <a:solidFill>
                      <a:srgbClr val="0000FF"/>
                    </a:solidFill>
                  </a:rPr>
                  <a:t>škola</a:t>
                </a:r>
                <a:r>
                  <a:rPr lang="en-US" sz="1100"/>
                  <a:t>’</a:t>
                </a:r>
                <a:endParaRPr sz="1100"/>
              </a:p>
            </p:txBody>
          </p:sp>
          <p:sp>
            <p:nvSpPr>
              <p:cNvPr id="153" name="Google Shape;153;p19"/>
              <p:cNvSpPr txBox="1"/>
              <p:nvPr/>
            </p:nvSpPr>
            <p:spPr>
              <a:xfrm>
                <a:off x="2088489" y="3699433"/>
                <a:ext cx="8052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/>
                  <a:t>‘</a:t>
                </a:r>
                <a:r>
                  <a:rPr lang="en-US" sz="1100">
                    <a:solidFill>
                      <a:srgbClr val="0000FF"/>
                    </a:solidFill>
                  </a:rPr>
                  <a:t>park</a:t>
                </a:r>
                <a:r>
                  <a:rPr lang="en-US" sz="1100"/>
                  <a:t>’</a:t>
                </a:r>
                <a:endParaRPr sz="1100"/>
              </a:p>
            </p:txBody>
          </p:sp>
          <p:sp>
            <p:nvSpPr>
              <p:cNvPr id="154" name="Google Shape;154;p19"/>
              <p:cNvSpPr txBox="1"/>
              <p:nvPr/>
            </p:nvSpPr>
            <p:spPr>
              <a:xfrm>
                <a:off x="2812838" y="3444259"/>
                <a:ext cx="943200" cy="29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/>
                  <a:t>‘</a:t>
                </a:r>
                <a:r>
                  <a:rPr lang="en-US" sz="1000">
                    <a:solidFill>
                      <a:srgbClr val="0000FF"/>
                    </a:solidFill>
                  </a:rPr>
                  <a:t>ured</a:t>
                </a:r>
                <a:r>
                  <a:rPr lang="en-US" sz="1000"/>
                  <a:t>’</a:t>
                </a:r>
                <a:endParaRPr sz="1000"/>
              </a:p>
            </p:txBody>
          </p:sp>
        </p:grpSp>
      </p:grpSp>
      <p:sp>
        <p:nvSpPr>
          <p:cNvPr id="155" name="Google Shape;155;p19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Uvod i motivacija</a:t>
            </a:r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5875325" y="6509833"/>
            <a:ext cx="3820825" cy="1049851"/>
            <a:chOff x="5827275" y="6662233"/>
            <a:chExt cx="3820825" cy="1049851"/>
          </a:xfrm>
        </p:grpSpPr>
        <p:grpSp>
          <p:nvGrpSpPr>
            <p:cNvPr id="157" name="Google Shape;157;p19"/>
            <p:cNvGrpSpPr/>
            <p:nvPr/>
          </p:nvGrpSpPr>
          <p:grpSpPr>
            <a:xfrm>
              <a:off x="6559440" y="6662233"/>
              <a:ext cx="2945032" cy="1049851"/>
              <a:chOff x="10869238" y="3971138"/>
              <a:chExt cx="4575163" cy="1630963"/>
            </a:xfrm>
          </p:grpSpPr>
          <p:pic>
            <p:nvPicPr>
              <p:cNvPr id="158" name="Google Shape;158;p19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14096275" y="4253950"/>
                <a:ext cx="1348125" cy="1348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9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 flipH="1">
                <a:off x="11989501" y="4596850"/>
                <a:ext cx="1005251" cy="1005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19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11237400" y="4799626"/>
                <a:ext cx="599700" cy="59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9"/>
              <p:cNvPicPr preferRelativeResize="0"/>
              <p:nvPr/>
            </p:nvPicPr>
            <p:blipFill>
              <a:blip r:embed="rId12">
                <a:alphaModFix/>
              </a:blip>
              <a:stretch>
                <a:fillRect/>
              </a:stretch>
            </p:blipFill>
            <p:spPr>
              <a:xfrm>
                <a:off x="12268475" y="4357100"/>
                <a:ext cx="599700" cy="599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9"/>
              <p:cNvPicPr preferRelativeResize="0"/>
              <p:nvPr/>
            </p:nvPicPr>
            <p:blipFill>
              <a:blip r:embed="rId13">
                <a:alphaModFix/>
              </a:blip>
              <a:stretch>
                <a:fillRect/>
              </a:stretch>
            </p:blipFill>
            <p:spPr>
              <a:xfrm>
                <a:off x="12877063" y="4047338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9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10869238" y="3971138"/>
                <a:ext cx="1219200" cy="1219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4" name="Google Shape;164;p19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6043825" y="7080475"/>
              <a:ext cx="439425" cy="4394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19"/>
            <p:cNvSpPr txBox="1"/>
            <p:nvPr/>
          </p:nvSpPr>
          <p:spPr>
            <a:xfrm>
              <a:off x="8703700" y="6682675"/>
              <a:ext cx="9444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</a:rPr>
                <a:t>‘autobus’</a:t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5827275" y="6758875"/>
              <a:ext cx="944400" cy="3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0000FF"/>
                  </a:solidFill>
                </a:rPr>
                <a:t>‘pješak’</a:t>
              </a:r>
              <a:endParaRPr>
                <a:solidFill>
                  <a:srgbClr val="0000FF"/>
                </a:solidFill>
              </a:endParaRPr>
            </a:p>
          </p:txBody>
        </p:sp>
      </p:grpSp>
      <p:sp>
        <p:nvSpPr>
          <p:cNvPr id="167" name="Google Shape;167;p19"/>
          <p:cNvSpPr txBox="1"/>
          <p:nvPr>
            <p:ph idx="2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Kontekstualizirana POM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Definicija problema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51600" y="1769050"/>
            <a:ext cx="9448800" cy="195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</a:t>
            </a:r>
            <a:r>
              <a:rPr lang="en-US"/>
              <a:t>bjektivno</a:t>
            </a:r>
            <a:r>
              <a:rPr lang="en-US"/>
              <a:t> </a:t>
            </a:r>
            <a:r>
              <a:rPr b="1" lang="en-US"/>
              <a:t>vrednovanje POM-e</a:t>
            </a:r>
            <a:r>
              <a:rPr lang="en-US"/>
              <a:t> - procjena kvalitete POM-e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Kako pokazati da je nova POM kvalitetnija od postojeće,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referentne POM?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Kako kvalitetom obuhvatiti doprinos suvremenih postupaka procjene (kontekst, rezolucija ...)?</a:t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399981" y="3728270"/>
            <a:ext cx="7279742" cy="3690349"/>
            <a:chOff x="2295650" y="3613200"/>
            <a:chExt cx="7784988" cy="3946475"/>
          </a:xfrm>
        </p:grpSpPr>
        <p:pic>
          <p:nvPicPr>
            <p:cNvPr id="175" name="Google Shape;175;p20"/>
            <p:cNvPicPr preferRelativeResize="0"/>
            <p:nvPr/>
          </p:nvPicPr>
          <p:blipFill rotWithShape="1">
            <a:blip r:embed="rId3">
              <a:alphaModFix/>
            </a:blip>
            <a:srcRect b="0" l="5108" r="49642" t="0"/>
            <a:stretch/>
          </p:blipFill>
          <p:spPr>
            <a:xfrm>
              <a:off x="2295650" y="3613200"/>
              <a:ext cx="3989750" cy="3946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0"/>
            <p:cNvPicPr preferRelativeResize="0"/>
            <p:nvPr/>
          </p:nvPicPr>
          <p:blipFill rotWithShape="1">
            <a:blip r:embed="rId4">
              <a:alphaModFix/>
            </a:blip>
            <a:srcRect b="12890" l="10001" r="43263" t="7243"/>
            <a:stretch/>
          </p:blipFill>
          <p:spPr>
            <a:xfrm>
              <a:off x="6090888" y="3613200"/>
              <a:ext cx="3989750" cy="3869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050" y="4448657"/>
            <a:ext cx="3433250" cy="313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Prikaz prethodnih istraživanja</a:t>
            </a:r>
            <a:endParaRPr/>
          </a:p>
        </p:txBody>
      </p:sp>
      <p:sp>
        <p:nvSpPr>
          <p:cNvPr id="183" name="Google Shape;183;p21"/>
          <p:cNvSpPr txBox="1"/>
          <p:nvPr>
            <p:ph idx="4294967295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Postupci vrednovanja POM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84" name="Google Shape;184;p21"/>
          <p:cNvSpPr txBox="1"/>
          <p:nvPr>
            <p:ph idx="2" type="body"/>
          </p:nvPr>
        </p:nvSpPr>
        <p:spPr>
          <a:xfrm>
            <a:off x="3550100" y="1975275"/>
            <a:ext cx="6530400" cy="32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Ispituju točnost- mjere sličnosti/razlike s istinitom (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ground turth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POM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sporedba odgovarajućih elemenata (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element-wise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koeficijent R</a:t>
            </a:r>
            <a:r>
              <a:rPr baseline="30000" lang="en-US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Strukturalna sličnost - MSSIM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 rotWithShape="1">
          <a:blip r:embed="rId5">
            <a:alphaModFix/>
          </a:blip>
          <a:srcRect b="1632" l="0" r="0" t="0"/>
          <a:stretch/>
        </p:blipFill>
        <p:spPr>
          <a:xfrm>
            <a:off x="681075" y="2075050"/>
            <a:ext cx="2357250" cy="2334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21"/>
          <p:cNvGrpSpPr/>
          <p:nvPr/>
        </p:nvGrpSpPr>
        <p:grpSpPr>
          <a:xfrm>
            <a:off x="3702500" y="5373920"/>
            <a:ext cx="6026040" cy="2194560"/>
            <a:chOff x="3846600" y="4588920"/>
            <a:chExt cx="6026040" cy="2194560"/>
          </a:xfrm>
        </p:grpSpPr>
        <p:pic>
          <p:nvPicPr>
            <p:cNvPr id="187" name="Google Shape;187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46600" y="4588920"/>
              <a:ext cx="6026040" cy="2194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1"/>
            <p:cNvSpPr/>
            <p:nvPr/>
          </p:nvSpPr>
          <p:spPr>
            <a:xfrm>
              <a:off x="4115880" y="4674240"/>
              <a:ext cx="376500" cy="376500"/>
            </a:xfrm>
            <a:prstGeom prst="rect">
              <a:avLst/>
            </a:prstGeom>
            <a:noFill/>
            <a:ln cap="flat" cmpd="sng" w="38150">
              <a:solidFill>
                <a:srgbClr val="0000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997080" y="4674240"/>
              <a:ext cx="376500" cy="376500"/>
            </a:xfrm>
            <a:prstGeom prst="rect">
              <a:avLst/>
            </a:prstGeom>
            <a:noFill/>
            <a:ln cap="flat" cmpd="sng" w="38150">
              <a:solidFill>
                <a:srgbClr val="FF33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1"/>
          <p:cNvSpPr/>
          <p:nvPr/>
        </p:nvSpPr>
        <p:spPr>
          <a:xfrm>
            <a:off x="1462050" y="2860450"/>
            <a:ext cx="795300" cy="786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514475" y="2785525"/>
            <a:ext cx="595325" cy="638725"/>
          </a:xfrm>
          <a:custGeom>
            <a:rect b="b" l="l" r="r" t="t"/>
            <a:pathLst>
              <a:path extrusionOk="0" h="25549" w="23813">
                <a:moveTo>
                  <a:pt x="5598" y="0"/>
                </a:moveTo>
                <a:lnTo>
                  <a:pt x="0" y="4403"/>
                </a:lnTo>
                <a:lnTo>
                  <a:pt x="1905" y="23834"/>
                </a:lnTo>
                <a:lnTo>
                  <a:pt x="3810" y="25549"/>
                </a:lnTo>
                <a:lnTo>
                  <a:pt x="23813" y="11452"/>
                </a:lnTo>
                <a:lnTo>
                  <a:pt x="23813" y="8975"/>
                </a:lnTo>
                <a:lnTo>
                  <a:pt x="16383" y="2498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Google Shape;192;p21"/>
          <p:cNvSpPr txBox="1"/>
          <p:nvPr/>
        </p:nvSpPr>
        <p:spPr>
          <a:xfrm>
            <a:off x="1573450" y="2870400"/>
            <a:ext cx="485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98%</a:t>
            </a:r>
            <a:endParaRPr sz="12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1506775" y="3480850"/>
            <a:ext cx="590550" cy="747725"/>
          </a:xfrm>
          <a:custGeom>
            <a:rect b="b" l="l" r="r" t="t"/>
            <a:pathLst>
              <a:path extrusionOk="0" h="29909" w="23622">
                <a:moveTo>
                  <a:pt x="4953" y="0"/>
                </a:moveTo>
                <a:lnTo>
                  <a:pt x="0" y="20955"/>
                </a:lnTo>
                <a:lnTo>
                  <a:pt x="7049" y="29909"/>
                </a:lnTo>
                <a:lnTo>
                  <a:pt x="22860" y="17717"/>
                </a:lnTo>
                <a:lnTo>
                  <a:pt x="23622" y="5906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21"/>
          <p:cNvSpPr txBox="1"/>
          <p:nvPr/>
        </p:nvSpPr>
        <p:spPr>
          <a:xfrm>
            <a:off x="1568700" y="3423700"/>
            <a:ext cx="371400" cy="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entury Schoolbook"/>
                <a:ea typeface="Century Schoolbook"/>
                <a:cs typeface="Century Schoolbook"/>
                <a:sym typeface="Century Schoolbook"/>
              </a:rPr>
              <a:t>9%</a:t>
            </a:r>
            <a:endParaRPr sz="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Teza</a:t>
            </a:r>
            <a:endParaRPr/>
          </a:p>
        </p:txBody>
      </p:sp>
      <p:sp>
        <p:nvSpPr>
          <p:cNvPr id="200" name="Google Shape;200;p22"/>
          <p:cNvSpPr txBox="1"/>
          <p:nvPr>
            <p:ph idx="1" type="subTitle"/>
          </p:nvPr>
        </p:nvSpPr>
        <p:spPr>
          <a:xfrm>
            <a:off x="504000" y="2347325"/>
            <a:ext cx="9071700" cy="383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Postoji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skup parametara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kojima se objektivno mogu usporediti dvije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POM-e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dobivene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na isti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 različiti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način.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Rad nastoji tezu potkrijepiti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opisom metodologije za vrednovanje POM-e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prema kvaliteti uvažavajući definirane odnosne parametre kvalitete.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504000" y="301320"/>
            <a:ext cx="90717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Alternativni pristup vrednovanju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275400" y="2988240"/>
            <a:ext cx="2920800" cy="20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prostorno obuhvaćanje</a:t>
            </a:r>
            <a:endParaRPr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pokriva prometnu infrastrukturu ili područje neovisno o prometnoj infrastrukturi (CDR, GNSS)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3"/>
          <p:cNvSpPr txBox="1"/>
          <p:nvPr>
            <p:ph idx="2" type="body"/>
          </p:nvPr>
        </p:nvSpPr>
        <p:spPr>
          <a:xfrm>
            <a:off x="3418800" y="2988250"/>
            <a:ext cx="3280200" cy="209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rezolucija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prostorna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min(Δd)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vremenska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min(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Δt)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tematska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broj kategorija 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svrhe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putovanja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broj kategorija 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načina kretanja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3"/>
          <p:cNvSpPr txBox="1"/>
          <p:nvPr>
            <p:ph idx="3" type="body"/>
          </p:nvPr>
        </p:nvSpPr>
        <p:spPr>
          <a:xfrm>
            <a:off x="6492000" y="2988250"/>
            <a:ext cx="35886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zrnatost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prostorna-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dimenzije POM-e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npr. 100 x 100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vremenska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broj vremenskih okvira npr. 8 x 3h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tematska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jedninica s tematskom rezolucijom: 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zona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objekt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3"/>
          <p:cNvSpPr txBox="1"/>
          <p:nvPr>
            <p:ph idx="4294967295" type="title"/>
          </p:nvPr>
        </p:nvSpPr>
        <p:spPr>
          <a:xfrm>
            <a:off x="504450" y="1253475"/>
            <a:ext cx="9071700" cy="9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Odnosni parametri kvalitete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210" name="Google Shape;210;p23"/>
          <p:cNvGrpSpPr/>
          <p:nvPr/>
        </p:nvGrpSpPr>
        <p:grpSpPr>
          <a:xfrm>
            <a:off x="6630536" y="5443725"/>
            <a:ext cx="3028937" cy="1616957"/>
            <a:chOff x="6699000" y="4470572"/>
            <a:chExt cx="3280200" cy="1965905"/>
          </a:xfrm>
        </p:grpSpPr>
        <p:grpSp>
          <p:nvGrpSpPr>
            <p:cNvPr id="211" name="Google Shape;211;p23"/>
            <p:cNvGrpSpPr/>
            <p:nvPr/>
          </p:nvGrpSpPr>
          <p:grpSpPr>
            <a:xfrm>
              <a:off x="6699000" y="4470572"/>
              <a:ext cx="3280200" cy="1796703"/>
              <a:chOff x="6198375" y="4166497"/>
              <a:chExt cx="3280200" cy="1796703"/>
            </a:xfrm>
          </p:grpSpPr>
          <p:sp>
            <p:nvSpPr>
              <p:cNvPr id="212" name="Google Shape;212;p23"/>
              <p:cNvSpPr/>
              <p:nvPr/>
            </p:nvSpPr>
            <p:spPr>
              <a:xfrm>
                <a:off x="6198375" y="5374000"/>
                <a:ext cx="3280200" cy="589200"/>
              </a:xfrm>
              <a:prstGeom prst="ellipse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13" name="Google Shape;213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805394" y="4743937"/>
                <a:ext cx="1098350" cy="1098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4" name="Google Shape;214;p23"/>
              <p:cNvSpPr txBox="1"/>
              <p:nvPr/>
            </p:nvSpPr>
            <p:spPr>
              <a:xfrm>
                <a:off x="7962970" y="4166497"/>
                <a:ext cx="1098300" cy="52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FF"/>
                    </a:solidFill>
                  </a:rPr>
                  <a:t>‘stambena zgrada’</a:t>
                </a:r>
                <a:endParaRPr sz="1200">
                  <a:solidFill>
                    <a:srgbClr val="0000FF"/>
                  </a:solidFill>
                </a:endParaRPr>
              </a:p>
            </p:txBody>
          </p:sp>
          <p:pic>
            <p:nvPicPr>
              <p:cNvPr id="215" name="Google Shape;215;p2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flipH="1">
                <a:off x="8550473" y="4956800"/>
                <a:ext cx="706725" cy="7067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6" name="Google Shape;216;p23"/>
              <p:cNvSpPr txBox="1"/>
              <p:nvPr/>
            </p:nvSpPr>
            <p:spPr>
              <a:xfrm>
                <a:off x="8689281" y="4666679"/>
                <a:ext cx="666600" cy="24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00FF"/>
                    </a:solidFill>
                  </a:rPr>
                  <a:t>‘crkva’</a:t>
                </a:r>
                <a:endParaRPr sz="11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17" name="Google Shape;217;p23"/>
            <p:cNvGrpSpPr/>
            <p:nvPr/>
          </p:nvGrpSpPr>
          <p:grpSpPr>
            <a:xfrm>
              <a:off x="7592969" y="4470573"/>
              <a:ext cx="1098350" cy="1675789"/>
              <a:chOff x="8472019" y="4166498"/>
              <a:chExt cx="1098350" cy="1675789"/>
            </a:xfrm>
          </p:grpSpPr>
          <p:pic>
            <p:nvPicPr>
              <p:cNvPr id="218" name="Google Shape;218;p2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472019" y="4743937"/>
                <a:ext cx="1098350" cy="10983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p23"/>
              <p:cNvSpPr txBox="1"/>
              <p:nvPr/>
            </p:nvSpPr>
            <p:spPr>
              <a:xfrm>
                <a:off x="8472044" y="4166498"/>
                <a:ext cx="1098300" cy="57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0000FF"/>
                    </a:solidFill>
                  </a:rPr>
                  <a:t>‘stambena zgrada’</a:t>
                </a:r>
                <a:endParaRPr sz="12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20" name="Google Shape;220;p23"/>
            <p:cNvGrpSpPr/>
            <p:nvPr/>
          </p:nvGrpSpPr>
          <p:grpSpPr>
            <a:xfrm>
              <a:off x="7119477" y="5207577"/>
              <a:ext cx="666654" cy="748585"/>
              <a:chOff x="3283425" y="3652535"/>
              <a:chExt cx="943200" cy="1059119"/>
            </a:xfrm>
          </p:grpSpPr>
          <p:pic>
            <p:nvPicPr>
              <p:cNvPr id="221" name="Google Shape;221;p23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3315961" y="3964627"/>
                <a:ext cx="747020" cy="74702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2" name="Google Shape;222;p23"/>
              <p:cNvSpPr txBox="1"/>
              <p:nvPr/>
            </p:nvSpPr>
            <p:spPr>
              <a:xfrm>
                <a:off x="3283425" y="3652535"/>
                <a:ext cx="943200" cy="26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rgbClr val="0000FF"/>
                    </a:solidFill>
                  </a:rPr>
                  <a:t>‘škola’</a:t>
                </a:r>
                <a:endParaRPr sz="11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23" name="Google Shape;223;p23"/>
            <p:cNvSpPr txBox="1"/>
            <p:nvPr/>
          </p:nvSpPr>
          <p:spPr>
            <a:xfrm>
              <a:off x="7592981" y="6146377"/>
              <a:ext cx="1800300" cy="29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FF0000"/>
                  </a:solidFill>
                </a:rPr>
                <a:t>‘stambena zona’</a:t>
              </a:r>
              <a:endParaRPr>
                <a:solidFill>
                  <a:srgbClr val="FF0000"/>
                </a:solidFill>
              </a:endParaRPr>
            </a:p>
          </p:txBody>
        </p:sp>
      </p:grpSp>
      <p:pic>
        <p:nvPicPr>
          <p:cNvPr id="224" name="Google Shape;22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600" y="5655950"/>
            <a:ext cx="549725" cy="5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611463" y="5287150"/>
            <a:ext cx="944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‘pješak’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