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sldIdLst>
    <p:sldId id="567" r:id="rId5"/>
    <p:sldId id="568" r:id="rId6"/>
    <p:sldId id="592" r:id="rId7"/>
    <p:sldId id="579" r:id="rId8"/>
    <p:sldId id="593" r:id="rId9"/>
    <p:sldId id="594" r:id="rId10"/>
    <p:sldId id="595" r:id="rId11"/>
    <p:sldId id="580" r:id="rId12"/>
    <p:sldId id="5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Kumar" initials="VK" lastIdx="1" clrIdx="0">
    <p:extLst>
      <p:ext uri="{19B8F6BF-5375-455C-9EA6-DF929625EA0E}">
        <p15:presenceInfo xmlns:p15="http://schemas.microsoft.com/office/powerpoint/2012/main" userId="de88d88d6d27d1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3725" autoAdjust="0"/>
  </p:normalViewPr>
  <p:slideViewPr>
    <p:cSldViewPr snapToGrid="0">
      <p:cViewPr varScale="1">
        <p:scale>
          <a:sx n="81" d="100"/>
          <a:sy n="81" d="100"/>
        </p:scale>
        <p:origin x="907" y="58"/>
      </p:cViewPr>
      <p:guideLst/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BC4F2-6A87-450D-AD53-D2188421BC53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B2649-7BD8-4005-A99E-30D13769A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1A4182-6276-41ED-8EAF-0C6A4D8FF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F4B644F-A23D-409C-9540-B41AC18DB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8">
            <a:extLst>
              <a:ext uri="{FF2B5EF4-FFF2-40B4-BE49-F238E27FC236}">
                <a16:creationId xmlns:a16="http://schemas.microsoft.com/office/drawing/2014/main" id="{580AE1ED-3577-4808-86BF-CCD122349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839336"/>
            <a:ext cx="4123899" cy="3475513"/>
          </a:xfrm>
        </p:spPr>
        <p:txBody>
          <a:bodyPr anchor="ctr">
            <a:normAutofit/>
          </a:bodyPr>
          <a:lstStyle>
            <a:lvl1pPr>
              <a:defRPr sz="5200"/>
            </a:lvl1pPr>
          </a:lstStyle>
          <a:p>
            <a:pPr algn="l"/>
            <a:r>
              <a:rPr lang="en-US" sz="4800" dirty="0"/>
              <a:t>Click to add title</a:t>
            </a:r>
          </a:p>
        </p:txBody>
      </p:sp>
      <p:sp>
        <p:nvSpPr>
          <p:cNvPr id="9" name="Subtitle 19">
            <a:extLst>
              <a:ext uri="{FF2B5EF4-FFF2-40B4-BE49-F238E27FC236}">
                <a16:creationId xmlns:a16="http://schemas.microsoft.com/office/drawing/2014/main" id="{E8F46CAD-D4FF-4BBC-937E-CBBD034A180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000" y="4570807"/>
            <a:ext cx="4123899" cy="152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2750E7C-D01B-4533-A0B8-2E7EF2B168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0952" y="754711"/>
            <a:ext cx="6099048" cy="534009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1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86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13F3BC3-6D4F-4A91-9397-DEB976DF5B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2292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336BAA8-288D-4A65-AF12-E44ED08AF83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22292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98867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98867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2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5388F8-94ED-41CA-A4EE-E0FA1CAC0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5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62753702-3230-4BA6-A3F8-5783540B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000" y="758951"/>
            <a:ext cx="10668000" cy="555041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22B9C48D-0714-4941-A2BB-36340F69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A478133-AD69-45A3-8FE5-EBD28FD2FA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58952"/>
            <a:ext cx="1947672" cy="26700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F2E72FA7-6D23-4F38-9A7B-A0EB41E534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" y="3424237"/>
            <a:ext cx="1947672" cy="26791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27DAE17D-48FA-4EE7-9630-D657273438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06624" y="758952"/>
            <a:ext cx="1947672" cy="26700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093DB7BE-4947-4B5D-B8E4-59505E49A0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6624" y="3424237"/>
            <a:ext cx="1947672" cy="26791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D0C77CEA-908E-4A02-B347-F376CEC2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970222"/>
            <a:ext cx="5250030" cy="31288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3A25B7-A924-4C03-8022-000A9EA88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3A68D8-CB71-4A41-B029-626BD6912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rgbClr val="FCEA37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ECFC55D-2CEE-47A4-9ACA-D6C78D236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" y="-9523"/>
            <a:ext cx="11430001" cy="6105523"/>
          </a:xfrm>
          <a:custGeom>
            <a:avLst/>
            <a:gdLst>
              <a:gd name="connsiteX0" fmla="*/ 0 w 11430001"/>
              <a:gd name="connsiteY0" fmla="*/ 0 h 6105523"/>
              <a:gd name="connsiteX1" fmla="*/ 7874003 w 11430001"/>
              <a:gd name="connsiteY1" fmla="*/ 0 h 6105523"/>
              <a:gd name="connsiteX2" fmla="*/ 7874003 w 11430001"/>
              <a:gd name="connsiteY2" fmla="*/ 771522 h 6105523"/>
              <a:gd name="connsiteX3" fmla="*/ 11430001 w 11430001"/>
              <a:gd name="connsiteY3" fmla="*/ 771522 h 6105523"/>
              <a:gd name="connsiteX4" fmla="*/ 11430001 w 11430001"/>
              <a:gd name="connsiteY4" fmla="*/ 6105523 h 6105523"/>
              <a:gd name="connsiteX5" fmla="*/ 7874003 w 11430001"/>
              <a:gd name="connsiteY5" fmla="*/ 6105523 h 6105523"/>
              <a:gd name="connsiteX6" fmla="*/ 5334002 w 11430001"/>
              <a:gd name="connsiteY6" fmla="*/ 6105523 h 6105523"/>
              <a:gd name="connsiteX7" fmla="*/ 0 w 11430001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05523">
                <a:moveTo>
                  <a:pt x="0" y="0"/>
                </a:moveTo>
                <a:lnTo>
                  <a:pt x="7874003" y="0"/>
                </a:lnTo>
                <a:lnTo>
                  <a:pt x="7874003" y="771522"/>
                </a:lnTo>
                <a:lnTo>
                  <a:pt x="11430001" y="771522"/>
                </a:lnTo>
                <a:lnTo>
                  <a:pt x="11430001" y="6105523"/>
                </a:lnTo>
                <a:lnTo>
                  <a:pt x="7874003" y="6105523"/>
                </a:lnTo>
                <a:lnTo>
                  <a:pt x="5334002" y="6105523"/>
                </a:lnTo>
                <a:lnTo>
                  <a:pt x="0" y="6105523"/>
                </a:lnTo>
                <a:close/>
              </a:path>
            </a:pathLst>
          </a:custGeom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00406F9C-B330-46B3-A03C-15F85CD7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22282"/>
            <a:ext cx="5012266" cy="2273710"/>
          </a:xfrm>
        </p:spPr>
        <p:txBody>
          <a:bodyPr anchor="t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4FC9061-555D-4FE2-ABE9-07A195BC0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61988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7C8788B5-2964-4199-A168-84BDEBE3E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94632" y="761980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D4B5D4A5-C34C-4703-AFB6-DA982B6FF8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59598" y="761980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8CA9663F-19C9-4799-8B97-333815BF6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3822282"/>
            <a:ext cx="4607484" cy="2273710"/>
          </a:xfrm>
        </p:spPr>
        <p:txBody>
          <a:bodyPr anchor="t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7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6E28AAD-5ACF-47C1-8A03-644A05CAC87C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B3AB115-0FAF-4ADC-AB45-27BCD68C7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803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F3DC-744C-4DB0-B1E7-A276E9DD6EE0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779A-F2B8-4C32-8D2E-2402FBD02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97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AC5ABB9-3EAC-446C-B128-CFDB09B24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ED2D7-7BC9-473D-8241-8289B5821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9C2616F-4436-4A60-BB08-54EC762C5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62001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D6F9523F-1BD5-4832-8B13-FA0BE3E6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A83160D-9929-4C5C-B741-192DF7639B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293" y="1517652"/>
            <a:ext cx="1947672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D97EB8C6-CD91-4F0C-A719-5079DB8D32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15768" y="1517904"/>
            <a:ext cx="1947672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347AC5-7F3A-4E62-AE18-744B6A756E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096" y="3800858"/>
            <a:ext cx="3895344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CC904223-D55A-40A9-AA1D-5687C89BE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7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A1CC7-4419-4A64-9DC9-AE157407A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2F8EC6-DD66-475C-B129-22B374F49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6FA963F-8B94-469B-B1A5-890D9134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4CD44A43-6E39-4FE6-87BB-C65CE8FC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17650"/>
            <a:ext cx="4565650" cy="1344613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229EB0D-B986-4E26-BDF3-305AE3233E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883487"/>
            <a:ext cx="4562856" cy="24414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37E21EC2-9A85-4522-B6AD-3FF227CACD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" y="3593592"/>
            <a:ext cx="4562856" cy="24414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9F9D0834-E38A-4C71-95D5-A8A2B973A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2970213"/>
            <a:ext cx="4565651" cy="312578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3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03AAFC-F6FA-4A24-BE1D-34AE6AD64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190B39-D040-425A-9AD6-58A7533FEA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760" y="756284"/>
            <a:ext cx="10698480" cy="53492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itle 16">
            <a:extLst>
              <a:ext uri="{FF2B5EF4-FFF2-40B4-BE49-F238E27FC236}">
                <a16:creationId xmlns:a16="http://schemas.microsoft.com/office/drawing/2014/main" id="{8950CCE3-163E-46A1-B489-395F3F75F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3488" y="1517904"/>
            <a:ext cx="3749040" cy="2796945"/>
          </a:xfrm>
        </p:spPr>
        <p:txBody>
          <a:bodyPr anchor="ctr">
            <a:normAutofit/>
          </a:bodyPr>
          <a:lstStyle>
            <a:lvl1pPr>
              <a:defRPr sz="6000"/>
            </a:lvl1pPr>
          </a:lstStyle>
          <a:p>
            <a:pPr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17">
            <a:extLst>
              <a:ext uri="{FF2B5EF4-FFF2-40B4-BE49-F238E27FC236}">
                <a16:creationId xmlns:a16="http://schemas.microsoft.com/office/drawing/2014/main" id="{81E38157-454C-44D5-8D2B-A220A53D7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3488" y="4479368"/>
            <a:ext cx="3666744" cy="16166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4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1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EDA639-2F5C-4255-BE42-C41A5ABBC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E96D6DC8-1218-45DD-BCD3-DF21DFA5B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000" y="766762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A58F504-65F1-4BFD-A987-54F78AD52D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49808"/>
            <a:ext cx="10744200" cy="53949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6">
            <a:extLst>
              <a:ext uri="{FF2B5EF4-FFF2-40B4-BE49-F238E27FC236}">
                <a16:creationId xmlns:a16="http://schemas.microsoft.com/office/drawing/2014/main" id="{0B9261BF-90C7-41A0-8711-97168C747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112" y="1517904"/>
            <a:ext cx="4480560" cy="2796945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17">
            <a:extLst>
              <a:ext uri="{FF2B5EF4-FFF2-40B4-BE49-F238E27FC236}">
                <a16:creationId xmlns:a16="http://schemas.microsoft.com/office/drawing/2014/main" id="{305C0D07-994F-4143-B88E-32EED69E7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1112" y="4425696"/>
            <a:ext cx="4059936" cy="11899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26E6BD11-82A7-4729-AD05-B0676F9B1F5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04950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E08135B-D6D5-401C-B151-CDCB20550F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8760" y="4855464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A587696-63FF-4232-8879-488DFE1C31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4950" y="5468112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6507A97-E180-468F-B641-141DBA7386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953511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49BB8F01-AE51-4455-BE0F-8972415A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2757" y="4854889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59D2442-D209-4F87-9F2C-19D73A2412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42757" y="5462491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A850442C-9915-406C-83D9-8EBE8AD3C2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91656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A596F3D1-5D97-4111-B3D6-FE37290A6B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1656" y="4855464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2D25C272-C21E-4078-818F-B12E10F182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1656" y="5468112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05393806-4E48-45A2-8BD7-0BA36566F3C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33104" y="2862072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DD19656C-C87E-4938-A66D-D6836DBC65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25653" y="4855651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DF55E1E1-7FB8-465C-B720-E39D43FFEC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25653" y="5468299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FFFD15-4D1A-45CA-9374-373A700D36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81225"/>
            <a:ext cx="10515600" cy="3876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7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871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69671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397337"/>
            <a:ext cx="4334256" cy="244964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69671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397337"/>
            <a:ext cx="4334256" cy="244964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3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z="1000"/>
              <a:t>Sample footer text</a:t>
            </a:r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4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5" r:id="rId3"/>
    <p:sldLayoutId id="2147483663" r:id="rId4"/>
    <p:sldLayoutId id="2147483650" r:id="rId5"/>
    <p:sldLayoutId id="2147483664" r:id="rId6"/>
    <p:sldLayoutId id="2147483669" r:id="rId7"/>
    <p:sldLayoutId id="2147483654" r:id="rId8"/>
    <p:sldLayoutId id="2147483653" r:id="rId9"/>
    <p:sldLayoutId id="2147483670" r:id="rId10"/>
    <p:sldLayoutId id="2147483662" r:id="rId11"/>
    <p:sldLayoutId id="2147483666" r:id="rId12"/>
    <p:sldLayoutId id="214748367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5BACD90-9FCB-4C0A-BE57-1B24DDFD07FE}"/>
              </a:ext>
            </a:extLst>
          </p:cNvPr>
          <p:cNvSpPr txBox="1"/>
          <p:nvPr/>
        </p:nvSpPr>
        <p:spPr>
          <a:xfrm>
            <a:off x="2771191" y="2432571"/>
            <a:ext cx="79006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06580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6A4AE1-2E6C-4739-B439-28EC8CF0E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63" y="1580452"/>
            <a:ext cx="4232584" cy="37503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EFE0A7-2F09-4338-8187-735DC4E22427}"/>
              </a:ext>
            </a:extLst>
          </p:cNvPr>
          <p:cNvSpPr txBox="1"/>
          <p:nvPr/>
        </p:nvSpPr>
        <p:spPr>
          <a:xfrm>
            <a:off x="6578393" y="15939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Leaf image is loaded and given as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5307CA-E73B-492F-8FE2-C45A9BBA7A9A}"/>
              </a:ext>
            </a:extLst>
          </p:cNvPr>
          <p:cNvSpPr txBox="1"/>
          <p:nvPr/>
        </p:nvSpPr>
        <p:spPr>
          <a:xfrm>
            <a:off x="6578393" y="2280186"/>
            <a:ext cx="6394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Analyze</a:t>
            </a:r>
            <a:r>
              <a:rPr lang="en-IN" sz="1800" b="1" dirty="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the </a:t>
            </a:r>
            <a:r>
              <a:rPr lang="en-IN" b="1" dirty="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image</a:t>
            </a:r>
            <a:r>
              <a:rPr lang="en-IN" sz="1800" b="1" dirty="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5D89A-789B-4113-863E-CED0C350B82E}"/>
              </a:ext>
            </a:extLst>
          </p:cNvPr>
          <p:cNvSpPr txBox="1"/>
          <p:nvPr/>
        </p:nvSpPr>
        <p:spPr>
          <a:xfrm>
            <a:off x="6578393" y="2926013"/>
            <a:ext cx="49914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IBM Plex Sans Condensed" panose="020B0506050203000203" pitchFamily="34" charset="0"/>
              </a:rPr>
              <a:t>The digital image is broken down into various subgroups called Image segments</a:t>
            </a:r>
            <a:endParaRPr lang="en-US" b="0" i="0" dirty="0">
              <a:effectLst/>
              <a:latin typeface="IBM Plex Sans Condensed" panose="020B050605020300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DB96AF-E5F3-4ECE-B717-13A80ACABE5D}"/>
              </a:ext>
            </a:extLst>
          </p:cNvPr>
          <p:cNvSpPr txBox="1"/>
          <p:nvPr/>
        </p:nvSpPr>
        <p:spPr>
          <a:xfrm>
            <a:off x="6505506" y="3705065"/>
            <a:ext cx="6539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Extract significant features from the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1524B8-7E2B-4851-AB65-4C083529534B}"/>
              </a:ext>
            </a:extLst>
          </p:cNvPr>
          <p:cNvSpPr txBox="1"/>
          <p:nvPr/>
        </p:nvSpPr>
        <p:spPr>
          <a:xfrm>
            <a:off x="6578393" y="4542447"/>
            <a:ext cx="6579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Recognize and detect the disease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E7A9697-A1F1-421D-A6F5-92DE9034E910}"/>
              </a:ext>
            </a:extLst>
          </p:cNvPr>
          <p:cNvSpPr/>
          <p:nvPr/>
        </p:nvSpPr>
        <p:spPr>
          <a:xfrm>
            <a:off x="5196574" y="1623376"/>
            <a:ext cx="1308125" cy="31996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0160B8-51D6-469A-9AA7-317D9C751B57}"/>
              </a:ext>
            </a:extLst>
          </p:cNvPr>
          <p:cNvSpPr/>
          <p:nvPr/>
        </p:nvSpPr>
        <p:spPr>
          <a:xfrm>
            <a:off x="5207435" y="2292384"/>
            <a:ext cx="1308125" cy="31996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8044406-BC4F-48B8-896A-B0C5EBC0FD98}"/>
              </a:ext>
            </a:extLst>
          </p:cNvPr>
          <p:cNvSpPr/>
          <p:nvPr/>
        </p:nvSpPr>
        <p:spPr>
          <a:xfrm>
            <a:off x="5189948" y="2967544"/>
            <a:ext cx="1308125" cy="31996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9B77C2A-B7CA-454A-8341-F25ED628993F}"/>
              </a:ext>
            </a:extLst>
          </p:cNvPr>
          <p:cNvSpPr/>
          <p:nvPr/>
        </p:nvSpPr>
        <p:spPr>
          <a:xfrm>
            <a:off x="5189947" y="3715157"/>
            <a:ext cx="1308125" cy="31996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4311AC9-1D6A-46A0-AE32-923097B0C659}"/>
              </a:ext>
            </a:extLst>
          </p:cNvPr>
          <p:cNvSpPr/>
          <p:nvPr/>
        </p:nvSpPr>
        <p:spPr>
          <a:xfrm>
            <a:off x="5174305" y="4555677"/>
            <a:ext cx="1308125" cy="31996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58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41B24E-6EFE-B111-343C-8E9B401A5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8" y="525278"/>
            <a:ext cx="11946903" cy="580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C33827-15AB-4DDF-79A6-AC9892A1B23F}"/>
              </a:ext>
            </a:extLst>
          </p:cNvPr>
          <p:cNvSpPr txBox="1"/>
          <p:nvPr/>
        </p:nvSpPr>
        <p:spPr>
          <a:xfrm>
            <a:off x="5684363" y="67957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BB94C3-BBFA-D1B1-90D1-6450920CD111}"/>
              </a:ext>
            </a:extLst>
          </p:cNvPr>
          <p:cNvSpPr txBox="1"/>
          <p:nvPr/>
        </p:nvSpPr>
        <p:spPr>
          <a:xfrm>
            <a:off x="4900321" y="11271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967E5A-1780-917A-79D5-D5C21C288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994"/>
            <a:ext cx="12192000" cy="616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F1883B-23E8-ABA6-E63E-922D1AD70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89" y="687706"/>
            <a:ext cx="11670384" cy="57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5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9EE1FF-D48B-99A1-C9C5-421CB860F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31" y="683895"/>
            <a:ext cx="11547836" cy="575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3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D9EEA0-81C8-7A70-8611-32A6EDC95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74" y="719280"/>
            <a:ext cx="11623251" cy="583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7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2DD8BC-7A62-FD91-66F6-B8F221230F98}"/>
              </a:ext>
            </a:extLst>
          </p:cNvPr>
          <p:cNvSpPr txBox="1"/>
          <p:nvPr/>
        </p:nvSpPr>
        <p:spPr>
          <a:xfrm>
            <a:off x="1264762" y="1310428"/>
            <a:ext cx="9453514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world is looking forward towards the technology dependent generation.</a:t>
            </a:r>
          </a:p>
          <a:p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 are always hearing news about the farmers who are using expensive fertilizers for controlling the various leaf diseases. </a:t>
            </a:r>
          </a:p>
          <a:p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will be a wastage if the fertilizers are used without identifying the diseases. Here we have proposed a system to identify disease in some leaves. </a:t>
            </a:r>
          </a:p>
          <a:p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 used SVM classifier. We identified four diseases and they are </a:t>
            </a:r>
            <a:r>
              <a:rPr lang="en-IN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Bacterial leaf spot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IN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Anthracnose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IN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Betel Leaf Rot and powdery mildew.</a:t>
            </a:r>
          </a:p>
          <a:p>
            <a:endParaRPr lang="en-IN" sz="18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So,</a:t>
            </a:r>
            <a:r>
              <a:rPr lang="en-I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</a:t>
            </a: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can reduce the wastage of money and human effort.</a:t>
            </a:r>
          </a:p>
          <a:p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Here we got the maximum accuracy of </a:t>
            </a:r>
            <a:r>
              <a:rPr lang="en-IN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80</a:t>
            </a: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% to 96%. It can be improved by increasing the images for each disease.</a:t>
            </a:r>
            <a:r>
              <a:rPr lang="en-IN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2DCF63-5D0E-D1E6-2F4C-867985B5A4AA}"/>
              </a:ext>
            </a:extLst>
          </p:cNvPr>
          <p:cNvSpPr txBox="1"/>
          <p:nvPr/>
        </p:nvSpPr>
        <p:spPr>
          <a:xfrm>
            <a:off x="4609707" y="576980"/>
            <a:ext cx="825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CONCLUSION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endParaRPr lang="en-IN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07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170AEF-BE58-AD0D-D7E4-FA84C72451A9}"/>
              </a:ext>
            </a:extLst>
          </p:cNvPr>
          <p:cNvSpPr txBox="1"/>
          <p:nvPr/>
        </p:nvSpPr>
        <p:spPr>
          <a:xfrm>
            <a:off x="866280" y="2789479"/>
            <a:ext cx="8998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 identified four diseases and they are </a:t>
            </a:r>
            <a: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Bacterial leaf spot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Anthracnose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Betel Leaf Rot and powdery mildew.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5AED7-A6ED-C841-470A-E2416079C32B}"/>
              </a:ext>
            </a:extLst>
          </p:cNvPr>
          <p:cNvSpPr txBox="1"/>
          <p:nvPr/>
        </p:nvSpPr>
        <p:spPr>
          <a:xfrm>
            <a:off x="843206" y="4158330"/>
            <a:ext cx="8998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accuracy of the system can be increased by increasing the number of data base images.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BFB07-4384-1278-285C-E95FED34FF93}"/>
              </a:ext>
            </a:extLst>
          </p:cNvPr>
          <p:cNvSpPr txBox="1"/>
          <p:nvPr/>
        </p:nvSpPr>
        <p:spPr>
          <a:xfrm>
            <a:off x="843206" y="1089387"/>
            <a:ext cx="90737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 using the proposed computerized method we can identify the diseases without failure.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that we can reduce the usage of fertilizers by identifying the diseases</a:t>
            </a:r>
            <a:r>
              <a:rPr lang="en-IN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and Increase the Yield.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DB0341-636B-CE62-1272-1B600DF9EED1}"/>
              </a:ext>
            </a:extLst>
          </p:cNvPr>
          <p:cNvSpPr txBox="1"/>
          <p:nvPr/>
        </p:nvSpPr>
        <p:spPr>
          <a:xfrm>
            <a:off x="3822570" y="243749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Broadway" panose="04040905080B02020502" pitchFamily="82" charset="0"/>
                <a:cs typeface="Calibri" panose="020F0502020204030204" pitchFamily="34" charset="0"/>
              </a:rPr>
              <a:t>FUTURE SCOPE </a:t>
            </a:r>
            <a:endParaRPr lang="en-IN" sz="3600" dirty="0">
              <a:solidFill>
                <a:srgbClr val="C00000"/>
              </a:solidFill>
              <a:latin typeface="Broadway" panose="04040905080B02020502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C8B86D-8E5D-F915-D7E7-D9A760457B31}"/>
              </a:ext>
            </a:extLst>
          </p:cNvPr>
          <p:cNvSpPr txBox="1"/>
          <p:nvPr/>
        </p:nvSpPr>
        <p:spPr>
          <a:xfrm>
            <a:off x="843206" y="3566241"/>
            <a:ext cx="86555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Further we can 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Detect several Diseases using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differen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 Algorithms.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92454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6272451-D558-4710-AF52-0EC1BD4C42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076797-8467-41BB-91A7-9AE8328A68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B19C5C-61AD-4793-BB9D-6401AD34A77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</TotalTime>
  <Words>240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Aharoni</vt:lpstr>
      <vt:lpstr>Algerian</vt:lpstr>
      <vt:lpstr>Arial</vt:lpstr>
      <vt:lpstr>Avenir Next LT Pro</vt:lpstr>
      <vt:lpstr>Broadway</vt:lpstr>
      <vt:lpstr>Calibri</vt:lpstr>
      <vt:lpstr>IBM Plex Sans Condensed</vt:lpstr>
      <vt:lpstr>Wingdings</vt:lpstr>
      <vt:lpstr>PrismaticVTI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Betel Vine Leave Diseases</dc:title>
  <dc:creator>Sri ram</dc:creator>
  <cp:lastModifiedBy>Vijay Kumar</cp:lastModifiedBy>
  <cp:revision>91</cp:revision>
  <dcterms:created xsi:type="dcterms:W3CDTF">2022-05-10T14:39:54Z</dcterms:created>
  <dcterms:modified xsi:type="dcterms:W3CDTF">2022-07-15T16:13:19Z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