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6" r:id="rId1"/>
    <p:sldMasterId id="2147484728" r:id="rId2"/>
  </p:sldMasterIdLst>
  <p:notesMasterIdLst>
    <p:notesMasterId r:id="rId24"/>
  </p:notesMasterIdLst>
  <p:sldIdLst>
    <p:sldId id="322" r:id="rId3"/>
    <p:sldId id="321" r:id="rId4"/>
    <p:sldId id="293" r:id="rId5"/>
    <p:sldId id="294" r:id="rId6"/>
    <p:sldId id="296" r:id="rId7"/>
    <p:sldId id="297" r:id="rId8"/>
    <p:sldId id="299" r:id="rId9"/>
    <p:sldId id="300" r:id="rId10"/>
    <p:sldId id="302" r:id="rId11"/>
    <p:sldId id="303" r:id="rId12"/>
    <p:sldId id="305" r:id="rId13"/>
    <p:sldId id="306" r:id="rId14"/>
    <p:sldId id="308" r:id="rId15"/>
    <p:sldId id="323" r:id="rId16"/>
    <p:sldId id="309" r:id="rId17"/>
    <p:sldId id="310" r:id="rId18"/>
    <p:sldId id="311" r:id="rId19"/>
    <p:sldId id="313" r:id="rId20"/>
    <p:sldId id="314" r:id="rId21"/>
    <p:sldId id="315" r:id="rId22"/>
    <p:sldId id="31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2" clrIdx="0">
    <p:extLst>
      <p:ext uri="{19B8F6BF-5375-455C-9EA6-DF929625EA0E}">
        <p15:presenceInfo xmlns:p15="http://schemas.microsoft.com/office/powerpoint/2012/main" userId="de88d88d6d27d1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C96E1-D344-4627-B918-03089E0140F8}"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ED5BD-B273-48D1-B31F-A10D3CBDCE40}" type="slidenum">
              <a:rPr lang="en-US" smtClean="0"/>
              <a:t>‹#›</a:t>
            </a:fld>
            <a:endParaRPr lang="en-US"/>
          </a:p>
        </p:txBody>
      </p:sp>
    </p:spTree>
    <p:extLst>
      <p:ext uri="{BB962C8B-B14F-4D97-AF65-F5344CB8AC3E}">
        <p14:creationId xmlns:p14="http://schemas.microsoft.com/office/powerpoint/2010/main" val="95826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F6BD0F-D211-448B-AF69-927021B0A7F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343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264133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149186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E311DBC-7428-437F-BFF1-B5EC89A96C92}" type="datetimeFigureOut">
              <a:rPr lang="en-US" smtClean="0"/>
              <a:t>7/15/2022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3F6BD0F-D211-448B-AF69-927021B0A7F2}" type="slidenum">
              <a:rPr lang="en-US" smtClean="0"/>
              <a:t>‹#›</a:t>
            </a:fld>
            <a:endParaRPr lang="en-US"/>
          </a:p>
        </p:txBody>
      </p:sp>
    </p:spTree>
    <p:extLst>
      <p:ext uri="{BB962C8B-B14F-4D97-AF65-F5344CB8AC3E}">
        <p14:creationId xmlns:p14="http://schemas.microsoft.com/office/powerpoint/2010/main" val="3854738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11DBC-7428-437F-BFF1-B5EC89A96C92}"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6280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005419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11DBC-7428-437F-BFF1-B5EC89A96C92}"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151529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11DBC-7428-437F-BFF1-B5EC89A96C92}"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478342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11DBC-7428-437F-BFF1-B5EC89A96C92}" type="datetimeFigureOut">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456830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11DBC-7428-437F-BFF1-B5EC89A96C92}" type="datetimeFigureOut">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26771340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311DBC-7428-437F-BFF1-B5EC89A96C92}" type="datetimeFigureOut">
              <a:rPr lang="en-US" smtClean="0"/>
              <a:t>7/15/2022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3F6BD0F-D211-448B-AF69-927021B0A7F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517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77555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E311DBC-7428-437F-BFF1-B5EC89A96C92}" type="datetimeFigureOut">
              <a:rPr lang="en-US" smtClean="0"/>
              <a:t>7/15/2022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3F6BD0F-D211-448B-AF69-927021B0A7F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67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160112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127235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11DBC-7428-437F-BFF1-B5EC89A96C92}"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6BD0F-D211-448B-AF69-927021B0A7F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108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11DBC-7428-437F-BFF1-B5EC89A96C92}"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26486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11DBC-7428-437F-BFF1-B5EC89A96C92}"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02487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11DBC-7428-437F-BFF1-B5EC89A96C92}" type="datetimeFigureOut">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2336152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11DBC-7428-437F-BFF1-B5EC89A96C92}" type="datetimeFigureOut">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2273471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11DBC-7428-437F-BFF1-B5EC89A96C92}"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353856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11DBC-7428-437F-BFF1-B5EC89A96C92}"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F6BD0F-D211-448B-AF69-927021B0A7F2}" type="slidenum">
              <a:rPr lang="en-US" smtClean="0"/>
              <a:t>‹#›</a:t>
            </a:fld>
            <a:endParaRPr lang="en-US"/>
          </a:p>
        </p:txBody>
      </p:sp>
    </p:spTree>
    <p:extLst>
      <p:ext uri="{BB962C8B-B14F-4D97-AF65-F5344CB8AC3E}">
        <p14:creationId xmlns:p14="http://schemas.microsoft.com/office/powerpoint/2010/main" val="879326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E311DBC-7428-437F-BFF1-B5EC89A96C92}" type="datetimeFigureOut">
              <a:rPr lang="en-US" smtClean="0"/>
              <a:t>7/15/2022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F6BD0F-D211-448B-AF69-927021B0A7F2}" type="slidenum">
              <a:rPr lang="en-US" smtClean="0"/>
              <a:t>‹#›</a:t>
            </a:fld>
            <a:endParaRPr lang="en-US"/>
          </a:p>
        </p:txBody>
      </p:sp>
    </p:spTree>
    <p:extLst>
      <p:ext uri="{BB962C8B-B14F-4D97-AF65-F5344CB8AC3E}">
        <p14:creationId xmlns:p14="http://schemas.microsoft.com/office/powerpoint/2010/main" val="631229543"/>
      </p:ext>
    </p:extLst>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E311DBC-7428-437F-BFF1-B5EC89A96C92}" type="datetimeFigureOut">
              <a:rPr lang="en-US" smtClean="0"/>
              <a:t>7/15/2022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3F6BD0F-D211-448B-AF69-927021B0A7F2}" type="slidenum">
              <a:rPr lang="en-US" smtClean="0"/>
              <a:t>‹#›</a:t>
            </a:fld>
            <a:endParaRPr lang="en-US"/>
          </a:p>
        </p:txBody>
      </p:sp>
    </p:spTree>
    <p:extLst>
      <p:ext uri="{BB962C8B-B14F-4D97-AF65-F5344CB8AC3E}">
        <p14:creationId xmlns:p14="http://schemas.microsoft.com/office/powerpoint/2010/main" val="3974895686"/>
      </p:ext>
    </p:extLst>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20E45-7D34-48FA-8CD3-E9CBA8C9724C}"/>
              </a:ext>
            </a:extLst>
          </p:cNvPr>
          <p:cNvSpPr txBox="1"/>
          <p:nvPr/>
        </p:nvSpPr>
        <p:spPr>
          <a:xfrm>
            <a:off x="370387" y="257715"/>
            <a:ext cx="11999166" cy="6342570"/>
          </a:xfrm>
          <a:prstGeom prst="rect">
            <a:avLst/>
          </a:prstGeom>
          <a:noFill/>
        </p:spPr>
        <p:txBody>
          <a:bodyPr wrap="square">
            <a:spAutoFit/>
          </a:bodyPr>
          <a:lstStyle/>
          <a:p>
            <a:pPr marL="6350" marR="157480" indent="-6350">
              <a:lnSpc>
                <a:spcPct val="107000"/>
              </a:lnSpc>
              <a:spcAft>
                <a:spcPts val="5"/>
              </a:spcAft>
            </a:pPr>
            <a:r>
              <a:rPr lang="en-IN" sz="1600" b="1" dirty="0">
                <a:solidFill>
                  <a:srgbClr val="000000"/>
                </a:solidFill>
                <a:effectLst/>
                <a:latin typeface="Times New Roman" panose="02020603050405020304" pitchFamily="18" charset="0"/>
                <a:ea typeface="Arial" panose="020B0604020202020204" pitchFamily="34" charset="0"/>
              </a:rPr>
              <a:t>VLAN CREATION:</a:t>
            </a:r>
            <a:endParaRPr lang="en-IN" sz="1600" dirty="0">
              <a:solidFill>
                <a:srgbClr val="000000"/>
              </a:solidFill>
              <a:effectLst/>
              <a:latin typeface="Times New Roman" panose="02020603050405020304" pitchFamily="18" charset="0"/>
              <a:ea typeface="Times New Roman" panose="02020603050405020304" pitchFamily="18" charset="0"/>
            </a:endParaRPr>
          </a:p>
          <a:p>
            <a:pPr marL="6350" marR="157480" indent="-6350">
              <a:lnSpc>
                <a:spcPct val="107000"/>
              </a:lnSpc>
              <a:spcAft>
                <a:spcPts val="5"/>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6350" marR="157480" indent="-6350">
              <a:lnSpc>
                <a:spcPct val="107000"/>
              </a:lnSpc>
              <a:spcAft>
                <a:spcPts val="5"/>
              </a:spcAft>
            </a:pPr>
            <a:r>
              <a:rPr lang="en-IN" sz="1600" dirty="0">
                <a:solidFill>
                  <a:srgbClr val="000000"/>
                </a:solidFill>
                <a:effectLst/>
                <a:latin typeface="Times New Roman" panose="02020603050405020304" pitchFamily="18" charset="0"/>
                <a:ea typeface="Calibri" panose="020F0502020204030204" pitchFamily="34" charset="0"/>
              </a:rPr>
              <a:t>ESW1#show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-switch</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VLAN Name                             Status           Ports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  ---------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1    default                                  active           Fa1/0, Fa1/1, Fa1/2, Fa1/3</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Fa1/4, Fa1/5, Fa1/6, Fa1/7</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Fa1/8, Fa1/9, Fa1/10, Fa1/11</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Fa1/12, Fa1/13, Fa1/14, Fa1/15</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Fa2/0, Fa2/1, Fa2/2, Fa2/3</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Fa2/4, Fa2/5, Fa2/6, Fa2/7</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Fa2/8, Fa2/9, Fa2/10, Fa2/11</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                                                                        Fa2/12, Fa2/13, Fa2/14, Fa2/15</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10   VLAN0010                         active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11   VLAN0011                         active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12   VLAN0012                         active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600" dirty="0">
                <a:solidFill>
                  <a:srgbClr val="000000"/>
                </a:solidFill>
                <a:effectLst/>
                <a:latin typeface="Times New Roman" panose="02020603050405020304" pitchFamily="18" charset="0"/>
                <a:ea typeface="Calibri" panose="020F0502020204030204" pitchFamily="34" charset="0"/>
              </a:rPr>
              <a:t>13   VLAN0013                         active</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01135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72B28-03B8-457E-9A71-C93E165879B9}"/>
              </a:ext>
            </a:extLst>
          </p:cNvPr>
          <p:cNvSpPr txBox="1"/>
          <p:nvPr/>
        </p:nvSpPr>
        <p:spPr>
          <a:xfrm>
            <a:off x="426097" y="307684"/>
            <a:ext cx="5442858" cy="6056017"/>
          </a:xfrm>
          <a:prstGeom prst="rect">
            <a:avLst/>
          </a:prstGeom>
          <a:noFill/>
        </p:spPr>
        <p:txBody>
          <a:bodyPr wrap="square">
            <a:spAutoFit/>
          </a:bodyPr>
          <a:lstStyle/>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access </a:t>
            </a:r>
            <a:r>
              <a:rPr lang="en-IN" sz="1800" dirty="0" err="1">
                <a:solidFill>
                  <a:srgbClr val="000000"/>
                </a:solidFill>
                <a:effectLst/>
                <a:latin typeface="Times New Roman" panose="02020603050405020304" pitchFamily="18" charset="0"/>
                <a:ea typeface="Arial" panose="020B0604020202020204" pitchFamily="34" charset="0"/>
              </a:rPr>
              <a:t>vlan</a:t>
            </a:r>
            <a:r>
              <a:rPr lang="en-IN" sz="1800" dirty="0">
                <a:solidFill>
                  <a:srgbClr val="000000"/>
                </a:solidFill>
                <a:effectLst/>
                <a:latin typeface="Times New Roman" panose="02020603050405020304" pitchFamily="18" charset="0"/>
                <a:ea typeface="Arial" panose="020B060402020202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ESW1(config)#interface </a:t>
            </a:r>
            <a:r>
              <a:rPr lang="en-IN" sz="1800" dirty="0" err="1">
                <a:solidFill>
                  <a:srgbClr val="000000"/>
                </a:solidFill>
                <a:effectLst/>
                <a:latin typeface="Times New Roman" panose="02020603050405020304" pitchFamily="18" charset="0"/>
                <a:ea typeface="Arial" panose="020B0604020202020204" pitchFamily="34" charset="0"/>
              </a:rPr>
              <a:t>fastEthernet</a:t>
            </a:r>
            <a:r>
              <a:rPr lang="en-IN" sz="1800" dirty="0">
                <a:solidFill>
                  <a:srgbClr val="000000"/>
                </a:solidFill>
                <a:effectLst/>
                <a:latin typeface="Times New Roman" panose="02020603050405020304" pitchFamily="18" charset="0"/>
                <a:ea typeface="Arial" panose="020B0604020202020204" pitchFamily="34" charset="0"/>
              </a:rPr>
              <a:t> 2/4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t>
            </a:r>
            <a:r>
              <a:rPr lang="en-IN" sz="18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access </a:t>
            </a:r>
            <a:r>
              <a:rPr lang="en-IN" sz="1800" dirty="0" err="1">
                <a:solidFill>
                  <a:srgbClr val="000000"/>
                </a:solidFill>
                <a:effectLst/>
                <a:latin typeface="Times New Roman" panose="02020603050405020304" pitchFamily="18" charset="0"/>
                <a:ea typeface="Arial" panose="020B0604020202020204" pitchFamily="34" charset="0"/>
              </a:rPr>
              <a:t>vlan</a:t>
            </a:r>
            <a:r>
              <a:rPr lang="en-IN" sz="1800" dirty="0">
                <a:solidFill>
                  <a:srgbClr val="000000"/>
                </a:solidFill>
                <a:effectLst/>
                <a:latin typeface="Times New Roman" panose="02020603050405020304" pitchFamily="18" charset="0"/>
                <a:ea typeface="Arial" panose="020B060402020202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D26F571-C0EA-45C6-A7BD-A1957C323406}"/>
              </a:ext>
            </a:extLst>
          </p:cNvPr>
          <p:cNvPicPr>
            <a:picLocks noChangeAspect="1"/>
          </p:cNvPicPr>
          <p:nvPr/>
        </p:nvPicPr>
        <p:blipFill rotWithShape="1">
          <a:blip r:embed="rId2">
            <a:extLst>
              <a:ext uri="{28A0092B-C50C-407E-A947-70E740481C1C}">
                <a14:useLocalDpi xmlns:a14="http://schemas.microsoft.com/office/drawing/2010/main" val="0"/>
              </a:ext>
            </a:extLst>
          </a:blip>
          <a:srcRect r="17515"/>
          <a:stretch/>
        </p:blipFill>
        <p:spPr>
          <a:xfrm>
            <a:off x="6096000" y="581960"/>
            <a:ext cx="5719808" cy="6056016"/>
          </a:xfrm>
          <a:prstGeom prst="rect">
            <a:avLst/>
          </a:prstGeom>
        </p:spPr>
      </p:pic>
      <p:sp>
        <p:nvSpPr>
          <p:cNvPr id="5" name="TextBox 4">
            <a:extLst>
              <a:ext uri="{FF2B5EF4-FFF2-40B4-BE49-F238E27FC236}">
                <a16:creationId xmlns:a16="http://schemas.microsoft.com/office/drawing/2014/main" id="{0EBCC5F0-E53B-43AA-B755-10AED1876BB7}"/>
              </a:ext>
            </a:extLst>
          </p:cNvPr>
          <p:cNvSpPr txBox="1"/>
          <p:nvPr/>
        </p:nvSpPr>
        <p:spPr>
          <a:xfrm>
            <a:off x="7191570" y="234775"/>
            <a:ext cx="6097554" cy="369332"/>
          </a:xfrm>
          <a:prstGeom prst="rect">
            <a:avLst/>
          </a:prstGeom>
          <a:noFill/>
        </p:spPr>
        <p:txBody>
          <a:bodyPr wrap="square">
            <a:spAutoFit/>
          </a:bodyPr>
          <a:lstStyle/>
          <a:p>
            <a:r>
              <a:rPr lang="en-IN" sz="1800" b="1" dirty="0">
                <a:solidFill>
                  <a:srgbClr val="00B0F0"/>
                </a:solidFill>
                <a:effectLst/>
                <a:latin typeface="Times New Roman" panose="02020603050405020304" pitchFamily="18" charset="0"/>
                <a:ea typeface="Arial" panose="020B0604020202020204" pitchFamily="34" charset="0"/>
              </a:rPr>
              <a:t>VLAN 13 CONFIGURATIONS</a:t>
            </a:r>
            <a:endParaRPr lang="en-US" sz="1800" b="1" dirty="0">
              <a:solidFill>
                <a:srgbClr val="00B0F0"/>
              </a:solidFill>
            </a:endParaRPr>
          </a:p>
        </p:txBody>
      </p:sp>
    </p:spTree>
    <p:extLst>
      <p:ext uri="{BB962C8B-B14F-4D97-AF65-F5344CB8AC3E}">
        <p14:creationId xmlns:p14="http://schemas.microsoft.com/office/powerpoint/2010/main" val="297865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34D45-919A-454F-A67F-201A723C6CEB}"/>
              </a:ext>
            </a:extLst>
          </p:cNvPr>
          <p:cNvSpPr txBox="1"/>
          <p:nvPr/>
        </p:nvSpPr>
        <p:spPr>
          <a:xfrm>
            <a:off x="319269" y="158621"/>
            <a:ext cx="11553462" cy="7024359"/>
          </a:xfrm>
          <a:prstGeom prst="rect">
            <a:avLst/>
          </a:prstGeom>
          <a:noFill/>
        </p:spPr>
        <p:txBody>
          <a:bodyPr wrap="square">
            <a:spAutoFit/>
          </a:bodyPr>
          <a:lstStyle/>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ESW1#show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VLAN Name                                       Status                Ports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1    default                                           active               Fa1/15, Fa2/5, Fa2/6, Fa2/7</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Fa2/8, Fa2/9, Fa2/10, Fa2/11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Fa2/12, Fa2/13, Fa2/14, Fa2/15</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10   VLAN0010                                  active               Fa1/0, Fa1/1, Fa1/2, Fa1/3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Fa1/4</a:t>
            </a: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11   VLAN0011                                   active               Fa1/5, Fa1/6, Fa1/7, Fa1/8</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Fa1/9</a:t>
            </a: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12   VLAN0012                                   active              Fa1/10, Fa1/11, Fa1/12, Fa1/13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Fa1/14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13   VLAN0013                                  active               Fa2/0, Fa2/1, Fa2/2, Fa2/3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Fa2/4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8997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5A822-5100-48F9-9B3C-8B13928EB9CD}"/>
              </a:ext>
            </a:extLst>
          </p:cNvPr>
          <p:cNvSpPr txBox="1"/>
          <p:nvPr/>
        </p:nvSpPr>
        <p:spPr>
          <a:xfrm>
            <a:off x="333570" y="379423"/>
            <a:ext cx="5190152" cy="2012346"/>
          </a:xfrm>
          <a:prstGeom prst="rect">
            <a:avLst/>
          </a:prstGeom>
          <a:noFill/>
        </p:spPr>
        <p:txBody>
          <a:bodyPr wrap="square">
            <a:spAutoFit/>
          </a:bodyPr>
          <a:lstStyle/>
          <a:p>
            <a:pPr marL="0" marR="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1002 </a:t>
            </a:r>
            <a:r>
              <a:rPr lang="en-IN" sz="1800" dirty="0" err="1">
                <a:solidFill>
                  <a:srgbClr val="000000"/>
                </a:solidFill>
                <a:effectLst/>
                <a:latin typeface="Times New Roman" panose="02020603050405020304" pitchFamily="18" charset="0"/>
                <a:ea typeface="Calibri" panose="020F0502020204030204" pitchFamily="34" charset="0"/>
              </a:rPr>
              <a:t>fddi</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1003 token-ring-default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1004 </a:t>
            </a:r>
            <a:r>
              <a:rPr lang="en-IN" sz="1800" dirty="0" err="1">
                <a:solidFill>
                  <a:srgbClr val="000000"/>
                </a:solidFill>
                <a:effectLst/>
                <a:latin typeface="Times New Roman" panose="02020603050405020304" pitchFamily="18" charset="0"/>
                <a:ea typeface="Calibri" panose="020F0502020204030204" pitchFamily="34" charset="0"/>
              </a:rPr>
              <a:t>fddinet</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1005 </a:t>
            </a:r>
            <a:r>
              <a:rPr lang="en-IN" sz="1800" dirty="0" err="1">
                <a:solidFill>
                  <a:srgbClr val="000000"/>
                </a:solidFill>
                <a:effectLst/>
                <a:latin typeface="Times New Roman" panose="02020603050405020304" pitchFamily="18" charset="0"/>
                <a:ea typeface="Calibri" panose="020F0502020204030204" pitchFamily="34" charset="0"/>
              </a:rPr>
              <a:t>trnet</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E823AF8-8178-42B9-81C8-41A19F3137BB}"/>
              </a:ext>
            </a:extLst>
          </p:cNvPr>
          <p:cNvSpPr txBox="1"/>
          <p:nvPr/>
        </p:nvSpPr>
        <p:spPr>
          <a:xfrm>
            <a:off x="333570" y="2861125"/>
            <a:ext cx="6097554" cy="2777940"/>
          </a:xfrm>
          <a:prstGeom prst="rect">
            <a:avLst/>
          </a:prstGeom>
          <a:noFill/>
        </p:spPr>
        <p:txBody>
          <a:bodyPr wrap="square">
            <a:spAutoFit/>
          </a:bodyPr>
          <a:lstStyle/>
          <a:p>
            <a:pPr marL="0" marR="0" indent="0">
              <a:lnSpc>
                <a:spcPct val="200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The figure shows that the PCs 1,2,3,4,5 are </a:t>
            </a:r>
          </a:p>
          <a:p>
            <a:pPr marL="0" marR="0" indent="0">
              <a:lnSpc>
                <a:spcPct val="200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assigned to VLAN 10 .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The PCS 6,7,8,9,10 are assigned to VLAN 11 &amp;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The PCS 11,12,13,14,15 are assigned to VLAN 12 &amp;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The PCS 16,17,18,19,20 are  assigned to VLAN 13</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F27EAC16-081D-4977-86F8-0ED1C31F9E5B}"/>
              </a:ext>
            </a:extLst>
          </p:cNvPr>
          <p:cNvPicPr>
            <a:picLocks noChangeAspect="1"/>
          </p:cNvPicPr>
          <p:nvPr/>
        </p:nvPicPr>
        <p:blipFill rotWithShape="1">
          <a:blip r:embed="rId2">
            <a:extLst>
              <a:ext uri="{28A0092B-C50C-407E-A947-70E740481C1C}">
                <a14:useLocalDpi xmlns:a14="http://schemas.microsoft.com/office/drawing/2010/main" val="0"/>
              </a:ext>
            </a:extLst>
          </a:blip>
          <a:srcRect b="2372"/>
          <a:stretch/>
        </p:blipFill>
        <p:spPr>
          <a:xfrm>
            <a:off x="5589038" y="564089"/>
            <a:ext cx="6267840" cy="5984301"/>
          </a:xfrm>
          <a:prstGeom prst="rect">
            <a:avLst/>
          </a:prstGeom>
        </p:spPr>
      </p:pic>
      <p:sp>
        <p:nvSpPr>
          <p:cNvPr id="9" name="TextBox 8">
            <a:extLst>
              <a:ext uri="{FF2B5EF4-FFF2-40B4-BE49-F238E27FC236}">
                <a16:creationId xmlns:a16="http://schemas.microsoft.com/office/drawing/2014/main" id="{F799FDAE-4D2A-4496-9B48-FF4879CA9C3D}"/>
              </a:ext>
            </a:extLst>
          </p:cNvPr>
          <p:cNvSpPr txBox="1"/>
          <p:nvPr/>
        </p:nvSpPr>
        <p:spPr>
          <a:xfrm>
            <a:off x="6161315" y="194757"/>
            <a:ext cx="6097554" cy="369332"/>
          </a:xfrm>
          <a:prstGeom prst="rect">
            <a:avLst/>
          </a:prstGeom>
          <a:noFill/>
        </p:spPr>
        <p:txBody>
          <a:bodyPr wrap="square">
            <a:spAutoFit/>
          </a:bodyPr>
          <a:lstStyle/>
          <a:p>
            <a:r>
              <a:rPr lang="en-IN" sz="1800" b="1" dirty="0">
                <a:solidFill>
                  <a:srgbClr val="0070C0"/>
                </a:solidFill>
                <a:effectLst/>
                <a:latin typeface="Times New Roman" panose="02020603050405020304" pitchFamily="18" charset="0"/>
                <a:ea typeface="Calibri" panose="020F0502020204030204" pitchFamily="34" charset="0"/>
              </a:rPr>
              <a:t>Console window of Ethernet Switch (ESW1) :- 2</a:t>
            </a:r>
            <a:endParaRPr lang="en-US" sz="16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1359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350F0-482B-45AA-A144-491CAF0C7F36}"/>
              </a:ext>
            </a:extLst>
          </p:cNvPr>
          <p:cNvSpPr txBox="1"/>
          <p:nvPr/>
        </p:nvSpPr>
        <p:spPr>
          <a:xfrm>
            <a:off x="298917" y="4721088"/>
            <a:ext cx="11594165" cy="1703993"/>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Times New Roman" panose="02020603050405020304" pitchFamily="18" charset="0"/>
              </a:rPr>
              <a:t>Here we are able to send message to PC1 whose </a:t>
            </a:r>
            <a:r>
              <a:rPr lang="en-IN" sz="1800" b="1" dirty="0" err="1">
                <a:effectLst/>
                <a:latin typeface="Times New Roman" panose="02020603050405020304" pitchFamily="18" charset="0"/>
                <a:ea typeface="Times New Roman" panose="02020603050405020304" pitchFamily="18" charset="0"/>
              </a:rPr>
              <a:t>ip</a:t>
            </a:r>
            <a:r>
              <a:rPr lang="en-IN" sz="1800" b="1" dirty="0">
                <a:effectLst/>
                <a:latin typeface="Times New Roman" panose="02020603050405020304" pitchFamily="18" charset="0"/>
                <a:ea typeface="Times New Roman" panose="02020603050405020304" pitchFamily="18" charset="0"/>
              </a:rPr>
              <a:t> address is 10.0.0.1 to PC5 whose </a:t>
            </a:r>
            <a:r>
              <a:rPr lang="en-IN" sz="1800" b="1" dirty="0" err="1">
                <a:effectLst/>
                <a:latin typeface="Times New Roman" panose="02020603050405020304" pitchFamily="18" charset="0"/>
                <a:ea typeface="Times New Roman" panose="02020603050405020304" pitchFamily="18" charset="0"/>
              </a:rPr>
              <a:t>ip</a:t>
            </a:r>
            <a:r>
              <a:rPr lang="en-IN" sz="1800" b="1" dirty="0">
                <a:effectLst/>
                <a:latin typeface="Times New Roman" panose="02020603050405020304" pitchFamily="18" charset="0"/>
                <a:ea typeface="Times New Roman" panose="02020603050405020304" pitchFamily="18" charset="0"/>
              </a:rPr>
              <a:t> address is 10.0.0.5 , which is within the network as VLAN 10. But when we try to send the message to PC6 , it’s showing host not reachable since PC6 belongs to different Network VLAN 11. Similarly when we try to send the message to PC11 &amp; PC16 , it’s showing host not reachable since they belongs to different Network VLAN 12 &amp; VLAN 13 respectively</a:t>
            </a:r>
            <a:endParaRPr lang="en-US" dirty="0"/>
          </a:p>
        </p:txBody>
      </p:sp>
      <p:pic>
        <p:nvPicPr>
          <p:cNvPr id="5" name="Picture 4">
            <a:extLst>
              <a:ext uri="{FF2B5EF4-FFF2-40B4-BE49-F238E27FC236}">
                <a16:creationId xmlns:a16="http://schemas.microsoft.com/office/drawing/2014/main" id="{9B7C311B-97F9-4A84-9303-8A9BB5A193C6}"/>
              </a:ext>
            </a:extLst>
          </p:cNvPr>
          <p:cNvPicPr>
            <a:picLocks noChangeAspect="1"/>
          </p:cNvPicPr>
          <p:nvPr/>
        </p:nvPicPr>
        <p:blipFill rotWithShape="1">
          <a:blip r:embed="rId2">
            <a:extLst>
              <a:ext uri="{28A0092B-C50C-407E-A947-70E740481C1C}">
                <a14:useLocalDpi xmlns:a14="http://schemas.microsoft.com/office/drawing/2010/main" val="0"/>
              </a:ext>
            </a:extLst>
          </a:blip>
          <a:srcRect l="547" r="1"/>
          <a:stretch/>
        </p:blipFill>
        <p:spPr>
          <a:xfrm>
            <a:off x="2761861" y="530821"/>
            <a:ext cx="6932645" cy="3759380"/>
          </a:xfrm>
          <a:prstGeom prst="rect">
            <a:avLst/>
          </a:prstGeom>
        </p:spPr>
      </p:pic>
      <p:sp>
        <p:nvSpPr>
          <p:cNvPr id="7" name="TextBox 6">
            <a:extLst>
              <a:ext uri="{FF2B5EF4-FFF2-40B4-BE49-F238E27FC236}">
                <a16:creationId xmlns:a16="http://schemas.microsoft.com/office/drawing/2014/main" id="{78B134FE-1713-476B-9C0B-03F88799EDFE}"/>
              </a:ext>
            </a:extLst>
          </p:cNvPr>
          <p:cNvSpPr txBox="1"/>
          <p:nvPr/>
        </p:nvSpPr>
        <p:spPr>
          <a:xfrm>
            <a:off x="4254759" y="4271212"/>
            <a:ext cx="6096000" cy="400110"/>
          </a:xfrm>
          <a:prstGeom prst="rect">
            <a:avLst/>
          </a:prstGeom>
          <a:noFill/>
        </p:spPr>
        <p:txBody>
          <a:bodyPr wrap="square">
            <a:spAutoFit/>
          </a:bodyPr>
          <a:lstStyle/>
          <a:p>
            <a:r>
              <a:rPr lang="en-IN" sz="2000" b="1" dirty="0">
                <a:solidFill>
                  <a:srgbClr val="00B0F0"/>
                </a:solidFill>
                <a:effectLst/>
                <a:latin typeface="Times New Roman" panose="02020603050405020304" pitchFamily="18" charset="0"/>
                <a:ea typeface="Times New Roman" panose="02020603050405020304" pitchFamily="18" charset="0"/>
              </a:rPr>
              <a:t>System Communication Visual-1.</a:t>
            </a:r>
            <a:endParaRPr lang="en-US" sz="2000" b="1" dirty="0">
              <a:solidFill>
                <a:srgbClr val="00B0F0"/>
              </a:solidFill>
            </a:endParaRPr>
          </a:p>
        </p:txBody>
      </p:sp>
      <p:sp>
        <p:nvSpPr>
          <p:cNvPr id="9" name="TextBox 8">
            <a:extLst>
              <a:ext uri="{FF2B5EF4-FFF2-40B4-BE49-F238E27FC236}">
                <a16:creationId xmlns:a16="http://schemas.microsoft.com/office/drawing/2014/main" id="{41FB33A0-9305-4B40-84DE-325FC8A4D108}"/>
              </a:ext>
            </a:extLst>
          </p:cNvPr>
          <p:cNvSpPr txBox="1"/>
          <p:nvPr/>
        </p:nvSpPr>
        <p:spPr>
          <a:xfrm>
            <a:off x="478073" y="99934"/>
            <a:ext cx="6096000" cy="430887"/>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200" b="1" dirty="0">
                <a:solidFill>
                  <a:srgbClr val="C00000"/>
                </a:solidFill>
                <a:effectLst/>
                <a:latin typeface="Times New Roman" panose="02020603050405020304" pitchFamily="18" charset="0"/>
                <a:ea typeface="Times New Roman" panose="02020603050405020304" pitchFamily="18" charset="0"/>
              </a:rPr>
              <a:t>Output Analysis:</a:t>
            </a:r>
            <a:endParaRPr lang="en-US" sz="2200" dirty="0">
              <a:solidFill>
                <a:srgbClr val="C00000"/>
              </a:solidFill>
            </a:endParaRPr>
          </a:p>
        </p:txBody>
      </p:sp>
    </p:spTree>
    <p:extLst>
      <p:ext uri="{BB962C8B-B14F-4D97-AF65-F5344CB8AC3E}">
        <p14:creationId xmlns:p14="http://schemas.microsoft.com/office/powerpoint/2010/main" val="19008481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B12FF-6D60-49F4-8ACE-F1DC57C2FB1C}"/>
              </a:ext>
            </a:extLst>
          </p:cNvPr>
          <p:cNvSpPr txBox="1"/>
          <p:nvPr/>
        </p:nvSpPr>
        <p:spPr>
          <a:xfrm>
            <a:off x="811762" y="982805"/>
            <a:ext cx="10916817" cy="3859005"/>
          </a:xfrm>
          <a:prstGeom prst="rect">
            <a:avLst/>
          </a:prstGeom>
          <a:noFill/>
        </p:spPr>
        <p:txBody>
          <a:bodyPr wrap="square">
            <a:spAutoFit/>
          </a:bodyPr>
          <a:lstStyle/>
          <a:p>
            <a:pPr marL="6350" marR="6985" indent="-6350">
              <a:lnSpc>
                <a:spcPct val="150000"/>
              </a:lnSpc>
              <a:spcAft>
                <a:spcPts val="600"/>
              </a:spcAft>
            </a:pPr>
            <a:r>
              <a:rPr lang="en-IN" b="1" dirty="0">
                <a:solidFill>
                  <a:srgbClr val="000000"/>
                </a:solidFill>
                <a:effectLst/>
                <a:latin typeface="Times New Roman" panose="02020603050405020304" pitchFamily="18" charset="0"/>
                <a:ea typeface="Times New Roman" panose="02020603050405020304" pitchFamily="18" charset="0"/>
              </a:rPr>
              <a:t>From the above Visual we can see that the data can be shared only with the PC’s which are in same VLAN. </a:t>
            </a:r>
            <a:endParaRPr lang="en-IN" dirty="0">
              <a:solidFill>
                <a:srgbClr val="000000"/>
              </a:solidFill>
              <a:effectLst/>
              <a:latin typeface="Times New Roman" panose="02020603050405020304" pitchFamily="18" charset="0"/>
              <a:ea typeface="Times New Roman" panose="02020603050405020304" pitchFamily="18" charset="0"/>
            </a:endParaRPr>
          </a:p>
          <a:p>
            <a:pPr marL="6350" marR="6985" indent="-6350">
              <a:lnSpc>
                <a:spcPct val="150000"/>
              </a:lnSpc>
              <a:spcAft>
                <a:spcPts val="5"/>
              </a:spcAft>
            </a:pPr>
            <a:r>
              <a:rPr lang="en-IN" b="1" dirty="0">
                <a:solidFill>
                  <a:srgbClr val="000000"/>
                </a:solidFill>
                <a:effectLst/>
                <a:latin typeface="Times New Roman" panose="02020603050405020304" pitchFamily="18" charset="0"/>
                <a:ea typeface="Times New Roman" panose="02020603050405020304" pitchFamily="18" charset="0"/>
              </a:rPr>
              <a:t>For Example:</a:t>
            </a:r>
            <a:endParaRPr lang="en-IN" dirty="0">
              <a:solidFill>
                <a:srgbClr val="000000"/>
              </a:solidFill>
              <a:effectLst/>
              <a:latin typeface="Times New Roman" panose="02020603050405020304" pitchFamily="18" charset="0"/>
              <a:ea typeface="Times New Roman" panose="02020603050405020304" pitchFamily="18" charset="0"/>
            </a:endParaRPr>
          </a:p>
          <a:p>
            <a:pPr marL="6350" marR="6985" indent="-6350">
              <a:lnSpc>
                <a:spcPct val="150000"/>
              </a:lnSpc>
              <a:spcAft>
                <a:spcPts val="5"/>
              </a:spcAft>
            </a:pPr>
            <a:r>
              <a:rPr lang="en-IN" b="1" dirty="0">
                <a:solidFill>
                  <a:srgbClr val="000000"/>
                </a:solidFill>
                <a:effectLst/>
                <a:latin typeface="Times New Roman" panose="02020603050405020304" pitchFamily="18" charset="0"/>
                <a:ea typeface="Times New Roman" panose="02020603050405020304" pitchFamily="18" charset="0"/>
              </a:rPr>
              <a:t>Let us consider that the VLAN 10 belongs to Bank A.</a:t>
            </a:r>
            <a:endParaRPr lang="en-IN" dirty="0">
              <a:solidFill>
                <a:srgbClr val="000000"/>
              </a:solidFill>
              <a:effectLst/>
              <a:latin typeface="Times New Roman" panose="02020603050405020304" pitchFamily="18" charset="0"/>
              <a:ea typeface="Times New Roman" panose="02020603050405020304" pitchFamily="18" charset="0"/>
            </a:endParaRPr>
          </a:p>
          <a:p>
            <a:pPr marL="6350" marR="6985" indent="-6350">
              <a:lnSpc>
                <a:spcPct val="150000"/>
              </a:lnSpc>
              <a:spcAft>
                <a:spcPts val="1200"/>
              </a:spcAft>
            </a:pPr>
            <a:r>
              <a:rPr lang="en-IN" b="1" dirty="0">
                <a:solidFill>
                  <a:srgbClr val="000000"/>
                </a:solidFill>
                <a:effectLst/>
                <a:latin typeface="Times New Roman" panose="02020603050405020304" pitchFamily="18" charset="0"/>
                <a:ea typeface="Times New Roman" panose="02020603050405020304" pitchFamily="18" charset="0"/>
              </a:rPr>
              <a:t>Here let PC1, PC2 Belongs to the head office (Main Branch) whereas PC3 &amp; PC4 &amp; PC5 belong to the Subordinate branches. The Data’s of the bank can be Shared &amp; Accessed by its Main and Subordinate branches as they are in the </a:t>
            </a:r>
            <a:r>
              <a:rPr lang="en-IN" b="1" dirty="0" err="1">
                <a:solidFill>
                  <a:srgbClr val="000000"/>
                </a:solidFill>
                <a:effectLst/>
                <a:latin typeface="Times New Roman" panose="02020603050405020304" pitchFamily="18" charset="0"/>
                <a:ea typeface="Times New Roman" panose="02020603050405020304" pitchFamily="18" charset="0"/>
              </a:rPr>
              <a:t>Vlan</a:t>
            </a:r>
            <a:r>
              <a:rPr lang="en-IN" b="1" dirty="0">
                <a:solidFill>
                  <a:srgbClr val="000000"/>
                </a:solidFill>
                <a:effectLst/>
                <a:latin typeface="Times New Roman" panose="02020603050405020304" pitchFamily="18" charset="0"/>
                <a:ea typeface="Times New Roman" panose="02020603050405020304" pitchFamily="18" charset="0"/>
              </a:rPr>
              <a:t>. Since they belong to the same </a:t>
            </a:r>
            <a:r>
              <a:rPr lang="en-IN" b="1" dirty="0" err="1">
                <a:solidFill>
                  <a:srgbClr val="000000"/>
                </a:solidFill>
                <a:effectLst/>
                <a:latin typeface="Times New Roman" panose="02020603050405020304" pitchFamily="18" charset="0"/>
                <a:ea typeface="Times New Roman" panose="02020603050405020304" pitchFamily="18" charset="0"/>
              </a:rPr>
              <a:t>Vlan</a:t>
            </a:r>
            <a:r>
              <a:rPr lang="en-IN" b="1" dirty="0">
                <a:solidFill>
                  <a:srgbClr val="000000"/>
                </a:solidFill>
                <a:effectLst/>
                <a:latin typeface="Times New Roman" panose="02020603050405020304" pitchFamily="18" charset="0"/>
                <a:ea typeface="Times New Roman" panose="02020603050405020304" pitchFamily="18" charset="0"/>
              </a:rPr>
              <a:t> the data’s can be shared among them. Here the </a:t>
            </a:r>
            <a:r>
              <a:rPr lang="en-IN" b="1" dirty="0" err="1">
                <a:solidFill>
                  <a:srgbClr val="000000"/>
                </a:solidFill>
                <a:effectLst/>
                <a:latin typeface="Times New Roman" panose="02020603050405020304" pitchFamily="18" charset="0"/>
                <a:ea typeface="Times New Roman" panose="02020603050405020304" pitchFamily="18" charset="0"/>
              </a:rPr>
              <a:t>Vlan</a:t>
            </a:r>
            <a:r>
              <a:rPr lang="en-IN" b="1" dirty="0">
                <a:solidFill>
                  <a:srgbClr val="000000"/>
                </a:solidFill>
                <a:effectLst/>
                <a:latin typeface="Times New Roman" panose="02020603050405020304" pitchFamily="18" charset="0"/>
                <a:ea typeface="Times New Roman" panose="02020603050405020304" pitchFamily="18" charset="0"/>
              </a:rPr>
              <a:t> Provides additional Safety and Security for the data of the bank where no other third party members (Hackers) can Steal or Access the data (Unauthorized Access is not possible).This the Aim of the project.</a:t>
            </a:r>
            <a:endParaRPr lang="en-IN"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9437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609B3-AE4F-476C-AC8C-507135B8E5A1}"/>
              </a:ext>
            </a:extLst>
          </p:cNvPr>
          <p:cNvSpPr txBox="1"/>
          <p:nvPr/>
        </p:nvSpPr>
        <p:spPr>
          <a:xfrm>
            <a:off x="291953" y="223934"/>
            <a:ext cx="10906539" cy="4074449"/>
          </a:xfrm>
          <a:prstGeom prst="rect">
            <a:avLst/>
          </a:prstGeom>
          <a:noFill/>
        </p:spPr>
        <p:txBody>
          <a:bodyPr wrap="square">
            <a:spAutoFit/>
          </a:bodyPr>
          <a:lstStyle/>
          <a:p>
            <a:pPr marL="6350" marR="6985" indent="-6350">
              <a:lnSpc>
                <a:spcPct val="150000"/>
              </a:lnSpc>
              <a:spcBef>
                <a:spcPts val="0"/>
              </a:spcBef>
              <a:spcAft>
                <a:spcPts val="600"/>
              </a:spcAft>
            </a:pPr>
            <a:r>
              <a:rPr lang="en-IN" b="1" u="sng" dirty="0">
                <a:solidFill>
                  <a:srgbClr val="C00000"/>
                </a:solidFill>
                <a:effectLst/>
                <a:latin typeface="Times New Roman" panose="02020603050405020304" pitchFamily="18" charset="0"/>
                <a:ea typeface="Times New Roman" panose="02020603050405020304" pitchFamily="18" charset="0"/>
              </a:rPr>
              <a:t>From </a:t>
            </a:r>
            <a:r>
              <a:rPr lang="en-IN" b="1" u="sng" dirty="0">
                <a:solidFill>
                  <a:srgbClr val="C00000"/>
                </a:solidFill>
                <a:latin typeface="Times New Roman" panose="02020603050405020304" pitchFamily="18" charset="0"/>
                <a:ea typeface="Times New Roman" panose="02020603050405020304" pitchFamily="18" charset="0"/>
              </a:rPr>
              <a:t>above output  analysis</a:t>
            </a:r>
            <a:r>
              <a:rPr lang="en-IN" b="1" u="sng" dirty="0">
                <a:solidFill>
                  <a:srgbClr val="C00000"/>
                </a:solidFill>
                <a:effectLst/>
                <a:latin typeface="Times New Roman" panose="02020603050405020304" pitchFamily="18" charset="0"/>
                <a:ea typeface="Times New Roman" panose="02020603050405020304" pitchFamily="18" charset="0"/>
              </a:rPr>
              <a:t> we can observe that:</a:t>
            </a:r>
            <a:r>
              <a:rPr lang="en-IN" dirty="0">
                <a:solidFill>
                  <a:srgbClr val="4B4F4F"/>
                </a:solidFill>
                <a:effectLst/>
                <a:latin typeface="Times New Roman" panose="02020603050405020304" pitchFamily="18" charset="0"/>
                <a:ea typeface="Times New Roman" panose="02020603050405020304" pitchFamily="18" charset="0"/>
              </a:rPr>
              <a:t>                     </a:t>
            </a:r>
          </a:p>
          <a:p>
            <a:pPr marL="90170" marR="90170" indent="0" algn="just">
              <a:lnSpc>
                <a:spcPct val="150000"/>
              </a:lnSpc>
              <a:spcBef>
                <a:spcPts val="0"/>
              </a:spcBef>
              <a:spcAft>
                <a:spcPts val="150"/>
              </a:spcAft>
              <a:tabLst>
                <a:tab pos="2203450" algn="l"/>
              </a:tabLst>
            </a:pPr>
            <a:r>
              <a:rPr lang="en-IN" dirty="0">
                <a:solidFill>
                  <a:srgbClr val="4B4F4F"/>
                </a:solidFill>
                <a:effectLst/>
                <a:latin typeface="Times New Roman" panose="02020603050405020304" pitchFamily="18" charset="0"/>
                <a:ea typeface="Times New Roman" panose="02020603050405020304" pitchFamily="18" charset="0"/>
              </a:rPr>
              <a:t>When the ping command is executed we can see that the first thing is the server’s host name. This will confirm you have an active connection to the server. Next are the number of bytes being sent to the server. The next four lines indicate the response time from the server. You’ll see how many bytes of data were sent back, as well as how many milliseconds the response took to return. </a:t>
            </a:r>
            <a:r>
              <a:rPr lang="en-IN" b="1" dirty="0">
                <a:solidFill>
                  <a:srgbClr val="4B4F4F"/>
                </a:solidFill>
                <a:effectLst/>
                <a:latin typeface="Times New Roman" panose="02020603050405020304" pitchFamily="18" charset="0"/>
                <a:ea typeface="Times New Roman" panose="02020603050405020304" pitchFamily="18" charset="0"/>
              </a:rPr>
              <a:t>TTL means “time to live.”</a:t>
            </a:r>
            <a:r>
              <a:rPr lang="en-IN" dirty="0">
                <a:solidFill>
                  <a:srgbClr val="4B4F4F"/>
                </a:solidFill>
                <a:effectLst/>
                <a:latin typeface="Times New Roman" panose="02020603050405020304" pitchFamily="18" charset="0"/>
                <a:ea typeface="Times New Roman" panose="02020603050405020304" pitchFamily="18" charset="0"/>
              </a:rPr>
              <a:t> This information shows you the total routers the packet will travel through before stopping. </a:t>
            </a:r>
            <a:endParaRPr lang="en-US" dirty="0">
              <a:solidFill>
                <a:srgbClr val="000000"/>
              </a:solidFill>
              <a:effectLst/>
              <a:latin typeface="Times New Roman" panose="02020603050405020304" pitchFamily="18" charset="0"/>
              <a:ea typeface="Times New Roman" panose="02020603050405020304" pitchFamily="18" charset="0"/>
            </a:endParaRPr>
          </a:p>
          <a:p>
            <a:pPr marL="0" marR="90170" indent="0" algn="just">
              <a:lnSpc>
                <a:spcPct val="150000"/>
              </a:lnSpc>
              <a:spcBef>
                <a:spcPts val="0"/>
              </a:spcBef>
              <a:spcAft>
                <a:spcPts val="150"/>
              </a:spcAft>
              <a:tabLst>
                <a:tab pos="2203450" algn="l"/>
              </a:tabLst>
            </a:pPr>
            <a:r>
              <a:rPr lang="en-IN" dirty="0">
                <a:solidFill>
                  <a:srgbClr val="4B4F4F"/>
                </a:solidFill>
                <a:effectLst/>
                <a:latin typeface="Times New Roman" panose="02020603050405020304" pitchFamily="18" charset="0"/>
                <a:ea typeface="Times New Roman" panose="02020603050405020304" pitchFamily="18" charset="0"/>
              </a:rPr>
              <a:t>  </a:t>
            </a:r>
            <a:r>
              <a:rPr lang="en-IN" b="1" dirty="0">
                <a:solidFill>
                  <a:srgbClr val="202124"/>
                </a:solidFill>
                <a:effectLst/>
                <a:latin typeface="Times New Roman" panose="02020603050405020304" pitchFamily="18" charset="0"/>
                <a:ea typeface="Times New Roman" panose="02020603050405020304" pitchFamily="18" charset="0"/>
              </a:rPr>
              <a:t>Ping</a:t>
            </a:r>
            <a:r>
              <a:rPr lang="en-IN" dirty="0">
                <a:solidFill>
                  <a:srgbClr val="202124"/>
                </a:solidFill>
                <a:effectLst/>
                <a:latin typeface="Times New Roman" panose="02020603050405020304" pitchFamily="18" charset="0"/>
                <a:ea typeface="Times New Roman" panose="02020603050405020304" pitchFamily="18" charset="0"/>
              </a:rPr>
              <a:t> is a computer network administration </a:t>
            </a:r>
            <a:r>
              <a:rPr lang="en-IN" b="1" dirty="0">
                <a:solidFill>
                  <a:srgbClr val="202124"/>
                </a:solidFill>
                <a:effectLst/>
                <a:latin typeface="Times New Roman" panose="02020603050405020304" pitchFamily="18" charset="0"/>
                <a:ea typeface="Times New Roman" panose="02020603050405020304" pitchFamily="18" charset="0"/>
              </a:rPr>
              <a:t>utility used to test the reachability of a host</a:t>
            </a:r>
            <a:r>
              <a:rPr lang="en-IN" dirty="0">
                <a:solidFill>
                  <a:srgbClr val="202124"/>
                </a:solidFill>
                <a:effectLst/>
                <a:latin typeface="Times New Roman" panose="02020603050405020304" pitchFamily="18" charset="0"/>
                <a:ea typeface="Times New Roman" panose="02020603050405020304" pitchFamily="18" charset="0"/>
              </a:rPr>
              <a:t> on an      </a:t>
            </a:r>
            <a:endParaRPr lang="en-US" dirty="0">
              <a:solidFill>
                <a:srgbClr val="000000"/>
              </a:solidFill>
              <a:effectLst/>
              <a:latin typeface="Times New Roman" panose="02020603050405020304" pitchFamily="18" charset="0"/>
              <a:ea typeface="Times New Roman" panose="02020603050405020304" pitchFamily="18" charset="0"/>
            </a:endParaRPr>
          </a:p>
          <a:p>
            <a:pPr marL="0" marR="90170" indent="0" algn="just">
              <a:lnSpc>
                <a:spcPct val="150000"/>
              </a:lnSpc>
              <a:spcBef>
                <a:spcPts val="0"/>
              </a:spcBef>
              <a:spcAft>
                <a:spcPts val="150"/>
              </a:spcAft>
              <a:tabLst>
                <a:tab pos="2203450" algn="l"/>
              </a:tabLst>
            </a:pPr>
            <a:r>
              <a:rPr lang="en-IN" dirty="0">
                <a:solidFill>
                  <a:srgbClr val="202124"/>
                </a:solidFill>
                <a:effectLst/>
                <a:latin typeface="Times New Roman" panose="02020603050405020304" pitchFamily="18" charset="0"/>
                <a:ea typeface="Times New Roman" panose="02020603050405020304" pitchFamily="18" charset="0"/>
              </a:rPr>
              <a:t>  </a:t>
            </a:r>
            <a:r>
              <a:rPr lang="en-IN" b="1" dirty="0">
                <a:solidFill>
                  <a:srgbClr val="202124"/>
                </a:solidFill>
                <a:effectLst/>
                <a:latin typeface="Times New Roman" panose="02020603050405020304" pitchFamily="18" charset="0"/>
                <a:ea typeface="Times New Roman" panose="02020603050405020304" pitchFamily="18" charset="0"/>
              </a:rPr>
              <a:t>Internet Protocol (IP)</a:t>
            </a:r>
            <a:r>
              <a:rPr lang="en-IN" dirty="0">
                <a:solidFill>
                  <a:srgbClr val="202124"/>
                </a:solidFill>
                <a:effectLst/>
                <a:latin typeface="Times New Roman" panose="02020603050405020304" pitchFamily="18" charset="0"/>
                <a:ea typeface="Times New Roman" panose="02020603050405020304" pitchFamily="18" charset="0"/>
              </a:rPr>
              <a:t> network and to measure the round-trip time for messages sent from the     </a:t>
            </a:r>
            <a:endParaRPr lang="en-US" dirty="0">
              <a:solidFill>
                <a:srgbClr val="000000"/>
              </a:solidFill>
              <a:effectLst/>
              <a:latin typeface="Times New Roman" panose="02020603050405020304" pitchFamily="18" charset="0"/>
              <a:ea typeface="Times New Roman" panose="02020603050405020304" pitchFamily="18" charset="0"/>
            </a:endParaRPr>
          </a:p>
          <a:p>
            <a:pPr marL="0" marR="90170" indent="0" algn="just">
              <a:lnSpc>
                <a:spcPct val="150000"/>
              </a:lnSpc>
              <a:spcBef>
                <a:spcPts val="0"/>
              </a:spcBef>
              <a:spcAft>
                <a:spcPts val="600"/>
              </a:spcAft>
              <a:tabLst>
                <a:tab pos="2203450" algn="l"/>
              </a:tabLst>
            </a:pPr>
            <a:r>
              <a:rPr lang="en-IN" dirty="0">
                <a:solidFill>
                  <a:srgbClr val="202124"/>
                </a:solidFill>
                <a:effectLst/>
                <a:latin typeface="Times New Roman" panose="02020603050405020304" pitchFamily="18" charset="0"/>
                <a:ea typeface="Times New Roman" panose="02020603050405020304" pitchFamily="18" charset="0"/>
              </a:rPr>
              <a:t>  originating host to a destination computer</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245BD73-D0B2-4DDF-ACCF-4A6F5731D499}"/>
              </a:ext>
            </a:extLst>
          </p:cNvPr>
          <p:cNvSpPr txBox="1"/>
          <p:nvPr/>
        </p:nvSpPr>
        <p:spPr>
          <a:xfrm>
            <a:off x="291953" y="4098269"/>
            <a:ext cx="11608094" cy="1660968"/>
          </a:xfrm>
          <a:prstGeom prst="rect">
            <a:avLst/>
          </a:prstGeom>
          <a:noFill/>
        </p:spPr>
        <p:txBody>
          <a:bodyPr wrap="square">
            <a:spAutoFit/>
          </a:bodyPr>
          <a:lstStyle/>
          <a:p>
            <a:pPr marL="0" marR="6985" indent="0">
              <a:lnSpc>
                <a:spcPct val="150000"/>
              </a:lnSpc>
              <a:spcBef>
                <a:spcPts val="0"/>
              </a:spcBef>
              <a:spcAft>
                <a:spcPts val="1200"/>
              </a:spcAft>
            </a:pPr>
            <a:r>
              <a:rPr lang="en-IN" b="1" u="sng" dirty="0">
                <a:solidFill>
                  <a:srgbClr val="C00000"/>
                </a:solidFill>
                <a:effectLst/>
                <a:latin typeface="Times New Roman" panose="02020603050405020304" pitchFamily="18" charset="0"/>
                <a:ea typeface="Times New Roman" panose="02020603050405020304" pitchFamily="18" charset="0"/>
              </a:rPr>
              <a:t>Analysis from </a:t>
            </a:r>
            <a:r>
              <a:rPr lang="en-IN" b="1" u="sng" dirty="0">
                <a:solidFill>
                  <a:srgbClr val="C00000"/>
                </a:solidFill>
                <a:latin typeface="Times New Roman" panose="02020603050405020304" pitchFamily="18" charset="0"/>
                <a:ea typeface="Times New Roman" panose="02020603050405020304" pitchFamily="18" charset="0"/>
              </a:rPr>
              <a:t>System Communication Visual 1</a:t>
            </a:r>
            <a:r>
              <a:rPr lang="en-IN" b="1" u="sng" dirty="0">
                <a:solidFill>
                  <a:srgbClr val="C00000"/>
                </a:solidFill>
                <a:effectLst/>
                <a:latin typeface="Times New Roman" panose="02020603050405020304" pitchFamily="18" charset="0"/>
                <a:ea typeface="Times New Roman" panose="02020603050405020304" pitchFamily="18" charset="0"/>
              </a:rPr>
              <a:t>:</a:t>
            </a:r>
            <a:endParaRPr lang="en-US" dirty="0">
              <a:solidFill>
                <a:srgbClr val="C00000"/>
              </a:solidFill>
              <a:effectLst/>
              <a:latin typeface="Times New Roman" panose="02020603050405020304" pitchFamily="18" charset="0"/>
              <a:ea typeface="Times New Roman" panose="02020603050405020304" pitchFamily="18" charset="0"/>
            </a:endParaRPr>
          </a:p>
          <a:p>
            <a:pPr marL="6350" marR="6985" indent="-6350">
              <a:lnSpc>
                <a:spcPct val="150000"/>
              </a:lnSpc>
              <a:spcBef>
                <a:spcPts val="0"/>
              </a:spcBef>
              <a:spcAft>
                <a:spcPts val="1200"/>
              </a:spcAft>
            </a:pPr>
            <a:r>
              <a:rPr lang="en-IN" b="1" dirty="0">
                <a:solidFill>
                  <a:srgbClr val="000000"/>
                </a:solidFill>
                <a:effectLst/>
                <a:latin typeface="Times New Roman" panose="02020603050405020304" pitchFamily="18" charset="0"/>
                <a:ea typeface="Times New Roman" panose="02020603050405020304" pitchFamily="18" charset="0"/>
              </a:rPr>
              <a:t>  </a:t>
            </a:r>
            <a:r>
              <a:rPr lang="en-IN" b="1" dirty="0" err="1">
                <a:solidFill>
                  <a:srgbClr val="000000"/>
                </a:solidFill>
                <a:effectLst/>
                <a:latin typeface="Times New Roman" panose="02020603050405020304" pitchFamily="18" charset="0"/>
                <a:ea typeface="Times New Roman" panose="02020603050405020304" pitchFamily="18" charset="0"/>
              </a:rPr>
              <a:t>Cmd</a:t>
            </a:r>
            <a:r>
              <a:rPr lang="en-IN" b="1" dirty="0">
                <a:solidFill>
                  <a:srgbClr val="000000"/>
                </a:solidFill>
                <a:effectLst/>
                <a:latin typeface="Times New Roman" panose="02020603050405020304" pitchFamily="18" charset="0"/>
                <a:ea typeface="Times New Roman" panose="02020603050405020304" pitchFamily="18" charset="0"/>
              </a:rPr>
              <a:t>: ping 10.0.0.5</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a:lnSpc>
                <a:spcPct val="150000"/>
              </a:lnSpc>
              <a:spcBef>
                <a:spcPts val="500"/>
              </a:spcBef>
              <a:spcAft>
                <a:spcPts val="150"/>
              </a:spcAft>
            </a:pPr>
            <a:r>
              <a:rPr lang="en-IN" dirty="0">
                <a:solidFill>
                  <a:srgbClr val="383838"/>
                </a:solidFill>
                <a:effectLst/>
                <a:latin typeface="Times New Roman" panose="02020603050405020304" pitchFamily="18" charset="0"/>
                <a:ea typeface="Times New Roman" panose="02020603050405020304" pitchFamily="18" charset="0"/>
              </a:rPr>
              <a:t>Success looks like a standard ping response, failure yields the message "</a:t>
            </a:r>
            <a:r>
              <a:rPr lang="en-IN" b="1" dirty="0">
                <a:solidFill>
                  <a:srgbClr val="383838"/>
                </a:solidFill>
                <a:effectLst/>
                <a:latin typeface="Times New Roman" panose="02020603050405020304" pitchFamily="18" charset="0"/>
                <a:ea typeface="Times New Roman" panose="02020603050405020304" pitchFamily="18" charset="0"/>
              </a:rPr>
              <a:t>Packet needs to be fragmented but DF set."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4230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B9923-A1A3-4549-B8D4-4DE718B72547}"/>
              </a:ext>
            </a:extLst>
          </p:cNvPr>
          <p:cNvSpPr txBox="1"/>
          <p:nvPr/>
        </p:nvSpPr>
        <p:spPr>
          <a:xfrm>
            <a:off x="235969" y="195943"/>
            <a:ext cx="11516139" cy="3494803"/>
          </a:xfrm>
          <a:prstGeom prst="rect">
            <a:avLst/>
          </a:prstGeom>
          <a:noFill/>
        </p:spPr>
        <p:txBody>
          <a:bodyPr wrap="square">
            <a:spAutoFit/>
          </a:bodyPr>
          <a:lstStyle/>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effectLst/>
                <a:latin typeface="Times New Roman" panose="02020603050405020304" pitchFamily="18" charset="0"/>
                <a:ea typeface="Times New Roman" panose="02020603050405020304" pitchFamily="18" charset="0"/>
              </a:rPr>
              <a:t>Ping statistics for 10.0.0.5:</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rPr>
              <a:t>                                 Firstly, it tells us that </a:t>
            </a:r>
            <a:r>
              <a:rPr lang="en-IN" b="1" dirty="0">
                <a:solidFill>
                  <a:srgbClr val="000000"/>
                </a:solidFill>
                <a:effectLst/>
                <a:latin typeface="Times New Roman" panose="02020603050405020304" pitchFamily="18" charset="0"/>
                <a:ea typeface="Times New Roman" panose="02020603050405020304" pitchFamily="18" charset="0"/>
              </a:rPr>
              <a:t>84 bytes were sent and that 84 bytes were received</a:t>
            </a:r>
            <a:r>
              <a:rPr lang="en-IN" dirty="0">
                <a:solidFill>
                  <a:srgbClr val="000000"/>
                </a:solidFill>
                <a:effectLst/>
                <a:latin typeface="Times New Roman" panose="02020603050405020304" pitchFamily="18" charset="0"/>
                <a:ea typeface="Times New Roman" panose="02020603050405020304" pitchFamily="18" charset="0"/>
              </a:rPr>
              <a:t>. And if we look at this, the 84 bytes that were sent was the echo request and the 84 bytes received was the echo reply. The second thing it tells us is that you've got a reply from the client or from the device being pinged.</a:t>
            </a:r>
            <a:r>
              <a:rPr lang="en-IN" b="1" dirty="0">
                <a:solidFill>
                  <a:srgbClr val="000000"/>
                </a:solidFill>
                <a:effectLst/>
                <a:latin typeface="Times New Roman" panose="02020603050405020304" pitchFamily="18" charset="0"/>
                <a:ea typeface="Times New Roman" panose="02020603050405020304" pitchFamily="18" charset="0"/>
              </a:rPr>
              <a:t> </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effectLst/>
                <a:latin typeface="Times New Roman" panose="02020603050405020304" pitchFamily="18" charset="0"/>
                <a:ea typeface="Times New Roman" panose="02020603050405020304" pitchFamily="18" charset="0"/>
              </a:rPr>
              <a:t>Packets: Sent – 5 , Received – 5 , Lost – 0 &lt;0% loss&gt;</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effectLst/>
                <a:latin typeface="Times New Roman" panose="02020603050405020304" pitchFamily="18" charset="0"/>
                <a:ea typeface="Times New Roman" panose="02020603050405020304" pitchFamily="18" charset="0"/>
              </a:rPr>
              <a:t>Approximate round trip time in milli seconds:</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effectLst/>
                <a:latin typeface="Times New Roman" panose="02020603050405020304" pitchFamily="18" charset="0"/>
                <a:ea typeface="Times New Roman" panose="02020603050405020304" pitchFamily="18" charset="0"/>
              </a:rPr>
              <a:t>Minimum – 1.306 </a:t>
            </a:r>
            <a:r>
              <a:rPr lang="en-IN" b="1" dirty="0" err="1">
                <a:solidFill>
                  <a:srgbClr val="000000"/>
                </a:solidFill>
                <a:effectLst/>
                <a:latin typeface="Times New Roman" panose="02020603050405020304" pitchFamily="18" charset="0"/>
                <a:ea typeface="Times New Roman" panose="02020603050405020304" pitchFamily="18" charset="0"/>
              </a:rPr>
              <a:t>ms</a:t>
            </a:r>
            <a:r>
              <a:rPr lang="en-IN" b="1" dirty="0">
                <a:solidFill>
                  <a:srgbClr val="000000"/>
                </a:solidFill>
                <a:effectLst/>
                <a:latin typeface="Times New Roman" panose="02020603050405020304" pitchFamily="18" charset="0"/>
                <a:ea typeface="Times New Roman" panose="02020603050405020304" pitchFamily="18" charset="0"/>
              </a:rPr>
              <a:t> , Maximum – 2.346 , Average – 2.2 </a:t>
            </a:r>
            <a:r>
              <a:rPr lang="en-IN" b="1" dirty="0" err="1">
                <a:solidFill>
                  <a:srgbClr val="000000"/>
                </a:solidFill>
                <a:effectLst/>
                <a:latin typeface="Times New Roman" panose="02020603050405020304" pitchFamily="18" charset="0"/>
                <a:ea typeface="Times New Roman" panose="02020603050405020304" pitchFamily="18" charset="0"/>
              </a:rPr>
              <a:t>ms</a:t>
            </a:r>
            <a:endParaRPr lang="en-US" dirty="0">
              <a:solidFill>
                <a:srgbClr val="000000"/>
              </a:solidFill>
              <a:effectLst/>
              <a:latin typeface="Times New Roman" panose="02020603050405020304" pitchFamily="18" charset="0"/>
              <a:ea typeface="Times New Roman" panose="02020603050405020304" pitchFamily="18" charset="0"/>
            </a:endParaRPr>
          </a:p>
          <a:p>
            <a:pPr marL="90170" marR="90170" indent="0" fontAlgn="base">
              <a:lnSpc>
                <a:spcPct val="150000"/>
              </a:lnSpc>
              <a:spcBef>
                <a:spcPts val="0"/>
              </a:spcBef>
              <a:spcAft>
                <a:spcPts val="1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effectLst/>
                <a:latin typeface="Times New Roman" panose="02020603050405020304" pitchFamily="18" charset="0"/>
                <a:ea typeface="Times New Roman" panose="02020603050405020304" pitchFamily="18" charset="0"/>
              </a:rPr>
              <a:t> </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AC0D750-D502-4222-A9A7-8184F40A6F83}"/>
              </a:ext>
            </a:extLst>
          </p:cNvPr>
          <p:cNvSpPr txBox="1"/>
          <p:nvPr/>
        </p:nvSpPr>
        <p:spPr>
          <a:xfrm>
            <a:off x="319944" y="3347115"/>
            <a:ext cx="11720062" cy="2663230"/>
          </a:xfrm>
          <a:prstGeom prst="rect">
            <a:avLst/>
          </a:prstGeom>
          <a:noFill/>
        </p:spPr>
        <p:txBody>
          <a:bodyPr wrap="square">
            <a:spAutoFit/>
          </a:bodyPr>
          <a:lstStyle/>
          <a:p>
            <a:pPr marL="90170" marR="90170" indent="0">
              <a:lnSpc>
                <a:spcPct val="150000"/>
              </a:lnSpc>
              <a:spcBef>
                <a:spcPts val="0"/>
              </a:spcBef>
              <a:spcAft>
                <a:spcPts val="150"/>
              </a:spcAft>
            </a:pPr>
            <a:r>
              <a:rPr lang="en-IN" sz="1800" dirty="0">
                <a:solidFill>
                  <a:srgbClr val="444444"/>
                </a:solidFill>
                <a:effectLst/>
                <a:latin typeface="Times New Roman" panose="02020603050405020304" pitchFamily="18" charset="0"/>
                <a:ea typeface="Times New Roman" panose="02020603050405020304" pitchFamily="18" charset="0"/>
              </a:rPr>
              <a:t>The ping command shows that the </a:t>
            </a:r>
            <a:r>
              <a:rPr lang="en-IN" sz="1800" b="1" dirty="0">
                <a:solidFill>
                  <a:srgbClr val="444444"/>
                </a:solidFill>
                <a:effectLst/>
                <a:latin typeface="Times New Roman" panose="02020603050405020304" pitchFamily="18" charset="0"/>
                <a:ea typeface="Times New Roman" panose="02020603050405020304" pitchFamily="18" charset="0"/>
              </a:rPr>
              <a:t>minimum RTT is 1.306 </a:t>
            </a:r>
            <a:r>
              <a:rPr lang="en-IN" sz="1800" b="1" dirty="0" err="1">
                <a:solidFill>
                  <a:srgbClr val="444444"/>
                </a:solidFill>
                <a:effectLst/>
                <a:latin typeface="Times New Roman" panose="02020603050405020304" pitchFamily="18" charset="0"/>
                <a:ea typeface="Times New Roman" panose="02020603050405020304" pitchFamily="18" charset="0"/>
              </a:rPr>
              <a:t>ms</a:t>
            </a:r>
            <a:r>
              <a:rPr lang="en-IN" sz="1800" b="1" dirty="0">
                <a:solidFill>
                  <a:srgbClr val="444444"/>
                </a:solidFill>
                <a:effectLst/>
                <a:latin typeface="Times New Roman" panose="02020603050405020304" pitchFamily="18" charset="0"/>
                <a:ea typeface="Times New Roman" panose="02020603050405020304" pitchFamily="18" charset="0"/>
              </a:rPr>
              <a:t> , </a:t>
            </a:r>
            <a:r>
              <a:rPr lang="en-IN" sz="1800" dirty="0">
                <a:solidFill>
                  <a:srgbClr val="444444"/>
                </a:solidFill>
                <a:effectLst/>
                <a:latin typeface="Times New Roman" panose="02020603050405020304" pitchFamily="18" charset="0"/>
                <a:ea typeface="Times New Roman" panose="02020603050405020304" pitchFamily="18" charset="0"/>
              </a:rPr>
              <a:t>means that the minimum time required for the   </a:t>
            </a:r>
          </a:p>
          <a:p>
            <a:pPr marL="90170" marR="90170" indent="0">
              <a:lnSpc>
                <a:spcPct val="150000"/>
              </a:lnSpc>
              <a:spcBef>
                <a:spcPts val="0"/>
              </a:spcBef>
              <a:spcAft>
                <a:spcPts val="150"/>
              </a:spcAft>
            </a:pPr>
            <a:r>
              <a:rPr lang="en-IN" sz="1800" dirty="0">
                <a:solidFill>
                  <a:srgbClr val="444444"/>
                </a:solidFill>
                <a:effectLst/>
                <a:latin typeface="Times New Roman" panose="02020603050405020304" pitchFamily="18" charset="0"/>
                <a:ea typeface="Times New Roman" panose="02020603050405020304" pitchFamily="18" charset="0"/>
              </a:rPr>
              <a:t>packet to travel from this user to the destination network</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90170" indent="0">
              <a:lnSpc>
                <a:spcPct val="150000"/>
              </a:lnSpc>
              <a:spcBef>
                <a:spcPts val="0"/>
              </a:spcBef>
              <a:spcAft>
                <a:spcPts val="150"/>
              </a:spcAft>
            </a:pPr>
            <a:r>
              <a:rPr lang="en-IN" sz="1800" dirty="0">
                <a:solidFill>
                  <a:srgbClr val="444444"/>
                </a:solidFill>
                <a:effectLst/>
                <a:latin typeface="Times New Roman" panose="02020603050405020304" pitchFamily="18" charset="0"/>
                <a:ea typeface="Times New Roman" panose="02020603050405020304" pitchFamily="18" charset="0"/>
              </a:rPr>
              <a:t>  device 10.0.0.5 and back again is 1.306 </a:t>
            </a:r>
            <a:r>
              <a:rPr lang="en-IN" sz="1800" dirty="0" err="1">
                <a:solidFill>
                  <a:srgbClr val="444444"/>
                </a:solidFill>
                <a:effectLst/>
                <a:latin typeface="Times New Roman" panose="02020603050405020304" pitchFamily="18" charset="0"/>
                <a:ea typeface="Times New Roman" panose="02020603050405020304" pitchFamily="18" charset="0"/>
              </a:rPr>
              <a:t>ms</a:t>
            </a:r>
            <a:r>
              <a:rPr lang="en-IN" sz="1800" dirty="0">
                <a:solidFill>
                  <a:srgbClr val="444444"/>
                </a:solidFill>
                <a:effectLst/>
                <a:latin typeface="Times New Roman" panose="02020603050405020304" pitchFamily="18" charset="0"/>
                <a:ea typeface="Times New Roman" panose="02020603050405020304" pitchFamily="18" charset="0"/>
              </a:rPr>
              <a:t> and the </a:t>
            </a:r>
            <a:r>
              <a:rPr lang="en-IN" sz="1800" b="1" dirty="0">
                <a:solidFill>
                  <a:srgbClr val="444444"/>
                </a:solidFill>
                <a:effectLst/>
                <a:latin typeface="Times New Roman" panose="02020603050405020304" pitchFamily="18" charset="0"/>
                <a:ea typeface="Times New Roman" panose="02020603050405020304" pitchFamily="18" charset="0"/>
              </a:rPr>
              <a:t>maximum time</a:t>
            </a:r>
            <a:r>
              <a:rPr lang="en-IN" sz="1800" dirty="0">
                <a:solidFill>
                  <a:srgbClr val="444444"/>
                </a:solidFill>
                <a:effectLst/>
                <a:latin typeface="Times New Roman" panose="02020603050405020304" pitchFamily="18" charset="0"/>
                <a:ea typeface="Times New Roman" panose="02020603050405020304" pitchFamily="18" charset="0"/>
              </a:rPr>
              <a:t> required for the packet to travel from this user         </a:t>
            </a:r>
          </a:p>
          <a:p>
            <a:pPr marL="0" marR="90170" indent="0">
              <a:lnSpc>
                <a:spcPct val="150000"/>
              </a:lnSpc>
              <a:spcBef>
                <a:spcPts val="0"/>
              </a:spcBef>
              <a:spcAft>
                <a:spcPts val="150"/>
              </a:spcAft>
            </a:pPr>
            <a:r>
              <a:rPr lang="en-IN" dirty="0">
                <a:solidFill>
                  <a:srgbClr val="444444"/>
                </a:solidFill>
                <a:latin typeface="Times New Roman" panose="02020603050405020304" pitchFamily="18" charset="0"/>
                <a:ea typeface="Times New Roman" panose="02020603050405020304" pitchFamily="18" charset="0"/>
              </a:rPr>
              <a:t>  </a:t>
            </a:r>
            <a:r>
              <a:rPr lang="en-IN" sz="1800" dirty="0">
                <a:solidFill>
                  <a:srgbClr val="444444"/>
                </a:solidFill>
                <a:effectLst/>
                <a:latin typeface="Times New Roman" panose="02020603050405020304" pitchFamily="18" charset="0"/>
                <a:ea typeface="Times New Roman" panose="02020603050405020304" pitchFamily="18" charset="0"/>
              </a:rPr>
              <a:t>to the destination network device 10.0.0.5 and back again is </a:t>
            </a:r>
            <a:r>
              <a:rPr lang="en-IN" sz="1800" b="1" dirty="0">
                <a:solidFill>
                  <a:srgbClr val="444444"/>
                </a:solidFill>
                <a:effectLst/>
                <a:latin typeface="Times New Roman" panose="02020603050405020304" pitchFamily="18" charset="0"/>
                <a:ea typeface="Times New Roman" panose="02020603050405020304" pitchFamily="18" charset="0"/>
              </a:rPr>
              <a:t>2.346 </a:t>
            </a:r>
            <a:r>
              <a:rPr lang="en-IN" sz="1800" b="1" dirty="0" err="1">
                <a:solidFill>
                  <a:srgbClr val="444444"/>
                </a:solidFill>
                <a:effectLst/>
                <a:latin typeface="Times New Roman" panose="02020603050405020304" pitchFamily="18" charset="0"/>
                <a:ea typeface="Times New Roman" panose="02020603050405020304" pitchFamily="18" charset="0"/>
              </a:rPr>
              <a:t>ms</a:t>
            </a:r>
            <a:r>
              <a:rPr lang="en-IN" sz="1800" b="1" dirty="0">
                <a:solidFill>
                  <a:srgbClr val="444444"/>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90170" indent="-6350">
              <a:lnSpc>
                <a:spcPct val="150000"/>
              </a:lnSpc>
              <a:spcBef>
                <a:spcPts val="0"/>
              </a:spcBef>
              <a:spcAft>
                <a:spcPts val="150"/>
              </a:spcAft>
            </a:pPr>
            <a:r>
              <a:rPr lang="en-IN" sz="1800" dirty="0">
                <a:solidFill>
                  <a:srgbClr val="444444"/>
                </a:solidFill>
                <a:effectLst/>
                <a:latin typeface="Times New Roman" panose="02020603050405020304" pitchFamily="18" charset="0"/>
                <a:ea typeface="Times New Roman" panose="02020603050405020304" pitchFamily="18" charset="0"/>
              </a:rPr>
              <a:t>  So, the </a:t>
            </a:r>
            <a:r>
              <a:rPr lang="en-IN" sz="1800" b="1" dirty="0">
                <a:solidFill>
                  <a:srgbClr val="444444"/>
                </a:solidFill>
                <a:effectLst/>
                <a:latin typeface="Times New Roman" panose="02020603050405020304" pitchFamily="18" charset="0"/>
                <a:ea typeface="Times New Roman" panose="02020603050405020304" pitchFamily="18" charset="0"/>
              </a:rPr>
              <a:t>average time</a:t>
            </a:r>
            <a:r>
              <a:rPr lang="en-IN" sz="1800" dirty="0">
                <a:solidFill>
                  <a:srgbClr val="444444"/>
                </a:solidFill>
                <a:effectLst/>
                <a:latin typeface="Times New Roman" panose="02020603050405020304" pitchFamily="18" charset="0"/>
                <a:ea typeface="Times New Roman" panose="02020603050405020304" pitchFamily="18" charset="0"/>
              </a:rPr>
              <a:t> required for the packet to travel from this user to the destination network device 10.0.0.5 and      </a:t>
            </a:r>
          </a:p>
          <a:p>
            <a:pPr marL="6350" marR="90170" indent="-6350">
              <a:lnSpc>
                <a:spcPct val="150000"/>
              </a:lnSpc>
              <a:spcBef>
                <a:spcPts val="0"/>
              </a:spcBef>
              <a:spcAft>
                <a:spcPts val="150"/>
              </a:spcAft>
            </a:pPr>
            <a:r>
              <a:rPr lang="en-IN" dirty="0">
                <a:solidFill>
                  <a:srgbClr val="444444"/>
                </a:solidFill>
                <a:latin typeface="Times New Roman" panose="02020603050405020304" pitchFamily="18" charset="0"/>
                <a:ea typeface="Times New Roman" panose="02020603050405020304" pitchFamily="18" charset="0"/>
              </a:rPr>
              <a:t>  </a:t>
            </a:r>
            <a:r>
              <a:rPr lang="en-IN" sz="1800" dirty="0">
                <a:solidFill>
                  <a:srgbClr val="444444"/>
                </a:solidFill>
                <a:effectLst/>
                <a:latin typeface="Times New Roman" panose="02020603050405020304" pitchFamily="18" charset="0"/>
                <a:ea typeface="Times New Roman" panose="02020603050405020304" pitchFamily="18" charset="0"/>
              </a:rPr>
              <a:t>back again is </a:t>
            </a:r>
            <a:r>
              <a:rPr lang="en-IN" sz="1800" b="1" dirty="0">
                <a:solidFill>
                  <a:srgbClr val="444444"/>
                </a:solidFill>
                <a:effectLst/>
                <a:latin typeface="Times New Roman" panose="02020603050405020304" pitchFamily="18" charset="0"/>
                <a:ea typeface="Times New Roman" panose="02020603050405020304" pitchFamily="18" charset="0"/>
              </a:rPr>
              <a:t>2.2 </a:t>
            </a:r>
            <a:r>
              <a:rPr lang="en-IN" sz="1800" b="1" dirty="0" err="1">
                <a:solidFill>
                  <a:srgbClr val="444444"/>
                </a:solidFill>
                <a:effectLst/>
                <a:latin typeface="Times New Roman" panose="02020603050405020304" pitchFamily="18" charset="0"/>
                <a:ea typeface="Times New Roman" panose="02020603050405020304" pitchFamily="18" charset="0"/>
              </a:rPr>
              <a:t>ms</a:t>
            </a:r>
            <a:r>
              <a:rPr lang="en-IN" sz="1800" b="1" dirty="0">
                <a:solidFill>
                  <a:srgbClr val="444444"/>
                </a:solidFill>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154550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4CB28-896F-438E-B3AC-E111623C0CFF}"/>
              </a:ext>
            </a:extLst>
          </p:cNvPr>
          <p:cNvSpPr txBox="1"/>
          <p:nvPr/>
        </p:nvSpPr>
        <p:spPr>
          <a:xfrm>
            <a:off x="231238" y="211932"/>
            <a:ext cx="11025808" cy="2714526"/>
          </a:xfrm>
          <a:prstGeom prst="rect">
            <a:avLst/>
          </a:prstGeom>
          <a:noFill/>
        </p:spPr>
        <p:txBody>
          <a:bodyPr wrap="square">
            <a:spAutoFit/>
          </a:bodyPr>
          <a:lstStyle/>
          <a:p>
            <a:pPr marL="6350" marR="157480" indent="-6350">
              <a:lnSpc>
                <a:spcPct val="150000"/>
              </a:lnSpc>
              <a:spcBef>
                <a:spcPts val="200"/>
              </a:spcBef>
              <a:spcAft>
                <a:spcPts val="0"/>
              </a:spcAft>
            </a:pPr>
            <a:r>
              <a:rPr lang="en-US" sz="1800" b="1"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Sequence Number:</a:t>
            </a:r>
            <a:endParaRPr lang="en-US" sz="1800" b="1" i="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Aft>
                <a:spcPts val="1200"/>
              </a:spcAft>
            </a:pPr>
            <a:r>
              <a:rPr lang="en-US" sz="1800" dirty="0">
                <a:effectLst/>
                <a:latin typeface="Times New Roman" panose="02020603050405020304" pitchFamily="18" charset="0"/>
                <a:ea typeface="Times New Roman" panose="02020603050405020304" pitchFamily="18" charset="0"/>
              </a:rPr>
              <a:t>   The sequence number is called the ICMP sequence and that number increments for every PING that's received, that number increments and you will get consecutive numbers.</a:t>
            </a:r>
          </a:p>
          <a:p>
            <a:pPr marL="6350" marR="157480" indent="-6350">
              <a:lnSpc>
                <a:spcPct val="150000"/>
              </a:lnSpc>
              <a:spcBef>
                <a:spcPts val="200"/>
              </a:spcBef>
              <a:spcAft>
                <a:spcPts val="0"/>
              </a:spcAft>
            </a:pPr>
            <a:r>
              <a:rPr lang="en-US" sz="1800" b="1"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TTL:</a:t>
            </a:r>
            <a:endParaRPr lang="en-US" sz="1800" b="1" i="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Aft>
                <a:spcPts val="150"/>
              </a:spcAft>
            </a:pPr>
            <a:r>
              <a:rPr lang="en-US" sz="1800" dirty="0">
                <a:effectLst/>
                <a:latin typeface="Times New Roman" panose="02020603050405020304" pitchFamily="18" charset="0"/>
                <a:ea typeface="Times New Roman" panose="02020603050405020304" pitchFamily="18" charset="0"/>
              </a:rPr>
              <a:t>The next field is the TTL (Time To Live), and that would be set to something like 255. Every packet on the network has a time to circulate, once the time expires the packet evaporates from the network.</a:t>
            </a:r>
            <a:endParaRPr lang="en-US" dirty="0"/>
          </a:p>
        </p:txBody>
      </p:sp>
      <p:sp>
        <p:nvSpPr>
          <p:cNvPr id="4" name="TextBox 3">
            <a:extLst>
              <a:ext uri="{FF2B5EF4-FFF2-40B4-BE49-F238E27FC236}">
                <a16:creationId xmlns:a16="http://schemas.microsoft.com/office/drawing/2014/main" id="{F2BFC83E-689A-4C84-9154-1B6FD11C6D1B}"/>
              </a:ext>
            </a:extLst>
          </p:cNvPr>
          <p:cNvSpPr txBox="1"/>
          <p:nvPr/>
        </p:nvSpPr>
        <p:spPr>
          <a:xfrm>
            <a:off x="231238" y="2926458"/>
            <a:ext cx="11145078" cy="3597395"/>
          </a:xfrm>
          <a:prstGeom prst="rect">
            <a:avLst/>
          </a:prstGeom>
          <a:noFill/>
        </p:spPr>
        <p:txBody>
          <a:bodyPr wrap="square">
            <a:spAutoFit/>
          </a:bodyPr>
          <a:lstStyle/>
          <a:p>
            <a:pPr marL="6350" marR="157480" indent="-6350">
              <a:lnSpc>
                <a:spcPct val="150000"/>
              </a:lnSpc>
              <a:spcBef>
                <a:spcPts val="200"/>
              </a:spcBef>
              <a:spcAft>
                <a:spcPts val="150"/>
              </a:spcAft>
            </a:pPr>
            <a:r>
              <a:rPr lang="en-US" b="1"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Time:</a:t>
            </a:r>
            <a:endParaRPr lang="en-US" b="1" i="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Aft>
                <a:spcPts val="150"/>
              </a:spcAft>
            </a:pPr>
            <a:r>
              <a:rPr lang="en-US" dirty="0">
                <a:effectLst/>
                <a:latin typeface="Times New Roman" panose="02020603050405020304" pitchFamily="18" charset="0"/>
                <a:ea typeface="Times New Roman" panose="02020603050405020304" pitchFamily="18" charset="0"/>
              </a:rPr>
              <a:t>The last field in the report is the time, and this is the response time to send the packet to the workstation, and receive the reply.</a:t>
            </a:r>
          </a:p>
          <a:p>
            <a:pPr marL="0" marR="0">
              <a:lnSpc>
                <a:spcPct val="150000"/>
              </a:lnSpc>
              <a:spcAft>
                <a:spcPts val="150"/>
              </a:spcAft>
            </a:pPr>
            <a:r>
              <a:rPr lang="en-US" dirty="0">
                <a:effectLst/>
                <a:latin typeface="Times New Roman" panose="02020603050405020304" pitchFamily="18" charset="0"/>
                <a:ea typeface="Times New Roman" panose="02020603050405020304" pitchFamily="18" charset="0"/>
              </a:rPr>
              <a:t>This will show us how fast the network is and the time will often be in milliseconds (can move to seconds if the network is slow).</a:t>
            </a:r>
          </a:p>
          <a:p>
            <a:pPr marL="0" marR="0">
              <a:lnSpc>
                <a:spcPct val="150000"/>
              </a:lnSpc>
              <a:spcAft>
                <a:spcPts val="1200"/>
              </a:spcAft>
            </a:pPr>
            <a:r>
              <a:rPr lang="en-IN" b="1" dirty="0">
                <a:solidFill>
                  <a:srgbClr val="FF0000"/>
                </a:solidFill>
                <a:effectLst/>
                <a:latin typeface="Times New Roman" panose="02020603050405020304" pitchFamily="18" charset="0"/>
                <a:ea typeface="Times New Roman" panose="02020603050405020304" pitchFamily="18" charset="0"/>
              </a:rPr>
              <a:t>Round Trip Time (RTT);</a:t>
            </a:r>
            <a:endParaRPr lang="en-US" dirty="0">
              <a:solidFill>
                <a:srgbClr val="FF0000"/>
              </a:solidFill>
              <a:effectLst/>
              <a:latin typeface="Times New Roman" panose="02020603050405020304" pitchFamily="18" charset="0"/>
              <a:ea typeface="Times New Roman" panose="02020603050405020304" pitchFamily="18" charset="0"/>
            </a:endParaRPr>
          </a:p>
          <a:p>
            <a:pPr marL="6350" marR="6985" indent="-6350">
              <a:lnSpc>
                <a:spcPct val="150000"/>
              </a:lnSpc>
              <a:spcBef>
                <a:spcPts val="0"/>
              </a:spcBef>
              <a:spcAft>
                <a:spcPts val="150"/>
              </a:spcAft>
            </a:pPr>
            <a:r>
              <a:rPr lang="en-IN" dirty="0">
                <a:solidFill>
                  <a:srgbClr val="202124"/>
                </a:solidFill>
                <a:effectLst/>
                <a:latin typeface="Times New Roman" panose="02020603050405020304" pitchFamily="18" charset="0"/>
                <a:ea typeface="Times New Roman" panose="02020603050405020304" pitchFamily="18" charset="0"/>
              </a:rPr>
              <a:t>Round Trip Time (RTT) is the length time it takes for a data packet to be sent to a destination plus the time it takes for an acknowledgment of that packet to be received back at the origin</a:t>
            </a:r>
            <a:r>
              <a:rPr lang="en-IN" b="1" dirty="0">
                <a:solidFill>
                  <a:srgbClr val="202124"/>
                </a:solidFill>
                <a:effectLst/>
                <a:latin typeface="Times New Roman" panose="02020603050405020304" pitchFamily="18" charset="0"/>
                <a:ea typeface="Times New Roman" panose="02020603050405020304" pitchFamily="18" charset="0"/>
              </a:rPr>
              <a:t>.</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9178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206EA-17F8-49B6-A8AB-D0383D895DC8}"/>
              </a:ext>
            </a:extLst>
          </p:cNvPr>
          <p:cNvSpPr txBox="1"/>
          <p:nvPr/>
        </p:nvSpPr>
        <p:spPr>
          <a:xfrm>
            <a:off x="327921" y="4754563"/>
            <a:ext cx="11330609" cy="1703993"/>
          </a:xfrm>
          <a:prstGeom prst="rect">
            <a:avLst/>
          </a:prstGeom>
          <a:noFill/>
        </p:spPr>
        <p:txBody>
          <a:bodyPr wrap="square">
            <a:spAutoFit/>
          </a:bodyPr>
          <a:lstStyle/>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Here we are able to send message to PC6 whose </a:t>
            </a:r>
            <a:r>
              <a:rPr lang="en-IN" sz="1800" b="1" dirty="0" err="1">
                <a:solidFill>
                  <a:srgbClr val="000000"/>
                </a:solidFill>
                <a:effectLst/>
                <a:latin typeface="Times New Roman" panose="02020603050405020304" pitchFamily="18" charset="0"/>
                <a:ea typeface="Times New Roman" panose="02020603050405020304" pitchFamily="18" charset="0"/>
              </a:rPr>
              <a:t>ip</a:t>
            </a:r>
            <a:r>
              <a:rPr lang="en-IN" sz="1800" b="1" dirty="0">
                <a:solidFill>
                  <a:srgbClr val="000000"/>
                </a:solidFill>
                <a:effectLst/>
                <a:latin typeface="Times New Roman" panose="02020603050405020304" pitchFamily="18" charset="0"/>
                <a:ea typeface="Times New Roman" panose="02020603050405020304" pitchFamily="18" charset="0"/>
              </a:rPr>
              <a:t> address is 11.0.0.1 to PC8 whose </a:t>
            </a:r>
            <a:r>
              <a:rPr lang="en-IN" sz="1800" b="1" dirty="0" err="1">
                <a:solidFill>
                  <a:srgbClr val="000000"/>
                </a:solidFill>
                <a:effectLst/>
                <a:latin typeface="Times New Roman" panose="02020603050405020304" pitchFamily="18" charset="0"/>
                <a:ea typeface="Times New Roman" panose="02020603050405020304" pitchFamily="18" charset="0"/>
              </a:rPr>
              <a:t>ip</a:t>
            </a:r>
            <a:r>
              <a:rPr lang="en-IN" sz="1800" b="1" dirty="0">
                <a:solidFill>
                  <a:srgbClr val="000000"/>
                </a:solidFill>
                <a:effectLst/>
                <a:latin typeface="Times New Roman" panose="02020603050405020304" pitchFamily="18" charset="0"/>
                <a:ea typeface="Times New Roman" panose="02020603050405020304" pitchFamily="18" charset="0"/>
              </a:rPr>
              <a:t> address is 11.0.0.3 , which is within the network as VLAN 11. But when we try to send the message to PC1 , it’s showing host not reachable since PC1 belongs to different Network VLAN 10. Similarly when we try to send the message to PC12 &amp; PC18 , it’s showing host not reachable since they belongs to different Network VLAN 12 &amp; VLAN 13 respectively.</a:t>
            </a:r>
            <a:endParaRPr lang="en-US" dirty="0"/>
          </a:p>
        </p:txBody>
      </p:sp>
      <p:pic>
        <p:nvPicPr>
          <p:cNvPr id="5" name="Picture 4">
            <a:extLst>
              <a:ext uri="{FF2B5EF4-FFF2-40B4-BE49-F238E27FC236}">
                <a16:creationId xmlns:a16="http://schemas.microsoft.com/office/drawing/2014/main" id="{15511755-5EE2-4CF1-B7B1-661655C5E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20" y="282546"/>
            <a:ext cx="7295210" cy="4084607"/>
          </a:xfrm>
          <a:prstGeom prst="rect">
            <a:avLst/>
          </a:prstGeom>
        </p:spPr>
      </p:pic>
      <p:sp>
        <p:nvSpPr>
          <p:cNvPr id="7" name="TextBox 6">
            <a:extLst>
              <a:ext uri="{FF2B5EF4-FFF2-40B4-BE49-F238E27FC236}">
                <a16:creationId xmlns:a16="http://schemas.microsoft.com/office/drawing/2014/main" id="{99190EFB-310C-48EA-AD15-8AC96ADA11A9}"/>
              </a:ext>
            </a:extLst>
          </p:cNvPr>
          <p:cNvSpPr txBox="1"/>
          <p:nvPr/>
        </p:nvSpPr>
        <p:spPr>
          <a:xfrm>
            <a:off x="4079260" y="4223584"/>
            <a:ext cx="6096000" cy="530979"/>
          </a:xfrm>
          <a:prstGeom prst="rect">
            <a:avLst/>
          </a:prstGeom>
          <a:noFill/>
        </p:spPr>
        <p:txBody>
          <a:bodyPr wrap="square">
            <a:spAutoFit/>
          </a:bodyPr>
          <a:lstStyle/>
          <a:p>
            <a:pPr marL="6350" marR="6985" indent="-6350">
              <a:lnSpc>
                <a:spcPct val="164000"/>
              </a:lnSpc>
              <a:spcBef>
                <a:spcPts val="0"/>
              </a:spcBef>
              <a:spcAft>
                <a:spcPts val="1800"/>
              </a:spcAft>
            </a:pPr>
            <a:r>
              <a:rPr lang="en-IN" sz="2000" b="1" dirty="0">
                <a:solidFill>
                  <a:srgbClr val="0070C0"/>
                </a:solidFill>
                <a:effectLst/>
                <a:latin typeface="Times New Roman" panose="02020603050405020304" pitchFamily="18" charset="0"/>
                <a:ea typeface="Times New Roman" panose="02020603050405020304" pitchFamily="18" charset="0"/>
              </a:rPr>
              <a:t>System Communication Visual-2.</a:t>
            </a:r>
            <a:endParaRPr lang="en-US" sz="20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1772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4CB01-0FC1-4F28-8DF1-34FED52A7BBF}"/>
              </a:ext>
            </a:extLst>
          </p:cNvPr>
          <p:cNvSpPr txBox="1"/>
          <p:nvPr/>
        </p:nvSpPr>
        <p:spPr>
          <a:xfrm>
            <a:off x="311426" y="4848931"/>
            <a:ext cx="11569148" cy="1704569"/>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Times New Roman" panose="02020603050405020304" pitchFamily="18" charset="0"/>
              </a:rPr>
              <a:t>Here we are able to send message to PC11 whose </a:t>
            </a:r>
            <a:r>
              <a:rPr lang="en-IN" sz="1800" b="1" dirty="0" err="1">
                <a:effectLst/>
                <a:latin typeface="Times New Roman" panose="02020603050405020304" pitchFamily="18" charset="0"/>
                <a:ea typeface="Times New Roman" panose="02020603050405020304" pitchFamily="18" charset="0"/>
              </a:rPr>
              <a:t>ip</a:t>
            </a:r>
            <a:r>
              <a:rPr lang="en-IN" sz="1800" b="1" dirty="0">
                <a:effectLst/>
                <a:latin typeface="Times New Roman" panose="02020603050405020304" pitchFamily="18" charset="0"/>
                <a:ea typeface="Times New Roman" panose="02020603050405020304" pitchFamily="18" charset="0"/>
              </a:rPr>
              <a:t> address is 12.0.0.1 to PC14 whose </a:t>
            </a:r>
            <a:r>
              <a:rPr lang="en-IN" sz="1800" b="1" dirty="0" err="1">
                <a:effectLst/>
                <a:latin typeface="Times New Roman" panose="02020603050405020304" pitchFamily="18" charset="0"/>
                <a:ea typeface="Times New Roman" panose="02020603050405020304" pitchFamily="18" charset="0"/>
              </a:rPr>
              <a:t>ip</a:t>
            </a:r>
            <a:r>
              <a:rPr lang="en-IN" sz="1800" b="1" dirty="0">
                <a:effectLst/>
                <a:latin typeface="Times New Roman" panose="02020603050405020304" pitchFamily="18" charset="0"/>
                <a:ea typeface="Times New Roman" panose="02020603050405020304" pitchFamily="18" charset="0"/>
              </a:rPr>
              <a:t> address is 12.0.0.4 , which is within the network as VLAN 12. But when we try to send the message to PC4 , it’s showing host not reachable since PC4 belongs to different Network VLAN 10. Similarly when we try to send the message to PC9 &amp; PC19 , it’s showing host not reachable since they belongs to different Network VLAN 11 &amp; VLAN 13 respectively</a:t>
            </a:r>
            <a:r>
              <a:rPr lang="en-IN" sz="1600" b="1" dirty="0">
                <a:effectLst/>
                <a:latin typeface="Times New Roman" panose="02020603050405020304" pitchFamily="18" charset="0"/>
                <a:ea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609D40D9-7068-4B8E-93F9-C1263C5F5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83" y="291173"/>
            <a:ext cx="6838834" cy="4157648"/>
          </a:xfrm>
          <a:prstGeom prst="rect">
            <a:avLst/>
          </a:prstGeom>
        </p:spPr>
      </p:pic>
      <p:sp>
        <p:nvSpPr>
          <p:cNvPr id="7" name="TextBox 6">
            <a:extLst>
              <a:ext uri="{FF2B5EF4-FFF2-40B4-BE49-F238E27FC236}">
                <a16:creationId xmlns:a16="http://schemas.microsoft.com/office/drawing/2014/main" id="{D9772B37-C337-42E6-A55B-4E8704B338D1}"/>
              </a:ext>
            </a:extLst>
          </p:cNvPr>
          <p:cNvSpPr txBox="1"/>
          <p:nvPr/>
        </p:nvSpPr>
        <p:spPr>
          <a:xfrm>
            <a:off x="4280147" y="4448821"/>
            <a:ext cx="6096000" cy="400110"/>
          </a:xfrm>
          <a:prstGeom prst="rect">
            <a:avLst/>
          </a:prstGeom>
          <a:noFill/>
        </p:spPr>
        <p:txBody>
          <a:bodyPr wrap="square">
            <a:spAutoFit/>
          </a:bodyPr>
          <a:lstStyle/>
          <a:p>
            <a:r>
              <a:rPr lang="en-IN" sz="2000" b="1" dirty="0">
                <a:solidFill>
                  <a:srgbClr val="00B0F0"/>
                </a:solidFill>
                <a:effectLst/>
                <a:latin typeface="Times New Roman" panose="02020603050405020304" pitchFamily="18" charset="0"/>
                <a:ea typeface="Times New Roman" panose="02020603050405020304" pitchFamily="18" charset="0"/>
              </a:rPr>
              <a:t>System Communication Visual-3.</a:t>
            </a:r>
            <a:endParaRPr lang="en-US" sz="2000" b="1" dirty="0">
              <a:solidFill>
                <a:srgbClr val="00B0F0"/>
              </a:solidFill>
            </a:endParaRPr>
          </a:p>
        </p:txBody>
      </p:sp>
    </p:spTree>
    <p:extLst>
      <p:ext uri="{BB962C8B-B14F-4D97-AF65-F5344CB8AC3E}">
        <p14:creationId xmlns:p14="http://schemas.microsoft.com/office/powerpoint/2010/main" val="3329120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1A6BE-4FFD-4788-B9B6-D2CF0D07A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437" y="623545"/>
            <a:ext cx="6699983" cy="5624840"/>
          </a:xfrm>
          <a:prstGeom prst="rect">
            <a:avLst/>
          </a:prstGeom>
        </p:spPr>
      </p:pic>
      <p:sp>
        <p:nvSpPr>
          <p:cNvPr id="3" name="TextBox 2">
            <a:extLst>
              <a:ext uri="{FF2B5EF4-FFF2-40B4-BE49-F238E27FC236}">
                <a16:creationId xmlns:a16="http://schemas.microsoft.com/office/drawing/2014/main" id="{D283F9BD-F25A-4E73-A96F-16EF7F111594}"/>
              </a:ext>
            </a:extLst>
          </p:cNvPr>
          <p:cNvSpPr txBox="1"/>
          <p:nvPr/>
        </p:nvSpPr>
        <p:spPr>
          <a:xfrm>
            <a:off x="5895472" y="209505"/>
            <a:ext cx="60960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Calibri" panose="020F0502020204030204" pitchFamily="34" charset="0"/>
              </a:rPr>
              <a:t> </a:t>
            </a:r>
            <a:r>
              <a:rPr lang="en-IN" sz="2000" b="1" dirty="0">
                <a:solidFill>
                  <a:srgbClr val="000000"/>
                </a:solidFill>
                <a:latin typeface="Times New Roman" panose="02020603050405020304" pitchFamily="18" charset="0"/>
                <a:ea typeface="Calibri" panose="020F0502020204030204" pitchFamily="34" charset="0"/>
              </a:rPr>
              <a:t>Console window of Ethernet Switch (ESW1)</a:t>
            </a:r>
            <a:endParaRPr lang="en-US" sz="2000" b="1" dirty="0"/>
          </a:p>
        </p:txBody>
      </p:sp>
      <p:sp>
        <p:nvSpPr>
          <p:cNvPr id="4" name="TextBox 3">
            <a:extLst>
              <a:ext uri="{FF2B5EF4-FFF2-40B4-BE49-F238E27FC236}">
                <a16:creationId xmlns:a16="http://schemas.microsoft.com/office/drawing/2014/main" id="{868DD40B-C269-4A7C-94FF-6F181B4CB335}"/>
              </a:ext>
            </a:extLst>
          </p:cNvPr>
          <p:cNvSpPr txBox="1"/>
          <p:nvPr/>
        </p:nvSpPr>
        <p:spPr>
          <a:xfrm>
            <a:off x="111752" y="106802"/>
            <a:ext cx="7858124" cy="1781513"/>
          </a:xfrm>
          <a:prstGeom prst="rect">
            <a:avLst/>
          </a:prstGeom>
          <a:noFill/>
        </p:spPr>
        <p:txBody>
          <a:bodyPr wrap="square">
            <a:spAutoFit/>
          </a:bodyPr>
          <a:lstStyle/>
          <a:p>
            <a:pPr marL="90170" marR="90170" indent="-6350">
              <a:lnSpc>
                <a:spcPct val="150000"/>
              </a:lnSpc>
              <a:spcAft>
                <a:spcPts val="150"/>
              </a:spcAft>
              <a:tabLst>
                <a:tab pos="2203450" algn="l"/>
              </a:tabLst>
            </a:pPr>
            <a:r>
              <a:rPr lang="en-IN" sz="1800" dirty="0">
                <a:solidFill>
                  <a:srgbClr val="000000"/>
                </a:solidFill>
                <a:effectLst/>
                <a:latin typeface="Times New Roman" panose="02020603050405020304" pitchFamily="18" charset="0"/>
                <a:ea typeface="Calibri" panose="020F0502020204030204" pitchFamily="34" charset="0"/>
              </a:rPr>
              <a:t>1002 </a:t>
            </a:r>
            <a:r>
              <a:rPr lang="en-IN" sz="1800" dirty="0" err="1">
                <a:solidFill>
                  <a:srgbClr val="000000"/>
                </a:solidFill>
                <a:effectLst/>
                <a:latin typeface="Times New Roman" panose="02020603050405020304" pitchFamily="18" charset="0"/>
                <a:ea typeface="Calibri" panose="020F0502020204030204" pitchFamily="34" charset="0"/>
              </a:rPr>
              <a:t>fddi</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IN" sz="18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800" dirty="0">
                <a:solidFill>
                  <a:srgbClr val="000000"/>
                </a:solidFill>
                <a:effectLst/>
                <a:latin typeface="Times New Roman" panose="02020603050405020304" pitchFamily="18" charset="0"/>
                <a:ea typeface="Calibri" panose="020F0502020204030204" pitchFamily="34" charset="0"/>
              </a:rPr>
              <a:t>1003 token-ring-default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IN" sz="18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800" dirty="0">
                <a:solidFill>
                  <a:srgbClr val="000000"/>
                </a:solidFill>
                <a:effectLst/>
                <a:latin typeface="Times New Roman" panose="02020603050405020304" pitchFamily="18" charset="0"/>
                <a:ea typeface="Calibri" panose="020F0502020204030204" pitchFamily="34" charset="0"/>
              </a:rPr>
              <a:t>1004 </a:t>
            </a:r>
            <a:r>
              <a:rPr lang="en-IN" sz="1800" dirty="0" err="1">
                <a:solidFill>
                  <a:srgbClr val="000000"/>
                </a:solidFill>
                <a:effectLst/>
                <a:latin typeface="Times New Roman" panose="02020603050405020304" pitchFamily="18" charset="0"/>
                <a:ea typeface="Calibri" panose="020F0502020204030204" pitchFamily="34" charset="0"/>
              </a:rPr>
              <a:t>fddinet</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IN" sz="1800" dirty="0">
              <a:solidFill>
                <a:srgbClr val="000000"/>
              </a:solidFill>
              <a:effectLst/>
              <a:latin typeface="Times New Roman" panose="02020603050405020304" pitchFamily="18" charset="0"/>
              <a:ea typeface="Times New Roman" panose="02020603050405020304" pitchFamily="18" charset="0"/>
            </a:endParaRPr>
          </a:p>
          <a:p>
            <a:pPr marL="90170" marR="90170" indent="-6350">
              <a:lnSpc>
                <a:spcPct val="150000"/>
              </a:lnSpc>
              <a:spcAft>
                <a:spcPts val="150"/>
              </a:spcAft>
              <a:tabLst>
                <a:tab pos="2203450" algn="l"/>
              </a:tabLst>
            </a:pPr>
            <a:r>
              <a:rPr lang="en-IN" sz="1800" dirty="0">
                <a:solidFill>
                  <a:srgbClr val="000000"/>
                </a:solidFill>
                <a:effectLst/>
                <a:latin typeface="Times New Roman" panose="02020603050405020304" pitchFamily="18" charset="0"/>
                <a:ea typeface="Calibri" panose="020F0502020204030204" pitchFamily="34" charset="0"/>
              </a:rPr>
              <a:t>1005 </a:t>
            </a:r>
            <a:r>
              <a:rPr lang="en-IN" sz="1800" dirty="0" err="1">
                <a:solidFill>
                  <a:srgbClr val="000000"/>
                </a:solidFill>
                <a:effectLst/>
                <a:latin typeface="Times New Roman" panose="02020603050405020304" pitchFamily="18" charset="0"/>
                <a:ea typeface="Calibri" panose="020F0502020204030204" pitchFamily="34" charset="0"/>
              </a:rPr>
              <a:t>trnet</a:t>
            </a:r>
            <a:r>
              <a:rPr lang="en-IN" sz="1800" dirty="0">
                <a:solidFill>
                  <a:srgbClr val="000000"/>
                </a:solidFill>
                <a:effectLst/>
                <a:latin typeface="Times New Roman" panose="02020603050405020304" pitchFamily="18" charset="0"/>
                <a:ea typeface="Calibri" panose="020F0502020204030204" pitchFamily="34" charset="0"/>
              </a:rPr>
              <a:t>-default                      act/</a:t>
            </a:r>
            <a:r>
              <a:rPr lang="en-IN" sz="1800" dirty="0" err="1">
                <a:solidFill>
                  <a:srgbClr val="000000"/>
                </a:solidFill>
                <a:effectLst/>
                <a:latin typeface="Times New Roman" panose="02020603050405020304" pitchFamily="18" charset="0"/>
                <a:ea typeface="Calibri" panose="020F0502020204030204" pitchFamily="34" charset="0"/>
              </a:rPr>
              <a:t>unsup</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8955F13-9F18-4B3F-A1FE-2ED090BCC423}"/>
              </a:ext>
            </a:extLst>
          </p:cNvPr>
          <p:cNvSpPr txBox="1"/>
          <p:nvPr/>
        </p:nvSpPr>
        <p:spPr>
          <a:xfrm>
            <a:off x="200528" y="1888315"/>
            <a:ext cx="8878956" cy="4619470"/>
          </a:xfrm>
          <a:prstGeom prst="rect">
            <a:avLst/>
          </a:prstGeom>
          <a:noFill/>
        </p:spPr>
        <p:txBody>
          <a:bodyPr wrap="square">
            <a:spAutoFit/>
          </a:bodyPr>
          <a:lstStyle/>
          <a:p>
            <a:pPr marL="6350" marR="4156075" indent="-6350">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ESW1(</a:t>
            </a:r>
            <a:r>
              <a:rPr lang="en-IN" sz="1800" dirty="0" err="1">
                <a:solidFill>
                  <a:srgbClr val="000000"/>
                </a:solidFill>
                <a:effectLst/>
                <a:latin typeface="Times New Roman" panose="02020603050405020304" pitchFamily="18" charset="0"/>
                <a:ea typeface="Times New Roman" panose="02020603050405020304" pitchFamily="18" charset="0"/>
              </a:rPr>
              <a:t>vlan</a:t>
            </a:r>
            <a:r>
              <a:rPr lang="en-IN" sz="1800" dirty="0">
                <a:solidFill>
                  <a:srgbClr val="000000"/>
                </a:solidFill>
                <a:effectLst/>
                <a:latin typeface="Times New Roman" panose="02020603050405020304" pitchFamily="18" charset="0"/>
                <a:ea typeface="Times New Roman" panose="02020603050405020304" pitchFamily="18" charset="0"/>
              </a:rPr>
              <a:t>)#vlan 10 VLAN 10 added: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85420" marR="6985" indent="-6350">
              <a:lnSpc>
                <a:spcPct val="164000"/>
              </a:lnSpc>
              <a:spcBef>
                <a:spcPts val="0"/>
              </a:spcBef>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Name: VLAN0010</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4156075" indent="-6350">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ESW1(</a:t>
            </a:r>
            <a:r>
              <a:rPr lang="en-IN" sz="1800" dirty="0" err="1">
                <a:solidFill>
                  <a:srgbClr val="000000"/>
                </a:solidFill>
                <a:effectLst/>
                <a:latin typeface="Times New Roman" panose="02020603050405020304" pitchFamily="18" charset="0"/>
                <a:ea typeface="Times New Roman" panose="02020603050405020304" pitchFamily="18" charset="0"/>
              </a:rPr>
              <a:t>vlan</a:t>
            </a:r>
            <a:r>
              <a:rPr lang="en-IN" sz="1800" dirty="0">
                <a:solidFill>
                  <a:srgbClr val="000000"/>
                </a:solidFill>
                <a:effectLst/>
                <a:latin typeface="Times New Roman" panose="02020603050405020304" pitchFamily="18" charset="0"/>
                <a:ea typeface="Times New Roman" panose="02020603050405020304" pitchFamily="18" charset="0"/>
              </a:rPr>
              <a:t>)#vlan 11 VLAN 11 added: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85420" marR="6985" indent="-6350">
              <a:lnSpc>
                <a:spcPct val="164000"/>
              </a:lnSpc>
              <a:spcBef>
                <a:spcPts val="0"/>
              </a:spcBef>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Name: VLAN0011</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4156075" indent="-6350">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ESW1(</a:t>
            </a:r>
            <a:r>
              <a:rPr lang="en-IN" sz="1800" dirty="0" err="1">
                <a:solidFill>
                  <a:srgbClr val="000000"/>
                </a:solidFill>
                <a:effectLst/>
                <a:latin typeface="Times New Roman" panose="02020603050405020304" pitchFamily="18" charset="0"/>
                <a:ea typeface="Times New Roman" panose="02020603050405020304" pitchFamily="18" charset="0"/>
              </a:rPr>
              <a:t>vlan</a:t>
            </a:r>
            <a:r>
              <a:rPr lang="en-IN" sz="1800" dirty="0">
                <a:solidFill>
                  <a:srgbClr val="000000"/>
                </a:solidFill>
                <a:effectLst/>
                <a:latin typeface="Times New Roman" panose="02020603050405020304" pitchFamily="18" charset="0"/>
                <a:ea typeface="Times New Roman" panose="02020603050405020304" pitchFamily="18" charset="0"/>
              </a:rPr>
              <a:t>)#vlan 12 VLAN 12 added: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85420" marR="6985" indent="-6350">
              <a:lnSpc>
                <a:spcPct val="164000"/>
              </a:lnSpc>
              <a:spcBef>
                <a:spcPts val="0"/>
              </a:spcBef>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Name: VLAN0012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4156075" indent="-6350">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ESW1(</a:t>
            </a:r>
            <a:r>
              <a:rPr lang="en-IN" sz="1800" dirty="0" err="1">
                <a:solidFill>
                  <a:srgbClr val="000000"/>
                </a:solidFill>
                <a:effectLst/>
                <a:latin typeface="Times New Roman" panose="02020603050405020304" pitchFamily="18" charset="0"/>
                <a:ea typeface="Times New Roman" panose="02020603050405020304" pitchFamily="18" charset="0"/>
              </a:rPr>
              <a:t>vlan</a:t>
            </a:r>
            <a:r>
              <a:rPr lang="en-IN" sz="1800" dirty="0">
                <a:solidFill>
                  <a:srgbClr val="000000"/>
                </a:solidFill>
                <a:effectLst/>
                <a:latin typeface="Times New Roman" panose="02020603050405020304" pitchFamily="18" charset="0"/>
                <a:ea typeface="Times New Roman" panose="02020603050405020304" pitchFamily="18" charset="0"/>
              </a:rPr>
              <a:t>)#vlan 13 VLAN 13 added: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85420" marR="6985" indent="-6350">
              <a:lnSpc>
                <a:spcPct val="164000"/>
              </a:lnSpc>
              <a:spcBef>
                <a:spcPts val="0"/>
              </a:spcBef>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Name: VLAN0013</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4328160" indent="-6350">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ESW1(</a:t>
            </a:r>
            <a:r>
              <a:rPr lang="en-IN" sz="1800" dirty="0" err="1">
                <a:solidFill>
                  <a:srgbClr val="000000"/>
                </a:solidFill>
                <a:effectLst/>
                <a:latin typeface="Times New Roman" panose="02020603050405020304" pitchFamily="18" charset="0"/>
                <a:ea typeface="Times New Roman" panose="02020603050405020304" pitchFamily="18" charset="0"/>
              </a:rPr>
              <a:t>vlan</a:t>
            </a:r>
            <a:r>
              <a:rPr lang="en-IN" sz="1800" dirty="0">
                <a:solidFill>
                  <a:srgbClr val="000000"/>
                </a:solidFill>
                <a:effectLst/>
                <a:latin typeface="Times New Roman" panose="02020603050405020304" pitchFamily="18" charset="0"/>
                <a:ea typeface="Times New Roman" panose="02020603050405020304" pitchFamily="18" charset="0"/>
              </a:rPr>
              <a:t>)#exit APPLY completed.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0170" marR="90170" indent="0">
              <a:lnSpc>
                <a:spcPct val="200000"/>
              </a:lnSpc>
              <a:spcBef>
                <a:spcPts val="0"/>
              </a:spcBef>
              <a:spcAft>
                <a:spcPts val="150"/>
              </a:spcAft>
              <a:tabLst>
                <a:tab pos="2203450" algn="l"/>
              </a:tabLst>
            </a:pPr>
            <a:r>
              <a:rPr lang="en-IN" sz="1800" dirty="0">
                <a:solidFill>
                  <a:srgbClr val="000000"/>
                </a:solidFill>
                <a:effectLst/>
                <a:latin typeface="Times New Roman" panose="02020603050405020304" pitchFamily="18" charset="0"/>
                <a:ea typeface="Times New Roman" panose="02020603050405020304" pitchFamily="18" charset="0"/>
              </a:rPr>
              <a:t>Exiting....</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494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ECC55-09B6-4E6D-A548-B092EDDE79CE}"/>
              </a:ext>
            </a:extLst>
          </p:cNvPr>
          <p:cNvSpPr txBox="1"/>
          <p:nvPr/>
        </p:nvSpPr>
        <p:spPr>
          <a:xfrm>
            <a:off x="243407" y="4316800"/>
            <a:ext cx="11873948" cy="2223942"/>
          </a:xfrm>
          <a:prstGeom prst="rect">
            <a:avLst/>
          </a:prstGeom>
          <a:noFill/>
        </p:spPr>
        <p:txBody>
          <a:bodyPr wrap="square">
            <a:spAutoFit/>
          </a:bodyPr>
          <a:lstStyle/>
          <a:p>
            <a:pPr marL="6350" marR="6985" indent="0">
              <a:lnSpc>
                <a:spcPct val="200000"/>
              </a:lnSpc>
              <a:spcBef>
                <a:spcPts val="0"/>
              </a:spcBef>
              <a:spcAft>
                <a:spcPts val="3980"/>
              </a:spcAft>
            </a:pPr>
            <a:r>
              <a:rPr lang="en-IN" sz="1800" b="1" dirty="0">
                <a:solidFill>
                  <a:srgbClr val="000000"/>
                </a:solidFill>
                <a:effectLst/>
                <a:latin typeface="Times New Roman" panose="02020603050405020304" pitchFamily="18" charset="0"/>
                <a:ea typeface="Times New Roman" panose="02020603050405020304" pitchFamily="18" charset="0"/>
              </a:rPr>
              <a:t>Here we are able to send message to PC17 whose </a:t>
            </a:r>
            <a:r>
              <a:rPr lang="en-IN" sz="1800" b="1" dirty="0" err="1">
                <a:solidFill>
                  <a:srgbClr val="000000"/>
                </a:solidFill>
                <a:effectLst/>
                <a:latin typeface="Times New Roman" panose="02020603050405020304" pitchFamily="18" charset="0"/>
                <a:ea typeface="Times New Roman" panose="02020603050405020304" pitchFamily="18" charset="0"/>
              </a:rPr>
              <a:t>ip</a:t>
            </a:r>
            <a:r>
              <a:rPr lang="en-IN" sz="1800" b="1" dirty="0">
                <a:solidFill>
                  <a:srgbClr val="000000"/>
                </a:solidFill>
                <a:effectLst/>
                <a:latin typeface="Times New Roman" panose="02020603050405020304" pitchFamily="18" charset="0"/>
                <a:ea typeface="Times New Roman" panose="02020603050405020304" pitchFamily="18" charset="0"/>
              </a:rPr>
              <a:t> address is 13.0.0.2 to PC16 whose </a:t>
            </a:r>
            <a:r>
              <a:rPr lang="en-IN" sz="1800" b="1" dirty="0" err="1">
                <a:solidFill>
                  <a:srgbClr val="000000"/>
                </a:solidFill>
                <a:effectLst/>
                <a:latin typeface="Times New Roman" panose="02020603050405020304" pitchFamily="18" charset="0"/>
                <a:ea typeface="Times New Roman" panose="02020603050405020304" pitchFamily="18" charset="0"/>
              </a:rPr>
              <a:t>ip</a:t>
            </a:r>
            <a:r>
              <a:rPr lang="en-IN" sz="1800" b="1" dirty="0">
                <a:solidFill>
                  <a:srgbClr val="000000"/>
                </a:solidFill>
                <a:effectLst/>
                <a:latin typeface="Times New Roman" panose="02020603050405020304" pitchFamily="18" charset="0"/>
                <a:ea typeface="Times New Roman" panose="02020603050405020304" pitchFamily="18" charset="0"/>
              </a:rPr>
              <a:t> address is 13.0.0.1 , which is within the network as VLAN 12. But when we try to send the message to PC4 , it’s showing host not reachable since PC4 belongs to different Network VLAN 10. Similarly when we try to send the message to PC7 &amp; PC15 , it’s showing host not reachable since they belongs to different Network VLAN 11 &amp; VLAN 12 respectively.</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A4DD0B7-9F35-411B-A6F6-394B3BBFB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249" y="291787"/>
            <a:ext cx="6707034" cy="3680025"/>
          </a:xfrm>
          <a:prstGeom prst="rect">
            <a:avLst/>
          </a:prstGeom>
        </p:spPr>
      </p:pic>
      <p:sp>
        <p:nvSpPr>
          <p:cNvPr id="7" name="TextBox 6">
            <a:extLst>
              <a:ext uri="{FF2B5EF4-FFF2-40B4-BE49-F238E27FC236}">
                <a16:creationId xmlns:a16="http://schemas.microsoft.com/office/drawing/2014/main" id="{239CB222-83F3-4B0C-9B3E-8BD948E57FA5}"/>
              </a:ext>
            </a:extLst>
          </p:cNvPr>
          <p:cNvSpPr txBox="1"/>
          <p:nvPr/>
        </p:nvSpPr>
        <p:spPr>
          <a:xfrm>
            <a:off x="3951311" y="3944251"/>
            <a:ext cx="6096000" cy="400110"/>
          </a:xfrm>
          <a:prstGeom prst="rect">
            <a:avLst/>
          </a:prstGeom>
          <a:noFill/>
        </p:spPr>
        <p:txBody>
          <a:bodyPr wrap="square">
            <a:spAutoFit/>
          </a:bodyPr>
          <a:lstStyle/>
          <a:p>
            <a:r>
              <a:rPr lang="en-IN" sz="2000" b="1" dirty="0">
                <a:solidFill>
                  <a:srgbClr val="0070C0"/>
                </a:solidFill>
                <a:effectLst/>
                <a:latin typeface="Times New Roman" panose="02020603050405020304" pitchFamily="18" charset="0"/>
                <a:ea typeface="Times New Roman" panose="02020603050405020304" pitchFamily="18" charset="0"/>
              </a:rPr>
              <a:t>System Communication Visual-4</a:t>
            </a:r>
            <a:endParaRPr lang="en-US" sz="2000" b="1" dirty="0">
              <a:solidFill>
                <a:srgbClr val="0070C0"/>
              </a:solidFill>
            </a:endParaRPr>
          </a:p>
        </p:txBody>
      </p:sp>
    </p:spTree>
    <p:extLst>
      <p:ext uri="{BB962C8B-B14F-4D97-AF65-F5344CB8AC3E}">
        <p14:creationId xmlns:p14="http://schemas.microsoft.com/office/powerpoint/2010/main" val="3870848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7DF53-E091-4629-AC9E-DB0F5E5C622D}"/>
              </a:ext>
            </a:extLst>
          </p:cNvPr>
          <p:cNvSpPr txBox="1"/>
          <p:nvPr/>
        </p:nvSpPr>
        <p:spPr>
          <a:xfrm>
            <a:off x="337020" y="262870"/>
            <a:ext cx="11352559" cy="3853876"/>
          </a:xfrm>
          <a:prstGeom prst="rect">
            <a:avLst/>
          </a:prstGeom>
          <a:noFill/>
        </p:spPr>
        <p:txBody>
          <a:bodyPr wrap="square">
            <a:spAutoFit/>
          </a:bodyPr>
          <a:lstStyle/>
          <a:p>
            <a:pPr marL="6350" marR="157480" indent="-6350">
              <a:lnSpc>
                <a:spcPct val="150000"/>
              </a:lnSpc>
              <a:spcBef>
                <a:spcPts val="0"/>
              </a:spcBef>
              <a:spcAft>
                <a:spcPts val="65"/>
              </a:spcAft>
            </a:pPr>
            <a:r>
              <a:rPr lang="en-IN" sz="20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6350" marR="157480" indent="-6350">
              <a:lnSpc>
                <a:spcPct val="150000"/>
              </a:lnSpc>
              <a:spcBef>
                <a:spcPts val="0"/>
              </a:spcBef>
              <a:spcAft>
                <a:spcPts val="65"/>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the data packets are transferred only the intended devices because we created VLAN in the switches. Thus we reduced the traffic load in the network because data will not be shared through the entire network. Since data is not shared through the whole network, we are providing additional security to the data in the network.</a:t>
            </a:r>
          </a:p>
          <a:p>
            <a:pPr algn="l" fontAlgn="base">
              <a:lnSpc>
                <a:spcPct val="150000"/>
              </a:lnSpc>
            </a:pPr>
            <a:r>
              <a:rPr lang="en-US" dirty="0">
                <a:effectLst/>
                <a:latin typeface="Times New Roman" panose="02020603050405020304" pitchFamily="18" charset="0"/>
                <a:cs typeface="Times New Roman" panose="02020603050405020304" pitchFamily="18" charset="0"/>
              </a:rPr>
              <a:t>VLAN allows different computers and devices to be connected virtually to each other as if they were in a LAN sharing a single broadcast </a:t>
            </a:r>
            <a:r>
              <a:rPr lang="en-US" dirty="0" err="1">
                <a:effectLst/>
                <a:latin typeface="Times New Roman" panose="02020603050405020304" pitchFamily="18" charset="0"/>
                <a:cs typeface="Times New Roman" panose="02020603050405020304" pitchFamily="18" charset="0"/>
              </a:rPr>
              <a:t>domain.VLAN</a:t>
            </a:r>
            <a:r>
              <a:rPr lang="en-US" dirty="0">
                <a:effectLst/>
                <a:latin typeface="Times New Roman" panose="02020603050405020304" pitchFamily="18" charset="0"/>
                <a:cs typeface="Times New Roman" panose="02020603050405020304" pitchFamily="18" charset="0"/>
              </a:rPr>
              <a:t> is helpful for organizational use mainly because it can be used to segment a larger network into smaller </a:t>
            </a:r>
            <a:r>
              <a:rPr lang="en-US" dirty="0" err="1">
                <a:effectLst/>
                <a:latin typeface="Times New Roman" panose="02020603050405020304" pitchFamily="18" charset="0"/>
                <a:cs typeface="Times New Roman" panose="02020603050405020304" pitchFamily="18" charset="0"/>
              </a:rPr>
              <a:t>segments.VLANs</a:t>
            </a:r>
            <a:r>
              <a:rPr lang="en-US" dirty="0">
                <a:effectLst/>
                <a:latin typeface="Times New Roman" panose="02020603050405020304" pitchFamily="18" charset="0"/>
                <a:cs typeface="Times New Roman" panose="02020603050405020304" pitchFamily="18" charset="0"/>
              </a:rPr>
              <a:t> can limit user access to </a:t>
            </a:r>
            <a:r>
              <a:rPr lang="en-US" dirty="0" err="1">
                <a:effectLst/>
                <a:latin typeface="Times New Roman" panose="02020603050405020304" pitchFamily="18" charset="0"/>
                <a:cs typeface="Times New Roman" panose="02020603050405020304" pitchFamily="18" charset="0"/>
              </a:rPr>
              <a:t>to</a:t>
            </a:r>
            <a:r>
              <a:rPr lang="en-US" dirty="0">
                <a:effectLst/>
                <a:latin typeface="Times New Roman" panose="02020603050405020304" pitchFamily="18" charset="0"/>
                <a:cs typeface="Times New Roman" panose="02020603050405020304" pitchFamily="18" charset="0"/>
              </a:rPr>
              <a:t> a certain VLAN, which then allows only authorized users to have access to networks with highly sensitive </a:t>
            </a:r>
            <a:r>
              <a:rPr lang="en-US" dirty="0" err="1">
                <a:effectLst/>
                <a:latin typeface="Times New Roman" panose="02020603050405020304" pitchFamily="18" charset="0"/>
                <a:cs typeface="Times New Roman" panose="02020603050405020304" pitchFamily="18" charset="0"/>
              </a:rPr>
              <a:t>information.VLANs</a:t>
            </a:r>
            <a:r>
              <a:rPr lang="en-US" dirty="0">
                <a:effectLst/>
                <a:latin typeface="Times New Roman" panose="02020603050405020304" pitchFamily="18" charset="0"/>
                <a:cs typeface="Times New Roman" panose="02020603050405020304" pitchFamily="18" charset="0"/>
              </a:rPr>
              <a:t> can help reduce IT cost, improve network security and performance, provide easier management, as well as ensuring network flexibility.</a:t>
            </a:r>
          </a:p>
        </p:txBody>
      </p:sp>
      <p:sp>
        <p:nvSpPr>
          <p:cNvPr id="5" name="TextBox 4">
            <a:extLst>
              <a:ext uri="{FF2B5EF4-FFF2-40B4-BE49-F238E27FC236}">
                <a16:creationId xmlns:a16="http://schemas.microsoft.com/office/drawing/2014/main" id="{990064BE-4ACC-47CF-B5A9-6F9A16A1DE15}"/>
              </a:ext>
            </a:extLst>
          </p:cNvPr>
          <p:cNvSpPr txBox="1"/>
          <p:nvPr/>
        </p:nvSpPr>
        <p:spPr>
          <a:xfrm>
            <a:off x="337020" y="3959796"/>
            <a:ext cx="11446923" cy="2285497"/>
          </a:xfrm>
          <a:prstGeom prst="rect">
            <a:avLst/>
          </a:prstGeom>
          <a:noFill/>
        </p:spPr>
        <p:txBody>
          <a:bodyPr wrap="square">
            <a:spAutoFit/>
          </a:bodyPr>
          <a:lstStyle/>
          <a:p>
            <a:pPr marL="6350" marR="6985" indent="-6350">
              <a:lnSpc>
                <a:spcPct val="200000"/>
              </a:lnSpc>
              <a:spcAft>
                <a:spcPts val="600"/>
              </a:spcAft>
            </a:pPr>
            <a:r>
              <a:rPr lang="en-IN" sz="2000" b="1" dirty="0">
                <a:solidFill>
                  <a:srgbClr val="0070C0"/>
                </a:solidFill>
                <a:effectLst/>
                <a:latin typeface="Times New Roman" panose="02020603050405020304" pitchFamily="18" charset="0"/>
                <a:ea typeface="Arial" panose="020B0604020202020204" pitchFamily="34" charset="0"/>
              </a:rPr>
              <a:t>LIMITATIONS AND FUTURE SCOPE :</a:t>
            </a:r>
            <a:r>
              <a:rPr lang="en-IN" sz="1800" dirty="0">
                <a:solidFill>
                  <a:srgbClr val="0070C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Static routing is implemented in this project which means that the administrator has to configure the network manually and the path between two routers cannot be updated automatically. This might become a burden to the network admin when the size of the network increases. I feel that the future direction can be the implementation of Dynamic routing in which the routing paths between the routers are updated automatically.</a:t>
            </a:r>
          </a:p>
        </p:txBody>
      </p:sp>
    </p:spTree>
    <p:extLst>
      <p:ext uri="{BB962C8B-B14F-4D97-AF65-F5344CB8AC3E}">
        <p14:creationId xmlns:p14="http://schemas.microsoft.com/office/powerpoint/2010/main" val="2038497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CFDFEDF-A629-4774-BEED-CA3A86B2CB35}"/>
              </a:ext>
            </a:extLst>
          </p:cNvPr>
          <p:cNvSpPr txBox="1"/>
          <p:nvPr/>
        </p:nvSpPr>
        <p:spPr>
          <a:xfrm>
            <a:off x="257470" y="159754"/>
            <a:ext cx="5751443" cy="7552837"/>
          </a:xfrm>
          <a:prstGeom prst="rect">
            <a:avLst/>
          </a:prstGeom>
          <a:noFill/>
        </p:spPr>
        <p:txBody>
          <a:bodyPr wrap="square">
            <a:spAutoFit/>
          </a:bodyPr>
          <a:lstStyle/>
          <a:p>
            <a:pPr marL="6350" marR="157480" indent="-6350">
              <a:lnSpc>
                <a:spcPct val="150000"/>
              </a:lnSpc>
              <a:spcBef>
                <a:spcPts val="0"/>
              </a:spcBef>
              <a:spcAft>
                <a:spcPts val="1730"/>
              </a:spcAft>
            </a:pPr>
            <a:r>
              <a:rPr lang="en-IN" sz="1800" b="1" dirty="0">
                <a:solidFill>
                  <a:srgbClr val="000000"/>
                </a:solidFill>
                <a:effectLst/>
                <a:latin typeface="Times New Roman" panose="02020603050405020304" pitchFamily="18" charset="0"/>
                <a:ea typeface="Arial" panose="020B0604020202020204" pitchFamily="34" charset="0"/>
              </a:rPr>
              <a:t>VLAN 10 CONFIGURIATIONS:</a:t>
            </a:r>
            <a:endParaRPr lang="en-US" sz="1600" b="1" dirty="0">
              <a:solidFill>
                <a:srgbClr val="000000"/>
              </a:solidFill>
              <a:latin typeface="Times New Roman" panose="02020603050405020304" pitchFamily="18" charset="0"/>
              <a:ea typeface="Arial" panose="020B0604020202020204" pitchFamily="34" charset="0"/>
            </a:endParaRPr>
          </a:p>
          <a:p>
            <a:pPr marL="6350" marR="157480" indent="-6350" algn="just">
              <a:lnSpc>
                <a:spcPct val="150000"/>
              </a:lnSpc>
              <a:spcBef>
                <a:spcPts val="0"/>
              </a:spcBef>
              <a:spcAft>
                <a:spcPts val="1730"/>
              </a:spcAft>
            </a:pPr>
            <a:r>
              <a:rPr lang="en-IN" sz="1600" dirty="0">
                <a:solidFill>
                  <a:srgbClr val="000000"/>
                </a:solidFill>
                <a:effectLst/>
                <a:latin typeface="Times New Roman" panose="02020603050405020304" pitchFamily="18" charset="0"/>
                <a:ea typeface="Calibri" panose="020F0502020204030204" pitchFamily="34" charset="0"/>
              </a:rPr>
              <a:t>ESW1#configure</a:t>
            </a:r>
            <a:endParaRPr lang="en-US" sz="1600" dirty="0">
              <a:solidFill>
                <a:srgbClr val="000000"/>
              </a:solidFill>
              <a:latin typeface="Times New Roman" panose="02020603050405020304" pitchFamily="18" charset="0"/>
              <a:ea typeface="Calibri" panose="020F0502020204030204" pitchFamily="34" charset="0"/>
            </a:endParaRPr>
          </a:p>
          <a:p>
            <a:pPr marL="6350" marR="157480" indent="-6350" algn="just">
              <a:lnSpc>
                <a:spcPct val="150000"/>
              </a:lnSpc>
              <a:spcBef>
                <a:spcPts val="0"/>
              </a:spcBef>
              <a:spcAft>
                <a:spcPts val="1730"/>
              </a:spcAft>
            </a:pPr>
            <a:r>
              <a:rPr lang="en-IN" sz="1600" dirty="0">
                <a:solidFill>
                  <a:srgbClr val="000000"/>
                </a:solidFill>
                <a:effectLst/>
                <a:latin typeface="Times New Roman" panose="02020603050405020304" pitchFamily="18" charset="0"/>
                <a:ea typeface="Calibri" panose="020F0502020204030204" pitchFamily="34" charset="0"/>
              </a:rPr>
              <a:t>Configuring from terminal, memory, or network [terminal]?</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Enter configuration commands, one per line.  End with CNTL/Z.</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1/1</a:t>
            </a:r>
          </a:p>
          <a:p>
            <a:pPr algn="just">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52D096E3-369E-4805-BC9A-E36F81487E82}"/>
              </a:ext>
            </a:extLst>
          </p:cNvPr>
          <p:cNvSpPr txBox="1"/>
          <p:nvPr/>
        </p:nvSpPr>
        <p:spPr>
          <a:xfrm>
            <a:off x="6393903" y="486327"/>
            <a:ext cx="6096000" cy="6552435"/>
          </a:xfrm>
          <a:prstGeom prst="rect">
            <a:avLst/>
          </a:prstGeom>
          <a:noFill/>
        </p:spPr>
        <p:txBody>
          <a:bodyPr wrap="square">
            <a:spAutoFit/>
          </a:bodyPr>
          <a:lstStyle/>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10</a:t>
            </a: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cxnSp>
        <p:nvCxnSpPr>
          <p:cNvPr id="6" name="Straight Connector 5">
            <a:extLst>
              <a:ext uri="{FF2B5EF4-FFF2-40B4-BE49-F238E27FC236}">
                <a16:creationId xmlns:a16="http://schemas.microsoft.com/office/drawing/2014/main" id="{A26BFF5D-2550-4484-B04F-A422529F0C54}"/>
              </a:ext>
            </a:extLst>
          </p:cNvPr>
          <p:cNvCxnSpPr>
            <a:cxnSpLocks/>
          </p:cNvCxnSpPr>
          <p:nvPr/>
        </p:nvCxnSpPr>
        <p:spPr>
          <a:xfrm>
            <a:off x="6008913" y="247261"/>
            <a:ext cx="0" cy="636347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44925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D812CC-9682-4D5E-A223-74445AE77584}"/>
              </a:ext>
            </a:extLst>
          </p:cNvPr>
          <p:cNvSpPr txBox="1"/>
          <p:nvPr/>
        </p:nvSpPr>
        <p:spPr>
          <a:xfrm>
            <a:off x="201622" y="254269"/>
            <a:ext cx="5989983" cy="6603731"/>
          </a:xfrm>
          <a:prstGeom prst="rect">
            <a:avLst/>
          </a:prstGeom>
          <a:noFill/>
        </p:spPr>
        <p:txBody>
          <a:bodyPr wrap="square">
            <a:spAutoFit/>
          </a:bodyPr>
          <a:lstStyle/>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latin typeface="Times New Roman" panose="02020603050405020304" pitchFamily="18" charset="0"/>
              <a:ea typeface="Calibri" panose="020F0502020204030204" pitchFamily="34"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12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B117CBDA-3E53-4F61-86F6-1693A94AD659}"/>
              </a:ext>
            </a:extLst>
          </p:cNvPr>
          <p:cNvPicPr>
            <a:picLocks noChangeAspect="1"/>
          </p:cNvPicPr>
          <p:nvPr/>
        </p:nvPicPr>
        <p:blipFill rotWithShape="1">
          <a:blip r:embed="rId2">
            <a:extLst>
              <a:ext uri="{28A0092B-C50C-407E-A947-70E740481C1C}">
                <a14:useLocalDpi xmlns:a14="http://schemas.microsoft.com/office/drawing/2010/main" val="0"/>
              </a:ext>
            </a:extLst>
          </a:blip>
          <a:srcRect l="888" t="1420"/>
          <a:stretch/>
        </p:blipFill>
        <p:spPr>
          <a:xfrm>
            <a:off x="5812970" y="560274"/>
            <a:ext cx="5989983" cy="6043457"/>
          </a:xfrm>
          <a:prstGeom prst="rect">
            <a:avLst/>
          </a:prstGeom>
        </p:spPr>
      </p:pic>
      <p:sp>
        <p:nvSpPr>
          <p:cNvPr id="17" name="TextBox 16">
            <a:extLst>
              <a:ext uri="{FF2B5EF4-FFF2-40B4-BE49-F238E27FC236}">
                <a16:creationId xmlns:a16="http://schemas.microsoft.com/office/drawing/2014/main" id="{D8F9E3AC-F722-451E-9575-CE7D2803EC7A}"/>
              </a:ext>
            </a:extLst>
          </p:cNvPr>
          <p:cNvSpPr txBox="1"/>
          <p:nvPr/>
        </p:nvSpPr>
        <p:spPr>
          <a:xfrm>
            <a:off x="6902321" y="102200"/>
            <a:ext cx="6097554" cy="458074"/>
          </a:xfrm>
          <a:prstGeom prst="rect">
            <a:avLst/>
          </a:prstGeom>
          <a:noFill/>
        </p:spPr>
        <p:txBody>
          <a:bodyPr wrap="square">
            <a:spAutoFit/>
          </a:bodyPr>
          <a:lstStyle/>
          <a:p>
            <a:pPr marL="6350" marR="157480" indent="-6350">
              <a:lnSpc>
                <a:spcPct val="150000"/>
              </a:lnSpc>
              <a:spcBef>
                <a:spcPts val="0"/>
              </a:spcBef>
              <a:spcAft>
                <a:spcPts val="1730"/>
              </a:spcAft>
            </a:pPr>
            <a:r>
              <a:rPr lang="en-IN" sz="1800" b="1" dirty="0">
                <a:solidFill>
                  <a:srgbClr val="00B0F0"/>
                </a:solidFill>
                <a:effectLst/>
                <a:latin typeface="Times New Roman" panose="02020603050405020304" pitchFamily="18" charset="0"/>
                <a:ea typeface="Arial" panose="020B0604020202020204" pitchFamily="34" charset="0"/>
              </a:rPr>
              <a:t>VLAN 10 CONFIGURIATIONS:</a:t>
            </a:r>
            <a:endParaRPr lang="en-US" sz="1600" b="1" dirty="0">
              <a:solidFill>
                <a:srgbClr val="00B0F0"/>
              </a:solidFill>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340059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88986B-AFF1-486B-BFD1-F28D445F799D}"/>
              </a:ext>
            </a:extLst>
          </p:cNvPr>
          <p:cNvSpPr txBox="1"/>
          <p:nvPr/>
        </p:nvSpPr>
        <p:spPr>
          <a:xfrm>
            <a:off x="305880" y="329201"/>
            <a:ext cx="4984575" cy="5643083"/>
          </a:xfrm>
          <a:prstGeom prst="rect">
            <a:avLst/>
          </a:prstGeom>
          <a:noFill/>
        </p:spPr>
        <p:txBody>
          <a:bodyPr wrap="square">
            <a:spAutoFit/>
          </a:bodyPr>
          <a:lstStyle/>
          <a:p>
            <a:pPr marL="0" marR="157480" indent="0">
              <a:lnSpc>
                <a:spcPct val="164000"/>
              </a:lnSpc>
              <a:spcBef>
                <a:spcPts val="0"/>
              </a:spcBef>
              <a:spcAft>
                <a:spcPts val="800"/>
              </a:spcAft>
            </a:pPr>
            <a:r>
              <a:rPr lang="en-IN" sz="1600" b="1" dirty="0">
                <a:solidFill>
                  <a:srgbClr val="000000"/>
                </a:solidFill>
                <a:effectLst/>
                <a:latin typeface="Times New Roman" panose="02020603050405020304" pitchFamily="18" charset="0"/>
                <a:ea typeface="Arial" panose="020B0604020202020204" pitchFamily="34" charset="0"/>
              </a:rPr>
              <a:t>VLAN 11 CONFIGURIATIONS: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1/5</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1/6</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gn="just">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2094B4A-A50E-4E76-8B43-81157535EC64}"/>
              </a:ext>
            </a:extLst>
          </p:cNvPr>
          <p:cNvSpPr txBox="1"/>
          <p:nvPr/>
        </p:nvSpPr>
        <p:spPr>
          <a:xfrm>
            <a:off x="6301680" y="571797"/>
            <a:ext cx="6096000" cy="6106415"/>
          </a:xfrm>
          <a:prstGeom prst="rect">
            <a:avLst/>
          </a:prstGeom>
          <a:noFill/>
        </p:spPr>
        <p:txBody>
          <a:bodyPr wrap="square">
            <a:spAutoFit/>
          </a:bodyPr>
          <a:lstStyle/>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1/7</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1/8</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64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cxnSp>
        <p:nvCxnSpPr>
          <p:cNvPr id="6" name="Straight Connector 5">
            <a:extLst>
              <a:ext uri="{FF2B5EF4-FFF2-40B4-BE49-F238E27FC236}">
                <a16:creationId xmlns:a16="http://schemas.microsoft.com/office/drawing/2014/main" id="{A988B6D6-2522-4BC4-B557-78ADD66F9BA1}"/>
              </a:ext>
            </a:extLst>
          </p:cNvPr>
          <p:cNvCxnSpPr>
            <a:cxnSpLocks/>
          </p:cNvCxnSpPr>
          <p:nvPr/>
        </p:nvCxnSpPr>
        <p:spPr>
          <a:xfrm>
            <a:off x="6008913" y="247261"/>
            <a:ext cx="0" cy="636347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8149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8DA31-ACAC-489E-A587-7401CB719EF4}"/>
              </a:ext>
            </a:extLst>
          </p:cNvPr>
          <p:cNvSpPr txBox="1"/>
          <p:nvPr/>
        </p:nvSpPr>
        <p:spPr>
          <a:xfrm>
            <a:off x="288167" y="219837"/>
            <a:ext cx="5496813" cy="6157070"/>
          </a:xfrm>
          <a:prstGeom prst="rect">
            <a:avLst/>
          </a:prstGeom>
          <a:noFill/>
        </p:spPr>
        <p:txBody>
          <a:bodyPr wrap="square">
            <a:spAutoFit/>
          </a:bodyPr>
          <a:lstStyle/>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t>
            </a:r>
            <a:r>
              <a:rPr lang="en-IN" sz="18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access </a:t>
            </a:r>
            <a:r>
              <a:rPr lang="en-IN" sz="1800" dirty="0" err="1">
                <a:solidFill>
                  <a:srgbClr val="000000"/>
                </a:solidFill>
                <a:effectLst/>
                <a:latin typeface="Times New Roman" panose="02020603050405020304" pitchFamily="18" charset="0"/>
                <a:ea typeface="Arial" panose="020B0604020202020204" pitchFamily="34" charset="0"/>
              </a:rPr>
              <a:t>vlan</a:t>
            </a:r>
            <a:r>
              <a:rPr lang="en-IN" sz="1800" dirty="0">
                <a:solidFill>
                  <a:srgbClr val="000000"/>
                </a:solidFill>
                <a:effectLst/>
                <a:latin typeface="Times New Roman" panose="02020603050405020304" pitchFamily="18" charset="0"/>
                <a:ea typeface="Arial" panose="020B0604020202020204" pitchFamily="34" charset="0"/>
              </a:rPr>
              <a:t> 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ESW1(config)#interface </a:t>
            </a:r>
            <a:r>
              <a:rPr lang="en-IN" sz="1800" dirty="0" err="1">
                <a:solidFill>
                  <a:srgbClr val="000000"/>
                </a:solidFill>
                <a:effectLst/>
                <a:latin typeface="Times New Roman" panose="02020603050405020304" pitchFamily="18" charset="0"/>
                <a:ea typeface="Arial" panose="020B0604020202020204" pitchFamily="34" charset="0"/>
              </a:rPr>
              <a:t>fastEthernet</a:t>
            </a:r>
            <a:r>
              <a:rPr lang="en-IN" sz="1800" dirty="0">
                <a:solidFill>
                  <a:srgbClr val="000000"/>
                </a:solidFill>
                <a:effectLst/>
                <a:latin typeface="Times New Roman" panose="02020603050405020304" pitchFamily="18" charset="0"/>
                <a:ea typeface="Arial" panose="020B0604020202020204" pitchFamily="34" charset="0"/>
              </a:rPr>
              <a:t> 1/9</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t>
            </a:r>
            <a:r>
              <a:rPr lang="en-IN" sz="18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ESW1(config-if)#switchport access </a:t>
            </a:r>
            <a:r>
              <a:rPr lang="en-IN" sz="1800" dirty="0" err="1">
                <a:solidFill>
                  <a:srgbClr val="000000"/>
                </a:solidFill>
                <a:effectLst/>
                <a:latin typeface="Times New Roman" panose="02020603050405020304" pitchFamily="18" charset="0"/>
                <a:ea typeface="Arial" panose="020B0604020202020204" pitchFamily="34" charset="0"/>
              </a:rPr>
              <a:t>vlan</a:t>
            </a:r>
            <a:r>
              <a:rPr lang="en-IN" sz="1800" dirty="0">
                <a:solidFill>
                  <a:srgbClr val="000000"/>
                </a:solidFill>
                <a:effectLst/>
                <a:latin typeface="Times New Roman" panose="02020603050405020304" pitchFamily="18" charset="0"/>
                <a:ea typeface="Arial" panose="020B0604020202020204" pitchFamily="34" charset="0"/>
              </a:rPr>
              <a:t> 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157480" indent="0">
              <a:lnSpc>
                <a:spcPct val="150000"/>
              </a:lnSpc>
              <a:spcBef>
                <a:spcPts val="0"/>
              </a:spcBef>
              <a:spcAft>
                <a:spcPts val="800"/>
              </a:spcAft>
            </a:pPr>
            <a:r>
              <a:rPr lang="en-IN" sz="18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48FEE83-6943-460E-AFBA-4C84CA866164}"/>
              </a:ext>
            </a:extLst>
          </p:cNvPr>
          <p:cNvPicPr>
            <a:picLocks noChangeAspect="1"/>
          </p:cNvPicPr>
          <p:nvPr/>
        </p:nvPicPr>
        <p:blipFill rotWithShape="1">
          <a:blip r:embed="rId2">
            <a:extLst>
              <a:ext uri="{28A0092B-C50C-407E-A947-70E740481C1C}">
                <a14:useLocalDpi xmlns:a14="http://schemas.microsoft.com/office/drawing/2010/main" val="0"/>
              </a:ext>
            </a:extLst>
          </a:blip>
          <a:srcRect l="857" r="13622"/>
          <a:stretch/>
        </p:blipFill>
        <p:spPr>
          <a:xfrm>
            <a:off x="5962261" y="524167"/>
            <a:ext cx="5850294" cy="6003176"/>
          </a:xfrm>
          <a:prstGeom prst="rect">
            <a:avLst/>
          </a:prstGeom>
        </p:spPr>
      </p:pic>
      <p:sp>
        <p:nvSpPr>
          <p:cNvPr id="5" name="TextBox 4">
            <a:extLst>
              <a:ext uri="{FF2B5EF4-FFF2-40B4-BE49-F238E27FC236}">
                <a16:creationId xmlns:a16="http://schemas.microsoft.com/office/drawing/2014/main" id="{AB9957AF-9B0A-43E3-9864-3B77FBBF7DFC}"/>
              </a:ext>
            </a:extLst>
          </p:cNvPr>
          <p:cNvSpPr txBox="1"/>
          <p:nvPr/>
        </p:nvSpPr>
        <p:spPr>
          <a:xfrm>
            <a:off x="7042280" y="154835"/>
            <a:ext cx="6097554" cy="369332"/>
          </a:xfrm>
          <a:prstGeom prst="rect">
            <a:avLst/>
          </a:prstGeom>
          <a:noFill/>
        </p:spPr>
        <p:txBody>
          <a:bodyPr wrap="square">
            <a:spAutoFit/>
          </a:bodyPr>
          <a:lstStyle/>
          <a:p>
            <a:r>
              <a:rPr lang="en-IN" sz="1800" b="1" dirty="0">
                <a:solidFill>
                  <a:srgbClr val="00B0F0"/>
                </a:solidFill>
                <a:effectLst/>
                <a:latin typeface="Times New Roman" panose="02020603050405020304" pitchFamily="18" charset="0"/>
                <a:ea typeface="Arial" panose="020B0604020202020204" pitchFamily="34" charset="0"/>
              </a:rPr>
              <a:t>VLAN 11 CONFIGURATIONS:</a:t>
            </a:r>
            <a:endParaRPr lang="en-US" sz="1800" b="1" dirty="0">
              <a:solidFill>
                <a:srgbClr val="00B0F0"/>
              </a:solidFill>
            </a:endParaRPr>
          </a:p>
        </p:txBody>
      </p:sp>
    </p:spTree>
    <p:extLst>
      <p:ext uri="{BB962C8B-B14F-4D97-AF65-F5344CB8AC3E}">
        <p14:creationId xmlns:p14="http://schemas.microsoft.com/office/powerpoint/2010/main" val="1667839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F22EEA-5DD4-4F65-A58D-2ED85C7A709C}"/>
              </a:ext>
            </a:extLst>
          </p:cNvPr>
          <p:cNvSpPr txBox="1"/>
          <p:nvPr/>
        </p:nvSpPr>
        <p:spPr>
          <a:xfrm>
            <a:off x="199323" y="170736"/>
            <a:ext cx="5274365" cy="6516528"/>
          </a:xfrm>
          <a:prstGeom prst="rect">
            <a:avLst/>
          </a:prstGeom>
          <a:noFill/>
        </p:spPr>
        <p:txBody>
          <a:bodyPr wrap="square">
            <a:spAutoFit/>
          </a:bodyPr>
          <a:lstStyle/>
          <a:p>
            <a:pPr marL="0" marR="0" indent="0">
              <a:lnSpc>
                <a:spcPct val="164000"/>
              </a:lnSpc>
              <a:spcBef>
                <a:spcPts val="0"/>
              </a:spcBef>
              <a:spcAft>
                <a:spcPts val="800"/>
              </a:spcAft>
            </a:pPr>
            <a:r>
              <a:rPr lang="en-IN" sz="1800" b="1" dirty="0">
                <a:solidFill>
                  <a:srgbClr val="C00000"/>
                </a:solidFill>
                <a:effectLst/>
                <a:latin typeface="Times New Roman" panose="02020603050405020304" pitchFamily="18" charset="0"/>
                <a:ea typeface="Arial" panose="020B0604020202020204" pitchFamily="34" charset="0"/>
              </a:rPr>
              <a:t>VLAN 12 CONFIGURATIONS:</a:t>
            </a:r>
            <a:endParaRPr lang="en-US" sz="1600" dirty="0">
              <a:solidFill>
                <a:srgbClr val="C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b="1" dirty="0">
                <a:solidFill>
                  <a:srgbClr val="000000"/>
                </a:solidFill>
                <a:effectLst/>
                <a:latin typeface="Times New Roman" panose="02020603050405020304" pitchFamily="18" charset="0"/>
                <a:ea typeface="Arial" panose="020B0604020202020204" pitchFamily="34" charset="0"/>
              </a:rPr>
              <a:t> </a:t>
            </a: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1/10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1/11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 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r>
              <a:rPr lang="en-IN" sz="1600" dirty="0">
                <a:solidFill>
                  <a:srgbClr val="000000"/>
                </a:solidFill>
                <a:effectLst/>
                <a:latin typeface="Times New Roman" panose="02020603050405020304" pitchFamily="18" charset="0"/>
                <a:ea typeface="Calibri" panose="020F0502020204030204" pitchFamily="34" charset="0"/>
              </a:rPr>
              <a:t> ESW1(config-if)#swi</a:t>
            </a:r>
            <a:endParaRPr lang="en-US" sz="1600" dirty="0"/>
          </a:p>
        </p:txBody>
      </p:sp>
      <p:sp>
        <p:nvSpPr>
          <p:cNvPr id="10" name="TextBox 9">
            <a:extLst>
              <a:ext uri="{FF2B5EF4-FFF2-40B4-BE49-F238E27FC236}">
                <a16:creationId xmlns:a16="http://schemas.microsoft.com/office/drawing/2014/main" id="{4A9A791D-FC3E-438B-95E5-B63B02FDA2BD}"/>
              </a:ext>
            </a:extLst>
          </p:cNvPr>
          <p:cNvSpPr txBox="1"/>
          <p:nvPr/>
        </p:nvSpPr>
        <p:spPr>
          <a:xfrm>
            <a:off x="6310604" y="422022"/>
            <a:ext cx="6096000" cy="6013954"/>
          </a:xfrm>
          <a:prstGeom prst="rect">
            <a:avLst/>
          </a:prstGeom>
          <a:noFill/>
        </p:spPr>
        <p:txBody>
          <a:bodyPr wrap="square">
            <a:spAutoFit/>
          </a:bodyPr>
          <a:lstStyle/>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access </a:t>
            </a:r>
            <a:r>
              <a:rPr lang="en-IN" sz="1600" dirty="0" err="1">
                <a:solidFill>
                  <a:srgbClr val="000000"/>
                </a:solidFill>
                <a:effectLst/>
                <a:latin typeface="Times New Roman" panose="02020603050405020304" pitchFamily="18" charset="0"/>
                <a:ea typeface="Calibri" panose="020F0502020204030204" pitchFamily="34" charset="0"/>
              </a:rPr>
              <a:t>vlan</a:t>
            </a:r>
            <a:r>
              <a:rPr lang="en-IN" sz="16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ESW1(config)#interface </a:t>
            </a:r>
            <a:r>
              <a:rPr lang="en-IN" sz="1600" dirty="0" err="1">
                <a:solidFill>
                  <a:srgbClr val="000000"/>
                </a:solidFill>
                <a:effectLst/>
                <a:latin typeface="Times New Roman" panose="02020603050405020304" pitchFamily="18" charset="0"/>
                <a:ea typeface="Calibri" panose="020F0502020204030204" pitchFamily="34" charset="0"/>
              </a:rPr>
              <a:t>fastEthernet</a:t>
            </a:r>
            <a:r>
              <a:rPr lang="en-IN" sz="1600" dirty="0">
                <a:solidFill>
                  <a:srgbClr val="000000"/>
                </a:solidFill>
                <a:effectLst/>
                <a:latin typeface="Times New Roman" panose="02020603050405020304" pitchFamily="18" charset="0"/>
                <a:ea typeface="Calibri" panose="020F0502020204030204" pitchFamily="34" charset="0"/>
              </a:rPr>
              <a:t> 1/13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Calibri" panose="020F0502020204030204" pitchFamily="34" charset="0"/>
              </a:rPr>
              <a:t>ESW1(config-if)#switchport mode </a:t>
            </a:r>
            <a:r>
              <a:rPr lang="en-IN" sz="16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cxnSp>
        <p:nvCxnSpPr>
          <p:cNvPr id="5" name="Straight Connector 4">
            <a:extLst>
              <a:ext uri="{FF2B5EF4-FFF2-40B4-BE49-F238E27FC236}">
                <a16:creationId xmlns:a16="http://schemas.microsoft.com/office/drawing/2014/main" id="{E3DBF9CD-B7DF-4CB3-8A4B-02B4D1F5FB6A}"/>
              </a:ext>
            </a:extLst>
          </p:cNvPr>
          <p:cNvCxnSpPr>
            <a:cxnSpLocks/>
          </p:cNvCxnSpPr>
          <p:nvPr/>
        </p:nvCxnSpPr>
        <p:spPr>
          <a:xfrm>
            <a:off x="6008913" y="247261"/>
            <a:ext cx="0" cy="636347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4554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4689A2-E731-4FD5-8730-334C0EB569E5}"/>
              </a:ext>
            </a:extLst>
          </p:cNvPr>
          <p:cNvSpPr txBox="1"/>
          <p:nvPr/>
        </p:nvSpPr>
        <p:spPr>
          <a:xfrm>
            <a:off x="331440" y="317016"/>
            <a:ext cx="5089646" cy="6056017"/>
          </a:xfrm>
          <a:prstGeom prst="rect">
            <a:avLst/>
          </a:prstGeom>
          <a:noFill/>
        </p:spPr>
        <p:txBody>
          <a:bodyPr wrap="square">
            <a:spAutoFit/>
          </a:bodyPr>
          <a:lstStyle/>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ESW1(config-if)#switchport access </a:t>
            </a:r>
            <a:r>
              <a:rPr lang="en-IN" sz="1800" dirty="0" err="1">
                <a:solidFill>
                  <a:srgbClr val="000000"/>
                </a:solidFill>
                <a:effectLst/>
                <a:latin typeface="Times New Roman" panose="02020603050405020304" pitchFamily="18" charset="0"/>
                <a:ea typeface="Calibri" panose="020F0502020204030204" pitchFamily="34" charset="0"/>
              </a:rPr>
              <a:t>vlan</a:t>
            </a:r>
            <a:r>
              <a:rPr lang="en-IN" sz="18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ESW1(config)#interface </a:t>
            </a:r>
            <a:r>
              <a:rPr lang="en-IN" sz="1800" dirty="0" err="1">
                <a:solidFill>
                  <a:srgbClr val="000000"/>
                </a:solidFill>
                <a:effectLst/>
                <a:latin typeface="Times New Roman" panose="02020603050405020304" pitchFamily="18" charset="0"/>
                <a:ea typeface="Calibri" panose="020F0502020204030204" pitchFamily="34" charset="0"/>
              </a:rPr>
              <a:t>fastEthernet</a:t>
            </a:r>
            <a:r>
              <a:rPr lang="en-IN" sz="1800" dirty="0">
                <a:solidFill>
                  <a:srgbClr val="000000"/>
                </a:solidFill>
                <a:effectLst/>
                <a:latin typeface="Times New Roman" panose="02020603050405020304" pitchFamily="18" charset="0"/>
                <a:ea typeface="Calibri" panose="020F0502020204030204" pitchFamily="34" charset="0"/>
              </a:rPr>
              <a:t> 1/14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ESW1(config-if)#switchport mode </a:t>
            </a:r>
            <a:r>
              <a:rPr lang="en-IN" sz="1800" dirty="0" err="1">
                <a:solidFill>
                  <a:srgbClr val="000000"/>
                </a:solidFill>
                <a:effectLst/>
                <a:latin typeface="Times New Roman" panose="02020603050405020304" pitchFamily="18" charset="0"/>
                <a:ea typeface="Calibri" panose="020F050202020403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ESW1(config-if)#switchport access </a:t>
            </a:r>
            <a:r>
              <a:rPr lang="en-IN" sz="1800" dirty="0" err="1">
                <a:solidFill>
                  <a:srgbClr val="000000"/>
                </a:solidFill>
                <a:effectLst/>
                <a:latin typeface="Times New Roman" panose="02020603050405020304" pitchFamily="18" charset="0"/>
                <a:ea typeface="Calibri" panose="020F0502020204030204" pitchFamily="34" charset="0"/>
              </a:rPr>
              <a:t>vlan</a:t>
            </a:r>
            <a:r>
              <a:rPr lang="en-IN" sz="1800" dirty="0">
                <a:solidFill>
                  <a:srgbClr val="000000"/>
                </a:solidFill>
                <a:effectLst/>
                <a:latin typeface="Times New Roman" panose="02020603050405020304" pitchFamily="18" charset="0"/>
                <a:ea typeface="Calibri" panose="020F0502020204030204" pitchFamily="34" charset="0"/>
              </a:rPr>
              <a:t>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8A68865-D609-453A-9E29-ADF63D70D2F3}"/>
              </a:ext>
            </a:extLst>
          </p:cNvPr>
          <p:cNvPicPr>
            <a:picLocks noChangeAspect="1"/>
          </p:cNvPicPr>
          <p:nvPr/>
        </p:nvPicPr>
        <p:blipFill rotWithShape="1">
          <a:blip r:embed="rId2">
            <a:extLst>
              <a:ext uri="{28A0092B-C50C-407E-A947-70E740481C1C}">
                <a14:useLocalDpi xmlns:a14="http://schemas.microsoft.com/office/drawing/2010/main" val="0"/>
              </a:ext>
            </a:extLst>
          </a:blip>
          <a:srcRect r="21929"/>
          <a:stretch/>
        </p:blipFill>
        <p:spPr>
          <a:xfrm>
            <a:off x="5961987" y="681135"/>
            <a:ext cx="5823278" cy="5915608"/>
          </a:xfrm>
          <a:prstGeom prst="rect">
            <a:avLst/>
          </a:prstGeom>
        </p:spPr>
      </p:pic>
      <p:sp>
        <p:nvSpPr>
          <p:cNvPr id="5" name="TextBox 4">
            <a:extLst>
              <a:ext uri="{FF2B5EF4-FFF2-40B4-BE49-F238E27FC236}">
                <a16:creationId xmlns:a16="http://schemas.microsoft.com/office/drawing/2014/main" id="{7BD5C787-4775-4131-ACCF-A89728CE2531}"/>
              </a:ext>
            </a:extLst>
          </p:cNvPr>
          <p:cNvSpPr txBox="1"/>
          <p:nvPr/>
        </p:nvSpPr>
        <p:spPr>
          <a:xfrm>
            <a:off x="7014288" y="261257"/>
            <a:ext cx="6097554" cy="369332"/>
          </a:xfrm>
          <a:prstGeom prst="rect">
            <a:avLst/>
          </a:prstGeom>
          <a:noFill/>
        </p:spPr>
        <p:txBody>
          <a:bodyPr wrap="square">
            <a:spAutoFit/>
          </a:bodyPr>
          <a:lstStyle/>
          <a:p>
            <a:r>
              <a:rPr lang="en-IN" sz="1800" b="1" dirty="0">
                <a:solidFill>
                  <a:srgbClr val="00B0F0"/>
                </a:solidFill>
                <a:effectLst/>
                <a:latin typeface="Times New Roman" panose="02020603050405020304" pitchFamily="18" charset="0"/>
                <a:ea typeface="Arial" panose="020B0604020202020204" pitchFamily="34" charset="0"/>
              </a:rPr>
              <a:t>VLAN 12 CONFIGURATIONS</a:t>
            </a:r>
            <a:endParaRPr lang="en-US" sz="1800" b="1" dirty="0">
              <a:solidFill>
                <a:srgbClr val="00B0F0"/>
              </a:solidFill>
            </a:endParaRPr>
          </a:p>
        </p:txBody>
      </p:sp>
    </p:spTree>
    <p:extLst>
      <p:ext uri="{BB962C8B-B14F-4D97-AF65-F5344CB8AC3E}">
        <p14:creationId xmlns:p14="http://schemas.microsoft.com/office/powerpoint/2010/main" val="2725905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83414-5685-42B1-81AA-318D7CAABB67}"/>
              </a:ext>
            </a:extLst>
          </p:cNvPr>
          <p:cNvSpPr txBox="1"/>
          <p:nvPr/>
        </p:nvSpPr>
        <p:spPr>
          <a:xfrm>
            <a:off x="233265" y="159027"/>
            <a:ext cx="4876800" cy="6415602"/>
          </a:xfrm>
          <a:prstGeom prst="rect">
            <a:avLst/>
          </a:prstGeom>
          <a:noFill/>
        </p:spPr>
        <p:txBody>
          <a:bodyPr wrap="square">
            <a:spAutoFit/>
          </a:bodyPr>
          <a:lstStyle/>
          <a:p>
            <a:pPr marL="0" marR="0" indent="0">
              <a:lnSpc>
                <a:spcPct val="164000"/>
              </a:lnSpc>
              <a:spcBef>
                <a:spcPts val="0"/>
              </a:spcBef>
              <a:spcAft>
                <a:spcPts val="800"/>
              </a:spcAft>
            </a:pPr>
            <a:r>
              <a:rPr lang="en-IN" sz="1600" b="1" dirty="0">
                <a:solidFill>
                  <a:srgbClr val="C00000"/>
                </a:solidFill>
                <a:effectLst/>
                <a:latin typeface="Times New Roman" panose="02020603050405020304" pitchFamily="18" charset="0"/>
                <a:ea typeface="Arial" panose="020B0604020202020204" pitchFamily="34" charset="0"/>
              </a:rPr>
              <a:t>VLAN 13 CONFIGURATIONS:</a:t>
            </a:r>
            <a:endParaRPr lang="en-US" sz="1600" b="1" dirty="0">
              <a:solidFill>
                <a:srgbClr val="C00000"/>
              </a:solidFill>
              <a:latin typeface="Times New Roman" panose="02020603050405020304" pitchFamily="18" charset="0"/>
              <a:ea typeface="Arial" panose="020B0604020202020204" pitchFamily="34"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2/0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2/1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p>
        </p:txBody>
      </p:sp>
      <p:sp>
        <p:nvSpPr>
          <p:cNvPr id="7" name="TextBox 6">
            <a:extLst>
              <a:ext uri="{FF2B5EF4-FFF2-40B4-BE49-F238E27FC236}">
                <a16:creationId xmlns:a16="http://schemas.microsoft.com/office/drawing/2014/main" id="{4D7831D0-86D2-42D8-AEE0-EE2951BC30D5}"/>
              </a:ext>
            </a:extLst>
          </p:cNvPr>
          <p:cNvSpPr txBox="1"/>
          <p:nvPr/>
        </p:nvSpPr>
        <p:spPr>
          <a:xfrm>
            <a:off x="6363073" y="337625"/>
            <a:ext cx="6122504" cy="6520375"/>
          </a:xfrm>
          <a:prstGeom prst="rect">
            <a:avLst/>
          </a:prstGeom>
          <a:noFill/>
        </p:spPr>
        <p:txBody>
          <a:bodyPr wrap="square">
            <a:spAutoFit/>
          </a:bodyPr>
          <a:lstStyle/>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2/2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access </a:t>
            </a:r>
            <a:r>
              <a:rPr lang="en-IN" sz="1600" dirty="0" err="1">
                <a:solidFill>
                  <a:srgbClr val="000000"/>
                </a:solidFill>
                <a:effectLst/>
                <a:latin typeface="Times New Roman" panose="02020603050405020304" pitchFamily="18" charset="0"/>
                <a:ea typeface="Arial" panose="020B0604020202020204" pitchFamily="34" charset="0"/>
              </a:rPr>
              <a:t>vlan</a:t>
            </a:r>
            <a:r>
              <a:rPr lang="en-IN" sz="1600" dirty="0">
                <a:solidFill>
                  <a:srgbClr val="000000"/>
                </a:solidFill>
                <a:effectLst/>
                <a:latin typeface="Times New Roman" panose="02020603050405020304" pitchFamily="18" charset="0"/>
                <a:ea typeface="Arial" panose="020B0604020202020204" pitchFamily="34" charset="0"/>
              </a:rPr>
              <a:t>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ESW1(config-if)#exi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ESW1(config)#interface </a:t>
            </a:r>
            <a:r>
              <a:rPr lang="en-IN" sz="1600" dirty="0" err="1">
                <a:solidFill>
                  <a:srgbClr val="000000"/>
                </a:solidFill>
                <a:effectLst/>
                <a:latin typeface="Times New Roman" panose="02020603050405020304" pitchFamily="18" charset="0"/>
                <a:ea typeface="Arial" panose="020B0604020202020204" pitchFamily="34" charset="0"/>
              </a:rPr>
              <a:t>fastEthernet</a:t>
            </a:r>
            <a:r>
              <a:rPr lang="en-IN" sz="1600" dirty="0">
                <a:solidFill>
                  <a:srgbClr val="000000"/>
                </a:solidFill>
                <a:effectLst/>
                <a:latin typeface="Times New Roman" panose="02020603050405020304" pitchFamily="18" charset="0"/>
                <a:ea typeface="Arial" panose="020B0604020202020204" pitchFamily="34" charset="0"/>
              </a:rPr>
              <a:t> 2/3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r>
              <a:rPr lang="en-IN" sz="1600" dirty="0">
                <a:solidFill>
                  <a:srgbClr val="000000"/>
                </a:solidFill>
                <a:effectLst/>
                <a:latin typeface="Times New Roman" panose="02020603050405020304" pitchFamily="18" charset="0"/>
                <a:ea typeface="Arial" panose="020B0604020202020204" pitchFamily="34" charset="0"/>
              </a:rPr>
              <a:t>ESW1(config-if)#switchport mode </a:t>
            </a:r>
            <a:r>
              <a:rPr lang="en-IN" sz="1600" dirty="0" err="1">
                <a:solidFill>
                  <a:srgbClr val="000000"/>
                </a:solidFill>
                <a:effectLst/>
                <a:latin typeface="Times New Roman" panose="02020603050405020304" pitchFamily="18" charset="0"/>
                <a:ea typeface="Arial" panose="020B0604020202020204" pitchFamily="34" charset="0"/>
              </a:rPr>
              <a:t>acc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64000"/>
              </a:lnSpc>
              <a:spcBef>
                <a:spcPts val="0"/>
              </a:spcBef>
              <a:spcAft>
                <a:spcPts val="800"/>
              </a:spcAft>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cxnSp>
        <p:nvCxnSpPr>
          <p:cNvPr id="6" name="Straight Connector 5">
            <a:extLst>
              <a:ext uri="{FF2B5EF4-FFF2-40B4-BE49-F238E27FC236}">
                <a16:creationId xmlns:a16="http://schemas.microsoft.com/office/drawing/2014/main" id="{6E69C43E-AA54-451D-9206-687228A59D17}"/>
              </a:ext>
            </a:extLst>
          </p:cNvPr>
          <p:cNvCxnSpPr>
            <a:cxnSpLocks/>
          </p:cNvCxnSpPr>
          <p:nvPr/>
        </p:nvCxnSpPr>
        <p:spPr>
          <a:xfrm>
            <a:off x="6008913" y="247261"/>
            <a:ext cx="0" cy="636347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9901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1045</TotalTime>
  <Words>2616</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Calibri</vt:lpstr>
      <vt:lpstr>Calibri Light</vt:lpstr>
      <vt:lpstr>Century Gothic</vt:lpstr>
      <vt:lpstr>Corbel</vt:lpstr>
      <vt:lpstr>Garamond</vt:lpstr>
      <vt:lpstr>Times New Roman</vt:lpstr>
      <vt:lpstr>Basis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STRONG &amp; SECURE VLAN FOR           COMMERCIAL   BANKS USING GRAPHICAL NETWORK SIMULATOR3 (GNS3)</dc:title>
  <dc:creator>Sri ram</dc:creator>
  <cp:lastModifiedBy>Vijay Kumar</cp:lastModifiedBy>
  <cp:revision>40</cp:revision>
  <dcterms:created xsi:type="dcterms:W3CDTF">2022-01-16T12:18:16Z</dcterms:created>
  <dcterms:modified xsi:type="dcterms:W3CDTF">2022-07-15T16:06:49Z</dcterms:modified>
</cp:coreProperties>
</file>