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6" r:id="rId9"/>
    <p:sldId id="2146847057" r:id="rId10"/>
    <p:sldId id="265" r:id="rId11"/>
    <p:sldId id="2146847058" r:id="rId12"/>
    <p:sldId id="266" r:id="rId13"/>
    <p:sldId id="2146847059" r:id="rId14"/>
    <p:sldId id="2146847060" r:id="rId15"/>
    <p:sldId id="267" r:id="rId16"/>
    <p:sldId id="268" r:id="rId17"/>
    <p:sldId id="2146847055" r:id="rId18"/>
    <p:sldId id="2146847061"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Hotel Booking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smtClean="0">
                <a:solidFill>
                  <a:schemeClr val="accent1">
                    <a:lumMod val="75000"/>
                  </a:schemeClr>
                </a:solidFill>
                <a:latin typeface="Arial" pitchFamily="34" charset="0"/>
                <a:cs typeface="Arial" pitchFamily="34" charset="0"/>
              </a:rPr>
              <a:t>V.VIJAY</a:t>
            </a:r>
            <a:r>
              <a:rPr lang="en-US" sz="2000" b="1" smtClean="0">
                <a:solidFill>
                  <a:schemeClr val="accent1">
                    <a:lumMod val="75000"/>
                  </a:schemeClr>
                </a:solidFill>
                <a:latin typeface="Arial"/>
                <a:cs typeface="Arial"/>
              </a:rPr>
              <a:t>,</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KINGS COLLEGE OF ENGINEERING</a:t>
            </a:r>
          </a:p>
          <a:p>
            <a:r>
              <a:rPr lang="en-US" sz="2000" b="1" dirty="0" smtClean="0">
                <a:solidFill>
                  <a:schemeClr val="accent1">
                    <a:lumMod val="75000"/>
                  </a:schemeClr>
                </a:solidFill>
                <a:latin typeface="Arial"/>
                <a:cs typeface="Arial"/>
              </a:rPr>
              <a:t>ELECTRICAL &amp; ELECTRONIC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TextBox 3"/>
          <p:cNvSpPr txBox="1"/>
          <p:nvPr/>
        </p:nvSpPr>
        <p:spPr>
          <a:xfrm>
            <a:off x="728663" y="1157289"/>
            <a:ext cx="10872787" cy="5632311"/>
          </a:xfrm>
          <a:prstGeom prst="rect">
            <a:avLst/>
          </a:prstGeom>
          <a:noFill/>
        </p:spPr>
        <p:txBody>
          <a:bodyPr wrap="square" rtlCol="0">
            <a:spAutoFit/>
          </a:bodyPr>
          <a:lstStyle/>
          <a:p>
            <a:r>
              <a:rPr lang="en-US" dirty="0" smtClean="0">
                <a:latin typeface="Georgia" pitchFamily="18" charset="0"/>
              </a:rPr>
              <a:t># Exploratory Data Analysis (EDA</a:t>
            </a:r>
            <a:r>
              <a:rPr lang="en-US" dirty="0" smtClean="0">
                <a:latin typeface="Georgia" pitchFamily="18" charset="0"/>
              </a:rPr>
              <a:t>)</a:t>
            </a:r>
          </a:p>
          <a:p>
            <a:r>
              <a:rPr lang="en-US" dirty="0" smtClean="0">
                <a:latin typeface="Georgia" pitchFamily="18" charset="0"/>
              </a:rPr>
              <a:t> </a:t>
            </a:r>
            <a:r>
              <a:rPr lang="en-US" dirty="0" smtClean="0">
                <a:latin typeface="Georgia" pitchFamily="18" charset="0"/>
              </a:rPr>
              <a:t># Visualize the distribution of bookings across different </a:t>
            </a:r>
            <a:r>
              <a:rPr lang="en-US" dirty="0" smtClean="0">
                <a:latin typeface="Georgia" pitchFamily="18" charset="0"/>
              </a:rPr>
              <a:t>months</a:t>
            </a:r>
          </a:p>
          <a:p>
            <a:r>
              <a:rPr lang="en-US" dirty="0" smtClean="0">
                <a:latin typeface="Georgia" pitchFamily="18" charset="0"/>
              </a:rPr>
              <a:t> </a:t>
            </a:r>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sns.countplot</a:t>
            </a:r>
            <a:r>
              <a:rPr lang="en-US" dirty="0" smtClean="0">
                <a:latin typeface="Georgia" pitchFamily="18" charset="0"/>
              </a:rPr>
              <a:t>(x='</a:t>
            </a:r>
            <a:r>
              <a:rPr lang="en-US" dirty="0" err="1" smtClean="0">
                <a:latin typeface="Georgia" pitchFamily="18" charset="0"/>
              </a:rPr>
              <a:t>arrival_date_month</a:t>
            </a:r>
            <a:r>
              <a:rPr lang="en-US" dirty="0" smtClean="0">
                <a:latin typeface="Georgia" pitchFamily="18" charset="0"/>
              </a:rPr>
              <a:t>', hue='hotel', data=</a:t>
            </a:r>
            <a:r>
              <a:rPr lang="en-US" dirty="0" err="1" smtClean="0">
                <a:latin typeface="Georgia" pitchFamily="18" charset="0"/>
              </a:rPr>
              <a:t>hotel_data</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('Bookings by Month</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plt.xlabel</a:t>
            </a:r>
            <a:r>
              <a:rPr lang="en-US" dirty="0" smtClean="0">
                <a:latin typeface="Georgia" pitchFamily="18" charset="0"/>
              </a:rPr>
              <a:t>('Month</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plt.ylabel</a:t>
            </a:r>
            <a:r>
              <a:rPr lang="en-US" dirty="0" smtClean="0">
                <a:latin typeface="Georgia" pitchFamily="18" charset="0"/>
              </a:rPr>
              <a:t>('Count') </a:t>
            </a:r>
            <a:endParaRPr lang="en-US" dirty="0" smtClean="0">
              <a:latin typeface="Georgia" pitchFamily="18" charset="0"/>
            </a:endParaRPr>
          </a:p>
          <a:p>
            <a:r>
              <a:rPr lang="en-US" dirty="0" err="1" smtClean="0">
                <a:latin typeface="Georgia" pitchFamily="18" charset="0"/>
              </a:rPr>
              <a:t>plt.xticks</a:t>
            </a:r>
            <a:r>
              <a:rPr lang="en-US" dirty="0" smtClean="0">
                <a:latin typeface="Georgia" pitchFamily="18" charset="0"/>
              </a:rPr>
              <a:t>(rotation=45)</a:t>
            </a:r>
          </a:p>
          <a:p>
            <a:r>
              <a:rPr lang="en-US" dirty="0" smtClean="0">
                <a:latin typeface="Georgia" pitchFamily="18" charset="0"/>
              </a:rPr>
              <a:t> </a:t>
            </a:r>
            <a:r>
              <a:rPr lang="en-US" dirty="0" err="1" smtClean="0">
                <a:latin typeface="Georgia" pitchFamily="18" charset="0"/>
              </a:rPr>
              <a:t>plt.legend</a:t>
            </a:r>
            <a:r>
              <a:rPr lang="en-US" dirty="0" smtClean="0">
                <a:latin typeface="Georgia" pitchFamily="18" charset="0"/>
              </a:rPr>
              <a:t>(title='Hotel</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plt.tight_layout</a:t>
            </a:r>
            <a:r>
              <a:rPr lang="en-US" dirty="0" smtClean="0">
                <a:latin typeface="Georgia" pitchFamily="18" charset="0"/>
              </a:rPr>
              <a:t>() </a:t>
            </a:r>
            <a:r>
              <a:rPr lang="en-US" dirty="0" err="1" smtClean="0">
                <a:latin typeface="Georgia" pitchFamily="18" charset="0"/>
              </a:rPr>
              <a:t>plt.show</a:t>
            </a:r>
            <a:r>
              <a:rPr lang="en-US" dirty="0" smtClean="0">
                <a:latin typeface="Georgia" pitchFamily="18" charset="0"/>
              </a:rPr>
              <a:t>()</a:t>
            </a:r>
          </a:p>
          <a:p>
            <a:endParaRPr lang="en-US" dirty="0" smtClean="0">
              <a:latin typeface="Georgia" pitchFamily="18" charset="0"/>
            </a:endParaRPr>
          </a:p>
          <a:p>
            <a:r>
              <a:rPr lang="en-US" dirty="0" smtClean="0">
                <a:latin typeface="Georgia" pitchFamily="18" charset="0"/>
              </a:rPr>
              <a:t># Analyze the average daily rate for both hotel </a:t>
            </a:r>
            <a:r>
              <a:rPr lang="en-US" dirty="0" smtClean="0">
                <a:latin typeface="Georgia" pitchFamily="18" charset="0"/>
              </a:rPr>
              <a:t>types</a:t>
            </a:r>
          </a:p>
          <a:p>
            <a:r>
              <a:rPr lang="en-US" dirty="0" smtClean="0">
                <a:latin typeface="Georgia" pitchFamily="18" charset="0"/>
              </a:rPr>
              <a:t> </a:t>
            </a:r>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sns.boxplot</a:t>
            </a:r>
            <a:r>
              <a:rPr lang="en-US" dirty="0" smtClean="0">
                <a:latin typeface="Georgia" pitchFamily="18" charset="0"/>
              </a:rPr>
              <a:t>(x='hotel', y='</a:t>
            </a:r>
            <a:r>
              <a:rPr lang="en-US" dirty="0" err="1" smtClean="0">
                <a:latin typeface="Georgia" pitchFamily="18" charset="0"/>
              </a:rPr>
              <a:t>adr</a:t>
            </a:r>
            <a:r>
              <a:rPr lang="en-US" dirty="0" smtClean="0">
                <a:latin typeface="Georgia" pitchFamily="18" charset="0"/>
              </a:rPr>
              <a:t>', data=</a:t>
            </a:r>
            <a:r>
              <a:rPr lang="en-US" dirty="0" err="1" smtClean="0">
                <a:latin typeface="Georgia" pitchFamily="18" charset="0"/>
              </a:rPr>
              <a:t>hotel_data</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plt.title</a:t>
            </a:r>
            <a:r>
              <a:rPr lang="en-US" dirty="0" smtClean="0">
                <a:latin typeface="Georgia" pitchFamily="18" charset="0"/>
              </a:rPr>
              <a:t>('Average Daily Rate by Hotel Type</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plt.xlabel</a:t>
            </a:r>
            <a:r>
              <a:rPr lang="en-US" dirty="0" smtClean="0">
                <a:latin typeface="Georgia" pitchFamily="18" charset="0"/>
              </a:rPr>
              <a:t>('Hotel</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plt.ylabel</a:t>
            </a:r>
            <a:r>
              <a:rPr lang="en-US" dirty="0" smtClean="0">
                <a:latin typeface="Georgia" pitchFamily="18" charset="0"/>
              </a:rPr>
              <a:t>('Average Daily Rate') </a:t>
            </a:r>
            <a:endParaRPr lang="en-US" dirty="0" smtClean="0">
              <a:latin typeface="Georgia" pitchFamily="18" charset="0"/>
            </a:endParaRPr>
          </a:p>
          <a:p>
            <a:r>
              <a:rPr lang="en-US" dirty="0" err="1" smtClean="0">
                <a:latin typeface="Georgia" pitchFamily="18" charset="0"/>
              </a:rPr>
              <a:t>plt.tight_layout</a:t>
            </a:r>
            <a:r>
              <a:rPr lang="en-US" dirty="0" smtClean="0">
                <a:latin typeface="Georgia" pitchFamily="18" charset="0"/>
              </a:rPr>
              <a:t>() </a:t>
            </a:r>
            <a:r>
              <a:rPr lang="en-US" dirty="0" err="1" smtClean="0">
                <a:latin typeface="Georgia" pitchFamily="18" charset="0"/>
              </a:rPr>
              <a:t>plt.show</a:t>
            </a:r>
            <a:r>
              <a:rPr lang="en-US" dirty="0" smtClean="0">
                <a:latin typeface="Georgia" pitchFamily="18" charset="0"/>
              </a:rPr>
              <a:t>()</a:t>
            </a:r>
            <a:endParaRPr lang="en-US" dirty="0" smtClean="0">
              <a:latin typeface="Georgia" pitchFamily="18" charset="0"/>
            </a:endParaRP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TextBox 4"/>
          <p:cNvSpPr txBox="1"/>
          <p:nvPr/>
        </p:nvSpPr>
        <p:spPr>
          <a:xfrm>
            <a:off x="642938" y="1328738"/>
            <a:ext cx="11101387" cy="4524315"/>
          </a:xfrm>
          <a:prstGeom prst="rect">
            <a:avLst/>
          </a:prstGeom>
          <a:noFill/>
        </p:spPr>
        <p:txBody>
          <a:bodyPr wrap="square" rtlCol="0">
            <a:spAutoFit/>
          </a:bodyPr>
          <a:lstStyle/>
          <a:p>
            <a:r>
              <a:rPr lang="en-US" dirty="0" smtClean="0">
                <a:latin typeface="Georgia" pitchFamily="18" charset="0"/>
              </a:rPr>
              <a:t># </a:t>
            </a:r>
            <a:r>
              <a:rPr lang="en-US" dirty="0" smtClean="0">
                <a:latin typeface="Georgia" pitchFamily="18" charset="0"/>
              </a:rPr>
              <a:t>Analyze special requests distribution </a:t>
            </a:r>
            <a:endParaRPr lang="en-US" dirty="0" smtClean="0">
              <a:latin typeface="Georgia" pitchFamily="18" charset="0"/>
            </a:endParaRPr>
          </a:p>
          <a:p>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sns.countplot</a:t>
            </a:r>
            <a:r>
              <a:rPr lang="en-US" dirty="0" smtClean="0">
                <a:latin typeface="Georgia" pitchFamily="18" charset="0"/>
              </a:rPr>
              <a:t>(x='</a:t>
            </a:r>
            <a:r>
              <a:rPr lang="en-US" dirty="0" err="1" smtClean="0">
                <a:latin typeface="Georgia" pitchFamily="18" charset="0"/>
              </a:rPr>
              <a:t>total_of_special_requests</a:t>
            </a:r>
            <a:r>
              <a:rPr lang="en-US" dirty="0" smtClean="0">
                <a:latin typeface="Georgia" pitchFamily="18" charset="0"/>
              </a:rPr>
              <a:t>', hue='hotel', data=</a:t>
            </a:r>
            <a:r>
              <a:rPr lang="en-US" dirty="0" err="1" smtClean="0">
                <a:latin typeface="Georgia" pitchFamily="18" charset="0"/>
              </a:rPr>
              <a:t>hotel_data</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('Special Requests Distribution by Hotel Type') </a:t>
            </a:r>
            <a:endParaRPr lang="en-US" dirty="0" smtClean="0">
              <a:latin typeface="Georgia" pitchFamily="18" charset="0"/>
            </a:endParaRPr>
          </a:p>
          <a:p>
            <a:r>
              <a:rPr lang="en-US" dirty="0" err="1" smtClean="0">
                <a:latin typeface="Georgia" pitchFamily="18" charset="0"/>
              </a:rPr>
              <a:t>plt.xlabel</a:t>
            </a:r>
            <a:r>
              <a:rPr lang="en-US" dirty="0" smtClean="0">
                <a:latin typeface="Georgia" pitchFamily="18" charset="0"/>
              </a:rPr>
              <a:t>('Number of Special Requests') </a:t>
            </a:r>
            <a:endParaRPr lang="en-US" dirty="0" smtClean="0">
              <a:latin typeface="Georgia" pitchFamily="18" charset="0"/>
            </a:endParaRPr>
          </a:p>
          <a:p>
            <a:r>
              <a:rPr lang="en-US" dirty="0" err="1" smtClean="0">
                <a:latin typeface="Georgia" pitchFamily="18" charset="0"/>
              </a:rPr>
              <a:t>plt.ylabel</a:t>
            </a:r>
            <a:r>
              <a:rPr lang="en-US" dirty="0" smtClean="0">
                <a:latin typeface="Georgia" pitchFamily="18" charset="0"/>
              </a:rPr>
              <a:t>('Count') </a:t>
            </a:r>
            <a:endParaRPr lang="en-US" dirty="0" smtClean="0">
              <a:latin typeface="Georgia" pitchFamily="18" charset="0"/>
            </a:endParaRPr>
          </a:p>
          <a:p>
            <a:r>
              <a:rPr lang="en-US" dirty="0" err="1" smtClean="0">
                <a:latin typeface="Georgia" pitchFamily="18" charset="0"/>
              </a:rPr>
              <a:t>plt.legend</a:t>
            </a:r>
            <a:r>
              <a:rPr lang="en-US" dirty="0" smtClean="0">
                <a:latin typeface="Georgia" pitchFamily="18" charset="0"/>
              </a:rPr>
              <a:t>(title</a:t>
            </a:r>
            <a:r>
              <a:rPr lang="en-US" dirty="0" smtClean="0">
                <a:latin typeface="Georgia" pitchFamily="18" charset="0"/>
              </a:rPr>
              <a:t>='Hotel') </a:t>
            </a:r>
            <a:endParaRPr lang="en-US" dirty="0" smtClean="0">
              <a:latin typeface="Georgia" pitchFamily="18" charset="0"/>
            </a:endParaRPr>
          </a:p>
          <a:p>
            <a:r>
              <a:rPr lang="en-US" dirty="0" err="1" smtClean="0">
                <a:latin typeface="Georgia" pitchFamily="18" charset="0"/>
              </a:rPr>
              <a:t>plt.tight_layout</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plt.show</a:t>
            </a:r>
            <a:r>
              <a:rPr lang="en-US" dirty="0" smtClean="0">
                <a:latin typeface="Georgia" pitchFamily="18" charset="0"/>
              </a:rPr>
              <a:t>() </a:t>
            </a:r>
            <a:endParaRPr lang="en-US" dirty="0" smtClean="0">
              <a:latin typeface="Georgia" pitchFamily="18" charset="0"/>
            </a:endParaRPr>
          </a:p>
          <a:p>
            <a:endParaRPr lang="en-US" dirty="0" smtClean="0">
              <a:latin typeface="Georgia" pitchFamily="18" charset="0"/>
            </a:endParaRPr>
          </a:p>
          <a:p>
            <a:r>
              <a:rPr lang="en-US" dirty="0" smtClean="0">
                <a:latin typeface="Georgia" pitchFamily="18" charset="0"/>
              </a:rPr>
              <a:t># </a:t>
            </a:r>
            <a:r>
              <a:rPr lang="en-US" dirty="0" smtClean="0">
                <a:latin typeface="Georgia" pitchFamily="18" charset="0"/>
              </a:rPr>
              <a:t>Correlation analysis </a:t>
            </a:r>
            <a:endParaRPr lang="en-US" dirty="0" smtClean="0">
              <a:latin typeface="Georgia" pitchFamily="18" charset="0"/>
            </a:endParaRPr>
          </a:p>
          <a:p>
            <a:r>
              <a:rPr lang="en-US" dirty="0" err="1" smtClean="0">
                <a:latin typeface="Georgia" pitchFamily="18" charset="0"/>
              </a:rPr>
              <a:t>correlation_matrix</a:t>
            </a:r>
            <a:r>
              <a:rPr lang="en-US" dirty="0" smtClean="0">
                <a:latin typeface="Georgia" pitchFamily="18" charset="0"/>
              </a:rPr>
              <a:t> </a:t>
            </a:r>
            <a:r>
              <a:rPr lang="en-US" dirty="0" smtClean="0">
                <a:latin typeface="Georgia" pitchFamily="18" charset="0"/>
              </a:rPr>
              <a:t>= </a:t>
            </a:r>
            <a:r>
              <a:rPr lang="en-US" dirty="0" err="1" smtClean="0">
                <a:latin typeface="Georgia" pitchFamily="18" charset="0"/>
              </a:rPr>
              <a:t>hotel_data.corr</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=(12, 8)) </a:t>
            </a:r>
            <a:endParaRPr lang="en-US" dirty="0" smtClean="0">
              <a:latin typeface="Georgia" pitchFamily="18" charset="0"/>
            </a:endParaRPr>
          </a:p>
          <a:p>
            <a:r>
              <a:rPr lang="en-US" dirty="0" err="1" smtClean="0">
                <a:latin typeface="Georgia" pitchFamily="18" charset="0"/>
              </a:rPr>
              <a:t>sns.heatmap</a:t>
            </a:r>
            <a:r>
              <a:rPr lang="en-US" dirty="0" smtClean="0">
                <a:latin typeface="Georgia" pitchFamily="18" charset="0"/>
              </a:rPr>
              <a:t>(</a:t>
            </a:r>
            <a:r>
              <a:rPr lang="en-US" dirty="0" err="1" smtClean="0">
                <a:latin typeface="Georgia" pitchFamily="18" charset="0"/>
              </a:rPr>
              <a:t>correlation_matrix</a:t>
            </a:r>
            <a:r>
              <a:rPr lang="en-US" dirty="0" smtClean="0">
                <a:latin typeface="Georgia" pitchFamily="18" charset="0"/>
              </a:rPr>
              <a:t>, </a:t>
            </a:r>
            <a:r>
              <a:rPr lang="en-US" dirty="0" err="1" smtClean="0">
                <a:latin typeface="Georgia" pitchFamily="18" charset="0"/>
              </a:rPr>
              <a:t>annot</a:t>
            </a:r>
            <a:r>
              <a:rPr lang="en-US" dirty="0" smtClean="0">
                <a:latin typeface="Georgia" pitchFamily="18" charset="0"/>
              </a:rPr>
              <a:t>=True, </a:t>
            </a:r>
            <a:r>
              <a:rPr lang="en-US" dirty="0" err="1" smtClean="0">
                <a:latin typeface="Georgia" pitchFamily="18" charset="0"/>
              </a:rPr>
              <a:t>cmap</a:t>
            </a:r>
            <a:r>
              <a:rPr lang="en-US" dirty="0" smtClean="0">
                <a:latin typeface="Georgia" pitchFamily="18" charset="0"/>
              </a:rPr>
              <a:t>='</a:t>
            </a:r>
            <a:r>
              <a:rPr lang="en-US" dirty="0" err="1" smtClean="0">
                <a:latin typeface="Georgia" pitchFamily="18" charset="0"/>
              </a:rPr>
              <a:t>coolwarm</a:t>
            </a:r>
            <a:r>
              <a:rPr lang="en-US" dirty="0" smtClean="0">
                <a:latin typeface="Georgia" pitchFamily="18" charset="0"/>
              </a:rPr>
              <a:t>', </a:t>
            </a:r>
            <a:r>
              <a:rPr lang="en-US" dirty="0" err="1" smtClean="0">
                <a:latin typeface="Georgia" pitchFamily="18" charset="0"/>
              </a:rPr>
              <a:t>fmt</a:t>
            </a:r>
            <a:r>
              <a:rPr lang="en-US" dirty="0" smtClean="0">
                <a:latin typeface="Georgia" pitchFamily="18" charset="0"/>
              </a:rPr>
              <a:t>=".2f</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('Correlation Matrix') </a:t>
            </a:r>
            <a:endParaRPr lang="en-US" dirty="0" smtClean="0">
              <a:latin typeface="Georgia" pitchFamily="18" charset="0"/>
            </a:endParaRPr>
          </a:p>
          <a:p>
            <a:r>
              <a:rPr lang="en-US" dirty="0" err="1" smtClean="0">
                <a:latin typeface="Georgia" pitchFamily="18" charset="0"/>
              </a:rPr>
              <a:t>plt.tight_layout</a:t>
            </a:r>
            <a:r>
              <a:rPr lang="en-US" dirty="0" smtClean="0">
                <a:latin typeface="Georgia" pitchFamily="18" charset="0"/>
              </a:rPr>
              <a:t>() </a:t>
            </a:r>
            <a:r>
              <a:rPr lang="en-US" dirty="0" err="1" smtClean="0">
                <a:latin typeface="Georgia" pitchFamily="18" charset="0"/>
              </a:rPr>
              <a:t>plt.show</a:t>
            </a:r>
            <a:r>
              <a:rPr lang="en-US" dirty="0" smtClean="0">
                <a:latin typeface="Georgia" pitchFamily="18" charset="0"/>
              </a:rPr>
              <a:t>()</a:t>
            </a:r>
            <a:endParaRPr lang="en-US" dirty="0">
              <a:latin typeface="Georg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24042" y="673581"/>
            <a:ext cx="11029616" cy="530296"/>
          </a:xfrm>
        </p:spPr>
        <p:txBody>
          <a:bodyPr>
            <a:normAutofit fontScale="90000"/>
          </a:bodyPr>
          <a:lstStyle/>
          <a:p>
            <a:r>
              <a:rPr lang="en-US" sz="4400" b="1" dirty="0" smtClean="0">
                <a:solidFill>
                  <a:schemeClr val="accent1"/>
                </a:solidFill>
                <a:latin typeface="Arial"/>
                <a:ea typeface="+mj-lt"/>
                <a:cs typeface="Arial"/>
              </a:rPr>
              <a:t>Result:</a:t>
            </a:r>
            <a:endParaRPr lang="en-US" dirty="0"/>
          </a:p>
        </p:txBody>
      </p:sp>
      <p:sp>
        <p:nvSpPr>
          <p:cNvPr id="6" name="TextBox 5"/>
          <p:cNvSpPr txBox="1"/>
          <p:nvPr/>
        </p:nvSpPr>
        <p:spPr>
          <a:xfrm>
            <a:off x="685799" y="1143001"/>
            <a:ext cx="11044239" cy="5355312"/>
          </a:xfrm>
          <a:prstGeom prst="rect">
            <a:avLst/>
          </a:prstGeom>
          <a:noFill/>
        </p:spPr>
        <p:txBody>
          <a:bodyPr wrap="square" rtlCol="0">
            <a:spAutoFit/>
          </a:bodyPr>
          <a:lstStyle/>
          <a:p>
            <a:r>
              <a:rPr lang="en-US" dirty="0" smtClean="0">
                <a:latin typeface="Georgia" pitchFamily="18" charset="0"/>
              </a:rPr>
              <a:t>'hotel'].count</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 </a:t>
            </a:r>
            <a:r>
              <a:rPr lang="en-US" dirty="0" err="1" smtClean="0">
                <a:latin typeface="Georgia" pitchFamily="18" charset="0"/>
              </a:rPr>
              <a:t>monthly_bookings.plot</a:t>
            </a:r>
            <a:r>
              <a:rPr lang="en-US" dirty="0" smtClean="0">
                <a:latin typeface="Georgia" pitchFamily="18" charset="0"/>
              </a:rPr>
              <a:t>(kind='bar', color='</a:t>
            </a:r>
            <a:r>
              <a:rPr lang="en-US" dirty="0" err="1" smtClean="0">
                <a:latin typeface="Georgia" pitchFamily="18" charset="0"/>
              </a:rPr>
              <a:t>skyblue</a:t>
            </a:r>
            <a:r>
              <a:rPr lang="en-US" dirty="0" smtClean="0">
                <a:latin typeface="Georgia" pitchFamily="18" charset="0"/>
              </a:rPr>
              <a:t>') </a:t>
            </a:r>
            <a:endParaRPr lang="en-US" dirty="0" smtClean="0">
              <a:latin typeface="Georgia" pitchFamily="18" charset="0"/>
            </a:endParaRPr>
          </a:p>
          <a:p>
            <a:r>
              <a:rPr lang="en-US" dirty="0" err="1" smtClean="0">
                <a:latin typeface="Georgia" pitchFamily="18" charset="0"/>
              </a:rPr>
              <a:t>plt.title</a:t>
            </a:r>
            <a:r>
              <a:rPr lang="en-US" dirty="0" smtClean="0">
                <a:latin typeface="Georgia" pitchFamily="18" charset="0"/>
              </a:rPr>
              <a:t>('Monthly Bookings</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plt.xlabel</a:t>
            </a:r>
            <a:r>
              <a:rPr lang="en-US" dirty="0" smtClean="0">
                <a:latin typeface="Georgia" pitchFamily="18" charset="0"/>
              </a:rPr>
              <a:t>('Month') </a:t>
            </a:r>
            <a:endParaRPr lang="en-US" dirty="0" smtClean="0">
              <a:latin typeface="Georgia" pitchFamily="18" charset="0"/>
            </a:endParaRPr>
          </a:p>
          <a:p>
            <a:r>
              <a:rPr lang="en-US" dirty="0" err="1" smtClean="0">
                <a:latin typeface="Georgia" pitchFamily="18" charset="0"/>
              </a:rPr>
              <a:t>plt.ylabel</a:t>
            </a:r>
            <a:r>
              <a:rPr lang="en-US" dirty="0" smtClean="0">
                <a:latin typeface="Georgia" pitchFamily="18" charset="0"/>
              </a:rPr>
              <a:t>('Number of Bookings') </a:t>
            </a:r>
            <a:endParaRPr lang="en-US" dirty="0" smtClean="0">
              <a:latin typeface="Georgia" pitchFamily="18" charset="0"/>
            </a:endParaRPr>
          </a:p>
          <a:p>
            <a:r>
              <a:rPr lang="en-US" dirty="0" err="1" smtClean="0">
                <a:latin typeface="Georgia" pitchFamily="18" charset="0"/>
              </a:rPr>
              <a:t>plt.xticks</a:t>
            </a:r>
            <a:r>
              <a:rPr lang="en-US" dirty="0" smtClean="0">
                <a:latin typeface="Georgia" pitchFamily="18" charset="0"/>
              </a:rPr>
              <a:t>(range(1</a:t>
            </a:r>
            <a:r>
              <a:rPr lang="en-US" dirty="0" smtClean="0">
                <a:latin typeface="Georgia" pitchFamily="18" charset="0"/>
              </a:rPr>
              <a:t>, 13), ['Jan', 'Feb', 'Mar', 'Apr', 'May', 'Jun', 'Jul', 'Aug', 'Sep', 'Oct', 'Nov', 'Dec']) </a:t>
            </a:r>
            <a:r>
              <a:rPr lang="en-US" dirty="0" err="1" smtClean="0">
                <a:latin typeface="Georgia" pitchFamily="18" charset="0"/>
              </a:rPr>
              <a:t>plt.show</a:t>
            </a:r>
            <a:r>
              <a:rPr lang="en-US" dirty="0" smtClean="0">
                <a:latin typeface="Georgia" pitchFamily="18" charset="0"/>
              </a:rPr>
              <a:t>() </a:t>
            </a:r>
          </a:p>
          <a:p>
            <a:r>
              <a:rPr lang="en-US" dirty="0" smtClean="0">
                <a:latin typeface="Georgia" pitchFamily="18" charset="0"/>
              </a:rPr>
              <a:t># </a:t>
            </a:r>
            <a:r>
              <a:rPr lang="en-US" dirty="0" smtClean="0">
                <a:latin typeface="Georgia" pitchFamily="18" charset="0"/>
              </a:rPr>
              <a:t>Analyze the relationship between booking lead time and </a:t>
            </a:r>
            <a:r>
              <a:rPr lang="en-US" dirty="0" smtClean="0">
                <a:latin typeface="Georgia" pitchFamily="18" charset="0"/>
              </a:rPr>
              <a:t>cancellation</a:t>
            </a:r>
          </a:p>
          <a:p>
            <a:r>
              <a:rPr lang="en-US" dirty="0" smtClean="0">
                <a:latin typeface="Georgia" pitchFamily="18" charset="0"/>
              </a:rPr>
              <a:t> </a:t>
            </a:r>
            <a:r>
              <a:rPr lang="en-US" dirty="0" smtClean="0">
                <a:latin typeface="Georgia" pitchFamily="18" charset="0"/>
              </a:rPr>
              <a:t>rate </a:t>
            </a:r>
            <a:r>
              <a:rPr lang="en-US" dirty="0" err="1" smtClean="0">
                <a:latin typeface="Georgia" pitchFamily="18" charset="0"/>
              </a:rPr>
              <a:t>lead_time_cancel</a:t>
            </a:r>
            <a:r>
              <a:rPr lang="en-US" dirty="0" smtClean="0">
                <a:latin typeface="Georgia" pitchFamily="18" charset="0"/>
              </a:rPr>
              <a:t> = </a:t>
            </a:r>
            <a:r>
              <a:rPr lang="en-US" dirty="0" err="1" smtClean="0">
                <a:latin typeface="Georgia" pitchFamily="18" charset="0"/>
              </a:rPr>
              <a:t>hotel_data.groupby</a:t>
            </a:r>
            <a:r>
              <a:rPr lang="en-US" dirty="0" smtClean="0">
                <a:latin typeface="Georgia" pitchFamily="18" charset="0"/>
              </a:rPr>
              <a:t>('</a:t>
            </a:r>
            <a:r>
              <a:rPr lang="en-US" dirty="0" err="1" smtClean="0">
                <a:latin typeface="Georgia" pitchFamily="18" charset="0"/>
              </a:rPr>
              <a:t>lead_time</a:t>
            </a:r>
            <a:r>
              <a:rPr lang="en-US" dirty="0" smtClean="0">
                <a:latin typeface="Georgia" pitchFamily="18" charset="0"/>
              </a:rPr>
              <a:t>')['</a:t>
            </a:r>
            <a:r>
              <a:rPr lang="en-US" dirty="0" err="1" smtClean="0">
                <a:latin typeface="Georgia" pitchFamily="18" charset="0"/>
              </a:rPr>
              <a:t>is_canceled</a:t>
            </a:r>
            <a:r>
              <a:rPr lang="en-US" dirty="0" smtClean="0">
                <a:latin typeface="Georgia" pitchFamily="18" charset="0"/>
              </a:rPr>
              <a:t>'].mean() </a:t>
            </a:r>
            <a:endParaRPr lang="en-US" dirty="0" smtClean="0">
              <a:latin typeface="Georgia" pitchFamily="18" charset="0"/>
            </a:endParaRPr>
          </a:p>
          <a:p>
            <a:r>
              <a:rPr lang="en-US" dirty="0" err="1" smtClean="0">
                <a:latin typeface="Georgia" pitchFamily="18" charset="0"/>
              </a:rPr>
              <a:t>plt.figure</a:t>
            </a:r>
            <a:r>
              <a:rPr lang="en-US" dirty="0" smtClean="0">
                <a:latin typeface="Georgia" pitchFamily="18" charset="0"/>
              </a:rPr>
              <a:t>(</a:t>
            </a:r>
            <a:r>
              <a:rPr lang="en-US" dirty="0" err="1" smtClean="0">
                <a:latin typeface="Georgia" pitchFamily="18" charset="0"/>
              </a:rPr>
              <a:t>figsize</a:t>
            </a:r>
            <a:r>
              <a:rPr lang="en-US" dirty="0" smtClean="0">
                <a:latin typeface="Georgia" pitchFamily="18" charset="0"/>
              </a:rPr>
              <a:t>=(10, 6)) </a:t>
            </a:r>
            <a:endParaRPr lang="en-US" dirty="0" smtClean="0">
              <a:latin typeface="Georgia" pitchFamily="18" charset="0"/>
            </a:endParaRPr>
          </a:p>
          <a:p>
            <a:r>
              <a:rPr lang="en-US" dirty="0" err="1" smtClean="0">
                <a:latin typeface="Georgia" pitchFamily="18" charset="0"/>
              </a:rPr>
              <a:t>plt.plot</a:t>
            </a:r>
            <a:r>
              <a:rPr lang="en-US" dirty="0" smtClean="0">
                <a:latin typeface="Georgia" pitchFamily="18" charset="0"/>
              </a:rPr>
              <a:t>(</a:t>
            </a:r>
            <a:r>
              <a:rPr lang="en-US" dirty="0" err="1" smtClean="0">
                <a:latin typeface="Georgia" pitchFamily="18" charset="0"/>
              </a:rPr>
              <a:t>lead_time_cancel</a:t>
            </a:r>
            <a:r>
              <a:rPr lang="en-US" dirty="0" smtClean="0">
                <a:latin typeface="Georgia" pitchFamily="18" charset="0"/>
              </a:rPr>
              <a:t>, color='orange</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plt.title</a:t>
            </a:r>
            <a:r>
              <a:rPr lang="en-US" dirty="0" smtClean="0">
                <a:latin typeface="Georgia" pitchFamily="18" charset="0"/>
              </a:rPr>
              <a:t>('Booking Lead Time vs. Cancellation Rate') </a:t>
            </a:r>
            <a:endParaRPr lang="en-US" dirty="0" smtClean="0">
              <a:latin typeface="Georgia" pitchFamily="18" charset="0"/>
            </a:endParaRPr>
          </a:p>
          <a:p>
            <a:r>
              <a:rPr lang="en-US" dirty="0" err="1" smtClean="0">
                <a:latin typeface="Georgia" pitchFamily="18" charset="0"/>
              </a:rPr>
              <a:t>plt.xlabel</a:t>
            </a:r>
            <a:r>
              <a:rPr lang="en-US" dirty="0" smtClean="0">
                <a:latin typeface="Georgia" pitchFamily="18" charset="0"/>
              </a:rPr>
              <a:t>('Lead Time (days</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plt.ylabel</a:t>
            </a:r>
            <a:r>
              <a:rPr lang="en-US" dirty="0" smtClean="0">
                <a:latin typeface="Georgia" pitchFamily="18" charset="0"/>
              </a:rPr>
              <a:t>('Cancellation Rate</a:t>
            </a:r>
            <a:r>
              <a:rPr lang="en-US" dirty="0" smtClean="0">
                <a:latin typeface="Georgia" pitchFamily="18" charset="0"/>
              </a:rPr>
              <a:t>')</a:t>
            </a:r>
          </a:p>
          <a:p>
            <a:r>
              <a:rPr lang="en-US" dirty="0" smtClean="0">
                <a:latin typeface="Georgia" pitchFamily="18" charset="0"/>
              </a:rPr>
              <a:t> </a:t>
            </a:r>
            <a:r>
              <a:rPr lang="en-US" dirty="0" err="1" smtClean="0">
                <a:latin typeface="Georgia" pitchFamily="18" charset="0"/>
              </a:rPr>
              <a:t>plt.grid</a:t>
            </a:r>
            <a:r>
              <a:rPr lang="en-US" dirty="0" smtClean="0">
                <a:latin typeface="Georgia" pitchFamily="18" charset="0"/>
              </a:rPr>
              <a:t>(True) </a:t>
            </a:r>
            <a:endParaRPr lang="en-US" dirty="0" smtClean="0">
              <a:latin typeface="Georgia" pitchFamily="18" charset="0"/>
            </a:endParaRPr>
          </a:p>
          <a:p>
            <a:r>
              <a:rPr lang="en-US" dirty="0" err="1" smtClean="0">
                <a:latin typeface="Georgia" pitchFamily="18" charset="0"/>
              </a:rPr>
              <a:t>plt.show</a:t>
            </a:r>
            <a:r>
              <a:rPr lang="en-US" dirty="0" smtClean="0">
                <a:latin typeface="Georgia" pitchFamily="18" charset="0"/>
              </a:rPr>
              <a:t>()</a:t>
            </a:r>
          </a:p>
          <a:p>
            <a:r>
              <a:rPr lang="en-US" dirty="0" smtClean="0">
                <a:latin typeface="Georgia" pitchFamily="18" charset="0"/>
              </a:rPr>
              <a:t> </a:t>
            </a:r>
            <a:r>
              <a:rPr lang="en-US" dirty="0" smtClean="0">
                <a:latin typeface="Georgia" pitchFamily="18" charset="0"/>
              </a:rPr>
              <a:t># Analyze other factors such as length of stay, number of guests, etc. </a:t>
            </a:r>
            <a:endParaRPr lang="en-US" dirty="0" smtClean="0">
              <a:latin typeface="Georgia" pitchFamily="18" charset="0"/>
            </a:endParaRPr>
          </a:p>
          <a:p>
            <a:r>
              <a:rPr lang="en-US" dirty="0" smtClean="0">
                <a:latin typeface="Georgia" pitchFamily="18" charset="0"/>
              </a:rPr>
              <a:t># </a:t>
            </a:r>
            <a:r>
              <a:rPr lang="en-US" dirty="0" smtClean="0">
                <a:latin typeface="Georgia" pitchFamily="18" charset="0"/>
              </a:rPr>
              <a:t>Predictive modeling (optional) </a:t>
            </a:r>
            <a:endParaRPr lang="en-US" dirty="0" smtClean="0">
              <a:latin typeface="Georgia" pitchFamily="18" charset="0"/>
            </a:endParaRPr>
          </a:p>
          <a:p>
            <a:r>
              <a:rPr lang="en-US" dirty="0" smtClean="0">
                <a:latin typeface="Georgia" pitchFamily="18" charset="0"/>
              </a:rPr>
              <a:t># </a:t>
            </a:r>
            <a:r>
              <a:rPr lang="en-US" dirty="0" smtClean="0">
                <a:latin typeface="Georgia" pitchFamily="18" charset="0"/>
              </a:rPr>
              <a:t>Build machine learning models to predict factors such as special requests, optimal booking time, etc. </a:t>
            </a:r>
            <a:r>
              <a:rPr lang="en-US" dirty="0" smtClean="0">
                <a:latin typeface="Georgia" pitchFamily="18" charset="0"/>
              </a:rPr>
              <a:t>#Output </a:t>
            </a:r>
            <a:r>
              <a:rPr lang="en-US" dirty="0" smtClean="0">
                <a:latin typeface="Georgia" pitchFamily="18" charset="0"/>
              </a:rPr>
              <a:t>insights and conclusions drawn from the analysis</a:t>
            </a:r>
          </a:p>
        </p:txBody>
      </p:sp>
    </p:spTree>
    <p:extLst>
      <p:ext uri="{BB962C8B-B14F-4D97-AF65-F5344CB8AC3E}">
        <p14:creationId xmlns:p14="http://schemas.microsoft.com/office/powerpoint/2010/main" xmlns=""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9767" y="97361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TextBox 3"/>
          <p:cNvSpPr txBox="1"/>
          <p:nvPr/>
        </p:nvSpPr>
        <p:spPr>
          <a:xfrm>
            <a:off x="628651" y="2014538"/>
            <a:ext cx="11101387" cy="2677656"/>
          </a:xfrm>
          <a:prstGeom prst="rect">
            <a:avLst/>
          </a:prstGeom>
          <a:noFill/>
        </p:spPr>
        <p:txBody>
          <a:bodyPr wrap="square" rtlCol="0">
            <a:spAutoFit/>
          </a:bodyPr>
          <a:lstStyle/>
          <a:p>
            <a:r>
              <a:rPr lang="en-US" sz="2400" dirty="0" smtClean="0">
                <a:latin typeface="Georgia" pitchFamily="18" charset="0"/>
              </a:rPr>
              <a:t>We have discovered significant aspects that influence hotel operations and determine booking behavior by analyzing the hotel booking dataset. Through the utilization of these insights, hotels can enhance visitor satisfaction, boost revenue, and improve overall operational efficiency by optimizing their pricing, marketing, and service strategies. Deeper insights and chances for optimization in the hotel sector may be obtained by further examining and improving the prediction models built on this information.</a:t>
            </a:r>
            <a:endParaRPr lang="en-US" sz="2400" dirty="0">
              <a:latin typeface="Georgia" pitchFamily="18" charset="0"/>
            </a:endParaRPr>
          </a:p>
        </p:txBody>
      </p:sp>
    </p:spTree>
    <p:extLst>
      <p:ext uri="{BB962C8B-B14F-4D97-AF65-F5344CB8AC3E}">
        <p14:creationId xmlns:p14="http://schemas.microsoft.com/office/powerpoint/2010/main" xmlns=""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p:cNvSpPr txBox="1"/>
          <p:nvPr/>
        </p:nvSpPr>
        <p:spPr>
          <a:xfrm>
            <a:off x="585788" y="1514475"/>
            <a:ext cx="10944225" cy="4524315"/>
          </a:xfrm>
          <a:prstGeom prst="rect">
            <a:avLst/>
          </a:prstGeom>
          <a:noFill/>
        </p:spPr>
        <p:txBody>
          <a:bodyPr wrap="square" rtlCol="0">
            <a:spAutoFit/>
          </a:bodyPr>
          <a:lstStyle/>
          <a:p>
            <a:r>
              <a:rPr lang="en-US" b="1" dirty="0" smtClean="0">
                <a:latin typeface="Georgia" pitchFamily="18" charset="0"/>
              </a:rPr>
              <a:t>Demand Forecasting: </a:t>
            </a:r>
            <a:endParaRPr lang="en-US" b="1" dirty="0" smtClean="0">
              <a:latin typeface="Georgia" pitchFamily="18" charset="0"/>
            </a:endParaRPr>
          </a:p>
          <a:p>
            <a:r>
              <a:rPr lang="en-US" dirty="0" smtClean="0">
                <a:latin typeface="Georgia" pitchFamily="18" charset="0"/>
              </a:rPr>
              <a:t>To </a:t>
            </a:r>
            <a:r>
              <a:rPr lang="en-US" dirty="0" smtClean="0">
                <a:latin typeface="Georgia" pitchFamily="18" charset="0"/>
              </a:rPr>
              <a:t>predict the demand for hotel rooms, use predictive modeling techniques like time series analysis or machine learning algorithms. This can entail forecasting the busiest times to make reservations, spotting seasonal patterns, and comprehending how outside variables like holidays or events affect reservations. </a:t>
            </a:r>
            <a:br>
              <a:rPr lang="en-US" dirty="0" smtClean="0">
                <a:latin typeface="Georgia" pitchFamily="18" charset="0"/>
              </a:rPr>
            </a:br>
            <a:r>
              <a:rPr lang="en-US" b="1" dirty="0" smtClean="0">
                <a:latin typeface="Georgia" pitchFamily="18" charset="0"/>
              </a:rPr>
              <a:t/>
            </a:r>
            <a:br>
              <a:rPr lang="en-US" b="1" dirty="0" smtClean="0">
                <a:latin typeface="Georgia" pitchFamily="18" charset="0"/>
              </a:rPr>
            </a:br>
            <a:r>
              <a:rPr lang="en-US" b="1" dirty="0" smtClean="0">
                <a:latin typeface="Georgia" pitchFamily="18" charset="0"/>
              </a:rPr>
              <a:t>Optimal Pricing Strategy</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Create models for pricing optimization to ascertain the best possible pricing plan for boosting sales. Hotels can optimize their pricing by dynamically adjusting it based on criteria including lead time, length of stay, and room availability, as well as past booking data</a:t>
            </a:r>
            <a:r>
              <a:rPr lang="en-US" dirty="0" smtClean="0">
                <a:latin typeface="Georgia" pitchFamily="18" charset="0"/>
              </a:rPr>
              <a:t>.</a:t>
            </a:r>
            <a:r>
              <a:rPr lang="en-US" dirty="0" smtClean="0">
                <a:latin typeface="Georgia" pitchFamily="18" charset="0"/>
              </a:rPr>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Client Segmentation: </a:t>
            </a:r>
            <a:endParaRPr lang="en-US" b="1" dirty="0" smtClean="0">
              <a:latin typeface="Georgia" pitchFamily="18" charset="0"/>
            </a:endParaRPr>
          </a:p>
          <a:p>
            <a:r>
              <a:rPr lang="en-US" dirty="0" smtClean="0">
                <a:latin typeface="Georgia" pitchFamily="18" charset="0"/>
              </a:rPr>
              <a:t>Use </a:t>
            </a:r>
            <a:r>
              <a:rPr lang="en-US" dirty="0" smtClean="0">
                <a:latin typeface="Georgia" pitchFamily="18" charset="0"/>
              </a:rPr>
              <a:t>clustering techniques to divide up your clientele according to their booking habits, interests, and demographics. Hotels may enhance customer happiness and loyalty by customizing experiences, offering targeted discounts, and customizing their marketing strategies based on their understanding of distinct consumer categories. </a:t>
            </a:r>
            <a:br>
              <a:rPr lang="en-US" dirty="0" smtClean="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xmlns=""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6" name="TextBox 5"/>
          <p:cNvSpPr txBox="1"/>
          <p:nvPr/>
        </p:nvSpPr>
        <p:spPr>
          <a:xfrm>
            <a:off x="657225" y="1457325"/>
            <a:ext cx="11144250" cy="4247317"/>
          </a:xfrm>
          <a:prstGeom prst="rect">
            <a:avLst/>
          </a:prstGeom>
          <a:noFill/>
        </p:spPr>
        <p:txBody>
          <a:bodyPr wrap="square" rtlCol="0">
            <a:spAutoFit/>
          </a:bodyPr>
          <a:lstStyle/>
          <a:p>
            <a:r>
              <a:rPr lang="en-US" b="1" dirty="0" smtClean="0">
                <a:latin typeface="Georgia" pitchFamily="18" charset="0"/>
              </a:rPr>
              <a:t>Operational Efficiency: </a:t>
            </a:r>
            <a:endParaRPr lang="en-US" b="1" dirty="0" smtClean="0">
              <a:latin typeface="Georgia" pitchFamily="18" charset="0"/>
            </a:endParaRPr>
          </a:p>
          <a:p>
            <a:r>
              <a:rPr lang="en-US" dirty="0" smtClean="0">
                <a:latin typeface="Georgia" pitchFamily="18" charset="0"/>
              </a:rPr>
              <a:t>To </a:t>
            </a:r>
            <a:r>
              <a:rPr lang="en-US" dirty="0" smtClean="0">
                <a:latin typeface="Georgia" pitchFamily="18" charset="0"/>
              </a:rPr>
              <a:t>maximize workforce, inventory control, and resource allocation, analyze operational data. Hotels can lower expenses, increase overall efficiency, and streamline operations by determining peak demand times and occupancy trends. </a:t>
            </a:r>
            <a:br>
              <a:rPr lang="en-US" dirty="0" smtClean="0">
                <a:latin typeface="Georgia" pitchFamily="18" charset="0"/>
              </a:rPr>
            </a:br>
            <a:r>
              <a:rPr lang="en-US" b="1" dirty="0" smtClean="0">
                <a:latin typeface="Georgia" pitchFamily="18" charset="0"/>
              </a:rPr>
              <a:t/>
            </a:r>
            <a:br>
              <a:rPr lang="en-US" b="1" dirty="0" smtClean="0">
                <a:latin typeface="Georgia" pitchFamily="18" charset="0"/>
              </a:rPr>
            </a:br>
            <a:r>
              <a:rPr lang="en-US" b="1" dirty="0" smtClean="0">
                <a:latin typeface="Georgia" pitchFamily="18" charset="0"/>
              </a:rPr>
              <a:t>Investigate predictive maintenance :</a:t>
            </a:r>
          </a:p>
          <a:p>
            <a:r>
              <a:rPr lang="en-US" dirty="0" smtClean="0">
                <a:latin typeface="Georgia" pitchFamily="18" charset="0"/>
              </a:rPr>
              <a:t>It models </a:t>
            </a:r>
            <a:r>
              <a:rPr lang="en-US" dirty="0" smtClean="0">
                <a:latin typeface="Georgia" pitchFamily="18" charset="0"/>
              </a:rPr>
              <a:t>to foresee equipment malfunctions and save downtime. Hotels may boost client satisfaction and </a:t>
            </a:r>
            <a:r>
              <a:rPr lang="en-US" dirty="0" smtClean="0">
                <a:latin typeface="Georgia" pitchFamily="18" charset="0"/>
              </a:rPr>
              <a:t>guarantee </a:t>
            </a:r>
            <a:r>
              <a:rPr lang="en-US" dirty="0" smtClean="0">
                <a:latin typeface="Georgia" pitchFamily="18" charset="0"/>
              </a:rPr>
              <a:t>a flawless experience by implementing proactive maintenance methods through the analysis of maintenance records and historical data</a:t>
            </a:r>
            <a:r>
              <a:rPr lang="en-US" dirty="0" smtClean="0">
                <a:latin typeface="Georgia" pitchFamily="18" charset="0"/>
              </a:rPr>
              <a:t>.</a:t>
            </a:r>
            <a:r>
              <a:rPr lang="en-US" b="1" dirty="0" smtClean="0">
                <a:latin typeface="Georgia" pitchFamily="18" charset="0"/>
              </a:rPr>
              <a:t/>
            </a:r>
            <a:br>
              <a:rPr lang="en-US" b="1" dirty="0" smtClean="0">
                <a:latin typeface="Georgia" pitchFamily="18" charset="0"/>
              </a:rPr>
            </a:br>
            <a:r>
              <a:rPr lang="en-US" b="1" dirty="0" smtClean="0">
                <a:latin typeface="Georgia" pitchFamily="18" charset="0"/>
              </a:rPr>
              <a:t/>
            </a:r>
            <a:br>
              <a:rPr lang="en-US" b="1" dirty="0" smtClean="0">
                <a:latin typeface="Georgia" pitchFamily="18" charset="0"/>
              </a:rPr>
            </a:br>
            <a:r>
              <a:rPr lang="en-US" b="1" dirty="0" smtClean="0">
                <a:latin typeface="Georgia" pitchFamily="18" charset="0"/>
              </a:rPr>
              <a:t>Dynamic Inventory Management: </a:t>
            </a:r>
            <a:endParaRPr lang="en-US" b="1" dirty="0" smtClean="0">
              <a:latin typeface="Georgia" pitchFamily="18" charset="0"/>
            </a:endParaRPr>
          </a:p>
          <a:p>
            <a:r>
              <a:rPr lang="en-US" dirty="0" smtClean="0">
                <a:latin typeface="Georgia" pitchFamily="18" charset="0"/>
              </a:rPr>
              <a:t>Use </a:t>
            </a:r>
            <a:r>
              <a:rPr lang="en-US" dirty="0" smtClean="0">
                <a:latin typeface="Georgia" pitchFamily="18" charset="0"/>
              </a:rPr>
              <a:t>real-time pricing and room allocation optimization by implementing dynamic inventory management systems. Hotels can optimize income potential by dynamically adjusting room availability and price in response to swings in demand by combining data analytics with booking systems. </a:t>
            </a:r>
            <a:br>
              <a:rPr lang="en-US" dirty="0" smtClean="0">
                <a:latin typeface="Georgia" pitchFamily="18" charset="0"/>
              </a:rPr>
            </a:br>
            <a:endParaRPr lang="en-US" dirty="0">
              <a:latin typeface="Georgia"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TextBox 3"/>
          <p:cNvSpPr txBox="1"/>
          <p:nvPr/>
        </p:nvSpPr>
        <p:spPr>
          <a:xfrm>
            <a:off x="728663" y="1428750"/>
            <a:ext cx="10987087" cy="5078313"/>
          </a:xfrm>
          <a:prstGeom prst="rect">
            <a:avLst/>
          </a:prstGeom>
          <a:noFill/>
        </p:spPr>
        <p:txBody>
          <a:bodyPr wrap="square" rtlCol="0">
            <a:spAutoFit/>
          </a:bodyPr>
          <a:lstStyle/>
          <a:p>
            <a:r>
              <a:rPr lang="en-US" b="1" dirty="0" err="1" smtClean="0">
                <a:latin typeface="Georgia" pitchFamily="18" charset="0"/>
              </a:rPr>
              <a:t>Kaggle</a:t>
            </a:r>
            <a:r>
              <a:rPr lang="en-US" b="1" dirty="0" smtClean="0">
                <a:latin typeface="Georgia" pitchFamily="18" charset="0"/>
              </a:rPr>
              <a:t>: </a:t>
            </a:r>
            <a:r>
              <a:rPr lang="en-US" dirty="0" err="1" smtClean="0">
                <a:latin typeface="Georgia" pitchFamily="18" charset="0"/>
              </a:rPr>
              <a:t>Kaggle</a:t>
            </a:r>
            <a:r>
              <a:rPr lang="en-US" dirty="0" smtClean="0">
                <a:latin typeface="Georgia" pitchFamily="18" charset="0"/>
              </a:rPr>
              <a:t> is a well-known platform for data science competitions and datasets. It hosts various datasets related to hotel bookings, and you can find competitions and kernels (analysis notebooks) related to this topic</a:t>
            </a:r>
            <a:r>
              <a:rPr lang="en-US" dirty="0" smtClean="0">
                <a:latin typeface="Georgia" pitchFamily="18" charset="0"/>
              </a:rPr>
              <a:t>.</a:t>
            </a:r>
          </a:p>
          <a:p>
            <a:endParaRPr lang="en-US" dirty="0" smtClean="0">
              <a:latin typeface="Georgia" pitchFamily="18" charset="0"/>
            </a:endParaRPr>
          </a:p>
          <a:p>
            <a:r>
              <a:rPr lang="en-US" b="1" dirty="0" err="1" smtClean="0">
                <a:latin typeface="Georgia" pitchFamily="18" charset="0"/>
              </a:rPr>
              <a:t>GitHub</a:t>
            </a:r>
            <a:r>
              <a:rPr lang="en-US" b="1" dirty="0" smtClean="0">
                <a:latin typeface="Georgia" pitchFamily="18" charset="0"/>
              </a:rPr>
              <a:t>: </a:t>
            </a:r>
            <a:r>
              <a:rPr lang="en-US" dirty="0" smtClean="0">
                <a:latin typeface="Georgia" pitchFamily="18" charset="0"/>
              </a:rPr>
              <a:t>Many researchers and data enthusiasts share datasets on </a:t>
            </a:r>
            <a:r>
              <a:rPr lang="en-US" dirty="0" err="1" smtClean="0">
                <a:latin typeface="Georgia" pitchFamily="18" charset="0"/>
              </a:rPr>
              <a:t>GitHub</a:t>
            </a:r>
            <a:r>
              <a:rPr lang="en-US" dirty="0" smtClean="0">
                <a:latin typeface="Georgia" pitchFamily="18" charset="0"/>
              </a:rPr>
              <a:t>. You can search for hotel booking datasets on </a:t>
            </a:r>
            <a:r>
              <a:rPr lang="en-US" dirty="0" err="1" smtClean="0">
                <a:latin typeface="Georgia" pitchFamily="18" charset="0"/>
              </a:rPr>
              <a:t>GitHub</a:t>
            </a:r>
            <a:r>
              <a:rPr lang="en-US" dirty="0" smtClean="0">
                <a:latin typeface="Georgia" pitchFamily="18" charset="0"/>
              </a:rPr>
              <a:t> and find repositories containing such data</a:t>
            </a:r>
            <a:r>
              <a:rPr lang="en-US" dirty="0" smtClean="0">
                <a:latin typeface="Georgia" pitchFamily="18" charset="0"/>
              </a:rPr>
              <a:t>.</a:t>
            </a:r>
          </a:p>
          <a:p>
            <a:endParaRPr lang="en-US" dirty="0" smtClean="0">
              <a:latin typeface="Georgia" pitchFamily="18" charset="0"/>
            </a:endParaRPr>
          </a:p>
          <a:p>
            <a:r>
              <a:rPr lang="en-US" b="1" dirty="0" smtClean="0">
                <a:latin typeface="Georgia" pitchFamily="18" charset="0"/>
              </a:rPr>
              <a:t>UCI Machine Learning Repository: </a:t>
            </a:r>
            <a:r>
              <a:rPr lang="en-US" dirty="0" smtClean="0">
                <a:latin typeface="Georgia" pitchFamily="18" charset="0"/>
              </a:rPr>
              <a:t>This repository hosts various datasets that are commonly used for machine learning research. While it may not specifically have hotel booking datasets, it could have related datasets that might be useful for analysis</a:t>
            </a:r>
            <a:r>
              <a:rPr lang="en-US" dirty="0" smtClean="0">
                <a:latin typeface="Georgia" pitchFamily="18" charset="0"/>
              </a:rPr>
              <a:t>.</a:t>
            </a:r>
          </a:p>
          <a:p>
            <a:endParaRPr lang="en-US" dirty="0" smtClean="0">
              <a:latin typeface="Georgia" pitchFamily="18" charset="0"/>
            </a:endParaRPr>
          </a:p>
          <a:p>
            <a:r>
              <a:rPr lang="en-US" b="1" dirty="0" smtClean="0">
                <a:latin typeface="Georgia" pitchFamily="18" charset="0"/>
              </a:rPr>
              <a:t>Data.gov: </a:t>
            </a:r>
            <a:r>
              <a:rPr lang="en-US" dirty="0" smtClean="0">
                <a:latin typeface="Georgia" pitchFamily="18" charset="0"/>
              </a:rPr>
              <a:t>This website provides access to a wide range of datasets, including some related to hospitality and tourism. You may find datasets related to hotel occupancy or tourism statistics that could be relevant</a:t>
            </a:r>
            <a:r>
              <a:rPr lang="en-US" dirty="0" smtClean="0">
                <a:latin typeface="Georgia" pitchFamily="18" charset="0"/>
              </a:rPr>
              <a:t>.</a:t>
            </a:r>
          </a:p>
          <a:p>
            <a:endParaRPr lang="en-US" dirty="0" smtClean="0">
              <a:latin typeface="Georgia" pitchFamily="18" charset="0"/>
            </a:endParaRPr>
          </a:p>
          <a:p>
            <a:r>
              <a:rPr lang="en-US" b="1" dirty="0" err="1" smtClean="0">
                <a:latin typeface="Georgia" pitchFamily="18" charset="0"/>
              </a:rPr>
              <a:t>Data.world</a:t>
            </a:r>
            <a:r>
              <a:rPr lang="en-US" b="1" dirty="0" smtClean="0">
                <a:latin typeface="Georgia" pitchFamily="18" charset="0"/>
              </a:rPr>
              <a:t>: </a:t>
            </a:r>
            <a:r>
              <a:rPr lang="en-US" dirty="0" smtClean="0">
                <a:latin typeface="Georgia" pitchFamily="18" charset="0"/>
              </a:rPr>
              <a:t>This platform hosts a variety of datasets, and you might find hotel booking datasets or related datasets for analysis.</a:t>
            </a:r>
          </a:p>
          <a:p>
            <a:r>
              <a:rPr lang="en-US" dirty="0" smtClean="0">
                <a:latin typeface="Georgia" pitchFamily="18" charset="0"/>
              </a:rPr>
              <a:t/>
            </a:r>
            <a:br>
              <a:rPr lang="en-US" dirty="0" smtClean="0">
                <a:latin typeface="Georgia" pitchFamily="18" charset="0"/>
              </a:rPr>
            </a:br>
            <a:endParaRPr lang="en-US" dirty="0">
              <a:latin typeface="Georgia" pitchFamily="18" charset="0"/>
            </a:endParaRPr>
          </a:p>
        </p:txBody>
      </p:sp>
    </p:spTree>
    <p:extLst>
      <p:ext uri="{BB962C8B-B14F-4D97-AF65-F5344CB8AC3E}">
        <p14:creationId xmlns:p14="http://schemas.microsoft.com/office/powerpoint/2010/main" xmlns=""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148716" y="2394743"/>
            <a:ext cx="9298744" cy="1325563"/>
          </a:xfrm>
        </p:spPr>
        <p:txBody>
          <a:bodyPr>
            <a:normAutofit/>
          </a:bodyPr>
          <a:lstStyle/>
          <a:p>
            <a:pPr algn="ctr"/>
            <a:r>
              <a:rPr lang="en-US" sz="6600" b="1" dirty="0">
                <a:solidFill>
                  <a:srgbClr val="002060"/>
                </a:solidFill>
                <a:latin typeface="Times New Roman" pitchFamily="18" charset="0"/>
                <a:cs typeface="Times New Roman" pitchFamily="18"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748047" y="107363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smtClean="0">
                <a:solidFill>
                  <a:schemeClr val="accent1"/>
                </a:solidFill>
                <a:latin typeface="Arial" panose="020B0604020202020204" pitchFamily="34" charset="0"/>
                <a:cs typeface="Arial" panose="020B0604020202020204" pitchFamily="34" charset="0"/>
              </a:rPr>
              <a:t>Statement :</a:t>
            </a:r>
            <a:endParaRPr lang="en-US" sz="4400" dirty="0"/>
          </a:p>
        </p:txBody>
      </p:sp>
      <p:sp>
        <p:nvSpPr>
          <p:cNvPr id="4" name="TextBox 3"/>
          <p:cNvSpPr txBox="1"/>
          <p:nvPr/>
        </p:nvSpPr>
        <p:spPr>
          <a:xfrm>
            <a:off x="828675" y="1743075"/>
            <a:ext cx="10787063" cy="3416320"/>
          </a:xfrm>
          <a:prstGeom prst="rect">
            <a:avLst/>
          </a:prstGeom>
          <a:noFill/>
        </p:spPr>
        <p:txBody>
          <a:bodyPr wrap="square" rtlCol="0">
            <a:spAutoFit/>
          </a:bodyPr>
          <a:lstStyle/>
          <a:p>
            <a:r>
              <a:rPr lang="en-US" sz="2400" dirty="0" smtClean="0">
                <a:latin typeface="Times New Roman" pitchFamily="18" charset="0"/>
                <a:cs typeface="Times New Roman" pitchFamily="18" charset="0"/>
              </a:rPr>
              <a:t>Have you ever wondered when the best time of year to book a hotel room is? Or the optimal length of stay in order to get the best daily rate? What if you wanted to predict whether or not a hotel was likely to receive a disproportionately high number of special requests? This hotel booking dataset can help you explore those questions!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analyze the data to discover important factors that govern the bookings.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500063" y="1357313"/>
            <a:ext cx="11172825" cy="4401205"/>
          </a:xfrm>
          <a:prstGeom prst="rect">
            <a:avLst/>
          </a:prstGeom>
          <a:noFill/>
        </p:spPr>
        <p:txBody>
          <a:bodyPr wrap="square" rtlCol="0">
            <a:spAutoFit/>
          </a:bodyPr>
          <a:lstStyle/>
          <a:p>
            <a:r>
              <a:rPr lang="en-US" sz="2000" b="1" dirty="0" smtClean="0">
                <a:latin typeface="Georgia" pitchFamily="18" charset="0"/>
                <a:cs typeface="Times New Roman" pitchFamily="18" charset="0"/>
              </a:rPr>
              <a:t>Data </a:t>
            </a:r>
            <a:r>
              <a:rPr lang="en-US" sz="2000" b="1" dirty="0" smtClean="0">
                <a:latin typeface="Georgia" pitchFamily="18" charset="0"/>
                <a:cs typeface="Times New Roman" pitchFamily="18" charset="0"/>
              </a:rPr>
              <a:t>Understanding</a:t>
            </a:r>
            <a:r>
              <a:rPr lang="en-US" sz="2000" b="1" dirty="0" smtClean="0">
                <a:latin typeface="Georgia" pitchFamily="18" charset="0"/>
                <a:cs typeface="Times New Roman" pitchFamily="18" charset="0"/>
              </a:rPr>
              <a:t>:</a:t>
            </a:r>
            <a:endParaRPr lang="en-US" sz="2000" dirty="0" smtClean="0">
              <a:latin typeface="Georgia" pitchFamily="18" charset="0"/>
              <a:cs typeface="Times New Roman" pitchFamily="18" charset="0"/>
            </a:endParaRPr>
          </a:p>
          <a:p>
            <a:r>
              <a:rPr lang="en-US" sz="2000" dirty="0" smtClean="0">
                <a:latin typeface="Georgia" pitchFamily="18" charset="0"/>
                <a:cs typeface="Times New Roman" pitchFamily="18" charset="0"/>
              </a:rPr>
              <a:t> </a:t>
            </a:r>
            <a:r>
              <a:rPr lang="en-US" sz="2000" dirty="0" smtClean="0">
                <a:latin typeface="Georgia" pitchFamily="18" charset="0"/>
                <a:cs typeface="Times New Roman" pitchFamily="18" charset="0"/>
              </a:rPr>
              <a:t>To start, make sure you fully comprehend the dataset's contents and structure. Recognize the meaning of each column, the different types of data, and any biases or limits that may exist in the data.</a:t>
            </a:r>
            <a:br>
              <a:rPr lang="en-US" sz="2000" dirty="0" smtClean="0">
                <a:latin typeface="Georgia" pitchFamily="18" charset="0"/>
                <a:cs typeface="Times New Roman" pitchFamily="18" charset="0"/>
              </a:rPr>
            </a:br>
            <a:r>
              <a:rPr lang="en-US" sz="2000" dirty="0" smtClean="0">
                <a:latin typeface="Georgia" pitchFamily="18" charset="0"/>
                <a:cs typeface="Times New Roman" pitchFamily="18" charset="0"/>
              </a:rPr>
              <a:t/>
            </a:r>
            <a:br>
              <a:rPr lang="en-US" sz="2000" dirty="0" smtClean="0">
                <a:latin typeface="Georgia" pitchFamily="18" charset="0"/>
                <a:cs typeface="Times New Roman" pitchFamily="18" charset="0"/>
              </a:rPr>
            </a:br>
            <a:r>
              <a:rPr lang="en-US" sz="2000" b="1" dirty="0" smtClean="0">
                <a:latin typeface="Georgia" pitchFamily="18" charset="0"/>
                <a:cs typeface="Times New Roman" pitchFamily="18" charset="0"/>
              </a:rPr>
              <a:t>Data Cleaning: </a:t>
            </a:r>
            <a:endParaRPr lang="en-US" sz="2000" b="1" dirty="0" smtClean="0">
              <a:latin typeface="Georgia" pitchFamily="18" charset="0"/>
              <a:cs typeface="Times New Roman" pitchFamily="18" charset="0"/>
            </a:endParaRPr>
          </a:p>
          <a:p>
            <a:r>
              <a:rPr lang="en-US" sz="2000" dirty="0" smtClean="0">
                <a:latin typeface="Georgia" pitchFamily="18" charset="0"/>
                <a:cs typeface="Times New Roman" pitchFamily="18" charset="0"/>
              </a:rPr>
              <a:t>Perform </a:t>
            </a:r>
            <a:r>
              <a:rPr lang="en-US" sz="2000" dirty="0" smtClean="0">
                <a:latin typeface="Georgia" pitchFamily="18" charset="0"/>
                <a:cs typeface="Times New Roman" pitchFamily="18" charset="0"/>
              </a:rPr>
              <a:t>preprocessing on the dataset to address outliers, inconsistent data, and missing values. This could include standardizing data formats, eliminating duplicates, and imputing missing information.</a:t>
            </a:r>
            <a:br>
              <a:rPr lang="en-US" sz="2000" dirty="0" smtClean="0">
                <a:latin typeface="Georgia" pitchFamily="18" charset="0"/>
                <a:cs typeface="Times New Roman" pitchFamily="18" charset="0"/>
              </a:rPr>
            </a:br>
            <a:r>
              <a:rPr lang="en-US" sz="2000" dirty="0" smtClean="0">
                <a:latin typeface="Georgia" pitchFamily="18" charset="0"/>
                <a:cs typeface="Times New Roman" pitchFamily="18" charset="0"/>
              </a:rPr>
              <a:t/>
            </a:r>
            <a:br>
              <a:rPr lang="en-US" sz="2000" dirty="0" smtClean="0">
                <a:latin typeface="Georgia" pitchFamily="18" charset="0"/>
                <a:cs typeface="Times New Roman" pitchFamily="18" charset="0"/>
              </a:rPr>
            </a:br>
            <a:r>
              <a:rPr lang="en-US" sz="2000" b="1" dirty="0" smtClean="0">
                <a:latin typeface="Georgia" pitchFamily="18" charset="0"/>
                <a:cs typeface="Times New Roman" pitchFamily="18" charset="0"/>
              </a:rPr>
              <a:t>Exploratory Data Analysis (EDA): </a:t>
            </a:r>
            <a:r>
              <a:rPr lang="en-US" sz="2000" dirty="0" smtClean="0">
                <a:latin typeface="Georgia" pitchFamily="18" charset="0"/>
                <a:cs typeface="Times New Roman" pitchFamily="18" charset="0"/>
              </a:rPr>
              <a:t/>
            </a:r>
            <a:br>
              <a:rPr lang="en-US" sz="2000" dirty="0" smtClean="0">
                <a:latin typeface="Georgia" pitchFamily="18" charset="0"/>
                <a:cs typeface="Times New Roman" pitchFamily="18" charset="0"/>
              </a:rPr>
            </a:br>
            <a:r>
              <a:rPr lang="en-US" sz="2000" dirty="0" smtClean="0">
                <a:latin typeface="Georgia" pitchFamily="18" charset="0"/>
                <a:cs typeface="Times New Roman" pitchFamily="18" charset="0"/>
              </a:rPr>
              <a:t>Conduct exploratory data analysis </a:t>
            </a:r>
            <a:r>
              <a:rPr lang="en-US" sz="2000" dirty="0" smtClean="0">
                <a:latin typeface="Georgia" pitchFamily="18" charset="0"/>
                <a:cs typeface="Times New Roman" pitchFamily="18" charset="0"/>
              </a:rPr>
              <a:t> to </a:t>
            </a:r>
            <a:r>
              <a:rPr lang="en-US" sz="2000" dirty="0" smtClean="0">
                <a:latin typeface="Georgia" pitchFamily="18" charset="0"/>
                <a:cs typeface="Times New Roman" pitchFamily="18" charset="0"/>
              </a:rPr>
              <a:t>learn more about the dataset. Examine the connections between various variables and look for patterns, trends, and correlations. For this, visualizations like </a:t>
            </a:r>
            <a:r>
              <a:rPr lang="en-US" sz="2000" dirty="0" smtClean="0">
                <a:latin typeface="Georgia" pitchFamily="18" charset="0"/>
                <a:cs typeface="Times New Roman" pitchFamily="18" charset="0"/>
              </a:rPr>
              <a:t>heat maps</a:t>
            </a:r>
            <a:r>
              <a:rPr lang="en-US" sz="2000" dirty="0" smtClean="0">
                <a:latin typeface="Georgia" pitchFamily="18" charset="0"/>
                <a:cs typeface="Times New Roman" pitchFamily="18" charset="0"/>
              </a:rPr>
              <a:t>, scatter plots, and histograms might be helpful</a:t>
            </a:r>
            <a:r>
              <a:rPr lang="en-US" sz="2000" dirty="0" smtClean="0">
                <a:latin typeface="Georgia" pitchFamily="18" charset="0"/>
                <a:cs typeface="Times New Roman" pitchFamily="18" charset="0"/>
              </a:rPr>
              <a:t>.</a:t>
            </a:r>
            <a:endParaRPr lang="en-US" sz="2000" dirty="0">
              <a:latin typeface="Georgia" pitchFamily="18" charset="0"/>
              <a:cs typeface="Times New Roman" pitchFamily="18"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TextBox 3"/>
          <p:cNvSpPr txBox="1"/>
          <p:nvPr/>
        </p:nvSpPr>
        <p:spPr>
          <a:xfrm>
            <a:off x="528638" y="1357313"/>
            <a:ext cx="11187112" cy="5016758"/>
          </a:xfrm>
          <a:prstGeom prst="rect">
            <a:avLst/>
          </a:prstGeom>
          <a:noFill/>
        </p:spPr>
        <p:txBody>
          <a:bodyPr wrap="square" rtlCol="0">
            <a:spAutoFit/>
          </a:bodyPr>
          <a:lstStyle/>
          <a:p>
            <a:r>
              <a:rPr lang="en-US" sz="2000" b="1" dirty="0" smtClean="0">
                <a:latin typeface="Georgia" pitchFamily="18" charset="0"/>
              </a:rPr>
              <a:t>Future Engineering:</a:t>
            </a:r>
          </a:p>
          <a:p>
            <a:r>
              <a:rPr lang="en-US" sz="2000" dirty="0" smtClean="0">
                <a:latin typeface="Georgia" pitchFamily="18" charset="0"/>
              </a:rPr>
              <a:t>Improve </a:t>
            </a:r>
            <a:r>
              <a:rPr lang="en-US" sz="2000" dirty="0" smtClean="0">
                <a:latin typeface="Georgia" pitchFamily="18" charset="0"/>
              </a:rPr>
              <a:t>the representation of the underlying patterns in the data by adding new features or altering current ones. Features like the total number of guests, the booking lead time (the period between booking and arrival), or seasonality indicators, for instance, might be derived</a:t>
            </a:r>
            <a:r>
              <a:rPr lang="en-US" sz="2000" dirty="0" smtClean="0">
                <a:latin typeface="Georgia" pitchFamily="18" charset="0"/>
              </a:rPr>
              <a:t>.</a:t>
            </a:r>
          </a:p>
          <a:p>
            <a:r>
              <a:rPr lang="en-US" sz="2000" dirty="0" smtClean="0">
                <a:latin typeface="Georgia" pitchFamily="18" charset="0"/>
              </a:rPr>
              <a:t/>
            </a:r>
            <a:br>
              <a:rPr lang="en-US" sz="2000" dirty="0" smtClean="0">
                <a:latin typeface="Georgia" pitchFamily="18" charset="0"/>
              </a:rPr>
            </a:br>
            <a:r>
              <a:rPr lang="en-US" sz="2000" b="1" dirty="0" smtClean="0">
                <a:latin typeface="Georgia" pitchFamily="18" charset="0"/>
              </a:rPr>
              <a:t>Modeling and Prediction: </a:t>
            </a:r>
            <a:endParaRPr lang="en-US" sz="2000" b="1" dirty="0" smtClean="0">
              <a:latin typeface="Georgia" pitchFamily="18" charset="0"/>
            </a:endParaRPr>
          </a:p>
          <a:p>
            <a:r>
              <a:rPr lang="en-US" sz="2000" dirty="0" smtClean="0">
                <a:latin typeface="Georgia" pitchFamily="18" charset="0"/>
              </a:rPr>
              <a:t>Using </a:t>
            </a:r>
            <a:r>
              <a:rPr lang="en-US" sz="2000" dirty="0" smtClean="0">
                <a:latin typeface="Georgia" pitchFamily="18" charset="0"/>
              </a:rPr>
              <a:t>machine learning techniques like regression, classification, or clustering, create predictive models based on the goals of your investigation. Utilizing the proper measures, assess the models' performance and make any necessary adjustments</a:t>
            </a:r>
            <a:r>
              <a:rPr lang="en-US" sz="2000" dirty="0" smtClean="0">
                <a:latin typeface="Georgia" pitchFamily="18" charset="0"/>
              </a:rPr>
              <a:t>.</a:t>
            </a:r>
          </a:p>
          <a:p>
            <a:r>
              <a:rPr lang="en-US" sz="2000" dirty="0" smtClean="0">
                <a:latin typeface="Georgia" pitchFamily="18" charset="0"/>
              </a:rPr>
              <a:t/>
            </a:r>
            <a:br>
              <a:rPr lang="en-US" sz="2000" dirty="0" smtClean="0">
                <a:latin typeface="Georgia" pitchFamily="18" charset="0"/>
              </a:rPr>
            </a:br>
            <a:r>
              <a:rPr lang="en-US" sz="2000" b="1" dirty="0" smtClean="0">
                <a:latin typeface="Georgia" pitchFamily="18" charset="0"/>
              </a:rPr>
              <a:t>Interpretation and Insights: </a:t>
            </a:r>
            <a:endParaRPr lang="en-US" sz="2000" b="1" dirty="0" smtClean="0">
              <a:latin typeface="Georgia" pitchFamily="18" charset="0"/>
            </a:endParaRPr>
          </a:p>
          <a:p>
            <a:r>
              <a:rPr lang="en-US" sz="2000" dirty="0" smtClean="0">
                <a:latin typeface="Georgia" pitchFamily="18" charset="0"/>
              </a:rPr>
              <a:t>Make </a:t>
            </a:r>
            <a:r>
              <a:rPr lang="en-US" sz="2000" dirty="0" smtClean="0">
                <a:latin typeface="Georgia" pitchFamily="18" charset="0"/>
              </a:rPr>
              <a:t>sense of the data </a:t>
            </a:r>
            <a:r>
              <a:rPr lang="en-US" sz="2000" dirty="0" smtClean="0">
                <a:latin typeface="Georgia" pitchFamily="18" charset="0"/>
              </a:rPr>
              <a:t>by interpreting </a:t>
            </a:r>
            <a:r>
              <a:rPr lang="en-US" sz="2000" dirty="0" smtClean="0">
                <a:latin typeface="Georgia" pitchFamily="18" charset="0"/>
              </a:rPr>
              <a:t>the analysis's findings. Determine the important variables that affect hotel reservations, such as the lead time for bookings, the season, visitor demographics, and the availability of amenities. Decisions on business and tactics for improving hotel operations can be influenced by these findings.</a:t>
            </a:r>
            <a:br>
              <a:rPr lang="en-US" sz="2000" dirty="0" smtClean="0">
                <a:latin typeface="Georgia" pitchFamily="18" charset="0"/>
              </a:rPr>
            </a:br>
            <a:endParaRPr lang="en-US" sz="2000" dirty="0">
              <a:latin typeface="Georg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342" y="887893"/>
            <a:ext cx="11029616" cy="530296"/>
          </a:xfrm>
        </p:spPr>
        <p:txBody>
          <a:bodyPr/>
          <a:lstStyle/>
          <a:p>
            <a:r>
              <a:rPr lang="en-US" dirty="0" smtClean="0"/>
              <a:t>Cont…</a:t>
            </a:r>
            <a:endParaRPr lang="en-US" dirty="0"/>
          </a:p>
        </p:txBody>
      </p:sp>
      <p:sp>
        <p:nvSpPr>
          <p:cNvPr id="4" name="TextBox 3"/>
          <p:cNvSpPr txBox="1"/>
          <p:nvPr/>
        </p:nvSpPr>
        <p:spPr>
          <a:xfrm>
            <a:off x="685800" y="1785938"/>
            <a:ext cx="10929937" cy="2862322"/>
          </a:xfrm>
          <a:prstGeom prst="rect">
            <a:avLst/>
          </a:prstGeom>
          <a:noFill/>
        </p:spPr>
        <p:txBody>
          <a:bodyPr wrap="square" rtlCol="0">
            <a:spAutoFit/>
          </a:bodyPr>
          <a:lstStyle/>
          <a:p>
            <a:r>
              <a:rPr lang="en-US" sz="2000" b="1" dirty="0" smtClean="0">
                <a:latin typeface="Georgia" pitchFamily="18" charset="0"/>
              </a:rPr>
              <a:t>Reporting and Documentation</a:t>
            </a:r>
            <a:r>
              <a:rPr lang="en-US" sz="2000" b="1" dirty="0" smtClean="0">
                <a:latin typeface="Georgia" pitchFamily="18" charset="0"/>
              </a:rPr>
              <a:t>:</a:t>
            </a:r>
          </a:p>
          <a:p>
            <a:r>
              <a:rPr lang="en-US" sz="2000" dirty="0" smtClean="0">
                <a:latin typeface="Georgia" pitchFamily="18" charset="0"/>
              </a:rPr>
              <a:t> </a:t>
            </a:r>
            <a:r>
              <a:rPr lang="en-US" sz="2000" dirty="0" smtClean="0">
                <a:latin typeface="Georgia" pitchFamily="18" charset="0"/>
              </a:rPr>
              <a:t>Keep track of your analytical procedure, including the procedures taken to prepare the data, create the model, and record your conclusions. To properly convey your ideas to stakeholders, create reports or presentations that are succinct and easy to read. </a:t>
            </a:r>
            <a:br>
              <a:rPr lang="en-US" sz="2000" dirty="0" smtClean="0">
                <a:latin typeface="Georgia" pitchFamily="18" charset="0"/>
              </a:rPr>
            </a:br>
            <a:r>
              <a:rPr lang="en-US" sz="2000" b="1" dirty="0" smtClean="0">
                <a:latin typeface="Georgia" pitchFamily="18" charset="0"/>
              </a:rPr>
              <a:t/>
            </a:r>
            <a:br>
              <a:rPr lang="en-US" sz="2000" b="1" dirty="0" smtClean="0">
                <a:latin typeface="Georgia" pitchFamily="18" charset="0"/>
              </a:rPr>
            </a:br>
            <a:r>
              <a:rPr lang="en-US" sz="2000" b="1" dirty="0" smtClean="0">
                <a:latin typeface="Georgia" pitchFamily="18" charset="0"/>
              </a:rPr>
              <a:t>Iterative Improvement</a:t>
            </a:r>
            <a:r>
              <a:rPr lang="en-US" sz="2000" b="1" dirty="0" smtClean="0">
                <a:latin typeface="Georgia" pitchFamily="18" charset="0"/>
              </a:rPr>
              <a:t>:</a:t>
            </a:r>
          </a:p>
          <a:p>
            <a:r>
              <a:rPr lang="en-US" sz="2000" dirty="0" smtClean="0">
                <a:latin typeface="Georgia" pitchFamily="18" charset="0"/>
              </a:rPr>
              <a:t>Constantly </a:t>
            </a:r>
            <a:r>
              <a:rPr lang="en-US" sz="2000" dirty="0" smtClean="0">
                <a:latin typeface="Georgia" pitchFamily="18" charset="0"/>
              </a:rPr>
              <a:t>improve your models and analysis in light of user input and fresh information. Continue investigating fresh queries and theories to wring more value out of the dataset.</a:t>
            </a:r>
            <a:br>
              <a:rPr lang="en-US" sz="2000" dirty="0" smtClean="0">
                <a:latin typeface="Georgia" pitchFamily="18" charset="0"/>
              </a:rPr>
            </a:br>
            <a:endParaRPr lang="en-US" sz="2000" dirty="0">
              <a:latin typeface="Georg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p:cNvSpPr txBox="1"/>
          <p:nvPr/>
        </p:nvSpPr>
        <p:spPr>
          <a:xfrm>
            <a:off x="714375" y="1314450"/>
            <a:ext cx="10972800" cy="5078313"/>
          </a:xfrm>
          <a:prstGeom prst="rect">
            <a:avLst/>
          </a:prstGeom>
          <a:noFill/>
        </p:spPr>
        <p:txBody>
          <a:bodyPr wrap="square" rtlCol="0">
            <a:spAutoFit/>
          </a:bodyPr>
          <a:lstStyle/>
          <a:p>
            <a:r>
              <a:rPr lang="en-US" b="1" dirty="0" smtClean="0">
                <a:latin typeface="Georgia" pitchFamily="18" charset="0"/>
              </a:rPr>
              <a:t>Machine Learning and Statistical Analysis: </a:t>
            </a:r>
            <a:endParaRPr lang="en-US" b="1" dirty="0" smtClean="0">
              <a:latin typeface="Georgia" pitchFamily="18" charset="0"/>
            </a:endParaRPr>
          </a:p>
          <a:p>
            <a:r>
              <a:rPr lang="en-US" dirty="0" smtClean="0">
                <a:latin typeface="Georgia" pitchFamily="18" charset="0"/>
              </a:rPr>
              <a:t>You </a:t>
            </a:r>
            <a:r>
              <a:rPr lang="en-US" dirty="0" smtClean="0">
                <a:latin typeface="Georgia" pitchFamily="18" charset="0"/>
              </a:rPr>
              <a:t>can investigate the connections between the various variables in the dataset by using statistical analysis techniques. Descriptive statistics, correlation analysis, and hypothesis testing may be used in this process to find important variables influencing reservations. Additionally, machine learning algorithms can be used for predictive modeling, which includes demand forecasting, pattern recognition in booking behavior, and cancelation prediction.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Data visualization: </a:t>
            </a:r>
            <a:endParaRPr lang="en-US" b="1" dirty="0" smtClean="0">
              <a:latin typeface="Georgia" pitchFamily="18" charset="0"/>
            </a:endParaRPr>
          </a:p>
          <a:p>
            <a:r>
              <a:rPr lang="en-US" dirty="0" smtClean="0">
                <a:latin typeface="Georgia" pitchFamily="18" charset="0"/>
              </a:rPr>
              <a:t>Tools </a:t>
            </a:r>
            <a:r>
              <a:rPr lang="en-US" dirty="0" smtClean="0">
                <a:latin typeface="Georgia" pitchFamily="18" charset="0"/>
              </a:rPr>
              <a:t>and methods for data visualization can be used to examine trends and patterns in the dataset. Important insights can be gained by tracking booking trends over time, distributing bookings according to various factors (such as number of guests, length of stay, and so on), and doing a geography analysis (if location data is available</a:t>
            </a:r>
            <a:r>
              <a:rPr lang="en-US" dirty="0" smtClean="0">
                <a:latin typeface="Georgia" pitchFamily="18" charset="0"/>
              </a:rPr>
              <a:t>).</a:t>
            </a:r>
          </a:p>
          <a:p>
            <a:endParaRPr lang="en-US" dirty="0" smtClean="0">
              <a:latin typeface="Georgia" pitchFamily="18" charset="0"/>
            </a:endParaRPr>
          </a:p>
          <a:p>
            <a:r>
              <a:rPr lang="en-US" b="1" dirty="0" smtClean="0">
                <a:latin typeface="Georgia" pitchFamily="18" charset="0"/>
              </a:rPr>
              <a:t>Predictive Analytics</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You can create models to estimate future reservations, pinpoint periods of high demand, or anticipate unique demands by using predictive modeling approaches. Techniques like time series forecasting, regression analysis, and classification algorithms may be used in this.</a:t>
            </a:r>
            <a:r>
              <a:rPr lang="en-US" dirty="0" smtClean="0"/>
              <a:t/>
            </a:r>
            <a:br>
              <a:rPr lang="en-US" dirty="0" smtClean="0"/>
            </a:br>
            <a:endParaRPr lang="en-US" dirty="0"/>
          </a:p>
        </p:txBody>
      </p:sp>
    </p:spTree>
    <p:extLst>
      <p:ext uri="{BB962C8B-B14F-4D97-AF65-F5344CB8AC3E}">
        <p14:creationId xmlns:p14="http://schemas.microsoft.com/office/powerpoint/2010/main" xmlns=""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TextBox 3"/>
          <p:cNvSpPr txBox="1"/>
          <p:nvPr/>
        </p:nvSpPr>
        <p:spPr>
          <a:xfrm>
            <a:off x="514350" y="1400175"/>
            <a:ext cx="11201400" cy="4524315"/>
          </a:xfrm>
          <a:prstGeom prst="rect">
            <a:avLst/>
          </a:prstGeom>
          <a:noFill/>
        </p:spPr>
        <p:txBody>
          <a:bodyPr wrap="square" rtlCol="0">
            <a:spAutoFit/>
          </a:bodyPr>
          <a:lstStyle/>
          <a:p>
            <a:r>
              <a:rPr lang="en-US" b="1" dirty="0" smtClean="0">
                <a:latin typeface="Georgia" pitchFamily="18" charset="0"/>
              </a:rPr>
              <a:t>Natural Language Processing (NLP): </a:t>
            </a:r>
            <a:endParaRPr lang="en-US" b="1" dirty="0" smtClean="0">
              <a:latin typeface="Georgia" pitchFamily="18" charset="0"/>
            </a:endParaRPr>
          </a:p>
          <a:p>
            <a:r>
              <a:rPr lang="en-US" dirty="0" smtClean="0">
                <a:latin typeface="Georgia" pitchFamily="18" charset="0"/>
              </a:rPr>
              <a:t>NLP </a:t>
            </a:r>
            <a:r>
              <a:rPr lang="en-US" dirty="0" smtClean="0">
                <a:latin typeface="Georgia" pitchFamily="18" charset="0"/>
              </a:rPr>
              <a:t>techniques can be used to extract insights from unstructured text if the dataset contains textual data, such as customer reviews or specific requests. Sentiment analysis, topic modeling, or the extraction of crucial terms associated with certain requests may be used in this.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Optimization Techniques</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By figuring out the best pricing plans, room distribution guidelines, or resource allocation (such parking spots), optimization techniques can be used to increase hotel income or occupancy rates. Methods like integer programming, dynamic pricing algorithms, and linear programming may be used in this.</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dirty="0" smtClean="0">
                <a:latin typeface="Georgia" pitchFamily="18" charset="0"/>
              </a:rPr>
              <a:t/>
            </a:r>
            <a:br>
              <a:rPr lang="en-US" dirty="0" smtClean="0">
                <a:latin typeface="Georgia" pitchFamily="18" charset="0"/>
              </a:rPr>
            </a:br>
            <a:r>
              <a:rPr lang="en-US" b="1" dirty="0" smtClean="0">
                <a:latin typeface="Georgia" pitchFamily="18" charset="0"/>
              </a:rPr>
              <a:t>Customer segmentation</a:t>
            </a:r>
            <a:r>
              <a:rPr lang="en-US" b="1" dirty="0" smtClean="0">
                <a:latin typeface="Georgia" pitchFamily="18" charset="0"/>
              </a:rPr>
              <a:t>:</a:t>
            </a:r>
          </a:p>
          <a:p>
            <a:r>
              <a:rPr lang="en-US" dirty="0" smtClean="0">
                <a:latin typeface="Georgia" pitchFamily="18" charset="0"/>
              </a:rPr>
              <a:t> </a:t>
            </a:r>
            <a:r>
              <a:rPr lang="en-US" dirty="0" smtClean="0">
                <a:latin typeface="Georgia" pitchFamily="18" charset="0"/>
              </a:rPr>
              <a:t>Personalized services and focused marketing techniques can benefit from breaking down customers into groups according to their booking habits, preferences, or demographics. For this, segmentation methods or clustering algorithms can be used</a:t>
            </a:r>
            <a:r>
              <a:rPr lang="en-US" dirty="0" smtClean="0"/>
              <a:t>.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t>
            </a:r>
            <a:r>
              <a:rPr lang="en-US" sz="4400" b="1" dirty="0" smtClean="0">
                <a:solidFill>
                  <a:schemeClr val="accent1"/>
                </a:solidFill>
                <a:latin typeface="Arial"/>
                <a:ea typeface="+mj-lt"/>
                <a:cs typeface="Arial"/>
              </a:rPr>
              <a:t>&amp; </a:t>
            </a:r>
            <a:r>
              <a:rPr lang="en-US" sz="4400" b="1" dirty="0" err="1" smtClean="0">
                <a:solidFill>
                  <a:schemeClr val="accent1"/>
                </a:solidFill>
                <a:latin typeface="Arial"/>
                <a:ea typeface="+mj-lt"/>
                <a:cs typeface="Arial"/>
              </a:rPr>
              <a:t>progr</a:t>
            </a:r>
            <a:r>
              <a:rPr lang="en-US" sz="4400" b="1" dirty="0" err="1" smtClean="0">
                <a:solidFill>
                  <a:schemeClr val="accent1"/>
                </a:solidFill>
                <a:latin typeface="Arial"/>
                <a:ea typeface="+mj-lt"/>
                <a:cs typeface="Arial"/>
              </a:rPr>
              <a:t>AM</a:t>
            </a:r>
            <a:endParaRPr lang="en-US" dirty="0"/>
          </a:p>
        </p:txBody>
      </p:sp>
      <p:sp>
        <p:nvSpPr>
          <p:cNvPr id="4" name="TextBox 3"/>
          <p:cNvSpPr txBox="1"/>
          <p:nvPr/>
        </p:nvSpPr>
        <p:spPr>
          <a:xfrm>
            <a:off x="800099" y="1385888"/>
            <a:ext cx="10829925" cy="4093428"/>
          </a:xfrm>
          <a:prstGeom prst="rect">
            <a:avLst/>
          </a:prstGeom>
          <a:noFill/>
        </p:spPr>
        <p:txBody>
          <a:bodyPr wrap="square" rtlCol="0">
            <a:spAutoFit/>
          </a:bodyPr>
          <a:lstStyle/>
          <a:p>
            <a:r>
              <a:rPr lang="en-US" sz="2000" dirty="0" smtClean="0">
                <a:latin typeface="Georgia" pitchFamily="18" charset="0"/>
              </a:rPr>
              <a:t>import pandas as pd </a:t>
            </a:r>
          </a:p>
          <a:p>
            <a:r>
              <a:rPr lang="en-US" sz="2000" dirty="0" smtClean="0">
                <a:latin typeface="Georgia" pitchFamily="18" charset="0"/>
              </a:rPr>
              <a:t>import </a:t>
            </a:r>
            <a:r>
              <a:rPr lang="en-US" sz="2000" dirty="0" err="1" smtClean="0">
                <a:latin typeface="Georgia" pitchFamily="18" charset="0"/>
              </a:rPr>
              <a:t>matplotlib.pyplot</a:t>
            </a:r>
            <a:r>
              <a:rPr lang="en-US" sz="2000" dirty="0" smtClean="0">
                <a:latin typeface="Georgia" pitchFamily="18" charset="0"/>
              </a:rPr>
              <a:t> as </a:t>
            </a:r>
            <a:r>
              <a:rPr lang="en-US" sz="2000" dirty="0" err="1" smtClean="0">
                <a:latin typeface="Georgia" pitchFamily="18" charset="0"/>
              </a:rPr>
              <a:t>plt</a:t>
            </a:r>
            <a:r>
              <a:rPr lang="en-US" sz="2000" dirty="0" smtClean="0">
                <a:latin typeface="Georgia" pitchFamily="18" charset="0"/>
              </a:rPr>
              <a:t> </a:t>
            </a:r>
          </a:p>
          <a:p>
            <a:r>
              <a:rPr lang="en-US" sz="2000" dirty="0" smtClean="0">
                <a:latin typeface="Georgia" pitchFamily="18" charset="0"/>
              </a:rPr>
              <a:t>import </a:t>
            </a:r>
            <a:r>
              <a:rPr lang="en-US" sz="2000" dirty="0" err="1" smtClean="0">
                <a:latin typeface="Georgia" pitchFamily="18" charset="0"/>
              </a:rPr>
              <a:t>seaborn</a:t>
            </a:r>
            <a:r>
              <a:rPr lang="en-US" sz="2000" dirty="0" smtClean="0">
                <a:latin typeface="Georgia" pitchFamily="18" charset="0"/>
              </a:rPr>
              <a:t> as </a:t>
            </a:r>
            <a:r>
              <a:rPr lang="en-US" sz="2000" dirty="0" err="1" smtClean="0">
                <a:latin typeface="Georgia" pitchFamily="18" charset="0"/>
              </a:rPr>
              <a:t>sns</a:t>
            </a:r>
            <a:endParaRPr lang="en-US" sz="2000" dirty="0" smtClean="0">
              <a:latin typeface="Georgia" pitchFamily="18" charset="0"/>
            </a:endParaRPr>
          </a:p>
          <a:p>
            <a:endParaRPr lang="en-US" sz="2000" dirty="0" smtClean="0">
              <a:latin typeface="Georgia" pitchFamily="18" charset="0"/>
            </a:endParaRPr>
          </a:p>
          <a:p>
            <a:r>
              <a:rPr lang="en-US" sz="2000" dirty="0" smtClean="0">
                <a:latin typeface="Georgia" pitchFamily="18" charset="0"/>
              </a:rPr>
              <a:t># Load the dataset</a:t>
            </a:r>
          </a:p>
          <a:p>
            <a:r>
              <a:rPr lang="en-US" sz="2000" dirty="0" err="1" smtClean="0">
                <a:latin typeface="Georgia" pitchFamily="18" charset="0"/>
              </a:rPr>
              <a:t>hotel_data</a:t>
            </a:r>
            <a:r>
              <a:rPr lang="en-US" sz="2000" dirty="0" smtClean="0">
                <a:latin typeface="Georgia" pitchFamily="18" charset="0"/>
              </a:rPr>
              <a:t> = </a:t>
            </a:r>
            <a:r>
              <a:rPr lang="en-US" sz="2000" dirty="0" err="1" smtClean="0">
                <a:latin typeface="Georgia" pitchFamily="18" charset="0"/>
              </a:rPr>
              <a:t>pd.read_csv</a:t>
            </a:r>
            <a:r>
              <a:rPr lang="en-US" sz="2000" dirty="0" smtClean="0">
                <a:latin typeface="Georgia" pitchFamily="18" charset="0"/>
              </a:rPr>
              <a:t>('hotel_bookings.csv')</a:t>
            </a:r>
          </a:p>
          <a:p>
            <a:endParaRPr lang="en-US" sz="2000" dirty="0" smtClean="0">
              <a:latin typeface="Georgia" pitchFamily="18" charset="0"/>
            </a:endParaRPr>
          </a:p>
          <a:p>
            <a:r>
              <a:rPr lang="en-US" sz="2000" dirty="0" smtClean="0">
                <a:latin typeface="Georgia" pitchFamily="18" charset="0"/>
              </a:rPr>
              <a:t># Display basic information about the dataset print("Dataset Info:")</a:t>
            </a:r>
          </a:p>
          <a:p>
            <a:r>
              <a:rPr lang="en-US" sz="2000" dirty="0" smtClean="0">
                <a:latin typeface="Georgia" pitchFamily="18" charset="0"/>
              </a:rPr>
              <a:t>print(hotel_data.info()) </a:t>
            </a:r>
          </a:p>
          <a:p>
            <a:endParaRPr lang="en-US" sz="2000" dirty="0" smtClean="0">
              <a:latin typeface="Georgia" pitchFamily="18" charset="0"/>
            </a:endParaRPr>
          </a:p>
          <a:p>
            <a:r>
              <a:rPr lang="en-US" sz="2000" dirty="0" smtClean="0">
                <a:latin typeface="Georgia" pitchFamily="18" charset="0"/>
              </a:rPr>
              <a:t># Display the first few rows of the dataset </a:t>
            </a:r>
          </a:p>
          <a:p>
            <a:r>
              <a:rPr lang="en-US" sz="2000" dirty="0" smtClean="0">
                <a:latin typeface="Georgia" pitchFamily="18" charset="0"/>
              </a:rPr>
              <a:t>print("\</a:t>
            </a:r>
            <a:r>
              <a:rPr lang="en-US" sz="2000" dirty="0" err="1" smtClean="0">
                <a:latin typeface="Georgia" pitchFamily="18" charset="0"/>
              </a:rPr>
              <a:t>nFirst</a:t>
            </a:r>
            <a:r>
              <a:rPr lang="en-US" sz="2000" dirty="0" smtClean="0">
                <a:latin typeface="Georgia" pitchFamily="18" charset="0"/>
              </a:rPr>
              <a:t> few rows of the dataset:")</a:t>
            </a:r>
          </a:p>
          <a:p>
            <a:r>
              <a:rPr lang="en-US" sz="2000" dirty="0" smtClean="0">
                <a:latin typeface="Georgia" pitchFamily="18" charset="0"/>
              </a:rPr>
              <a:t>print(</a:t>
            </a:r>
            <a:r>
              <a:rPr lang="en-US" sz="2000" dirty="0" err="1" smtClean="0">
                <a:latin typeface="Georgia" pitchFamily="18" charset="0"/>
              </a:rPr>
              <a:t>hotel_data.head</a:t>
            </a:r>
            <a:r>
              <a:rPr lang="en-US" sz="2000" dirty="0" smtClean="0">
                <a:latin typeface="Georgia" pitchFamily="18" charset="0"/>
              </a:rPr>
              <a:t>())</a:t>
            </a:r>
            <a:endParaRPr lang="en-US" sz="2000" dirty="0">
              <a:latin typeface="Georgia" pitchFamily="18" charset="0"/>
            </a:endParaRPr>
          </a:p>
        </p:txBody>
      </p:sp>
    </p:spTree>
    <p:extLst>
      <p:ext uri="{BB962C8B-B14F-4D97-AF65-F5344CB8AC3E}">
        <p14:creationId xmlns:p14="http://schemas.microsoft.com/office/powerpoint/2010/main" xmlns=""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1239</Words>
  <Application>Microsoft Office PowerPoint</Application>
  <PresentationFormat>Custom</PresentationFormat>
  <Paragraphs>138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Hotel Booking Analysis</vt:lpstr>
      <vt:lpstr>OUTLINE</vt:lpstr>
      <vt:lpstr>Problem Statement :</vt:lpstr>
      <vt:lpstr>Proposed Solution</vt:lpstr>
      <vt:lpstr>Cont…</vt:lpstr>
      <vt:lpstr>Cont…</vt:lpstr>
      <vt:lpstr>System  Approach</vt:lpstr>
      <vt:lpstr>Cont…</vt:lpstr>
      <vt:lpstr>Algorithm &amp; progrAM</vt:lpstr>
      <vt:lpstr>Cont…</vt:lpstr>
      <vt:lpstr>Cont…</vt:lpstr>
      <vt:lpstr>Result:</vt:lpstr>
      <vt:lpstr>Conclusion</vt:lpstr>
      <vt:lpstr>Slide 14</vt:lpstr>
      <vt:lpstr>Cont…</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33</cp:revision>
  <dcterms:created xsi:type="dcterms:W3CDTF">2021-05-26T16:50:10Z</dcterms:created>
  <dcterms:modified xsi:type="dcterms:W3CDTF">2024-04-04T08:54:13Z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