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6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15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29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48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9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13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36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381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56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565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87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6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FE7C5-F6A1-AAA5-C6CB-DF3AF74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E96C-3BC9-B46E-4602-AD3E0B7D0394}"/>
              </a:ext>
            </a:extLst>
          </p:cNvPr>
          <p:cNvSpPr txBox="1"/>
          <p:nvPr/>
        </p:nvSpPr>
        <p:spPr>
          <a:xfrm>
            <a:off x="2653128" y="3011941"/>
            <a:ext cx="4458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Me Tired Camp #2</a:t>
            </a:r>
            <a:endParaRPr lang="en-US" sz="33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3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Part 2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35185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2EDE-6C6B-A8D8-CA3D-4B396F2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2991075" y="2851919"/>
            <a:ext cx="3161851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r>
              <a:rPr lang="en-US" sz="3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operator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3910-BF28-08B7-313F-21176339D7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888388" y="1427716"/>
            <a:ext cx="64291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เป็นเครื่องหมายเชิงตรรกศาสตร์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888388" y="2025027"/>
            <a:ext cx="705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020100" y="2414443"/>
            <a:ext cx="51603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เครื่องหมายหลักๆ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758856" y="4160089"/>
            <a:ext cx="42487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888388" y="3238101"/>
            <a:ext cx="705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เครื่องหมายเปรียบเทียบเชิงคณิตศาสตร์</a:t>
            </a:r>
            <a:endParaRPr lang="en-US" sz="27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86DA-410E-4A4C-6E77-AA98FAE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843165" y="2701878"/>
            <a:ext cx="7457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ชนิดหนึ่งที่จะตรวจสอบได้ว่า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 A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อยู่ใน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ABC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มั้ย</a:t>
            </a:r>
          </a:p>
          <a:p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3134F-5582-C4FB-300A-D40BBCA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2353798" y="2932711"/>
            <a:ext cx="44364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 </a:t>
            </a:r>
          </a:p>
          <a:p>
            <a:pPr algn="ctr"/>
            <a:r>
              <a:rPr lang="en-US" sz="3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821F0-B83B-AE5F-99F2-20EA515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133025" y="1986617"/>
            <a:ext cx="1991896" cy="78291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0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200555" y="1186505"/>
            <a:ext cx="6362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เป็นการทำคำสั่งซ้ำเมื่อ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ยังคงเป็นจริงอยู่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268085" y="3466698"/>
            <a:ext cx="1727440" cy="7052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133024" y="2378076"/>
            <a:ext cx="135060" cy="1441228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128973" y="2769532"/>
            <a:ext cx="2832" cy="697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2193576" y="2931422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15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268085" y="4704699"/>
            <a:ext cx="1727440" cy="7052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131804" y="2378075"/>
            <a:ext cx="993116" cy="2326624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3339865" y="2168570"/>
            <a:ext cx="7838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6144548" y="2841668"/>
            <a:ext cx="28380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6075506" y="3063539"/>
            <a:ext cx="256697" cy="70012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3574126" y="3142711"/>
            <a:ext cx="24090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ทำเหมือนกับ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else)</a:t>
            </a:r>
          </a:p>
          <a:p>
            <a:endParaRPr lang="th-TH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5588344" y="2539006"/>
            <a:ext cx="30560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โครงสร้าง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while loop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FC7B-3DDE-3D32-C5AB-7F041E8CFF61}"/>
              </a:ext>
            </a:extLst>
          </p:cNvPr>
          <p:cNvSpPr/>
          <p:nvPr/>
        </p:nvSpPr>
        <p:spPr>
          <a:xfrm>
            <a:off x="3444730" y="2969569"/>
            <a:ext cx="2409062" cy="2073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0D31FC-D336-09C0-CA20-BB09BFD992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1D016-A256-0878-224C-B490C06ED47F}"/>
              </a:ext>
            </a:extLst>
          </p:cNvPr>
          <p:cNvSpPr txBox="1"/>
          <p:nvPr/>
        </p:nvSpPr>
        <p:spPr>
          <a:xfrm>
            <a:off x="1358808" y="1942050"/>
            <a:ext cx="20493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= 0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while x &lt; 5: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print(x)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+= 1</a:t>
            </a:r>
            <a:endParaRPr lang="en-US" sz="1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th-TH" sz="1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Output : </a:t>
            </a:r>
            <a:endParaRPr lang="th-TH" sz="1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1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01A9-D6AF-6AE6-F6D9-A670F1CA6BDA}"/>
              </a:ext>
            </a:extLst>
          </p:cNvPr>
          <p:cNvSpPr txBox="1"/>
          <p:nvPr/>
        </p:nvSpPr>
        <p:spPr>
          <a:xfrm>
            <a:off x="1598044" y="1290728"/>
            <a:ext cx="16097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EXAMPLE</a:t>
            </a:r>
            <a:endParaRPr lang="th-TH" sz="27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99E94-8D15-C2FC-C858-BAF82D4F9B96}"/>
              </a:ext>
            </a:extLst>
          </p:cNvPr>
          <p:cNvSpPr/>
          <p:nvPr/>
        </p:nvSpPr>
        <p:spPr>
          <a:xfrm rot="10800000">
            <a:off x="3165193" y="2231354"/>
            <a:ext cx="1291825" cy="312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879B-2C42-114A-950E-8E780CD28D97}"/>
              </a:ext>
            </a:extLst>
          </p:cNvPr>
          <p:cNvSpPr txBox="1"/>
          <p:nvPr/>
        </p:nvSpPr>
        <p:spPr>
          <a:xfrm>
            <a:off x="4620073" y="2145339"/>
            <a:ext cx="36567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loop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ต่อไปเมื่อ   </a:t>
            </a: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&lt; 5</a:t>
            </a:r>
            <a:r>
              <a:rPr lang="th-TH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เป็นจริง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E1ED-F0F1-1D1F-830C-D787A0733A6D}"/>
              </a:ext>
            </a:extLst>
          </p:cNvPr>
          <p:cNvSpPr/>
          <p:nvPr/>
        </p:nvSpPr>
        <p:spPr>
          <a:xfrm>
            <a:off x="1255895" y="1857454"/>
            <a:ext cx="2452059" cy="34036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pic>
        <p:nvPicPr>
          <p:cNvPr id="2050" name="Picture 2" descr="Qiqi Fallen Sticker - Qiqi Fallen - Discover &amp; Share GIFs">
            <a:extLst>
              <a:ext uri="{FF2B5EF4-FFF2-40B4-BE49-F238E27FC236}">
                <a16:creationId xmlns:a16="http://schemas.microsoft.com/office/drawing/2014/main" id="{FFF6EAFB-86AB-D580-91AE-C2C5A6C6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3213" r="97390">
                        <a14:foregroundMark x1="51606" y1="48996" x2="51606" y2="48996"/>
                        <a14:foregroundMark x1="63454" y1="34739" x2="63454" y2="34739"/>
                        <a14:foregroundMark x1="49799" y1="46787" x2="49799" y2="46787"/>
                        <a14:foregroundMark x1="51205" y1="48394" x2="51205" y2="48394"/>
                        <a14:foregroundMark x1="49799" y1="45582" x2="49799" y2="45582"/>
                        <a14:foregroundMark x1="52008" y1="47791" x2="52008" y2="47791"/>
                        <a14:foregroundMark x1="49598" y1="48394" x2="49598" y2="48394"/>
                        <a14:foregroundMark x1="49398" y1="48394" x2="50000" y2="49598"/>
                        <a14:foregroundMark x1="50803" y1="47189" x2="51807" y2="48193"/>
                        <a14:foregroundMark x1="51807" y1="49197" x2="50000" y2="52008"/>
                        <a14:foregroundMark x1="50803" y1="46185" x2="48795" y2="49398"/>
                        <a14:foregroundMark x1="65060" y1="33133" x2="62651" y2="36546"/>
                        <a14:foregroundMark x1="63052" y1="31727" x2="62450" y2="33534"/>
                        <a14:foregroundMark x1="65060" y1="32731" x2="65060" y2="32731"/>
                        <a14:foregroundMark x1="70281" y1="51606" x2="77510" y2="57831"/>
                        <a14:foregroundMark x1="74096" y1="55020" x2="81325" y2="61847"/>
                        <a14:foregroundMark x1="86345" y1="62450" x2="92972" y2="67871"/>
                        <a14:foregroundMark x1="92972" y1="68273" x2="90562" y2="71084"/>
                        <a14:foregroundMark x1="94177" y1="60843" x2="97590" y2="60843"/>
                        <a14:foregroundMark x1="93574" y1="69277" x2="95582" y2="67671"/>
                        <a14:foregroundMark x1="89157" y1="74498" x2="90562" y2="71486"/>
                        <a14:foregroundMark x1="10843" y1="45582" x2="8835" y2="35743"/>
                        <a14:foregroundMark x1="6225" y1="48594" x2="9036" y2="39157"/>
                        <a14:foregroundMark x1="4016" y1="48594" x2="3213" y2="48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14" y="2798188"/>
            <a:ext cx="2535961" cy="253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5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EE4C-5845-2D2B-9D82-00FD88DC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4995850" y="4526246"/>
            <a:ext cx="1816862" cy="6887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 </a:t>
            </a:r>
            <a:endParaRPr lang="th-TH" sz="2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1629565" y="4539603"/>
            <a:ext cx="2167223" cy="6887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 </a:t>
            </a:r>
            <a:endParaRPr lang="th-TH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105327" y="1379805"/>
            <a:ext cx="6933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เป็นการลูป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โดยการมีการกำหนดจำนวนรอบที่กำหนดไว้แล้ว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803335" y="2417023"/>
            <a:ext cx="7537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สิ่งที่นำมา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</a:t>
            </a:r>
            <a:endParaRPr lang="th-TH" sz="18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ข้อความ</a:t>
            </a:r>
            <a:endParaRPr lang="th-TH" sz="18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จะเป็นการลูป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ครั้งโดยจะนับจาก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คือลูปตั้งแต่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ถึง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1629565" y="4599046"/>
            <a:ext cx="22698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for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i </a:t>
            </a:r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in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>
                <a:solidFill>
                  <a:srgbClr val="F69D50"/>
                </a:solidFill>
                <a:latin typeface="Cascadia Mono" panose="020B0609020000020004" pitchFamily="49" charset="0"/>
              </a:rPr>
              <a:t>range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6CB6FF"/>
                </a:solidFill>
                <a:latin typeface="Cascadia Mono" panose="020B0609020000020004" pitchFamily="49" charset="0"/>
              </a:rPr>
              <a:t>5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5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4440547" y="4193355"/>
            <a:ext cx="24797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3931553" y="4672332"/>
            <a:ext cx="420538" cy="26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4995849" y="4599046"/>
            <a:ext cx="2502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for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j </a:t>
            </a:r>
            <a:r>
              <a:rPr lang="en-US" sz="1500" dirty="0">
                <a:solidFill>
                  <a:srgbClr val="F47067"/>
                </a:solidFill>
                <a:latin typeface="Cascadia Mono" panose="020B0609020000020004" pitchFamily="49" charset="0"/>
              </a:rPr>
              <a:t>in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>
                <a:solidFill>
                  <a:srgbClr val="96D0FF"/>
                </a:solidFill>
                <a:latin typeface="Cascadia Mono" panose="020B0609020000020004" pitchFamily="49" charset="0"/>
              </a:rPr>
              <a:t>"CPE"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5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1500" dirty="0">
                <a:solidFill>
                  <a:srgbClr val="ADBAC7"/>
                </a:solidFill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7333877" y="4473457"/>
            <a:ext cx="32834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6904231" y="4708617"/>
            <a:ext cx="420538" cy="26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6812C-D9A9-6C87-868A-25DD8E25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4289365" y="3706018"/>
            <a:ext cx="3178835" cy="15559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4289366" y="2013231"/>
            <a:ext cx="3178835" cy="15559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1105326" y="1826782"/>
            <a:ext cx="293830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ใช้เพื่อหยุดการทํางานของลูปทันที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โดยไม่สนใจเงื่อนไข</a:t>
            </a:r>
            <a:endParaRPr lang="en-US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ใช้เพื่อข้ามไปทํางานรอบต่อไป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ของลูปทันที</a:t>
            </a:r>
          </a:p>
          <a:p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โดยไม่สนใจคําสั่งที่เหลือข้างล่าง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3942001" y="1646253"/>
            <a:ext cx="20274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sz="2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4289366" y="3803059"/>
            <a:ext cx="31788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for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i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in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F69D50"/>
                </a:solidFill>
                <a:latin typeface="Cascadia Mono" panose="020B0609020000020004" pitchFamily="49" charset="0"/>
              </a:rPr>
              <a:t>range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(</a:t>
            </a:r>
            <a:r>
              <a:rPr lang="en-US" sz="2100" dirty="0">
                <a:solidFill>
                  <a:srgbClr val="6CB6FF"/>
                </a:solidFill>
                <a:latin typeface="Cascadia Mono" panose="020B0609020000020004" pitchFamily="49" charset="0"/>
              </a:rPr>
              <a:t>11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if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 err="1">
                <a:solidFill>
                  <a:srgbClr val="ADBAC7"/>
                </a:solidFill>
                <a:latin typeface="Cascadia Mono" panose="020B0609020000020004" pitchFamily="49" charset="0"/>
              </a:rPr>
              <a:t>i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%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6CB6FF"/>
                </a:solidFill>
                <a:latin typeface="Cascadia Mono" panose="020B0609020000020004" pitchFamily="49" charset="0"/>
              </a:rPr>
              <a:t>2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==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6CB6FF"/>
                </a:solidFill>
                <a:latin typeface="Cascadia Mono" panose="020B0609020000020004" pitchFamily="49" charset="0"/>
              </a:rPr>
              <a:t>0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 :</a:t>
            </a:r>
          </a:p>
          <a:p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        </a:t>
            </a:r>
            <a:r>
              <a:rPr lang="en-US" sz="2100" dirty="0">
                <a:solidFill>
                  <a:srgbClr val="F47067"/>
                </a:solidFill>
                <a:latin typeface="Cascadia Mono" panose="020B0609020000020004" pitchFamily="49" charset="0"/>
              </a:rPr>
              <a:t>continue</a:t>
            </a:r>
            <a:endParaRPr lang="en-US" sz="2100" dirty="0">
              <a:solidFill>
                <a:srgbClr val="ADBAC7"/>
              </a:solidFill>
              <a:latin typeface="Cascadia Mono" panose="020B0609020000020004" pitchFamily="49" charset="0"/>
            </a:endParaRPr>
          </a:p>
          <a:p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21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2100" dirty="0">
                <a:solidFill>
                  <a:srgbClr val="ADBAC7"/>
                </a:solidFill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4289365" y="2064104"/>
            <a:ext cx="2993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While True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   x = int(input())</a:t>
            </a: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x </a:t>
            </a:r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==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CB6FF"/>
                </a:solidFill>
                <a:latin typeface="Cascadia Mono" panose="020B0609020000020004" pitchFamily="49" charset="0"/>
              </a:rPr>
              <a:t>2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 :</a:t>
            </a: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        </a:t>
            </a:r>
            <a:r>
              <a:rPr lang="en-US" sz="1800" dirty="0">
                <a:solidFill>
                  <a:srgbClr val="F47067"/>
                </a:solidFill>
                <a:latin typeface="Cascadia Mono" panose="020B0609020000020004" pitchFamily="49" charset="0"/>
              </a:rPr>
              <a:t>break</a:t>
            </a:r>
            <a:endParaRPr lang="en-US" sz="1800" dirty="0">
              <a:solidFill>
                <a:srgbClr val="ADBAC7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    </a:t>
            </a:r>
            <a:r>
              <a:rPr lang="en-US" sz="1800" dirty="0">
                <a:solidFill>
                  <a:srgbClr val="DCBDFB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ADBAC7"/>
                </a:solidFill>
                <a:latin typeface="Cascadia Mono" panose="020B06090200000200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5EEB-D9B6-677F-1199-FB2D23DC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2787141" y="3200444"/>
            <a:ext cx="409026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00CA1-C953-236B-183C-C8F73CB02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677981" y="1353094"/>
            <a:ext cx="58565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ไม่ต้อง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149470" y="2059288"/>
            <a:ext cx="73324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ใช้ยกกำลังตัวเลข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ยกกำลัง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(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เหมือนกับ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x**n)</a:t>
            </a: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ใช้หาค่าสัมบูรณ์ของ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ใช้ปรับตำแหน่งของทศนิยม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ตามตำแหน่ง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round(3.141592654,2)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3.14</a:t>
            </a:r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149469" y="2570683"/>
            <a:ext cx="45709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15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149469" y="3660115"/>
            <a:ext cx="45709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94E5-BB77-4D5A-9295-0D282D63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876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242205" y="1957120"/>
            <a:ext cx="1777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1828802" y="2563124"/>
            <a:ext cx="4550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251B24-0E24-0DD0-395B-A029CDA1FD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327" y="1273120"/>
            <a:ext cx="4301346" cy="52163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อื่นๆ</a:t>
            </a:r>
            <a:r>
              <a:rPr lang="en-US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4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ที่ต้อง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endParaRPr lang="th-TH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498177" y="3095378"/>
            <a:ext cx="31662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Mono" panose="020B0609020000020004" pitchFamily="49" charset="0"/>
                <a:cs typeface="DB Helvethaica X" panose="02000506090000020004" pitchFamily="2" charset="-34"/>
              </a:rPr>
              <a:t>ตัวอย่าง</a:t>
            </a:r>
            <a:r>
              <a:rPr lang="th-TH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sz="2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112938" y="3846113"/>
            <a:ext cx="31922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ใช้ปัดขึ้นทศนิยม</a:t>
            </a:r>
            <a:endParaRPr lang="en-US" sz="15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ใช้ปัดลงทศนิยม</a:t>
            </a:r>
            <a:endParaRPr lang="th-TH" sz="15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5059392" y="3142074"/>
            <a:ext cx="3476445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257175" indent="-257175">
              <a:buFontTx/>
              <a:buChar char="-"/>
            </a:pP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จะได้ค่าฟังก์ชั่นตรีโกณ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sin cos tan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มีหน่วยเป็น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radian</a:t>
            </a:r>
            <a:endParaRPr lang="th-TH" sz="21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404489" y="4850218"/>
            <a:ext cx="3853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ได้ค่าพาย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th-TH" sz="15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 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en-US" sz="15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5297158" y="4592288"/>
            <a:ext cx="1612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จะได้ค่ารูทของ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</a:t>
            </a:r>
            <a:endParaRPr lang="th-TH" sz="15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25719-6BB5-BA16-DF1A-802FB134C0A2}"/>
              </a:ext>
            </a:extLst>
          </p:cNvPr>
          <p:cNvSpPr txBox="1"/>
          <p:nvPr/>
        </p:nvSpPr>
        <p:spPr>
          <a:xfrm>
            <a:off x="5297157" y="2021490"/>
            <a:ext cx="3550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12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US" sz="12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(2)</a:t>
            </a:r>
          </a:p>
          <a:p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Traceback (most recent call last):</a:t>
            </a:r>
          </a:p>
          <a:p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1, in &lt;module&gt;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NameError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name 'math' is not defined</a:t>
            </a:r>
            <a:endParaRPr lang="th-TH" sz="1200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D53DC-8CD8-F19E-BB52-2A971024E931}"/>
              </a:ext>
            </a:extLst>
          </p:cNvPr>
          <p:cNvSpPr txBox="1"/>
          <p:nvPr/>
        </p:nvSpPr>
        <p:spPr>
          <a:xfrm>
            <a:off x="674478" y="1626677"/>
            <a:ext cx="458386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วิธีใช้ </a:t>
            </a:r>
            <a:b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ก่อนจะใช้งานเสมอ</a:t>
            </a:r>
            <a:b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ถ้าใช้งานฟังก์ชั่นก่อน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sz="2100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C3B6D-98DF-0CDD-7FE6-59E6820568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E5AAC-B667-C0AF-CF2D-F47A22A22C0D}"/>
              </a:ext>
            </a:extLst>
          </p:cNvPr>
          <p:cNvSpPr txBox="1"/>
          <p:nvPr/>
        </p:nvSpPr>
        <p:spPr>
          <a:xfrm>
            <a:off x="1271299" y="1353254"/>
            <a:ext cx="57355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Practice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มาลองใช้ 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กันเถอะ</a:t>
            </a:r>
            <a:endParaRPr lang="th-TH" sz="3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7" name="Picture 3" descr="Killing the leap year is the only way to fix our broken calendar | WIRED UK">
            <a:extLst>
              <a:ext uri="{FF2B5EF4-FFF2-40B4-BE49-F238E27FC236}">
                <a16:creationId xmlns:a16="http://schemas.microsoft.com/office/drawing/2014/main" id="{E0FA818F-327C-9F54-5018-C3B8CD8E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99" y="2215910"/>
            <a:ext cx="3026938" cy="2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98528-B4E3-96DE-C3C5-6F39BC452F9E}"/>
              </a:ext>
            </a:extLst>
          </p:cNvPr>
          <p:cNvSpPr txBox="1"/>
          <p:nvPr/>
        </p:nvSpPr>
        <p:spPr>
          <a:xfrm>
            <a:off x="2092751" y="3820425"/>
            <a:ext cx="14285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LEAP YEAR</a:t>
            </a:r>
            <a:endParaRPr lang="th-TH" sz="27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9" name="Picture 5" descr="High Quality Badminton Court Construction - Integral Spor">
            <a:extLst>
              <a:ext uri="{FF2B5EF4-FFF2-40B4-BE49-F238E27FC236}">
                <a16:creationId xmlns:a16="http://schemas.microsoft.com/office/drawing/2014/main" id="{A7ECE94D-431D-C1ED-1E91-567CFF12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65" y="2215910"/>
            <a:ext cx="3350846" cy="2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8E5CF-7FE9-B03B-B183-1D87FE726B94}"/>
              </a:ext>
            </a:extLst>
          </p:cNvPr>
          <p:cNvSpPr txBox="1"/>
          <p:nvPr/>
        </p:nvSpPr>
        <p:spPr>
          <a:xfrm>
            <a:off x="5782157" y="2215910"/>
            <a:ext cx="33508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900" dirty="0">
                <a:solidFill>
                  <a:schemeClr val="bg1"/>
                </a:solidFill>
              </a:rPr>
              <a:t>https://integralspor.com/news/badminton-court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1CE78-8EFD-EEE5-58D6-8D9C4171F233}"/>
              </a:ext>
            </a:extLst>
          </p:cNvPr>
          <p:cNvSpPr txBox="1"/>
          <p:nvPr/>
        </p:nvSpPr>
        <p:spPr>
          <a:xfrm>
            <a:off x="1271298" y="2192827"/>
            <a:ext cx="30269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chemeClr val="bg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https://www.wired.co.uk/article/leap-year-february-29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B174-8CC2-C7CA-EA95-BDA4F04B7280}"/>
              </a:ext>
            </a:extLst>
          </p:cNvPr>
          <p:cNvSpPr txBox="1"/>
          <p:nvPr/>
        </p:nvSpPr>
        <p:spPr>
          <a:xfrm>
            <a:off x="2454714" y="4752077"/>
            <a:ext cx="4285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สามารถทำโจทย์ได้ใน </a:t>
            </a:r>
            <a:r>
              <a:rPr lang="en-US" sz="2700" dirty="0" err="1"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</p:spTree>
    <p:extLst>
      <p:ext uri="{BB962C8B-B14F-4D97-AF65-F5344CB8AC3E}">
        <p14:creationId xmlns:p14="http://schemas.microsoft.com/office/powerpoint/2010/main" val="341635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1E6198-7058-EE34-012D-9681966669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3074" name="Picture 2" descr="QiQi ตลก Peeker สติกเกอร์รถ Genshin ผลกระทบอะนิเมะสติกเกอร์ติดรถยนต์ไวนิลรถ  Wrap Decal กันน้ำแล็ปท็อปอุปกรณ์เสริมสติกเกอร์|สติกเกอร์ติดรถ| - AliExpress">
            <a:extLst>
              <a:ext uri="{FF2B5EF4-FFF2-40B4-BE49-F238E27FC236}">
                <a16:creationId xmlns:a16="http://schemas.microsoft.com/office/drawing/2014/main" id="{278311BE-46AB-2823-4182-ECD3D256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19" r="96094">
                        <a14:foregroundMark x1="90313" y1="36875" x2="90313" y2="40000"/>
                        <a14:foregroundMark x1="88750" y1="74219" x2="90313" y2="78750"/>
                        <a14:foregroundMark x1="90156" y1="66563" x2="91719" y2="67344"/>
                        <a14:foregroundMark x1="96094" y1="84531" x2="95156" y2="85625"/>
                        <a14:foregroundMark x1="85781" y1="50469" x2="85781" y2="54531"/>
                        <a14:foregroundMark x1="85156" y1="50156" x2="82500" y2="56250"/>
                        <a14:foregroundMark x1="84375" y1="47031" x2="82656" y2="57031"/>
                        <a14:foregroundMark x1="9688" y1="82969" x2="4219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68" y="4882009"/>
            <a:ext cx="1292885" cy="12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EE3C062-304D-75F7-5770-02FCD40D3643}"/>
              </a:ext>
            </a:extLst>
          </p:cNvPr>
          <p:cNvSpPr/>
          <p:nvPr/>
        </p:nvSpPr>
        <p:spPr>
          <a:xfrm>
            <a:off x="2443432" y="1970058"/>
            <a:ext cx="4257137" cy="1248673"/>
          </a:xfrm>
          <a:prstGeom prst="wedgeRoundRectCallout">
            <a:avLst>
              <a:gd name="adj1" fmla="val -7843"/>
              <a:gd name="adj2" fmla="val 4706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สามารถเริ่มทำโจทย์ได้</a:t>
            </a:r>
          </a:p>
          <a:p>
            <a:pPr algn="ctr"/>
            <a:r>
              <a:rPr lang="th-TH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ใน </a:t>
            </a:r>
            <a:r>
              <a:rPr lang="en-US" sz="3300" dirty="0" err="1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33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07B7B-4DB0-B318-0495-89B11815FC1F}"/>
              </a:ext>
            </a:extLst>
          </p:cNvPr>
          <p:cNvSpPr txBox="1"/>
          <p:nvPr/>
        </p:nvSpPr>
        <p:spPr>
          <a:xfrm>
            <a:off x="3289899" y="3762195"/>
            <a:ext cx="25642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Ghost Walking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Pyramid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Counting</a:t>
            </a:r>
            <a:endParaRPr lang="th-TH" sz="2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467B-114F-EDA7-D399-E1B2376D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3518431" y="3193096"/>
            <a:ext cx="25729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908D4-069D-B2F3-A13C-D621DDC211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892834" y="1353859"/>
            <a:ext cx="37698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892834" y="1847374"/>
            <a:ext cx="7065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Tx/>
              <a:buChar char="-"/>
            </a:pP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เป็นคำสั่งสำหรับทำให้โปรแกรมเลือกการทำงาน โดยมีเงื่อนไขตามที่ต้องการ</a:t>
            </a:r>
            <a:r>
              <a:rPr lang="th-TH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1931239" y="2335215"/>
            <a:ext cx="4988225" cy="3081757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3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3643362" y="2741013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5723541" y="3820188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8D1A7-5DD1-B7E1-AF50-75319CD511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597245" y="1457228"/>
            <a:ext cx="37698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970471" y="1941976"/>
            <a:ext cx="6036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Tx/>
              <a:buChar char="-"/>
            </a:pP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3629564" y="2339659"/>
            <a:ext cx="3042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3742085" y="2791288"/>
            <a:ext cx="256697" cy="4817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220503" y="2487697"/>
            <a:ext cx="2409062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th-TH" sz="13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332781" y="4057358"/>
            <a:ext cx="69615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เป็นจริง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</a:t>
            </a:r>
          </a:p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เป็นเท็จ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จะไม่ทำงาน</a:t>
            </a:r>
          </a:p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แต่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statement 3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จะทำงานเสมอ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CFFE1-FE28-6DCE-3EF9-C7FF179F7336}"/>
              </a:ext>
            </a:extLst>
          </p:cNvPr>
          <p:cNvSpPr/>
          <p:nvPr/>
        </p:nvSpPr>
        <p:spPr>
          <a:xfrm>
            <a:off x="1138687" y="2426724"/>
            <a:ext cx="2275216" cy="14519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9831-4EE0-8E60-A0A6-83F45D4894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4876081" y="1775964"/>
            <a:ext cx="2982586" cy="2044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138687" y="1775964"/>
            <a:ext cx="2982586" cy="2044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285334" y="1939969"/>
            <a:ext cx="3178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4907393" y="1924769"/>
            <a:ext cx="3178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E7CC7-48E8-8006-1D4D-E69C3166F86C}"/>
              </a:ext>
            </a:extLst>
          </p:cNvPr>
          <p:cNvSpPr txBox="1"/>
          <p:nvPr/>
        </p:nvSpPr>
        <p:spPr>
          <a:xfrm>
            <a:off x="3604901" y="33155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  <a:endParaRPr lang="th-TH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983-E08C-DAC2-C6A6-C3501034663F}"/>
              </a:ext>
            </a:extLst>
          </p:cNvPr>
          <p:cNvSpPr txBox="1"/>
          <p:nvPr/>
        </p:nvSpPr>
        <p:spPr>
          <a:xfrm>
            <a:off x="7359544" y="33155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  <a:endParaRPr lang="th-TH" sz="6600" dirty="0"/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0F7EE-BDCD-4308-ABCB-5F6F09592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B9562-1001-DC75-E789-62524610C926}"/>
              </a:ext>
            </a:extLst>
          </p:cNvPr>
          <p:cNvSpPr txBox="1"/>
          <p:nvPr/>
        </p:nvSpPr>
        <p:spPr>
          <a:xfrm>
            <a:off x="1942831" y="1276325"/>
            <a:ext cx="5134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print(x)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2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^</a:t>
            </a:r>
          </a:p>
          <a:p>
            <a:r>
              <a:rPr lang="th-TH" sz="15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expected an indented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183-5D74-DCB5-9F39-D4EF0BFCBD8D}"/>
              </a:ext>
            </a:extLst>
          </p:cNvPr>
          <p:cNvSpPr txBox="1"/>
          <p:nvPr/>
        </p:nvSpPr>
        <p:spPr>
          <a:xfrm>
            <a:off x="1895487" y="4777402"/>
            <a:ext cx="5235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หาก 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indent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ไม่ตรง 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(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ลืม 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tab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หรือ เว้นช่องว่างไม่เท่ากัน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)</a:t>
            </a:r>
          </a:p>
          <a:p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จะเกิด</a:t>
            </a:r>
            <a:r>
              <a:rPr lang="en-US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ERROR </a:t>
            </a:r>
            <a:r>
              <a:rPr lang="th-TH" sz="27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ได้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CB3B0-4FC2-162D-11DA-A3105016DA98}"/>
              </a:ext>
            </a:extLst>
          </p:cNvPr>
          <p:cNvSpPr txBox="1"/>
          <p:nvPr/>
        </p:nvSpPr>
        <p:spPr>
          <a:xfrm>
            <a:off x="1942831" y="2730569"/>
            <a:ext cx="52583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 print(x)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print(x+1)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3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print(x+1)</a:t>
            </a:r>
          </a:p>
          <a:p>
            <a:r>
              <a:rPr lang="th-TH" sz="15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      ^</a:t>
            </a:r>
          </a:p>
          <a:p>
            <a:r>
              <a:rPr lang="th-TH" sz="15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3908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AC486-5FBC-D98A-81E0-19C5D0BC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51" y="1557012"/>
            <a:ext cx="2732956" cy="994172"/>
          </a:xfrm>
        </p:spPr>
        <p:txBody>
          <a:bodyPr>
            <a:normAutofit/>
          </a:bodyPr>
          <a:lstStyle/>
          <a:p>
            <a:r>
              <a:rPr lang="th-TH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การนำ </a:t>
            </a:r>
            <a:r>
              <a:rPr lang="en-US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else </a:t>
            </a:r>
            <a:r>
              <a:rPr lang="th-TH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มาใช้</a:t>
            </a:r>
            <a:r>
              <a:rPr lang="en-US" sz="405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4050" b="1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023" y="2054098"/>
            <a:ext cx="2780941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135847" y="3628564"/>
            <a:ext cx="3086100" cy="175740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135847" y="2234952"/>
            <a:ext cx="3086100" cy="175740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จริง</a:t>
            </a:r>
            <a:r>
              <a:rPr lang="en-US" sz="3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3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4433979" y="2910017"/>
            <a:ext cx="731629" cy="4167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4433979" y="4298870"/>
            <a:ext cx="731629" cy="4167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B798-8DC6-665A-FE17-D3E43F8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189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39" y="1149088"/>
            <a:ext cx="5491793" cy="994172"/>
          </a:xfrm>
        </p:spPr>
        <p:txBody>
          <a:bodyPr>
            <a:normAutofit/>
          </a:bodyPr>
          <a:lstStyle/>
          <a:p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กรณีมี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หลายๆตัว 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(if else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มากกว่า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1 </a:t>
            </a:r>
            <a:r>
              <a:rPr lang="th-TH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</a:t>
            </a:r>
            <a:r>
              <a:rPr lang="en-US" sz="27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)</a:t>
            </a:r>
            <a:endParaRPr lang="th-TH" sz="27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944" y="1910537"/>
            <a:ext cx="2969644" cy="3575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5367787" y="2015280"/>
            <a:ext cx="2887693" cy="1209854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5367787" y="3698503"/>
            <a:ext cx="2887693" cy="1209854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15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6695176" y="3289900"/>
            <a:ext cx="232913" cy="3429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6695176" y="4964789"/>
            <a:ext cx="232913" cy="3429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3887278" y="2831741"/>
            <a:ext cx="2039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จะค่อยๆ </a:t>
            </a:r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check </a:t>
            </a:r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ทีละกรณี</a:t>
            </a:r>
          </a:p>
          <a:p>
            <a:r>
              <a:rPr lang="th-TH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จากบนลงล่าง</a:t>
            </a:r>
          </a:p>
          <a:p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(Expression 1</a:t>
            </a:r>
          </a:p>
          <a:p>
            <a:r>
              <a:rPr lang="en-US" sz="21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2 …) </a:t>
            </a:r>
            <a:endParaRPr lang="th-TH" sz="21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961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Cascadia Mono</vt:lpstr>
      <vt:lpstr>DB Helvethaica 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 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51</cp:revision>
  <dcterms:created xsi:type="dcterms:W3CDTF">2022-11-15T10:58:32Z</dcterms:created>
  <dcterms:modified xsi:type="dcterms:W3CDTF">2022-11-21T08:11:11Z</dcterms:modified>
</cp:coreProperties>
</file>