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7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6" r:id="rId16"/>
    <p:sldId id="268" r:id="rId17"/>
    <p:sldId id="269" r:id="rId18"/>
    <p:sldId id="270" r:id="rId19"/>
    <p:sldId id="271" r:id="rId20"/>
    <p:sldId id="272" r:id="rId21"/>
    <p:sldId id="275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23/11/65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16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23/11/65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515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23/11/65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29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23/11/65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5482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23/11/65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8096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23/11/65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132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23/11/65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362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23/11/65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2381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23/11/65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056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23/11/65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565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23/11/65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877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7422C-58FD-46E8-8C27-40405649705F}" type="datetimeFigureOut">
              <a:rPr lang="th-TH" smtClean="0"/>
              <a:t>23/11/65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66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5FE7C5-F6A1-AAA5-C6CB-DF3AF7456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BFE96C-3BC9-B46E-4602-AD3E0B7D0394}"/>
              </a:ext>
            </a:extLst>
          </p:cNvPr>
          <p:cNvSpPr txBox="1"/>
          <p:nvPr/>
        </p:nvSpPr>
        <p:spPr>
          <a:xfrm>
            <a:off x="2653128" y="3011941"/>
            <a:ext cx="44588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Let Me Tired Camp #2</a:t>
            </a:r>
            <a:endParaRPr lang="en-US" sz="33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r>
              <a:rPr lang="en-US" sz="33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Part 2</a:t>
            </a:r>
            <a:endParaRPr lang="th-TH" sz="3300" dirty="0"/>
          </a:p>
        </p:txBody>
      </p:sp>
    </p:spTree>
    <p:extLst>
      <p:ext uri="{BB962C8B-B14F-4D97-AF65-F5344CB8AC3E}">
        <p14:creationId xmlns:p14="http://schemas.microsoft.com/office/powerpoint/2010/main" val="3518578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CB2EDE-6C6B-A8D8-CA3D-4B396F2EC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90BF92-6E2F-815C-3C01-9AB9A68B24BE}"/>
              </a:ext>
            </a:extLst>
          </p:cNvPr>
          <p:cNvSpPr txBox="1"/>
          <p:nvPr/>
        </p:nvSpPr>
        <p:spPr>
          <a:xfrm>
            <a:off x="2991075" y="2851919"/>
            <a:ext cx="3161851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Boolean</a:t>
            </a:r>
            <a:r>
              <a:rPr lang="en-US" sz="3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operator</a:t>
            </a:r>
            <a:endParaRPr lang="th-TH" sz="3000" dirty="0"/>
          </a:p>
        </p:txBody>
      </p:sp>
    </p:spTree>
    <p:extLst>
      <p:ext uri="{BB962C8B-B14F-4D97-AF65-F5344CB8AC3E}">
        <p14:creationId xmlns:p14="http://schemas.microsoft.com/office/powerpoint/2010/main" val="19007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953910-BF28-08B7-313F-21176339D7E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D28772-002E-9D3C-E146-ED8AFE99C7A5}"/>
              </a:ext>
            </a:extLst>
          </p:cNvPr>
          <p:cNvSpPr txBox="1"/>
          <p:nvPr/>
        </p:nvSpPr>
        <p:spPr>
          <a:xfrm>
            <a:off x="888388" y="1427716"/>
            <a:ext cx="642910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Boolean operator -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เป็นเครื่องหมายเชิงตรรกศาสตร์</a:t>
            </a:r>
            <a:endParaRPr lang="th-TH" sz="2100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5E6C3-664A-340E-1E92-D0FE080B8634}"/>
              </a:ext>
            </a:extLst>
          </p:cNvPr>
          <p:cNvSpPr txBox="1"/>
          <p:nvPr/>
        </p:nvSpPr>
        <p:spPr>
          <a:xfrm>
            <a:off x="888388" y="2025027"/>
            <a:ext cx="70566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		and		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45BF1-6930-9C6B-6BD4-B1B2E62FD931}"/>
              </a:ext>
            </a:extLst>
          </p:cNvPr>
          <p:cNvSpPr txBox="1"/>
          <p:nvPr/>
        </p:nvSpPr>
        <p:spPr>
          <a:xfrm>
            <a:off x="2020100" y="2414443"/>
            <a:ext cx="516038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เครื่องหมายหลักๆ</a:t>
            </a:r>
            <a:r>
              <a:rPr lang="en-US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จะเหมือนกับตรรกศาสตร์ที่เรียนมา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2124D-9D30-EE9A-DA15-549EEA6DF1B8}"/>
              </a:ext>
            </a:extLst>
          </p:cNvPr>
          <p:cNvSpPr txBox="1"/>
          <p:nvPr/>
        </p:nvSpPr>
        <p:spPr>
          <a:xfrm>
            <a:off x="758856" y="4160089"/>
            <a:ext cx="424877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Example</a:t>
            </a: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a &gt;= 0 and a % 2 == 0</a:t>
            </a: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b == 5 or b == 4</a:t>
            </a: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not a == 0</a:t>
            </a:r>
            <a:endParaRPr lang="th-TH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1B2F8-3799-9C09-A9B1-7A0A5D9F7471}"/>
              </a:ext>
            </a:extLst>
          </p:cNvPr>
          <p:cNvSpPr txBox="1"/>
          <p:nvPr/>
        </p:nvSpPr>
        <p:spPr>
          <a:xfrm>
            <a:off x="888388" y="3238101"/>
            <a:ext cx="7056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, &lt; , &gt;= , &lt;= , == , !=</a:t>
            </a:r>
          </a:p>
          <a:p>
            <a:pPr algn="ctr"/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เครื่องหมายเปรียบเทียบเชิงคณิตศาสตร์</a:t>
            </a:r>
            <a:endParaRPr lang="en-US" sz="27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6837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8E86DA-410E-4A4C-6E77-AA98FAE77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6F000E-7EF7-FE9B-C6A4-86C75D2B1648}"/>
              </a:ext>
            </a:extLst>
          </p:cNvPr>
          <p:cNvSpPr txBox="1"/>
          <p:nvPr/>
        </p:nvSpPr>
        <p:spPr>
          <a:xfrm>
            <a:off x="843165" y="2701878"/>
            <a:ext cx="7457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</a:t>
            </a:r>
            <a:r>
              <a:rPr lang="th-TH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operator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ชนิดหนึ่งที่จะตรวจสอบได้ว่า</a:t>
            </a:r>
            <a:r>
              <a:rPr lang="en-US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 A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อยู่ใน </a:t>
            </a:r>
            <a:r>
              <a:rPr lang="en-US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ABC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มั้ย</a:t>
            </a:r>
          </a:p>
          <a:p>
            <a:endParaRPr lang="th-TH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Example : “Computer” in “Computer Engineering”</a:t>
            </a: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 &gt;&gt; True</a:t>
            </a:r>
          </a:p>
        </p:txBody>
      </p:sp>
    </p:spTree>
    <p:extLst>
      <p:ext uri="{BB962C8B-B14F-4D97-AF65-F5344CB8AC3E}">
        <p14:creationId xmlns:p14="http://schemas.microsoft.com/office/powerpoint/2010/main" val="22200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63134F-5582-C4FB-300A-D40BBCA83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0036DC-96D8-8155-26FC-047566E28B50}"/>
              </a:ext>
            </a:extLst>
          </p:cNvPr>
          <p:cNvSpPr txBox="1"/>
          <p:nvPr/>
        </p:nvSpPr>
        <p:spPr>
          <a:xfrm>
            <a:off x="2353798" y="2932711"/>
            <a:ext cx="44364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Loop  </a:t>
            </a:r>
          </a:p>
          <a:p>
            <a:pPr algn="ctr"/>
            <a:r>
              <a:rPr lang="en-US" sz="3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Loop</a:t>
            </a:r>
            <a:endParaRPr lang="th-TH" sz="3000" dirty="0"/>
          </a:p>
        </p:txBody>
      </p:sp>
    </p:spTree>
    <p:extLst>
      <p:ext uri="{BB962C8B-B14F-4D97-AF65-F5344CB8AC3E}">
        <p14:creationId xmlns:p14="http://schemas.microsoft.com/office/powerpoint/2010/main" val="2110795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9821F0-B83B-AE5F-99F2-20EA5157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13CAE7C8-4775-CF3C-87BC-8498DDAFC45E}"/>
              </a:ext>
            </a:extLst>
          </p:cNvPr>
          <p:cNvSpPr/>
          <p:nvPr/>
        </p:nvSpPr>
        <p:spPr>
          <a:xfrm>
            <a:off x="1133025" y="1986617"/>
            <a:ext cx="1991896" cy="782915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</a:t>
            </a:r>
            <a:endParaRPr lang="th-TH" sz="10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99FB4-4F8A-51D3-A2C6-DB8075B1C4F8}"/>
              </a:ext>
            </a:extLst>
          </p:cNvPr>
          <p:cNvSpPr txBox="1"/>
          <p:nvPr/>
        </p:nvSpPr>
        <p:spPr>
          <a:xfrm>
            <a:off x="1200555" y="1186505"/>
            <a:ext cx="63625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Loop</a:t>
            </a: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เป็นการทำคำสั่งซ้ำเมื่อ</a:t>
            </a:r>
            <a:r>
              <a:rPr lang="th-TH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ยังคงเป็นจริงอยู่</a:t>
            </a:r>
            <a:endParaRPr lang="th-TH" sz="2100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86DF1D0-6496-2A3D-2743-D8531A498EB1}"/>
              </a:ext>
            </a:extLst>
          </p:cNvPr>
          <p:cNvSpPr/>
          <p:nvPr/>
        </p:nvSpPr>
        <p:spPr>
          <a:xfrm>
            <a:off x="1268085" y="3466698"/>
            <a:ext cx="1727440" cy="70520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1</a:t>
            </a:r>
            <a:endParaRPr lang="th-TH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96ADDA8-7140-63CD-BD9A-580859AA8B27}"/>
              </a:ext>
            </a:extLst>
          </p:cNvPr>
          <p:cNvCxnSpPr>
            <a:stCxn id="7" idx="1"/>
            <a:endCxn id="4" idx="1"/>
          </p:cNvCxnSpPr>
          <p:nvPr/>
        </p:nvCxnSpPr>
        <p:spPr>
          <a:xfrm rot="10800000">
            <a:off x="1133024" y="2378076"/>
            <a:ext cx="135060" cy="1441228"/>
          </a:xfrm>
          <a:prstGeom prst="bentConnector3">
            <a:avLst>
              <a:gd name="adj1" fmla="val 22694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CEBBC3-AB87-78AC-4C35-1A08F059CC81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128973" y="2769532"/>
            <a:ext cx="2832" cy="697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B21A94-9BCE-7FE7-1479-48C021D0459C}"/>
              </a:ext>
            </a:extLst>
          </p:cNvPr>
          <p:cNvSpPr txBox="1"/>
          <p:nvPr/>
        </p:nvSpPr>
        <p:spPr>
          <a:xfrm>
            <a:off x="2193576" y="2931422"/>
            <a:ext cx="6335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endParaRPr lang="th-TH" sz="1500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85A753E7-CA58-EFC4-717A-6FF307DD7F93}"/>
              </a:ext>
            </a:extLst>
          </p:cNvPr>
          <p:cNvSpPr/>
          <p:nvPr/>
        </p:nvSpPr>
        <p:spPr>
          <a:xfrm>
            <a:off x="1268085" y="4704699"/>
            <a:ext cx="1727440" cy="70520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2</a:t>
            </a:r>
            <a:endParaRPr lang="th-TH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667FE56-022D-A937-84BF-214D681A7783}"/>
              </a:ext>
            </a:extLst>
          </p:cNvPr>
          <p:cNvCxnSpPr>
            <a:cxnSpLocks/>
            <a:stCxn id="4" idx="3"/>
            <a:endCxn id="21" idx="0"/>
          </p:cNvCxnSpPr>
          <p:nvPr/>
        </p:nvCxnSpPr>
        <p:spPr>
          <a:xfrm flipH="1">
            <a:off x="2131804" y="2378075"/>
            <a:ext cx="993116" cy="2326624"/>
          </a:xfrm>
          <a:prstGeom prst="bentConnector4">
            <a:avLst>
              <a:gd name="adj1" fmla="val -17264"/>
              <a:gd name="adj2" fmla="val 853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FDEDEB-52C0-8F42-A5C0-E5018C4B03B9}"/>
              </a:ext>
            </a:extLst>
          </p:cNvPr>
          <p:cNvSpPr txBox="1"/>
          <p:nvPr/>
        </p:nvSpPr>
        <p:spPr>
          <a:xfrm>
            <a:off x="3339865" y="2168570"/>
            <a:ext cx="7838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th-TH" sz="15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2B09B2-3D81-3F4E-923D-38483D7F5761}"/>
              </a:ext>
            </a:extLst>
          </p:cNvPr>
          <p:cNvSpPr txBox="1"/>
          <p:nvPr/>
        </p:nvSpPr>
        <p:spPr>
          <a:xfrm>
            <a:off x="5922801" y="2841668"/>
            <a:ext cx="28380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expression:</a:t>
            </a: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2</a:t>
            </a:r>
            <a:endParaRPr lang="th-TH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7F7CB1DC-8BDA-0D6E-0B47-F7B4FFFA1220}"/>
              </a:ext>
            </a:extLst>
          </p:cNvPr>
          <p:cNvSpPr/>
          <p:nvPr/>
        </p:nvSpPr>
        <p:spPr>
          <a:xfrm rot="5400000">
            <a:off x="5973067" y="3165977"/>
            <a:ext cx="256697" cy="495251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407B77-6354-A691-58AF-FBD2F1B738E7}"/>
              </a:ext>
            </a:extLst>
          </p:cNvPr>
          <p:cNvSpPr txBox="1"/>
          <p:nvPr/>
        </p:nvSpPr>
        <p:spPr>
          <a:xfrm>
            <a:off x="3574126" y="3142711"/>
            <a:ext cx="240906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กด 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tab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หรือกด 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space bar</a:t>
            </a:r>
          </a:p>
          <a:p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ก่อนเสมอ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และ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ทุกๆบรรทัด</a:t>
            </a:r>
          </a:p>
          <a:p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ต้อง 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tab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หรือ 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space bar</a:t>
            </a:r>
            <a:endParaRPr lang="th-TH" sz="21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เท่ากันเสมอ</a:t>
            </a:r>
            <a:endParaRPr lang="en-US" sz="21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(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ทำเหมือนกับ 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if else)</a:t>
            </a:r>
          </a:p>
          <a:p>
            <a:endParaRPr lang="th-TH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CF1B1A-AA5A-90A5-7884-320C64505058}"/>
              </a:ext>
            </a:extLst>
          </p:cNvPr>
          <p:cNvSpPr txBox="1"/>
          <p:nvPr/>
        </p:nvSpPr>
        <p:spPr>
          <a:xfrm>
            <a:off x="5588344" y="2539006"/>
            <a:ext cx="30560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โครงสร้าง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while loop</a:t>
            </a:r>
            <a:endParaRPr lang="th-TH" sz="21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BEFC7B-3DDE-3D32-C5AB-7F041E8CFF61}"/>
              </a:ext>
            </a:extLst>
          </p:cNvPr>
          <p:cNvSpPr/>
          <p:nvPr/>
        </p:nvSpPr>
        <p:spPr>
          <a:xfrm>
            <a:off x="3444730" y="2969569"/>
            <a:ext cx="2409062" cy="20736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</p:spTree>
    <p:extLst>
      <p:ext uri="{BB962C8B-B14F-4D97-AF65-F5344CB8AC3E}">
        <p14:creationId xmlns:p14="http://schemas.microsoft.com/office/powerpoint/2010/main" val="4069919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0D31FC-D336-09C0-CA20-BB09BFD992D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A1D016-A256-0878-224C-B490C06ED47F}"/>
              </a:ext>
            </a:extLst>
          </p:cNvPr>
          <p:cNvSpPr txBox="1"/>
          <p:nvPr/>
        </p:nvSpPr>
        <p:spPr>
          <a:xfrm>
            <a:off x="1358808" y="1942050"/>
            <a:ext cx="204931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x = 0</a:t>
            </a:r>
          </a:p>
          <a:p>
            <a:r>
              <a:rPr lang="th-TH" sz="1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while x &lt; 5:</a:t>
            </a:r>
          </a:p>
          <a:p>
            <a:r>
              <a:rPr lang="th-TH" sz="1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</a:t>
            </a:r>
            <a:r>
              <a:rPr lang="en-US" sz="1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th-TH" sz="1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print(x)</a:t>
            </a:r>
          </a:p>
          <a:p>
            <a:r>
              <a:rPr lang="th-TH" sz="1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</a:t>
            </a:r>
            <a:r>
              <a:rPr lang="en-US" sz="1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th-TH" sz="1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x += 1</a:t>
            </a:r>
            <a:endParaRPr lang="en-US" sz="18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th-TH" sz="18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1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Output : </a:t>
            </a:r>
            <a:endParaRPr lang="th-TH" sz="18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th-TH" sz="1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  <a:p>
            <a:r>
              <a:rPr lang="th-TH" sz="1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  <a:p>
            <a:r>
              <a:rPr lang="th-TH" sz="1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  <a:p>
            <a:r>
              <a:rPr lang="th-TH" sz="1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  <a:p>
            <a:r>
              <a:rPr lang="th-TH" sz="1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A01A9-D6AF-6AE6-F6D9-A670F1CA6BDA}"/>
              </a:ext>
            </a:extLst>
          </p:cNvPr>
          <p:cNvSpPr txBox="1"/>
          <p:nvPr/>
        </p:nvSpPr>
        <p:spPr>
          <a:xfrm>
            <a:off x="1598044" y="1290728"/>
            <a:ext cx="16097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EXAMPLE</a:t>
            </a:r>
            <a:endParaRPr lang="th-TH" sz="27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9399E94-8D15-C2FC-C858-BAF82D4F9B96}"/>
              </a:ext>
            </a:extLst>
          </p:cNvPr>
          <p:cNvSpPr/>
          <p:nvPr/>
        </p:nvSpPr>
        <p:spPr>
          <a:xfrm rot="10800000">
            <a:off x="3165193" y="2231354"/>
            <a:ext cx="1291825" cy="312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B879B-2C42-114A-950E-8E780CD28D97}"/>
              </a:ext>
            </a:extLst>
          </p:cNvPr>
          <p:cNvSpPr txBox="1"/>
          <p:nvPr/>
        </p:nvSpPr>
        <p:spPr>
          <a:xfrm>
            <a:off x="4620073" y="2145339"/>
            <a:ext cx="36567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จะ</a:t>
            </a:r>
            <a:r>
              <a:rPr lang="en-US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 loop </a:t>
            </a:r>
            <a:r>
              <a:rPr lang="th-TH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ต่อไปเมื่อ   </a:t>
            </a:r>
            <a:r>
              <a:rPr lang="en-US" sz="21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x &lt; 5</a:t>
            </a:r>
            <a:r>
              <a:rPr lang="th-TH" sz="21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th-TH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เป็นจริง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7E1ED-F0F1-1D1F-830C-D787A0733A6D}"/>
              </a:ext>
            </a:extLst>
          </p:cNvPr>
          <p:cNvSpPr/>
          <p:nvPr/>
        </p:nvSpPr>
        <p:spPr>
          <a:xfrm>
            <a:off x="1255895" y="1857454"/>
            <a:ext cx="2452059" cy="340360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pic>
        <p:nvPicPr>
          <p:cNvPr id="2050" name="Picture 2" descr="Qiqi Fallen Sticker - Qiqi Fallen - Discover &amp; Share GIFs">
            <a:extLst>
              <a:ext uri="{FF2B5EF4-FFF2-40B4-BE49-F238E27FC236}">
                <a16:creationId xmlns:a16="http://schemas.microsoft.com/office/drawing/2014/main" id="{FFF6EAFB-86AB-D580-91AE-C2C5A6C6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39" b="89960" l="3213" r="97390">
                        <a14:foregroundMark x1="51606" y1="48996" x2="51606" y2="48996"/>
                        <a14:foregroundMark x1="63454" y1="34739" x2="63454" y2="34739"/>
                        <a14:foregroundMark x1="49799" y1="46787" x2="49799" y2="46787"/>
                        <a14:foregroundMark x1="51205" y1="48394" x2="51205" y2="48394"/>
                        <a14:foregroundMark x1="49799" y1="45582" x2="49799" y2="45582"/>
                        <a14:foregroundMark x1="52008" y1="47791" x2="52008" y2="47791"/>
                        <a14:foregroundMark x1="49598" y1="48394" x2="49598" y2="48394"/>
                        <a14:foregroundMark x1="49398" y1="48394" x2="50000" y2="49598"/>
                        <a14:foregroundMark x1="50803" y1="47189" x2="51807" y2="48193"/>
                        <a14:foregroundMark x1="51807" y1="49197" x2="50000" y2="52008"/>
                        <a14:foregroundMark x1="50803" y1="46185" x2="48795" y2="49398"/>
                        <a14:foregroundMark x1="65060" y1="33133" x2="62651" y2="36546"/>
                        <a14:foregroundMark x1="63052" y1="31727" x2="62450" y2="33534"/>
                        <a14:foregroundMark x1="65060" y1="32731" x2="65060" y2="32731"/>
                        <a14:foregroundMark x1="70281" y1="51606" x2="77510" y2="57831"/>
                        <a14:foregroundMark x1="74096" y1="55020" x2="81325" y2="61847"/>
                        <a14:foregroundMark x1="86345" y1="62450" x2="92972" y2="67871"/>
                        <a14:foregroundMark x1="92972" y1="68273" x2="90562" y2="71084"/>
                        <a14:foregroundMark x1="94177" y1="60843" x2="97590" y2="60843"/>
                        <a14:foregroundMark x1="93574" y1="69277" x2="95582" y2="67671"/>
                        <a14:foregroundMark x1="89157" y1="74498" x2="90562" y2="71486"/>
                        <a14:foregroundMark x1="10843" y1="45582" x2="8835" y2="35743"/>
                        <a14:foregroundMark x1="6225" y1="48594" x2="9036" y2="39157"/>
                        <a14:foregroundMark x1="4016" y1="48594" x2="3213" y2="481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114" y="2798188"/>
            <a:ext cx="2535961" cy="253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55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9DEE4C-5845-2D2B-9D82-00FD88DC1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00E968E-D7DA-6300-93A7-6E23B5A66503}"/>
              </a:ext>
            </a:extLst>
          </p:cNvPr>
          <p:cNvSpPr/>
          <p:nvPr/>
        </p:nvSpPr>
        <p:spPr>
          <a:xfrm>
            <a:off x="4995850" y="4526246"/>
            <a:ext cx="1816862" cy="6887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 </a:t>
            </a:r>
            <a:endParaRPr lang="th-TH" sz="2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0707C5-3699-76B1-6333-518F3BFD7CE1}"/>
              </a:ext>
            </a:extLst>
          </p:cNvPr>
          <p:cNvSpPr/>
          <p:nvPr/>
        </p:nvSpPr>
        <p:spPr>
          <a:xfrm>
            <a:off x="1629565" y="4539603"/>
            <a:ext cx="2167223" cy="6887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 </a:t>
            </a:r>
            <a:endParaRPr lang="th-TH" sz="2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20285-C7B6-5A27-30B7-0C7987AD7EA4}"/>
              </a:ext>
            </a:extLst>
          </p:cNvPr>
          <p:cNvSpPr txBox="1"/>
          <p:nvPr/>
        </p:nvSpPr>
        <p:spPr>
          <a:xfrm>
            <a:off x="1105327" y="1379805"/>
            <a:ext cx="69333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Loop</a:t>
            </a: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เป็นการลูป</a:t>
            </a:r>
            <a:r>
              <a:rPr lang="en-US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โดยการมีการกำหนดจำนวนรอบที่กำหนดไว้แล้ว</a:t>
            </a:r>
            <a:endParaRPr lang="th-TH" sz="2100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87751-A5E1-A51D-76D6-B1E2A7B26E19}"/>
              </a:ext>
            </a:extLst>
          </p:cNvPr>
          <p:cNvSpPr txBox="1"/>
          <p:nvPr/>
        </p:nvSpPr>
        <p:spPr>
          <a:xfrm>
            <a:off x="803335" y="2417023"/>
            <a:ext cx="7537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สิ่งที่นำมา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Loop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ได้</a:t>
            </a:r>
            <a:endParaRPr lang="th-TH" sz="18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pPr marL="342900" indent="-342900">
              <a:buFontTx/>
              <a:buChar char="-"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 (str)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ข้อความ</a:t>
            </a:r>
            <a:endParaRPr lang="th-TH" sz="18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pPr marL="342900" indent="-342900">
              <a:buFontTx/>
              <a:buChar char="-"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range(n)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จะเป็นการลูป</a:t>
            </a:r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u="sng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ครั้งโดยจะนับจาก</a:t>
            </a:r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0,1,2,…,n-1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range(</a:t>
            </a: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x,y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คือลูปตั้งแต่</a:t>
            </a:r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ถึง</a:t>
            </a:r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y-1</a:t>
            </a:r>
            <a:endParaRPr lang="th-TH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81092-4D24-6A49-F655-778CA75EF32F}"/>
              </a:ext>
            </a:extLst>
          </p:cNvPr>
          <p:cNvSpPr txBox="1"/>
          <p:nvPr/>
        </p:nvSpPr>
        <p:spPr>
          <a:xfrm>
            <a:off x="1629565" y="4599046"/>
            <a:ext cx="22698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47067"/>
                </a:solidFill>
                <a:latin typeface="Cascadia Mono" panose="020B0609020000020004" pitchFamily="49" charset="0"/>
              </a:rPr>
              <a:t>for</a:t>
            </a:r>
            <a:r>
              <a:rPr lang="en-US" sz="1500" dirty="0">
                <a:solidFill>
                  <a:srgbClr val="ADBAC7"/>
                </a:solidFill>
                <a:latin typeface="Cascadia Mono" panose="020B0609020000020004" pitchFamily="49" charset="0"/>
              </a:rPr>
              <a:t> i </a:t>
            </a:r>
            <a:r>
              <a:rPr lang="en-US" sz="1500" dirty="0">
                <a:solidFill>
                  <a:srgbClr val="F47067"/>
                </a:solidFill>
                <a:latin typeface="Cascadia Mono" panose="020B0609020000020004" pitchFamily="49" charset="0"/>
              </a:rPr>
              <a:t>in</a:t>
            </a:r>
            <a:r>
              <a:rPr lang="en-US" sz="1500" dirty="0">
                <a:solidFill>
                  <a:srgbClr val="ADBAC7"/>
                </a:solidFill>
                <a:latin typeface="Cascadia Mono" panose="020B0609020000020004" pitchFamily="49" charset="0"/>
              </a:rPr>
              <a:t> </a:t>
            </a:r>
            <a:r>
              <a:rPr lang="en-US" sz="1500" dirty="0">
                <a:solidFill>
                  <a:srgbClr val="F69D50"/>
                </a:solidFill>
                <a:latin typeface="Cascadia Mono" panose="020B0609020000020004" pitchFamily="49" charset="0"/>
              </a:rPr>
              <a:t>range</a:t>
            </a:r>
            <a:r>
              <a:rPr lang="en-US" sz="1500" dirty="0">
                <a:solidFill>
                  <a:srgbClr val="ADBAC7"/>
                </a:solidFill>
                <a:latin typeface="Cascadia Mono" panose="020B0609020000020004" pitchFamily="49" charset="0"/>
              </a:rPr>
              <a:t>(</a:t>
            </a:r>
            <a:r>
              <a:rPr lang="en-US" sz="1500" dirty="0">
                <a:solidFill>
                  <a:srgbClr val="6CB6FF"/>
                </a:solidFill>
                <a:latin typeface="Cascadia Mono" panose="020B0609020000020004" pitchFamily="49" charset="0"/>
              </a:rPr>
              <a:t>5</a:t>
            </a:r>
            <a:r>
              <a:rPr lang="en-US" sz="1500" dirty="0">
                <a:solidFill>
                  <a:srgbClr val="ADBAC7"/>
                </a:solidFill>
                <a:latin typeface="Cascadia Mono" panose="020B0609020000020004" pitchFamily="49" charset="0"/>
              </a:rPr>
              <a:t>):</a:t>
            </a:r>
          </a:p>
          <a:p>
            <a:r>
              <a:rPr lang="en-US" sz="1500" dirty="0">
                <a:solidFill>
                  <a:srgbClr val="ADBAC7"/>
                </a:solidFill>
                <a:latin typeface="Cascadia Mono" panose="020B0609020000020004" pitchFamily="49" charset="0"/>
              </a:rPr>
              <a:t>    </a:t>
            </a:r>
            <a:r>
              <a:rPr lang="en-US" sz="1500" dirty="0">
                <a:solidFill>
                  <a:srgbClr val="DCBDFB"/>
                </a:solidFill>
                <a:latin typeface="Cascadia Mono" panose="020B0609020000020004" pitchFamily="49" charset="0"/>
              </a:rPr>
              <a:t>print</a:t>
            </a:r>
            <a:r>
              <a:rPr lang="en-US" sz="1500" dirty="0">
                <a:solidFill>
                  <a:srgbClr val="ADBAC7"/>
                </a:solidFill>
                <a:latin typeface="Cascadia Mono" panose="020B0609020000020004" pitchFamily="49" charset="0"/>
              </a:rPr>
              <a:t>(i)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910DBB-53F4-747F-F31C-87DC737FC391}"/>
              </a:ext>
            </a:extLst>
          </p:cNvPr>
          <p:cNvSpPr txBox="1"/>
          <p:nvPr/>
        </p:nvSpPr>
        <p:spPr>
          <a:xfrm>
            <a:off x="4440547" y="4193355"/>
            <a:ext cx="247978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856E22F-E710-C7BB-1431-435FF868AF6F}"/>
              </a:ext>
            </a:extLst>
          </p:cNvPr>
          <p:cNvSpPr/>
          <p:nvPr/>
        </p:nvSpPr>
        <p:spPr>
          <a:xfrm>
            <a:off x="3931553" y="4672332"/>
            <a:ext cx="420538" cy="265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D5BBC1-5577-5704-7BCC-88CC8FA6216F}"/>
              </a:ext>
            </a:extLst>
          </p:cNvPr>
          <p:cNvSpPr txBox="1"/>
          <p:nvPr/>
        </p:nvSpPr>
        <p:spPr>
          <a:xfrm>
            <a:off x="4995849" y="4599046"/>
            <a:ext cx="25022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47067"/>
                </a:solidFill>
                <a:latin typeface="Cascadia Mono" panose="020B0609020000020004" pitchFamily="49" charset="0"/>
              </a:rPr>
              <a:t>for</a:t>
            </a:r>
            <a:r>
              <a:rPr lang="en-US" sz="1500" dirty="0">
                <a:solidFill>
                  <a:srgbClr val="ADBAC7"/>
                </a:solidFill>
                <a:latin typeface="Cascadia Mono" panose="020B0609020000020004" pitchFamily="49" charset="0"/>
              </a:rPr>
              <a:t> j </a:t>
            </a:r>
            <a:r>
              <a:rPr lang="en-US" sz="1500" dirty="0">
                <a:solidFill>
                  <a:srgbClr val="F47067"/>
                </a:solidFill>
                <a:latin typeface="Cascadia Mono" panose="020B0609020000020004" pitchFamily="49" charset="0"/>
              </a:rPr>
              <a:t>in</a:t>
            </a:r>
            <a:r>
              <a:rPr lang="en-US" sz="1500" dirty="0">
                <a:solidFill>
                  <a:srgbClr val="ADBAC7"/>
                </a:solidFill>
                <a:latin typeface="Cascadia Mono" panose="020B0609020000020004" pitchFamily="49" charset="0"/>
              </a:rPr>
              <a:t> </a:t>
            </a:r>
            <a:r>
              <a:rPr lang="en-US" sz="1500" dirty="0">
                <a:solidFill>
                  <a:srgbClr val="96D0FF"/>
                </a:solidFill>
                <a:latin typeface="Cascadia Mono" panose="020B0609020000020004" pitchFamily="49" charset="0"/>
              </a:rPr>
              <a:t>"CPE"</a:t>
            </a:r>
            <a:r>
              <a:rPr lang="en-US" sz="1500" dirty="0">
                <a:solidFill>
                  <a:srgbClr val="ADBAC7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1500" dirty="0">
                <a:solidFill>
                  <a:srgbClr val="ADBAC7"/>
                </a:solidFill>
                <a:latin typeface="Cascadia Mono" panose="020B0609020000020004" pitchFamily="49" charset="0"/>
              </a:rPr>
              <a:t>    </a:t>
            </a:r>
            <a:r>
              <a:rPr lang="en-US" sz="1500" dirty="0">
                <a:solidFill>
                  <a:srgbClr val="DCBDFB"/>
                </a:solidFill>
                <a:latin typeface="Cascadia Mono" panose="020B0609020000020004" pitchFamily="49" charset="0"/>
              </a:rPr>
              <a:t>print</a:t>
            </a:r>
            <a:r>
              <a:rPr lang="en-US" sz="1500" dirty="0">
                <a:solidFill>
                  <a:srgbClr val="ADBAC7"/>
                </a:solidFill>
                <a:latin typeface="Cascadia Mono" panose="020B0609020000020004" pitchFamily="49" charset="0"/>
              </a:rPr>
              <a:t>(j)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5B9585-CEE8-7233-1522-7708187A7199}"/>
              </a:ext>
            </a:extLst>
          </p:cNvPr>
          <p:cNvSpPr txBox="1"/>
          <p:nvPr/>
        </p:nvSpPr>
        <p:spPr>
          <a:xfrm>
            <a:off x="7333877" y="4473457"/>
            <a:ext cx="32834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</a:t>
            </a:r>
          </a:p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EA8301E-8ECF-C691-1E3E-495501C435B4}"/>
              </a:ext>
            </a:extLst>
          </p:cNvPr>
          <p:cNvSpPr/>
          <p:nvPr/>
        </p:nvSpPr>
        <p:spPr>
          <a:xfrm>
            <a:off x="6904231" y="4708617"/>
            <a:ext cx="420538" cy="265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</p:spTree>
    <p:extLst>
      <p:ext uri="{BB962C8B-B14F-4D97-AF65-F5344CB8AC3E}">
        <p14:creationId xmlns:p14="http://schemas.microsoft.com/office/powerpoint/2010/main" val="1895333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A6812C-D9A9-6C87-868A-25DD8E251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E666F3-B4DF-6F29-D664-8F685E65CA8A}"/>
              </a:ext>
            </a:extLst>
          </p:cNvPr>
          <p:cNvSpPr/>
          <p:nvPr/>
        </p:nvSpPr>
        <p:spPr>
          <a:xfrm>
            <a:off x="4289365" y="3706018"/>
            <a:ext cx="3178835" cy="15559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6851E0-9564-E5D5-201C-37AF3C3DC414}"/>
              </a:ext>
            </a:extLst>
          </p:cNvPr>
          <p:cNvSpPr/>
          <p:nvPr/>
        </p:nvSpPr>
        <p:spPr>
          <a:xfrm>
            <a:off x="4289366" y="2013231"/>
            <a:ext cx="3178835" cy="15559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3537F-2F08-0B5D-96ED-D8D54EEF8E97}"/>
              </a:ext>
            </a:extLst>
          </p:cNvPr>
          <p:cNvSpPr txBox="1"/>
          <p:nvPr/>
        </p:nvSpPr>
        <p:spPr>
          <a:xfrm>
            <a:off x="1105326" y="1826782"/>
            <a:ext cx="2938306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break </a:t>
            </a:r>
          </a:p>
          <a:p>
            <a:r>
              <a:rPr lang="th-TH" sz="24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ใช้เพื่อหยุดการทํางานของลูปทันที</a:t>
            </a:r>
          </a:p>
          <a:p>
            <a:r>
              <a:rPr lang="th-TH" sz="24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โดยไม่สนใจเงื่อนไข</a:t>
            </a:r>
            <a:endParaRPr lang="en-US" sz="24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endParaRPr lang="en-US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continue</a:t>
            </a:r>
          </a:p>
          <a:p>
            <a:r>
              <a:rPr lang="th-TH" sz="24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ใช้เพื่อข้ามไปทํางานรอบต่อไป</a:t>
            </a:r>
          </a:p>
          <a:p>
            <a:r>
              <a:rPr lang="th-TH" sz="24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ของลูปทันที</a:t>
            </a:r>
          </a:p>
          <a:p>
            <a:r>
              <a:rPr lang="th-TH" sz="24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โดยไม่สนใจคําสั่งที่เหลือข้างล่าง</a:t>
            </a:r>
            <a:endParaRPr lang="th-TH" sz="21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DE4914-6C12-D746-BF2B-E89B70C6DB8E}"/>
              </a:ext>
            </a:extLst>
          </p:cNvPr>
          <p:cNvSpPr txBox="1"/>
          <p:nvPr/>
        </p:nvSpPr>
        <p:spPr>
          <a:xfrm>
            <a:off x="3942001" y="1646253"/>
            <a:ext cx="20274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example</a:t>
            </a:r>
            <a:endParaRPr lang="th-TH" sz="2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DCFC7-FED3-2BFC-C820-E19CBB7FBADF}"/>
              </a:ext>
            </a:extLst>
          </p:cNvPr>
          <p:cNvSpPr txBox="1"/>
          <p:nvPr/>
        </p:nvSpPr>
        <p:spPr>
          <a:xfrm>
            <a:off x="4289366" y="3803059"/>
            <a:ext cx="317883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F47067"/>
                </a:solidFill>
                <a:latin typeface="Cascadia Mono" panose="020B0609020000020004" pitchFamily="49" charset="0"/>
              </a:rPr>
              <a:t>for</a:t>
            </a:r>
            <a:r>
              <a:rPr lang="en-US" sz="2100" dirty="0">
                <a:solidFill>
                  <a:srgbClr val="ADBAC7"/>
                </a:solidFill>
                <a:latin typeface="Cascadia Mono" panose="020B0609020000020004" pitchFamily="49" charset="0"/>
              </a:rPr>
              <a:t> i </a:t>
            </a:r>
            <a:r>
              <a:rPr lang="en-US" sz="2100" dirty="0">
                <a:solidFill>
                  <a:srgbClr val="F47067"/>
                </a:solidFill>
                <a:latin typeface="Cascadia Mono" panose="020B0609020000020004" pitchFamily="49" charset="0"/>
              </a:rPr>
              <a:t>in</a:t>
            </a:r>
            <a:r>
              <a:rPr lang="en-US" sz="2100" dirty="0">
                <a:solidFill>
                  <a:srgbClr val="ADBAC7"/>
                </a:solidFill>
                <a:latin typeface="Cascadia Mono" panose="020B0609020000020004" pitchFamily="49" charset="0"/>
              </a:rPr>
              <a:t> </a:t>
            </a:r>
            <a:r>
              <a:rPr lang="en-US" sz="2100" dirty="0">
                <a:solidFill>
                  <a:srgbClr val="F69D50"/>
                </a:solidFill>
                <a:latin typeface="Cascadia Mono" panose="020B0609020000020004" pitchFamily="49" charset="0"/>
              </a:rPr>
              <a:t>range</a:t>
            </a:r>
            <a:r>
              <a:rPr lang="en-US" sz="2100" dirty="0">
                <a:solidFill>
                  <a:srgbClr val="ADBAC7"/>
                </a:solidFill>
                <a:latin typeface="Cascadia Mono" panose="020B0609020000020004" pitchFamily="49" charset="0"/>
              </a:rPr>
              <a:t>(</a:t>
            </a:r>
            <a:r>
              <a:rPr lang="en-US" sz="2100" dirty="0">
                <a:solidFill>
                  <a:srgbClr val="6CB6FF"/>
                </a:solidFill>
                <a:latin typeface="Cascadia Mono" panose="020B0609020000020004" pitchFamily="49" charset="0"/>
              </a:rPr>
              <a:t>11</a:t>
            </a:r>
            <a:r>
              <a:rPr lang="en-US" sz="2100" dirty="0">
                <a:solidFill>
                  <a:srgbClr val="ADBAC7"/>
                </a:solidFill>
                <a:latin typeface="Cascadia Mono" panose="020B0609020000020004" pitchFamily="49" charset="0"/>
              </a:rPr>
              <a:t>):</a:t>
            </a:r>
          </a:p>
          <a:p>
            <a:r>
              <a:rPr lang="en-US" sz="2100" dirty="0">
                <a:solidFill>
                  <a:srgbClr val="ADBAC7"/>
                </a:solidFill>
                <a:latin typeface="Cascadia Mono" panose="020B0609020000020004" pitchFamily="49" charset="0"/>
              </a:rPr>
              <a:t>    </a:t>
            </a:r>
            <a:r>
              <a:rPr lang="en-US" sz="2100" dirty="0">
                <a:solidFill>
                  <a:srgbClr val="F47067"/>
                </a:solidFill>
                <a:latin typeface="Cascadia Mono" panose="020B0609020000020004" pitchFamily="49" charset="0"/>
              </a:rPr>
              <a:t>if</a:t>
            </a:r>
            <a:r>
              <a:rPr lang="en-US" sz="2100" dirty="0">
                <a:solidFill>
                  <a:srgbClr val="ADBAC7"/>
                </a:solidFill>
                <a:latin typeface="Cascadia Mono" panose="020B0609020000020004" pitchFamily="49" charset="0"/>
              </a:rPr>
              <a:t> </a:t>
            </a:r>
            <a:r>
              <a:rPr lang="en-US" sz="2100" dirty="0" err="1">
                <a:solidFill>
                  <a:srgbClr val="ADBAC7"/>
                </a:solidFill>
                <a:latin typeface="Cascadia Mono" panose="020B0609020000020004" pitchFamily="49" charset="0"/>
              </a:rPr>
              <a:t>i</a:t>
            </a:r>
            <a:r>
              <a:rPr lang="en-US" sz="2100" dirty="0">
                <a:solidFill>
                  <a:srgbClr val="ADBAC7"/>
                </a:solidFill>
                <a:latin typeface="Cascadia Mono" panose="020B0609020000020004" pitchFamily="49" charset="0"/>
              </a:rPr>
              <a:t> </a:t>
            </a:r>
            <a:r>
              <a:rPr lang="en-US" sz="2100" dirty="0">
                <a:solidFill>
                  <a:srgbClr val="F47067"/>
                </a:solidFill>
                <a:latin typeface="Cascadia Mono" panose="020B0609020000020004" pitchFamily="49" charset="0"/>
              </a:rPr>
              <a:t>%</a:t>
            </a:r>
            <a:r>
              <a:rPr lang="en-US" sz="2100" dirty="0">
                <a:solidFill>
                  <a:srgbClr val="ADBAC7"/>
                </a:solidFill>
                <a:latin typeface="Cascadia Mono" panose="020B0609020000020004" pitchFamily="49" charset="0"/>
              </a:rPr>
              <a:t> </a:t>
            </a:r>
            <a:r>
              <a:rPr lang="en-US" sz="2100" dirty="0">
                <a:solidFill>
                  <a:srgbClr val="6CB6FF"/>
                </a:solidFill>
                <a:latin typeface="Cascadia Mono" panose="020B0609020000020004" pitchFamily="49" charset="0"/>
              </a:rPr>
              <a:t>2</a:t>
            </a:r>
            <a:r>
              <a:rPr lang="en-US" sz="2100" dirty="0">
                <a:solidFill>
                  <a:srgbClr val="ADBAC7"/>
                </a:solidFill>
                <a:latin typeface="Cascadia Mono" panose="020B0609020000020004" pitchFamily="49" charset="0"/>
              </a:rPr>
              <a:t> </a:t>
            </a:r>
            <a:r>
              <a:rPr lang="en-US" sz="2100" dirty="0">
                <a:solidFill>
                  <a:srgbClr val="F47067"/>
                </a:solidFill>
                <a:latin typeface="Cascadia Mono" panose="020B0609020000020004" pitchFamily="49" charset="0"/>
              </a:rPr>
              <a:t>==</a:t>
            </a:r>
            <a:r>
              <a:rPr lang="en-US" sz="2100" dirty="0">
                <a:solidFill>
                  <a:srgbClr val="ADBAC7"/>
                </a:solidFill>
                <a:latin typeface="Cascadia Mono" panose="020B0609020000020004" pitchFamily="49" charset="0"/>
              </a:rPr>
              <a:t> </a:t>
            </a:r>
            <a:r>
              <a:rPr lang="en-US" sz="2100" dirty="0">
                <a:solidFill>
                  <a:srgbClr val="6CB6FF"/>
                </a:solidFill>
                <a:latin typeface="Cascadia Mono" panose="020B0609020000020004" pitchFamily="49" charset="0"/>
              </a:rPr>
              <a:t>0</a:t>
            </a:r>
            <a:r>
              <a:rPr lang="en-US" sz="2100" dirty="0">
                <a:solidFill>
                  <a:srgbClr val="ADBAC7"/>
                </a:solidFill>
                <a:latin typeface="Cascadia Mono" panose="020B0609020000020004" pitchFamily="49" charset="0"/>
              </a:rPr>
              <a:t> :</a:t>
            </a:r>
          </a:p>
          <a:p>
            <a:r>
              <a:rPr lang="en-US" sz="2100" dirty="0">
                <a:solidFill>
                  <a:srgbClr val="ADBAC7"/>
                </a:solidFill>
                <a:latin typeface="Cascadia Mono" panose="020B0609020000020004" pitchFamily="49" charset="0"/>
              </a:rPr>
              <a:t>        </a:t>
            </a:r>
            <a:r>
              <a:rPr lang="en-US" sz="2100" dirty="0">
                <a:solidFill>
                  <a:srgbClr val="F47067"/>
                </a:solidFill>
                <a:latin typeface="Cascadia Mono" panose="020B0609020000020004" pitchFamily="49" charset="0"/>
              </a:rPr>
              <a:t>continue</a:t>
            </a:r>
            <a:endParaRPr lang="en-US" sz="2100" dirty="0">
              <a:solidFill>
                <a:srgbClr val="ADBAC7"/>
              </a:solidFill>
              <a:latin typeface="Cascadia Mono" panose="020B0609020000020004" pitchFamily="49" charset="0"/>
            </a:endParaRPr>
          </a:p>
          <a:p>
            <a:r>
              <a:rPr lang="en-US" sz="2100" dirty="0">
                <a:solidFill>
                  <a:srgbClr val="ADBAC7"/>
                </a:solidFill>
                <a:latin typeface="Cascadia Mono" panose="020B0609020000020004" pitchFamily="49" charset="0"/>
              </a:rPr>
              <a:t>    </a:t>
            </a:r>
            <a:r>
              <a:rPr lang="en-US" sz="2100" dirty="0">
                <a:solidFill>
                  <a:srgbClr val="DCBDFB"/>
                </a:solidFill>
                <a:latin typeface="Cascadia Mono" panose="020B0609020000020004" pitchFamily="49" charset="0"/>
              </a:rPr>
              <a:t>print</a:t>
            </a:r>
            <a:r>
              <a:rPr lang="en-US" sz="2100" dirty="0">
                <a:solidFill>
                  <a:srgbClr val="ADBAC7"/>
                </a:solidFill>
                <a:latin typeface="Cascadia Mono" panose="020B0609020000020004" pitchFamily="49" charset="0"/>
              </a:rPr>
              <a:t>(i)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594E8C-E5F3-4D61-40A0-B1BE1EA8776D}"/>
              </a:ext>
            </a:extLst>
          </p:cNvPr>
          <p:cNvSpPr txBox="1"/>
          <p:nvPr/>
        </p:nvSpPr>
        <p:spPr>
          <a:xfrm>
            <a:off x="4289365" y="2064104"/>
            <a:ext cx="29939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47067"/>
                </a:solidFill>
                <a:latin typeface="Cascadia Mono" panose="020B0609020000020004" pitchFamily="49" charset="0"/>
              </a:rPr>
              <a:t>While True</a:t>
            </a:r>
            <a:r>
              <a:rPr lang="en-US" sz="1800" dirty="0">
                <a:solidFill>
                  <a:srgbClr val="ADBAC7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1800" dirty="0">
                <a:solidFill>
                  <a:srgbClr val="ADBAC7"/>
                </a:solidFill>
                <a:latin typeface="Cascadia Mono" panose="020B0609020000020004" pitchFamily="49" charset="0"/>
              </a:rPr>
              <a:t>    x = int(input())</a:t>
            </a:r>
          </a:p>
          <a:p>
            <a:r>
              <a:rPr lang="en-US" sz="1800" dirty="0">
                <a:solidFill>
                  <a:srgbClr val="ADBAC7"/>
                </a:solidFill>
                <a:latin typeface="Cascadia Mono" panose="020B0609020000020004" pitchFamily="49" charset="0"/>
              </a:rPr>
              <a:t>    </a:t>
            </a:r>
            <a:r>
              <a:rPr lang="en-US" sz="1800" dirty="0">
                <a:solidFill>
                  <a:srgbClr val="F47067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ADBAC7"/>
                </a:solidFill>
                <a:latin typeface="Cascadia Mono" panose="020B0609020000020004" pitchFamily="49" charset="0"/>
              </a:rPr>
              <a:t> x </a:t>
            </a:r>
            <a:r>
              <a:rPr lang="en-US" sz="1800" dirty="0">
                <a:solidFill>
                  <a:srgbClr val="F47067"/>
                </a:solidFill>
                <a:latin typeface="Cascadia Mono" panose="020B0609020000020004" pitchFamily="49" charset="0"/>
              </a:rPr>
              <a:t>==</a:t>
            </a:r>
            <a:r>
              <a:rPr lang="en-US" sz="1800" dirty="0">
                <a:solidFill>
                  <a:srgbClr val="ADBAC7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6CB6FF"/>
                </a:solidFill>
                <a:latin typeface="Cascadia Mono" panose="020B0609020000020004" pitchFamily="49" charset="0"/>
              </a:rPr>
              <a:t>2</a:t>
            </a:r>
            <a:r>
              <a:rPr lang="en-US" sz="1800" dirty="0">
                <a:solidFill>
                  <a:srgbClr val="ADBAC7"/>
                </a:solidFill>
                <a:latin typeface="Cascadia Mono" panose="020B0609020000020004" pitchFamily="49" charset="0"/>
              </a:rPr>
              <a:t> :</a:t>
            </a:r>
          </a:p>
          <a:p>
            <a:r>
              <a:rPr lang="en-US" sz="1800" dirty="0">
                <a:solidFill>
                  <a:srgbClr val="ADBAC7"/>
                </a:solidFill>
                <a:latin typeface="Cascadia Mono" panose="020B0609020000020004" pitchFamily="49" charset="0"/>
              </a:rPr>
              <a:t>        </a:t>
            </a:r>
            <a:r>
              <a:rPr lang="en-US" sz="1800" dirty="0">
                <a:solidFill>
                  <a:srgbClr val="F47067"/>
                </a:solidFill>
                <a:latin typeface="Cascadia Mono" panose="020B0609020000020004" pitchFamily="49" charset="0"/>
              </a:rPr>
              <a:t>break</a:t>
            </a:r>
            <a:endParaRPr lang="en-US" sz="1800" dirty="0">
              <a:solidFill>
                <a:srgbClr val="ADBAC7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ADBAC7"/>
                </a:solidFill>
                <a:latin typeface="Cascadia Mono" panose="020B0609020000020004" pitchFamily="49" charset="0"/>
              </a:rPr>
              <a:t>    </a:t>
            </a:r>
            <a:r>
              <a:rPr lang="en-US" sz="1800" dirty="0">
                <a:solidFill>
                  <a:srgbClr val="DCBDFB"/>
                </a:solidFill>
                <a:latin typeface="Cascadia Mono" panose="020B0609020000020004" pitchFamily="49" charset="0"/>
              </a:rPr>
              <a:t>print</a:t>
            </a:r>
            <a:r>
              <a:rPr lang="en-US" sz="1800" dirty="0">
                <a:solidFill>
                  <a:srgbClr val="ADBAC7"/>
                </a:solidFill>
                <a:latin typeface="Cascadia Mono" panose="020B0609020000020004" pitchFamily="49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43855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095EEB-D9B6-677F-1199-FB2D23DCB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A9CCE4-7DC8-E44F-B83D-1D41C4483AA1}"/>
              </a:ext>
            </a:extLst>
          </p:cNvPr>
          <p:cNvSpPr txBox="1"/>
          <p:nvPr/>
        </p:nvSpPr>
        <p:spPr>
          <a:xfrm>
            <a:off x="2787141" y="3200444"/>
            <a:ext cx="409026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3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Library math</a:t>
            </a:r>
            <a:endParaRPr lang="th-TH" sz="3300" dirty="0"/>
          </a:p>
        </p:txBody>
      </p:sp>
    </p:spTree>
    <p:extLst>
      <p:ext uri="{BB962C8B-B14F-4D97-AF65-F5344CB8AC3E}">
        <p14:creationId xmlns:p14="http://schemas.microsoft.com/office/powerpoint/2010/main" val="3913185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500CA1-C953-236B-183C-C8F73CB0268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AC2468-603E-5996-FB93-2463F3E3E8CF}"/>
              </a:ext>
            </a:extLst>
          </p:cNvPr>
          <p:cNvSpPr txBox="1"/>
          <p:nvPr/>
        </p:nvSpPr>
        <p:spPr>
          <a:xfrm>
            <a:off x="677981" y="1353094"/>
            <a:ext cx="585652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Built in math function (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ไม่ต้อง</a:t>
            </a:r>
            <a:r>
              <a:rPr lang="th-TH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import)</a:t>
            </a:r>
            <a:endParaRPr lang="th-TH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E751A-01A0-C151-B8EA-E0072DA49E4C}"/>
              </a:ext>
            </a:extLst>
          </p:cNvPr>
          <p:cNvSpPr txBox="1"/>
          <p:nvPr/>
        </p:nvSpPr>
        <p:spPr>
          <a:xfrm>
            <a:off x="1149470" y="2059288"/>
            <a:ext cx="733245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pow(</a:t>
            </a:r>
            <a:r>
              <a:rPr lang="en-US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x,n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–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ใช้ยกกำลังตัวเลข</a:t>
            </a:r>
            <a:r>
              <a:rPr lang="th-TH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ยกกำลัง</a:t>
            </a:r>
            <a:r>
              <a:rPr lang="th-TH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 (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เหมือนกับ</a:t>
            </a:r>
            <a:r>
              <a:rPr lang="th-TH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x**n)</a:t>
            </a:r>
          </a:p>
          <a:p>
            <a:endParaRPr lang="en-US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abs(n) –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ใช้หาค่าสัมบูรณ์ของ</a:t>
            </a:r>
            <a:r>
              <a:rPr lang="th-TH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</a:t>
            </a:r>
          </a:p>
          <a:p>
            <a:endParaRPr lang="en-US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round(</a:t>
            </a:r>
            <a:r>
              <a:rPr lang="en-US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n,s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–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ใช้ปรับตำแหน่งของทศนิยม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ตามตำแหน่ง</a:t>
            </a:r>
            <a:r>
              <a:rPr lang="th-TH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</a:t>
            </a:r>
          </a:p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&gt;&gt;&gt; round(3.141592654,2)</a:t>
            </a:r>
          </a:p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3.14</a:t>
            </a:r>
            <a:endParaRPr lang="en-US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D952D-3F23-A94A-AC9C-0AE0D517E281}"/>
              </a:ext>
            </a:extLst>
          </p:cNvPr>
          <p:cNvSpPr txBox="1"/>
          <p:nvPr/>
        </p:nvSpPr>
        <p:spPr>
          <a:xfrm>
            <a:off x="1149469" y="2570683"/>
            <a:ext cx="45709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pow(2,10)</a:t>
            </a:r>
          </a:p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1024</a:t>
            </a:r>
            <a:endParaRPr lang="en-US" sz="15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C5920-6C7C-179B-6943-82EAA352CE0D}"/>
              </a:ext>
            </a:extLst>
          </p:cNvPr>
          <p:cNvSpPr txBox="1"/>
          <p:nvPr/>
        </p:nvSpPr>
        <p:spPr>
          <a:xfrm>
            <a:off x="1149469" y="3660115"/>
            <a:ext cx="45709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abs(-100)</a:t>
            </a:r>
          </a:p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44568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C994E5-BB77-4D5A-9295-0D282D63D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876"/>
            <a:ext cx="914400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3595C5-C279-9E49-ECC6-04789B6A5D6A}"/>
              </a:ext>
            </a:extLst>
          </p:cNvPr>
          <p:cNvSpPr txBox="1"/>
          <p:nvPr/>
        </p:nvSpPr>
        <p:spPr>
          <a:xfrm>
            <a:off x="1242205" y="1957120"/>
            <a:ext cx="17770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8ED91-2AB1-96F8-03B9-B2921F281A05}"/>
              </a:ext>
            </a:extLst>
          </p:cNvPr>
          <p:cNvSpPr txBox="1"/>
          <p:nvPr/>
        </p:nvSpPr>
        <p:spPr>
          <a:xfrm>
            <a:off x="1828802" y="2563124"/>
            <a:ext cx="45504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 &amp; Boolean operator</a:t>
            </a:r>
          </a:p>
          <a:p>
            <a:pPr marL="342900" indent="-342900">
              <a:buFontTx/>
              <a:buChar char="-"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loop , for loop</a:t>
            </a:r>
          </a:p>
          <a:p>
            <a:pPr marL="342900" indent="-342900">
              <a:buFontTx/>
              <a:buChar char="-"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Library math </a:t>
            </a:r>
          </a:p>
        </p:txBody>
      </p:sp>
    </p:spTree>
    <p:extLst>
      <p:ext uri="{BB962C8B-B14F-4D97-AF65-F5344CB8AC3E}">
        <p14:creationId xmlns:p14="http://schemas.microsoft.com/office/powerpoint/2010/main" val="3049779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3251B24-0E24-0DD0-395B-A029CDA1FDC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DC39F5-3A79-7D77-161B-290ECEAD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327" y="1273120"/>
            <a:ext cx="4301346" cy="521633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 function </a:t>
            </a:r>
            <a:r>
              <a:rPr lang="th-TH" sz="24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อื่นๆ</a:t>
            </a:r>
            <a:r>
              <a:rPr lang="en-US" sz="24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sz="24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ที่ต้อง</a:t>
            </a:r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</a:t>
            </a:r>
            <a:endParaRPr lang="th-TH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C7802-D44E-BD06-291D-E48290E1657E}"/>
              </a:ext>
            </a:extLst>
          </p:cNvPr>
          <p:cNvSpPr txBox="1"/>
          <p:nvPr/>
        </p:nvSpPr>
        <p:spPr>
          <a:xfrm>
            <a:off x="498177" y="3095378"/>
            <a:ext cx="316625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700" dirty="0">
                <a:latin typeface="DB Helvethaica X" panose="02000506090000020004" pitchFamily="2" charset="-34"/>
                <a:ea typeface="Cascadia Mono" panose="020B0609020000020004" pitchFamily="49" charset="0"/>
                <a:cs typeface="DB Helvethaica X" panose="02000506090000020004" pitchFamily="2" charset="-34"/>
              </a:rPr>
              <a:t>ตัวอย่าง</a:t>
            </a:r>
            <a:r>
              <a:rPr lang="th-TH" sz="21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1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math function</a:t>
            </a:r>
            <a:endParaRPr lang="th-TH" sz="21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65CCD-A882-E6DD-4282-FE8F034BEB92}"/>
              </a:ext>
            </a:extLst>
          </p:cNvPr>
          <p:cNvSpPr txBox="1"/>
          <p:nvPr/>
        </p:nvSpPr>
        <p:spPr>
          <a:xfrm>
            <a:off x="1112938" y="3846113"/>
            <a:ext cx="31922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math.ceil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  -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ใช้ปัดขึ้นทศนิยม</a:t>
            </a:r>
            <a:endParaRPr lang="en-US" sz="15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math.floor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  <a:r>
              <a:rPr lang="th-TH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ใช้ปัดลงทศนิยม</a:t>
            </a:r>
            <a:endParaRPr lang="th-TH" sz="1500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3C55A-2DA8-42A0-8800-E7296561E068}"/>
              </a:ext>
            </a:extLst>
          </p:cNvPr>
          <p:cNvSpPr txBox="1"/>
          <p:nvPr/>
        </p:nvSpPr>
        <p:spPr>
          <a:xfrm>
            <a:off x="5059392" y="3142074"/>
            <a:ext cx="3476445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math.sin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math.cos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math.tan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pPr marL="257175" indent="-257175">
              <a:buFontTx/>
              <a:buChar char="-"/>
            </a:pP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จะได้ค่าฟังก์ชั่นตรีโกณ 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sin cos tan</a:t>
            </a:r>
          </a:p>
          <a:p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โดย 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x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มีหน่วยเป็น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radian</a:t>
            </a:r>
            <a:endParaRPr lang="th-TH" sz="2100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BB2E2-D49F-CB88-D361-16BBFECBE7DF}"/>
              </a:ext>
            </a:extLst>
          </p:cNvPr>
          <p:cNvSpPr txBox="1"/>
          <p:nvPr/>
        </p:nvSpPr>
        <p:spPr>
          <a:xfrm>
            <a:off x="1404489" y="4850218"/>
            <a:ext cx="38538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math.pi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–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ได้ค่าพาย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ทศนิยม 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15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ตำแหน่ง</a:t>
            </a:r>
            <a:endParaRPr lang="th-TH" sz="15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math.e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-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ได้ค่า 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 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ทศนิยม 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15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ตำแหน่ง</a:t>
            </a:r>
            <a:endParaRPr lang="en-US" sz="15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12690-04F2-7783-B137-FC1E72D45D48}"/>
              </a:ext>
            </a:extLst>
          </p:cNvPr>
          <p:cNvSpPr txBox="1"/>
          <p:nvPr/>
        </p:nvSpPr>
        <p:spPr>
          <a:xfrm>
            <a:off x="5297158" y="4592288"/>
            <a:ext cx="1612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math.sqrt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จะได้ค่ารูทของ 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x</a:t>
            </a:r>
            <a:endParaRPr lang="th-TH" sz="1500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D25719-6BB5-BA16-DF1A-802FB134C0A2}"/>
              </a:ext>
            </a:extLst>
          </p:cNvPr>
          <p:cNvSpPr txBox="1"/>
          <p:nvPr/>
        </p:nvSpPr>
        <p:spPr>
          <a:xfrm>
            <a:off x="5297157" y="2021490"/>
            <a:ext cx="3550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</a:t>
            </a:r>
            <a:r>
              <a:rPr lang="en-US" sz="12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math.sqrt</a:t>
            </a:r>
            <a:r>
              <a:rPr lang="en-US" sz="12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(2)</a:t>
            </a:r>
          </a:p>
          <a:p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Traceback (most recent call last):</a:t>
            </a:r>
          </a:p>
          <a:p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File "&lt;stdin&gt;", line 1, in &lt;module&gt;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NameError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 name 'math' is not defined</a:t>
            </a:r>
            <a:endParaRPr lang="th-TH" sz="1200" dirty="0">
              <a:solidFill>
                <a:srgbClr val="FF0000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D53DC-8CD8-F19E-BB52-2A971024E931}"/>
              </a:ext>
            </a:extLst>
          </p:cNvPr>
          <p:cNvSpPr txBox="1"/>
          <p:nvPr/>
        </p:nvSpPr>
        <p:spPr>
          <a:xfrm>
            <a:off x="674478" y="1626677"/>
            <a:ext cx="4583861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วิธีใช้ </a:t>
            </a:r>
            <a:br>
              <a:rPr lang="th-TH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math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ก่อนจะใช้งานเสมอ</a:t>
            </a:r>
            <a:br>
              <a:rPr lang="th-TH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ถ้าใช้งานฟังก์ชั่นก่อน</a:t>
            </a:r>
            <a:r>
              <a:rPr lang="th-TH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</a:t>
            </a:r>
            <a:r>
              <a:rPr lang="th-TH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endParaRPr lang="th-TH" sz="2100" dirty="0"/>
          </a:p>
        </p:txBody>
      </p:sp>
    </p:spTree>
    <p:extLst>
      <p:ext uri="{BB962C8B-B14F-4D97-AF65-F5344CB8AC3E}">
        <p14:creationId xmlns:p14="http://schemas.microsoft.com/office/powerpoint/2010/main" val="1047924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D4C3B6D-98DF-0CDD-7FE6-59E68205681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7E5AAC-B667-C0AF-CF2D-F47A22A22C0D}"/>
              </a:ext>
            </a:extLst>
          </p:cNvPr>
          <p:cNvSpPr txBox="1"/>
          <p:nvPr/>
        </p:nvSpPr>
        <p:spPr>
          <a:xfrm>
            <a:off x="1271299" y="1353254"/>
            <a:ext cx="573550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Practice </a:t>
            </a:r>
            <a:r>
              <a:rPr lang="th-TH" sz="3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มาลองใช้ </a:t>
            </a:r>
            <a:r>
              <a:rPr lang="en-US" sz="3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if else </a:t>
            </a:r>
            <a:r>
              <a:rPr lang="th-TH" sz="3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กันเถอะ</a:t>
            </a:r>
            <a:endParaRPr lang="th-TH" sz="3000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pic>
        <p:nvPicPr>
          <p:cNvPr id="1027" name="Picture 3" descr="Killing the leap year is the only way to fix our broken calendar | WIRED UK">
            <a:extLst>
              <a:ext uri="{FF2B5EF4-FFF2-40B4-BE49-F238E27FC236}">
                <a16:creationId xmlns:a16="http://schemas.microsoft.com/office/drawing/2014/main" id="{E0FA818F-327C-9F54-5018-C3B8CD8E1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299" y="2215910"/>
            <a:ext cx="3026938" cy="201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B98528-B4E3-96DE-C3C5-6F39BC452F9E}"/>
              </a:ext>
            </a:extLst>
          </p:cNvPr>
          <p:cNvSpPr txBox="1"/>
          <p:nvPr/>
        </p:nvSpPr>
        <p:spPr>
          <a:xfrm>
            <a:off x="2092751" y="3820425"/>
            <a:ext cx="14285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LEAP YEAR</a:t>
            </a:r>
            <a:endParaRPr lang="th-TH" sz="2700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pic>
        <p:nvPicPr>
          <p:cNvPr id="1029" name="Picture 5" descr="High Quality Badminton Court Construction - Integral Spor">
            <a:extLst>
              <a:ext uri="{FF2B5EF4-FFF2-40B4-BE49-F238E27FC236}">
                <a16:creationId xmlns:a16="http://schemas.microsoft.com/office/drawing/2014/main" id="{A7ECE94D-431D-C1ED-1E91-567CFF127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765" y="2215910"/>
            <a:ext cx="3350846" cy="201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C8E5CF-7FE9-B03B-B183-1D87FE726B94}"/>
              </a:ext>
            </a:extLst>
          </p:cNvPr>
          <p:cNvSpPr txBox="1"/>
          <p:nvPr/>
        </p:nvSpPr>
        <p:spPr>
          <a:xfrm>
            <a:off x="5782157" y="2215910"/>
            <a:ext cx="335084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900" dirty="0">
                <a:solidFill>
                  <a:schemeClr val="bg1"/>
                </a:solidFill>
              </a:rPr>
              <a:t>https://integralspor.com/news/badminton-court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51CE78-8EFD-EEE5-58D6-8D9C4171F233}"/>
              </a:ext>
            </a:extLst>
          </p:cNvPr>
          <p:cNvSpPr txBox="1"/>
          <p:nvPr/>
        </p:nvSpPr>
        <p:spPr>
          <a:xfrm>
            <a:off x="1271298" y="2192827"/>
            <a:ext cx="30269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200" dirty="0">
                <a:solidFill>
                  <a:schemeClr val="bg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https://www.wired.co.uk/article/leap-year-february-29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CDB174-8CC2-C7CA-EA95-BDA4F04B7280}"/>
              </a:ext>
            </a:extLst>
          </p:cNvPr>
          <p:cNvSpPr txBox="1"/>
          <p:nvPr/>
        </p:nvSpPr>
        <p:spPr>
          <a:xfrm>
            <a:off x="2454714" y="4752077"/>
            <a:ext cx="42851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น้องๆ สามารถทำโจทย์ได้ใน </a:t>
            </a:r>
            <a:r>
              <a:rPr lang="en-US" sz="2700" dirty="0" err="1">
                <a:latin typeface="DB Helvethaica X" panose="02000506090000020004" pitchFamily="2" charset="-34"/>
                <a:cs typeface="DB Helvethaica X" panose="02000506090000020004" pitchFamily="2" charset="-34"/>
              </a:rPr>
              <a:t>elab</a:t>
            </a:r>
            <a:r>
              <a:rPr lang="en-US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 </a:t>
            </a:r>
            <a:r>
              <a:rPr lang="th-TH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เลยนะครับ</a:t>
            </a:r>
          </a:p>
        </p:txBody>
      </p:sp>
    </p:spTree>
    <p:extLst>
      <p:ext uri="{BB962C8B-B14F-4D97-AF65-F5344CB8AC3E}">
        <p14:creationId xmlns:p14="http://schemas.microsoft.com/office/powerpoint/2010/main" val="3416356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91E6198-7058-EE34-012D-96819666695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3074" name="Picture 2" descr="QiQi ตลก Peeker สติกเกอร์รถ Genshin ผลกระทบอะนิเมะสติกเกอร์ติดรถยนต์ไวนิลรถ  Wrap Decal กันน้ำแล็ปท็อปอุปกรณ์เสริมสติกเกอร์|สติกเกอร์ติดรถ| - AliExpress">
            <a:extLst>
              <a:ext uri="{FF2B5EF4-FFF2-40B4-BE49-F238E27FC236}">
                <a16:creationId xmlns:a16="http://schemas.microsoft.com/office/drawing/2014/main" id="{278311BE-46AB-2823-4182-ECD3D256F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4219" r="96094">
                        <a14:foregroundMark x1="90313" y1="36875" x2="90313" y2="40000"/>
                        <a14:foregroundMark x1="88750" y1="74219" x2="90313" y2="78750"/>
                        <a14:foregroundMark x1="90156" y1="66563" x2="91719" y2="67344"/>
                        <a14:foregroundMark x1="96094" y1="84531" x2="95156" y2="85625"/>
                        <a14:foregroundMark x1="85781" y1="50469" x2="85781" y2="54531"/>
                        <a14:foregroundMark x1="85156" y1="50156" x2="82500" y2="56250"/>
                        <a14:foregroundMark x1="84375" y1="47031" x2="82656" y2="57031"/>
                        <a14:foregroundMark x1="9688" y1="82969" x2="4219" y2="835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368" y="4882009"/>
            <a:ext cx="1292885" cy="129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2EE3C062-304D-75F7-5770-02FCD40D3643}"/>
              </a:ext>
            </a:extLst>
          </p:cNvPr>
          <p:cNvSpPr/>
          <p:nvPr/>
        </p:nvSpPr>
        <p:spPr>
          <a:xfrm>
            <a:off x="2443432" y="1970058"/>
            <a:ext cx="4257137" cy="1248673"/>
          </a:xfrm>
          <a:prstGeom prst="wedgeRoundRectCallout">
            <a:avLst>
              <a:gd name="adj1" fmla="val -7843"/>
              <a:gd name="adj2" fmla="val 47068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300" dirty="0">
                <a:solidFill>
                  <a:schemeClr val="tx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น้องๆ สามารถเริ่มทำโจทย์ได้</a:t>
            </a:r>
          </a:p>
          <a:p>
            <a:pPr algn="ctr"/>
            <a:r>
              <a:rPr lang="th-TH" sz="3300" dirty="0">
                <a:solidFill>
                  <a:schemeClr val="tx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ใน </a:t>
            </a:r>
            <a:r>
              <a:rPr lang="en-US" sz="3300" dirty="0" err="1">
                <a:solidFill>
                  <a:schemeClr val="tx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elab</a:t>
            </a:r>
            <a:r>
              <a:rPr lang="en-US" sz="3300" dirty="0">
                <a:solidFill>
                  <a:schemeClr val="tx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 </a:t>
            </a:r>
            <a:r>
              <a:rPr lang="th-TH" sz="3300" dirty="0">
                <a:solidFill>
                  <a:schemeClr val="tx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เลยนะครับ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07B7B-4DB0-B318-0495-89B11815FC1F}"/>
              </a:ext>
            </a:extLst>
          </p:cNvPr>
          <p:cNvSpPr txBox="1"/>
          <p:nvPr/>
        </p:nvSpPr>
        <p:spPr>
          <a:xfrm>
            <a:off x="3289899" y="3762195"/>
            <a:ext cx="256420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1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Ghost Walking</a:t>
            </a:r>
          </a:p>
          <a:p>
            <a:pPr marL="342900" indent="-342900">
              <a:buFontTx/>
              <a:buChar char="-"/>
            </a:pPr>
            <a:r>
              <a:rPr lang="en-US" sz="21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Pyramid</a:t>
            </a:r>
          </a:p>
          <a:p>
            <a:pPr marL="342900" indent="-342900">
              <a:buFontTx/>
              <a:buChar char="-"/>
            </a:pPr>
            <a:r>
              <a:rPr lang="en-US" sz="21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Counting</a:t>
            </a:r>
            <a:endParaRPr lang="th-TH" sz="21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46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50467B-114F-EDA7-D399-E1B2376D5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B5C6D8-2F49-1D80-5EEE-A09E8EA5ACB5}"/>
              </a:ext>
            </a:extLst>
          </p:cNvPr>
          <p:cNvSpPr txBox="1"/>
          <p:nvPr/>
        </p:nvSpPr>
        <p:spPr>
          <a:xfrm>
            <a:off x="3518431" y="3193096"/>
            <a:ext cx="257296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3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</a:t>
            </a:r>
            <a:endParaRPr lang="th-TH" sz="3300" dirty="0"/>
          </a:p>
        </p:txBody>
      </p:sp>
    </p:spTree>
    <p:extLst>
      <p:ext uri="{BB962C8B-B14F-4D97-AF65-F5344CB8AC3E}">
        <p14:creationId xmlns:p14="http://schemas.microsoft.com/office/powerpoint/2010/main" val="135239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4908D4-069D-B2F3-A13C-D621DDC211F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674F0A-F025-4B7C-F6F5-75F5A96BE3FC}"/>
              </a:ext>
            </a:extLst>
          </p:cNvPr>
          <p:cNvSpPr txBox="1"/>
          <p:nvPr/>
        </p:nvSpPr>
        <p:spPr>
          <a:xfrm>
            <a:off x="892834" y="1353859"/>
            <a:ext cx="376987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 statement</a:t>
            </a:r>
            <a:endParaRPr lang="th-TH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344BB-5191-9A58-80E2-BA433B983CD6}"/>
              </a:ext>
            </a:extLst>
          </p:cNvPr>
          <p:cNvSpPr txBox="1"/>
          <p:nvPr/>
        </p:nvSpPr>
        <p:spPr>
          <a:xfrm>
            <a:off x="892834" y="1847374"/>
            <a:ext cx="70650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Tx/>
              <a:buChar char="-"/>
            </a:pP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เป็นคำสั่งสำหรับทำให้โปรแกรมเลือกการทำงาน โดยมีเงื่อนไขตามที่ต้องการ</a:t>
            </a:r>
            <a:r>
              <a:rPr lang="th-TH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118397-8731-5575-123B-E1C94DD66FDB}"/>
              </a:ext>
            </a:extLst>
          </p:cNvPr>
          <p:cNvGrpSpPr/>
          <p:nvPr/>
        </p:nvGrpSpPr>
        <p:grpSpPr>
          <a:xfrm>
            <a:off x="1931239" y="2335215"/>
            <a:ext cx="4988225" cy="3081757"/>
            <a:chOff x="1561380" y="2127929"/>
            <a:chExt cx="5486401" cy="3389533"/>
          </a:xfrm>
        </p:grpSpPr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EA749AB2-478E-C09A-9B3D-58375278E561}"/>
                </a:ext>
              </a:extLst>
            </p:cNvPr>
            <p:cNvSpPr/>
            <p:nvPr/>
          </p:nvSpPr>
          <p:spPr>
            <a:xfrm>
              <a:off x="4494362" y="2127929"/>
              <a:ext cx="2449902" cy="1552755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condition</a:t>
              </a:r>
              <a:endParaRPr lang="th-TH" sz="13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7" name="Flowchart: Data 6">
              <a:extLst>
                <a:ext uri="{FF2B5EF4-FFF2-40B4-BE49-F238E27FC236}">
                  <a16:creationId xmlns:a16="http://schemas.microsoft.com/office/drawing/2014/main" id="{B8029331-468C-D465-99E3-660E3B722FFB}"/>
                </a:ext>
              </a:extLst>
            </p:cNvPr>
            <p:cNvSpPr/>
            <p:nvPr/>
          </p:nvSpPr>
          <p:spPr>
            <a:xfrm>
              <a:off x="1561380" y="4119982"/>
              <a:ext cx="2656936" cy="1397480"/>
            </a:xfrm>
            <a:prstGeom prst="flowChartInputOutp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Process 1</a:t>
              </a:r>
              <a:endParaRPr lang="th-TH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26D6148A-6B07-AD72-92BF-3356F004E74E}"/>
                </a:ext>
              </a:extLst>
            </p:cNvPr>
            <p:cNvCxnSpPr>
              <a:cxnSpLocks/>
              <a:stCxn id="6" idx="1"/>
              <a:endCxn id="7" idx="0"/>
            </p:cNvCxnSpPr>
            <p:nvPr/>
          </p:nvCxnSpPr>
          <p:spPr>
            <a:xfrm rot="10800000" flipV="1">
              <a:off x="3155542" y="2904306"/>
              <a:ext cx="1338820" cy="121567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Flowchart: Data 9">
              <a:extLst>
                <a:ext uri="{FF2B5EF4-FFF2-40B4-BE49-F238E27FC236}">
                  <a16:creationId xmlns:a16="http://schemas.microsoft.com/office/drawing/2014/main" id="{F9B0C27C-4E75-3E54-0A3D-EF187C9F9739}"/>
                </a:ext>
              </a:extLst>
            </p:cNvPr>
            <p:cNvSpPr/>
            <p:nvPr/>
          </p:nvSpPr>
          <p:spPr>
            <a:xfrm>
              <a:off x="4390845" y="4119982"/>
              <a:ext cx="2656936" cy="1397480"/>
            </a:xfrm>
            <a:prstGeom prst="flowChartInputOutp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Process 2</a:t>
              </a:r>
              <a:endParaRPr lang="th-TH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FA626F-31A5-B289-AB62-5B293B54FF28}"/>
                </a:ext>
              </a:extLst>
            </p:cNvPr>
            <p:cNvCxnSpPr>
              <a:cxnSpLocks/>
              <a:stCxn id="6" idx="2"/>
              <a:endCxn id="10" idx="1"/>
            </p:cNvCxnSpPr>
            <p:nvPr/>
          </p:nvCxnSpPr>
          <p:spPr>
            <a:xfrm>
              <a:off x="5719313" y="3680684"/>
              <a:ext cx="0" cy="4392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6585B9D-AC7B-62FF-B817-E459BAA13B2E}"/>
              </a:ext>
            </a:extLst>
          </p:cNvPr>
          <p:cNvSpPr txBox="1"/>
          <p:nvPr/>
        </p:nvSpPr>
        <p:spPr>
          <a:xfrm>
            <a:off x="3643362" y="2741013"/>
            <a:ext cx="7457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th-TH" sz="15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9E5660-F20B-B783-6A0D-E7663E69B4F4}"/>
              </a:ext>
            </a:extLst>
          </p:cNvPr>
          <p:cNvSpPr txBox="1"/>
          <p:nvPr/>
        </p:nvSpPr>
        <p:spPr>
          <a:xfrm>
            <a:off x="5723541" y="3820188"/>
            <a:ext cx="6335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endParaRPr lang="th-TH" sz="15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7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1E8D1A7-5DD1-B7E1-AF50-75319CD511A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ECD8E3-F940-F7A6-3CD8-A621FC31D9DA}"/>
              </a:ext>
            </a:extLst>
          </p:cNvPr>
          <p:cNvSpPr txBox="1"/>
          <p:nvPr/>
        </p:nvSpPr>
        <p:spPr>
          <a:xfrm>
            <a:off x="597245" y="1457228"/>
            <a:ext cx="376987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 statement</a:t>
            </a:r>
            <a:endParaRPr lang="th-TH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256D8-35AD-F153-F85D-3B2A896AFBA9}"/>
              </a:ext>
            </a:extLst>
          </p:cNvPr>
          <p:cNvSpPr txBox="1"/>
          <p:nvPr/>
        </p:nvSpPr>
        <p:spPr>
          <a:xfrm>
            <a:off x="970471" y="1941976"/>
            <a:ext cx="60363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Tx/>
              <a:buChar char="-"/>
            </a:pP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วิธีการใช้งาน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F4F56-694E-39FA-9119-B6A0B375C1AC}"/>
              </a:ext>
            </a:extLst>
          </p:cNvPr>
          <p:cNvSpPr txBox="1"/>
          <p:nvPr/>
        </p:nvSpPr>
        <p:spPr>
          <a:xfrm>
            <a:off x="3629564" y="2339659"/>
            <a:ext cx="30429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3</a:t>
            </a:r>
            <a:endParaRPr lang="th-TH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5A35442C-7745-327A-A3BF-F62377C5B187}"/>
              </a:ext>
            </a:extLst>
          </p:cNvPr>
          <p:cNvSpPr/>
          <p:nvPr/>
        </p:nvSpPr>
        <p:spPr>
          <a:xfrm rot="5400000">
            <a:off x="3742085" y="2791288"/>
            <a:ext cx="256697" cy="4817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8DDE3-661B-D755-C622-68290D228E6F}"/>
              </a:ext>
            </a:extLst>
          </p:cNvPr>
          <p:cNvSpPr txBox="1"/>
          <p:nvPr/>
        </p:nvSpPr>
        <p:spPr>
          <a:xfrm>
            <a:off x="1220503" y="2487697"/>
            <a:ext cx="2409062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กด 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tab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หรือกด 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space bar</a:t>
            </a:r>
          </a:p>
          <a:p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ก่อนเสมอ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และ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ทุกๆบรรทัด</a:t>
            </a:r>
          </a:p>
          <a:p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ต้อง 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tab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หรือ 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space bar</a:t>
            </a:r>
            <a:endParaRPr lang="th-TH" sz="21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เท่ากันเสมอ</a:t>
            </a:r>
            <a:endParaRPr lang="en-US" sz="21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endParaRPr lang="th-TH" sz="13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CC91E6-588B-9CED-669C-D556C67D25B7}"/>
              </a:ext>
            </a:extLst>
          </p:cNvPr>
          <p:cNvSpPr txBox="1"/>
          <p:nvPr/>
        </p:nvSpPr>
        <p:spPr>
          <a:xfrm>
            <a:off x="1332781" y="4057358"/>
            <a:ext cx="696151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ถ้า </a:t>
            </a:r>
            <a:r>
              <a:rPr lang="en-US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เป็นจริง</a:t>
            </a:r>
            <a:r>
              <a:rPr lang="en-US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statement 1,2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จะทำงาน</a:t>
            </a:r>
          </a:p>
          <a:p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ถ้า </a:t>
            </a:r>
            <a:r>
              <a:rPr lang="en-US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เป็นเท็จ</a:t>
            </a:r>
            <a:r>
              <a:rPr lang="en-US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statement 1,2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จะไม่ทำงาน</a:t>
            </a:r>
          </a:p>
          <a:p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แต่ </a:t>
            </a:r>
            <a:r>
              <a:rPr lang="en-US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statement 3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จะทำงานเสมอ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DCFFE1-FE28-6DCE-3EF9-C7FF179F7336}"/>
              </a:ext>
            </a:extLst>
          </p:cNvPr>
          <p:cNvSpPr/>
          <p:nvPr/>
        </p:nvSpPr>
        <p:spPr>
          <a:xfrm>
            <a:off x="1138687" y="2426724"/>
            <a:ext cx="2275216" cy="14519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</p:spTree>
    <p:extLst>
      <p:ext uri="{BB962C8B-B14F-4D97-AF65-F5344CB8AC3E}">
        <p14:creationId xmlns:p14="http://schemas.microsoft.com/office/powerpoint/2010/main" val="222032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E9831-4EE0-8E60-A0A6-83F45D4894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DEC3E3-B4A8-F633-E957-8DB1D20A03A6}"/>
              </a:ext>
            </a:extLst>
          </p:cNvPr>
          <p:cNvSpPr/>
          <p:nvPr/>
        </p:nvSpPr>
        <p:spPr>
          <a:xfrm>
            <a:off x="4876081" y="1775964"/>
            <a:ext cx="2982586" cy="20444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BD1047-C0FC-3A2C-FB7A-0ABEC476DE38}"/>
              </a:ext>
            </a:extLst>
          </p:cNvPr>
          <p:cNvSpPr/>
          <p:nvPr/>
        </p:nvSpPr>
        <p:spPr>
          <a:xfrm>
            <a:off x="1138687" y="1775964"/>
            <a:ext cx="2982586" cy="20444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690E2-86CD-73A7-D78B-DB630C9EF04F}"/>
              </a:ext>
            </a:extLst>
          </p:cNvPr>
          <p:cNvSpPr txBox="1"/>
          <p:nvPr/>
        </p:nvSpPr>
        <p:spPr>
          <a:xfrm>
            <a:off x="1285334" y="1939969"/>
            <a:ext cx="31788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statement 2</a:t>
            </a: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statement 3</a:t>
            </a:r>
            <a:endParaRPr lang="th-TH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statement 3</a:t>
            </a:r>
            <a:endParaRPr lang="th-TH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7865E6-8254-B953-5A89-C47E0594BC52}"/>
              </a:ext>
            </a:extLst>
          </p:cNvPr>
          <p:cNvSpPr txBox="1"/>
          <p:nvPr/>
        </p:nvSpPr>
        <p:spPr>
          <a:xfrm>
            <a:off x="4907393" y="1924769"/>
            <a:ext cx="31788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E7CC7-48E8-8006-1D4D-E69C3166F86C}"/>
              </a:ext>
            </a:extLst>
          </p:cNvPr>
          <p:cNvSpPr txBox="1"/>
          <p:nvPr/>
        </p:nvSpPr>
        <p:spPr>
          <a:xfrm>
            <a:off x="3604901" y="3315567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?</a:t>
            </a:r>
            <a:endParaRPr lang="th-TH" sz="6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04B983-E08C-DAC2-C6A6-C3501034663F}"/>
              </a:ext>
            </a:extLst>
          </p:cNvPr>
          <p:cNvSpPr txBox="1"/>
          <p:nvPr/>
        </p:nvSpPr>
        <p:spPr>
          <a:xfrm>
            <a:off x="7359544" y="3315567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?</a:t>
            </a:r>
            <a:endParaRPr lang="th-TH" sz="6600" dirty="0"/>
          </a:p>
        </p:txBody>
      </p:sp>
    </p:spTree>
    <p:extLst>
      <p:ext uri="{BB962C8B-B14F-4D97-AF65-F5344CB8AC3E}">
        <p14:creationId xmlns:p14="http://schemas.microsoft.com/office/powerpoint/2010/main" val="151736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50F7EE-BDCD-4308-ABCB-5F6F0959281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DB9562-1001-DC75-E789-62524610C926}"/>
              </a:ext>
            </a:extLst>
          </p:cNvPr>
          <p:cNvSpPr txBox="1"/>
          <p:nvPr/>
        </p:nvSpPr>
        <p:spPr>
          <a:xfrm>
            <a:off x="1942831" y="1276325"/>
            <a:ext cx="5134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if x == 1:</a:t>
            </a:r>
          </a:p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... print(x)</a:t>
            </a:r>
          </a:p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File "&lt;stdin&gt;", line 2</a:t>
            </a:r>
          </a:p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print(x)</a:t>
            </a:r>
          </a:p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^</a:t>
            </a:r>
          </a:p>
          <a:p>
            <a:r>
              <a:rPr lang="th-TH" sz="15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IndentationError: expected an indented block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6A183-5D74-DCB5-9F39-D4EF0BFCBD8D}"/>
              </a:ext>
            </a:extLst>
          </p:cNvPr>
          <p:cNvSpPr txBox="1"/>
          <p:nvPr/>
        </p:nvSpPr>
        <p:spPr>
          <a:xfrm>
            <a:off x="1895487" y="4777402"/>
            <a:ext cx="5235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หาก </a:t>
            </a:r>
            <a:r>
              <a:rPr lang="en-US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indent </a:t>
            </a:r>
            <a:r>
              <a:rPr lang="th-TH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ไม่ตรง </a:t>
            </a:r>
            <a:r>
              <a:rPr lang="en-US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(</a:t>
            </a:r>
            <a:r>
              <a:rPr lang="th-TH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ลืม </a:t>
            </a:r>
            <a:r>
              <a:rPr lang="en-US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tab </a:t>
            </a:r>
            <a:r>
              <a:rPr lang="th-TH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หรือ เว้นช่องว่างไม่เท่ากัน</a:t>
            </a:r>
            <a:r>
              <a:rPr lang="en-US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)</a:t>
            </a:r>
          </a:p>
          <a:p>
            <a:r>
              <a:rPr lang="th-TH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จะเกิด</a:t>
            </a:r>
            <a:r>
              <a:rPr lang="en-US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 ERROR </a:t>
            </a:r>
            <a:r>
              <a:rPr lang="th-TH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ได้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CB3B0-4FC2-162D-11DA-A3105016DA98}"/>
              </a:ext>
            </a:extLst>
          </p:cNvPr>
          <p:cNvSpPr txBox="1"/>
          <p:nvPr/>
        </p:nvSpPr>
        <p:spPr>
          <a:xfrm>
            <a:off x="1942831" y="2730569"/>
            <a:ext cx="52583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if x == 1:</a:t>
            </a:r>
          </a:p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...   print(x)</a:t>
            </a:r>
          </a:p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...  print(x+1)</a:t>
            </a:r>
          </a:p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File "&lt;stdin&gt;", line 3</a:t>
            </a:r>
          </a:p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print(x+1)</a:t>
            </a:r>
          </a:p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          ^</a:t>
            </a:r>
          </a:p>
          <a:p>
            <a:r>
              <a:rPr lang="th-TH" sz="15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IndentationError: unindent does not match any outer indentation level</a:t>
            </a:r>
          </a:p>
        </p:txBody>
      </p:sp>
    </p:spTree>
    <p:extLst>
      <p:ext uri="{BB962C8B-B14F-4D97-AF65-F5344CB8AC3E}">
        <p14:creationId xmlns:p14="http://schemas.microsoft.com/office/powerpoint/2010/main" val="390842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DAC486-5FBC-D98A-81E0-19C5D0BC3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8A3750-40CC-4131-F23B-14570A4E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751" y="1557012"/>
            <a:ext cx="2732956" cy="994172"/>
          </a:xfrm>
        </p:spPr>
        <p:txBody>
          <a:bodyPr>
            <a:normAutofit/>
          </a:bodyPr>
          <a:lstStyle/>
          <a:p>
            <a:r>
              <a:rPr lang="th-TH" sz="4050" b="1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การนำ </a:t>
            </a:r>
            <a:r>
              <a:rPr lang="en-US" sz="4050" b="1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else </a:t>
            </a:r>
            <a:r>
              <a:rPr lang="th-TH" sz="4050" b="1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มาใช้</a:t>
            </a:r>
            <a:r>
              <a:rPr lang="en-US" sz="4050" b="1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endParaRPr lang="th-TH" sz="4050" b="1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8A1C-A943-B36A-2CE7-2F2CBF73D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023" y="2054098"/>
            <a:ext cx="2780941" cy="32635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4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5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6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7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5005B9-DFA2-D43F-185E-5EB03EE08264}"/>
              </a:ext>
            </a:extLst>
          </p:cNvPr>
          <p:cNvSpPr txBox="1">
            <a:spLocks/>
          </p:cNvSpPr>
          <p:nvPr/>
        </p:nvSpPr>
        <p:spPr>
          <a:xfrm>
            <a:off x="2135847" y="3628564"/>
            <a:ext cx="3086100" cy="175740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ถ้า </a:t>
            </a:r>
            <a:r>
              <a:rPr lang="en-US" sz="3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</a:t>
            </a:r>
            <a:r>
              <a:rPr lang="th-TH" sz="3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เท็จ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54BAE5-3641-43FD-F9CD-69295F6586CF}"/>
              </a:ext>
            </a:extLst>
          </p:cNvPr>
          <p:cNvSpPr txBox="1">
            <a:spLocks/>
          </p:cNvSpPr>
          <p:nvPr/>
        </p:nvSpPr>
        <p:spPr>
          <a:xfrm>
            <a:off x="2135847" y="2234952"/>
            <a:ext cx="3086100" cy="175740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ถ้า </a:t>
            </a:r>
            <a:r>
              <a:rPr lang="en-US" sz="3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</a:t>
            </a:r>
            <a:r>
              <a:rPr lang="th-TH" sz="3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จริง</a:t>
            </a:r>
            <a:r>
              <a:rPr lang="en-US" sz="3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endParaRPr lang="th-TH" sz="30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783BA25-9121-DED0-9061-63A6A3FDD55F}"/>
              </a:ext>
            </a:extLst>
          </p:cNvPr>
          <p:cNvSpPr/>
          <p:nvPr/>
        </p:nvSpPr>
        <p:spPr>
          <a:xfrm>
            <a:off x="4433979" y="2910017"/>
            <a:ext cx="731629" cy="4167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375B8B9-F7E1-079D-9C59-BF708FCCC120}"/>
              </a:ext>
            </a:extLst>
          </p:cNvPr>
          <p:cNvSpPr/>
          <p:nvPr/>
        </p:nvSpPr>
        <p:spPr>
          <a:xfrm>
            <a:off x="4433979" y="4298870"/>
            <a:ext cx="731629" cy="4167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</p:spTree>
    <p:extLst>
      <p:ext uri="{BB962C8B-B14F-4D97-AF65-F5344CB8AC3E}">
        <p14:creationId xmlns:p14="http://schemas.microsoft.com/office/powerpoint/2010/main" val="218182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65B798-8DC6-665A-FE17-D3E43F80F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189"/>
            <a:ext cx="9144000" cy="51435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31F2D31-276F-93AF-44CB-255F6308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39" y="1149088"/>
            <a:ext cx="5491793" cy="994172"/>
          </a:xfrm>
        </p:spPr>
        <p:txBody>
          <a:bodyPr>
            <a:normAutofit/>
          </a:bodyPr>
          <a:lstStyle/>
          <a:p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กรณีมี </a:t>
            </a:r>
            <a:r>
              <a:rPr lang="en-US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หลายๆตัว </a:t>
            </a:r>
            <a:r>
              <a:rPr lang="en-US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(if else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มากกว่า</a:t>
            </a:r>
            <a:r>
              <a:rPr lang="en-US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1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กรณี</a:t>
            </a:r>
            <a:r>
              <a:rPr lang="en-US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)</a:t>
            </a:r>
            <a:endParaRPr lang="th-TH" sz="27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C91137-AA4A-868E-B08C-24D5C63F8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944" y="1910537"/>
            <a:ext cx="2969644" cy="35759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 1: 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elif expression 2: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4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5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6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7</a:t>
            </a:r>
            <a:endParaRPr lang="th-TH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th-TH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0B794108-6137-BA1B-C265-B8AA6921C475}"/>
              </a:ext>
            </a:extLst>
          </p:cNvPr>
          <p:cNvSpPr/>
          <p:nvPr/>
        </p:nvSpPr>
        <p:spPr>
          <a:xfrm>
            <a:off x="5367787" y="2015280"/>
            <a:ext cx="2887693" cy="1209854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1</a:t>
            </a:r>
            <a:endParaRPr lang="th-TH" sz="15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517D9089-1B9F-6490-72D6-73231388ABE0}"/>
              </a:ext>
            </a:extLst>
          </p:cNvPr>
          <p:cNvSpPr/>
          <p:nvPr/>
        </p:nvSpPr>
        <p:spPr>
          <a:xfrm>
            <a:off x="5367787" y="3698503"/>
            <a:ext cx="2887693" cy="1209854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2</a:t>
            </a:r>
            <a:endParaRPr lang="th-TH" sz="15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3FE2DEB-9869-CBD9-3A36-1E70491BFC3D}"/>
              </a:ext>
            </a:extLst>
          </p:cNvPr>
          <p:cNvSpPr/>
          <p:nvPr/>
        </p:nvSpPr>
        <p:spPr>
          <a:xfrm>
            <a:off x="6695176" y="3289900"/>
            <a:ext cx="232913" cy="3429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5348C6A-A2C8-7B8C-DB9D-CA9C7CF94C13}"/>
              </a:ext>
            </a:extLst>
          </p:cNvPr>
          <p:cNvSpPr/>
          <p:nvPr/>
        </p:nvSpPr>
        <p:spPr>
          <a:xfrm>
            <a:off x="6695176" y="4964789"/>
            <a:ext cx="232913" cy="3429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4C8B0C-2E56-EAF8-F8A0-28B2D7C89118}"/>
              </a:ext>
            </a:extLst>
          </p:cNvPr>
          <p:cNvSpPr txBox="1"/>
          <p:nvPr/>
        </p:nvSpPr>
        <p:spPr>
          <a:xfrm>
            <a:off x="3887278" y="2831741"/>
            <a:ext cx="20390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จะค่อยๆ 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check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ทีละกรณี</a:t>
            </a:r>
          </a:p>
          <a:p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จากบนลงล่าง</a:t>
            </a:r>
          </a:p>
          <a:p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(Expression 1</a:t>
            </a:r>
          </a:p>
          <a:p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2 …) </a:t>
            </a:r>
            <a:endParaRPr lang="th-TH" sz="21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9814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</TotalTime>
  <Words>961</Words>
  <Application>Microsoft Office PowerPoint</Application>
  <PresentationFormat>On-screen Show (4:3)</PresentationFormat>
  <Paragraphs>216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Cascadia Code</vt:lpstr>
      <vt:lpstr>Cascadia Mono</vt:lpstr>
      <vt:lpstr>DB Helvethaica 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การนำ else มาใช้ </vt:lpstr>
      <vt:lpstr>กรณีมี expression หลายๆตัว (if else มากกว่า 1 กรณี)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 function อื่นๆ ที่ต้อง import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Chanrich PISITJING</dc:creator>
  <cp:lastModifiedBy>Chanrich PISITJING</cp:lastModifiedBy>
  <cp:revision>52</cp:revision>
  <dcterms:created xsi:type="dcterms:W3CDTF">2022-11-15T10:58:32Z</dcterms:created>
  <dcterms:modified xsi:type="dcterms:W3CDTF">2022-11-22T17:29:53Z</dcterms:modified>
</cp:coreProperties>
</file>