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57" r:id="rId4"/>
    <p:sldId id="258" r:id="rId5"/>
    <p:sldId id="259" r:id="rId6"/>
    <p:sldId id="260" r:id="rId7"/>
    <p:sldId id="274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6" r:id="rId16"/>
    <p:sldId id="268" r:id="rId17"/>
    <p:sldId id="269" r:id="rId18"/>
    <p:sldId id="270" r:id="rId19"/>
    <p:sldId id="271" r:id="rId20"/>
    <p:sldId id="272" r:id="rId21"/>
    <p:sldId id="275" r:id="rId22"/>
    <p:sldId id="277" r:id="rId2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97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DDC9-8942-2AC3-0AAF-FA3FA4A00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0F996-CACF-8E8E-5FAF-4C15395AE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AE39A-89D1-FCAD-16EA-9998D47E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91244-2958-D7EC-DC81-E181D35F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21F00-1FD8-6839-C176-1C3F7DC4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3407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4CC7-74C2-3B58-878C-6DB3BC7F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629DF-1C3B-3649-14BB-B18588F4F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EDC9-C5F6-0FC1-261C-6366E42E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80577-DFC2-C258-36E3-68A80BD3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312AA-1B41-CCA7-DB1D-42089F08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7FE04-9265-4A80-18E9-CF27ECD91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A004-1E3E-83CD-941E-7204279B6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7388B-A265-104D-5A63-75F421BD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CABA8-943C-A2DC-6AAE-B840FD87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003D8-98F4-3453-364A-D71D2078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669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DEF7-5117-F9C5-C1B5-71DCAD8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3D9B7-68C1-60CD-FFBB-C9405B4B0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1F570-2FEF-DD6F-8D3B-22531603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3C20A-2424-E2B1-7656-A1A1F95C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FE8CA-6993-5226-780F-037A8AB8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504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EF79-BDB9-ECED-69B7-6AD59571A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7D2A6-5473-0E27-057A-C3E8F8CBD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F821A-1153-F7C4-F39F-88D2309F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63691-FC8E-468D-CC64-0058DAE6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A26E-89D3-225D-1162-44FFC3BA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30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B27B-69F2-9477-25FC-7D2708AAF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313A4-D881-A212-D5FB-AF0406F8B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9B89F-0729-C5A7-4CD4-449450616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D9EA1-953A-89C2-AF5F-A2792680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7CB73-BF38-1469-A4C3-036CEE1E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93A39-F914-7B56-A669-C0A3C2B5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202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AE27-241E-F270-7EC8-EAF8A954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0DA70-0F08-EF07-2FC4-0557376B4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D17BD-A0DE-9C63-B9C6-6EDA91377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7AB8C-FE64-7960-19D0-CDCF7573A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42468-FED7-01E3-A55B-FDF059F03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4F8CE-EC52-3D34-9E4E-18CF552F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26110-ADF5-6CEB-1C40-18F74D44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91EB6-2518-2B25-A3CB-300326D6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050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DD25-EAB6-24C3-7BB3-BE23075D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87839-831E-F33B-9FFA-63C9C6E3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21DC5-893C-39D9-6C75-8DAF1BDD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4E9C0-F1A9-497F-9457-3576953D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561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7A322-373C-A44A-C12C-6A808F5F8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B2137-8009-AB94-5B29-A28E06F4F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00A32-0E1B-BB77-375A-CF66F9BF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257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F04B-333E-5F0A-7714-DA56F7861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75ED2-61BE-9D34-FC46-ADEA2DDD2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E2E14-23CB-E159-1F9F-1F5BE9ACC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E2E82-B6C9-E443-4248-90775D82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B3F51-ACDC-8878-6A9E-B5E3FA26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BA7D2-AC07-6A2B-A16B-BCCFD127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3099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D990F-99DB-BA44-AE84-49B2A806F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CABB84-FFD5-1BBA-9B89-00F609FB9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547A1-5F51-0F16-DC32-E3E171286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D5DAA-2936-C89E-5ED8-70A9AC2E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066AC-DB90-1CF5-CDF4-3BBAE5A9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5B847-F83A-DB81-FBFF-EB11D31A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8490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4E411C-7C65-EB2B-5574-2F4589ED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E1B20-8178-097E-DCCD-DF8B47308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E4E02-BC38-F75D-B72C-4DCA9C158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7422C-58FD-46E8-8C27-40405649705F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60FD4-C43B-EBD6-C6B8-511A08B6E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735E5-E6D5-A2C2-C7B9-85A591E78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9400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5FE7C5-F6A1-AAA5-C6CB-DF3AF7456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BFE96C-3BC9-B46E-4602-AD3E0B7D0394}"/>
              </a:ext>
            </a:extLst>
          </p:cNvPr>
          <p:cNvSpPr txBox="1"/>
          <p:nvPr/>
        </p:nvSpPr>
        <p:spPr>
          <a:xfrm>
            <a:off x="3537504" y="2872920"/>
            <a:ext cx="59451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Let Me Tired Camp #2</a:t>
            </a:r>
            <a:endParaRPr lang="en-US" sz="4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ctr"/>
            <a:r>
              <a:rPr lang="en-US" sz="4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Part 2</a:t>
            </a:r>
            <a:endParaRPr lang="th-TH" sz="4400" dirty="0"/>
          </a:p>
        </p:txBody>
      </p:sp>
    </p:spTree>
    <p:extLst>
      <p:ext uri="{BB962C8B-B14F-4D97-AF65-F5344CB8AC3E}">
        <p14:creationId xmlns:p14="http://schemas.microsoft.com/office/powerpoint/2010/main" val="3518578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CB2EDE-6C6B-A8D8-CA3D-4B396F2EC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90BF92-6E2F-815C-3C01-9AB9A68B24BE}"/>
              </a:ext>
            </a:extLst>
          </p:cNvPr>
          <p:cNvSpPr txBox="1"/>
          <p:nvPr/>
        </p:nvSpPr>
        <p:spPr>
          <a:xfrm>
            <a:off x="3988099" y="2659558"/>
            <a:ext cx="4215801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Boolean</a:t>
            </a:r>
            <a:r>
              <a:rPr lang="en-US" sz="4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operator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190077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953910-BF28-08B7-313F-21176339D7E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D28772-002E-9D3C-E146-ED8AFE99C7A5}"/>
              </a:ext>
            </a:extLst>
          </p:cNvPr>
          <p:cNvSpPr txBox="1"/>
          <p:nvPr/>
        </p:nvSpPr>
        <p:spPr>
          <a:xfrm>
            <a:off x="1184517" y="760620"/>
            <a:ext cx="8572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Boolean operator -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เป็นเครื่องหมายเชิงตรรกศาสตร์</a:t>
            </a:r>
            <a:endParaRPr lang="th-TH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5E6C3-664A-340E-1E92-D0FE080B8634}"/>
              </a:ext>
            </a:extLst>
          </p:cNvPr>
          <p:cNvSpPr txBox="1"/>
          <p:nvPr/>
        </p:nvSpPr>
        <p:spPr>
          <a:xfrm>
            <a:off x="1184517" y="1557036"/>
            <a:ext cx="9408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not		and		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D45BF1-6930-9C6B-6BD4-B1B2E62FD931}"/>
              </a:ext>
            </a:extLst>
          </p:cNvPr>
          <p:cNvSpPr txBox="1"/>
          <p:nvPr/>
        </p:nvSpPr>
        <p:spPr>
          <a:xfrm>
            <a:off x="2693466" y="2076257"/>
            <a:ext cx="6805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เครื่องหมายหลักๆ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จะเหมือนกับตรรกศาสตร์ที่เรียนมา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2124D-9D30-EE9A-DA15-549EEA6DF1B8}"/>
              </a:ext>
            </a:extLst>
          </p:cNvPr>
          <p:cNvSpPr txBox="1"/>
          <p:nvPr/>
        </p:nvSpPr>
        <p:spPr>
          <a:xfrm>
            <a:off x="1011808" y="4403785"/>
            <a:ext cx="56650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Example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a &gt;= 0 and a % 2 == 0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b == 5 or b == 4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not a == 0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1B2F8-3799-9C09-A9B1-7A0A5D9F7471}"/>
              </a:ext>
            </a:extLst>
          </p:cNvPr>
          <p:cNvSpPr txBox="1"/>
          <p:nvPr/>
        </p:nvSpPr>
        <p:spPr>
          <a:xfrm>
            <a:off x="1184517" y="3174467"/>
            <a:ext cx="94089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, &lt; , &gt;= , &lt;= , == , !=</a:t>
            </a:r>
          </a:p>
          <a:p>
            <a:pPr algn="ctr"/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เครื่องหมายเปรียบเทียบเชิงคณิตศาสตร์</a:t>
            </a:r>
            <a:endParaRPr lang="en-US" sz="36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6837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8E86DA-410E-4A4C-6E77-AA98FAE77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6F000E-7EF7-FE9B-C6A4-86C75D2B1648}"/>
              </a:ext>
            </a:extLst>
          </p:cNvPr>
          <p:cNvSpPr txBox="1"/>
          <p:nvPr/>
        </p:nvSpPr>
        <p:spPr>
          <a:xfrm>
            <a:off x="1124220" y="2459504"/>
            <a:ext cx="9943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operator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ชนิดหนึ่งที่จะตรวจสอบได้ว่า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 A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อยู่ใน 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ABC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มั้ย</a:t>
            </a:r>
          </a:p>
          <a:p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Example : “Computer” in “Computer Engineering”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 &gt;&gt; True</a:t>
            </a:r>
          </a:p>
        </p:txBody>
      </p:sp>
    </p:spTree>
    <p:extLst>
      <p:ext uri="{BB962C8B-B14F-4D97-AF65-F5344CB8AC3E}">
        <p14:creationId xmlns:p14="http://schemas.microsoft.com/office/powerpoint/2010/main" val="222005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63134F-5582-C4FB-300A-D40BBCA83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0036DC-96D8-8155-26FC-047566E28B50}"/>
              </a:ext>
            </a:extLst>
          </p:cNvPr>
          <p:cNvSpPr txBox="1"/>
          <p:nvPr/>
        </p:nvSpPr>
        <p:spPr>
          <a:xfrm>
            <a:off x="3138397" y="2767280"/>
            <a:ext cx="591520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 Loop  </a:t>
            </a:r>
          </a:p>
          <a:p>
            <a:pPr algn="ctr"/>
            <a:r>
              <a:rPr lang="en-US" sz="4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Loop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2110795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9821F0-B83B-AE5F-99F2-20EA5157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13CAE7C8-4775-CF3C-87BC-8498DDAFC45E}"/>
              </a:ext>
            </a:extLst>
          </p:cNvPr>
          <p:cNvSpPr/>
          <p:nvPr/>
        </p:nvSpPr>
        <p:spPr>
          <a:xfrm>
            <a:off x="1510699" y="1505823"/>
            <a:ext cx="2655861" cy="1043886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</a:t>
            </a:r>
            <a:endParaRPr lang="th-TH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99FB4-4F8A-51D3-A2C6-DB8075B1C4F8}"/>
              </a:ext>
            </a:extLst>
          </p:cNvPr>
          <p:cNvSpPr txBox="1"/>
          <p:nvPr/>
        </p:nvSpPr>
        <p:spPr>
          <a:xfrm>
            <a:off x="1600739" y="439006"/>
            <a:ext cx="848336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 Loop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เป็นการทำคำสั่งซ้ำเมื่อ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ยังคงเป็นจริงอยู่</a:t>
            </a:r>
            <a:endParaRPr lang="th-TH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F86DF1D0-6496-2A3D-2743-D8531A498EB1}"/>
              </a:ext>
            </a:extLst>
          </p:cNvPr>
          <p:cNvSpPr/>
          <p:nvPr/>
        </p:nvSpPr>
        <p:spPr>
          <a:xfrm>
            <a:off x="1690779" y="3479263"/>
            <a:ext cx="2303253" cy="940279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1</a:t>
            </a:r>
            <a:endParaRPr lang="th-TH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96ADDA8-7140-63CD-BD9A-580859AA8B27}"/>
              </a:ext>
            </a:extLst>
          </p:cNvPr>
          <p:cNvCxnSpPr>
            <a:stCxn id="7" idx="1"/>
            <a:endCxn id="4" idx="1"/>
          </p:cNvCxnSpPr>
          <p:nvPr/>
        </p:nvCxnSpPr>
        <p:spPr>
          <a:xfrm rot="10800000">
            <a:off x="1510699" y="2027767"/>
            <a:ext cx="180080" cy="1921637"/>
          </a:xfrm>
          <a:prstGeom prst="bentConnector3">
            <a:avLst>
              <a:gd name="adj1" fmla="val 22694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CEBBC3-AB87-78AC-4C35-1A08F059CC81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38630" y="2549709"/>
            <a:ext cx="3776" cy="929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B21A94-9BCE-7FE7-1479-48C021D0459C}"/>
              </a:ext>
            </a:extLst>
          </p:cNvPr>
          <p:cNvSpPr txBox="1"/>
          <p:nvPr/>
        </p:nvSpPr>
        <p:spPr>
          <a:xfrm>
            <a:off x="2924767" y="2765562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endParaRPr lang="th-TH" sz="2000" dirty="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85A753E7-CA58-EFC4-717A-6FF307DD7F93}"/>
              </a:ext>
            </a:extLst>
          </p:cNvPr>
          <p:cNvSpPr/>
          <p:nvPr/>
        </p:nvSpPr>
        <p:spPr>
          <a:xfrm>
            <a:off x="1690779" y="5129931"/>
            <a:ext cx="2303253" cy="940279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2</a:t>
            </a:r>
            <a:endParaRPr lang="th-TH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667FE56-022D-A937-84BF-214D681A7783}"/>
              </a:ext>
            </a:extLst>
          </p:cNvPr>
          <p:cNvCxnSpPr>
            <a:cxnSpLocks/>
            <a:stCxn id="4" idx="3"/>
            <a:endCxn id="21" idx="0"/>
          </p:cNvCxnSpPr>
          <p:nvPr/>
        </p:nvCxnSpPr>
        <p:spPr>
          <a:xfrm flipH="1">
            <a:off x="2842406" y="2027766"/>
            <a:ext cx="1324154" cy="3102165"/>
          </a:xfrm>
          <a:prstGeom prst="bentConnector4">
            <a:avLst>
              <a:gd name="adj1" fmla="val -17264"/>
              <a:gd name="adj2" fmla="val 8538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FDEDEB-52C0-8F42-A5C0-E5018C4B03B9}"/>
              </a:ext>
            </a:extLst>
          </p:cNvPr>
          <p:cNvSpPr txBox="1"/>
          <p:nvPr/>
        </p:nvSpPr>
        <p:spPr>
          <a:xfrm>
            <a:off x="4453152" y="1748426"/>
            <a:ext cx="981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endParaRPr lang="th-TH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2B09B2-3D81-3F4E-923D-38483D7F5761}"/>
              </a:ext>
            </a:extLst>
          </p:cNvPr>
          <p:cNvSpPr txBox="1"/>
          <p:nvPr/>
        </p:nvSpPr>
        <p:spPr>
          <a:xfrm>
            <a:off x="7887417" y="2715972"/>
            <a:ext cx="37841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 expression: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2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7F7CB1DC-8BDA-0D6E-0B47-F7B4FFFA1220}"/>
              </a:ext>
            </a:extLst>
          </p:cNvPr>
          <p:cNvSpPr/>
          <p:nvPr/>
        </p:nvSpPr>
        <p:spPr>
          <a:xfrm rot="5400000">
            <a:off x="8100675" y="2941719"/>
            <a:ext cx="342262" cy="93350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407B77-6354-A691-58AF-FBD2F1B738E7}"/>
              </a:ext>
            </a:extLst>
          </p:cNvPr>
          <p:cNvSpPr txBox="1"/>
          <p:nvPr/>
        </p:nvSpPr>
        <p:spPr>
          <a:xfrm>
            <a:off x="4765501" y="3047281"/>
            <a:ext cx="321208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กด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tab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หรือกด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space bar</a:t>
            </a:r>
          </a:p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ก่อนเสมอ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และ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ทุกๆบรรทัด</a:t>
            </a:r>
          </a:p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ต้อง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tab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หรือ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space bar</a:t>
            </a:r>
            <a:endParaRPr lang="th-TH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เท่ากันเสมอ</a:t>
            </a:r>
            <a:endParaRPr lang="en-US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(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ทำเหมือนกับ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if else)</a:t>
            </a:r>
          </a:p>
          <a:p>
            <a:endParaRPr lang="th-TH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CF1B1A-AA5A-90A5-7884-320C64505058}"/>
              </a:ext>
            </a:extLst>
          </p:cNvPr>
          <p:cNvSpPr txBox="1"/>
          <p:nvPr/>
        </p:nvSpPr>
        <p:spPr>
          <a:xfrm>
            <a:off x="7451125" y="2242342"/>
            <a:ext cx="4074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โครงสร้าง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while loop</a:t>
            </a:r>
            <a:endParaRPr lang="th-TH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BEFC7B-3DDE-3D32-C5AB-7F041E8CFF61}"/>
              </a:ext>
            </a:extLst>
          </p:cNvPr>
          <p:cNvSpPr/>
          <p:nvPr/>
        </p:nvSpPr>
        <p:spPr>
          <a:xfrm>
            <a:off x="4592973" y="2816424"/>
            <a:ext cx="3212083" cy="276486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69919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0D31FC-D336-09C0-CA20-BB09BFD992D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A1D016-A256-0878-224C-B490C06ED47F}"/>
              </a:ext>
            </a:extLst>
          </p:cNvPr>
          <p:cNvSpPr txBox="1"/>
          <p:nvPr/>
        </p:nvSpPr>
        <p:spPr>
          <a:xfrm>
            <a:off x="1811744" y="1446399"/>
            <a:ext cx="273241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x = 0</a:t>
            </a:r>
          </a:p>
          <a:p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while x &lt; 5:</a:t>
            </a:r>
          </a:p>
          <a:p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</a:t>
            </a:r>
            <a:r>
              <a:rPr lang="en-US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print(x)</a:t>
            </a:r>
          </a:p>
          <a:p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</a:t>
            </a:r>
            <a:r>
              <a:rPr lang="en-US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x += 1</a:t>
            </a:r>
            <a:endParaRPr lang="en-US" sz="2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th-TH" sz="2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Output : </a:t>
            </a:r>
            <a:endParaRPr lang="th-TH" sz="2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  <a:p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  <a:p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  <a:p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  <a:p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A01A9-D6AF-6AE6-F6D9-A670F1CA6BDA}"/>
              </a:ext>
            </a:extLst>
          </p:cNvPr>
          <p:cNvSpPr txBox="1"/>
          <p:nvPr/>
        </p:nvSpPr>
        <p:spPr>
          <a:xfrm>
            <a:off x="2130725" y="577970"/>
            <a:ext cx="208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EXAMPLE</a:t>
            </a:r>
            <a:endParaRPr lang="th-TH" sz="36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9399E94-8D15-C2FC-C858-BAF82D4F9B96}"/>
              </a:ext>
            </a:extLst>
          </p:cNvPr>
          <p:cNvSpPr/>
          <p:nvPr/>
        </p:nvSpPr>
        <p:spPr>
          <a:xfrm rot="10800000">
            <a:off x="4220257" y="1832138"/>
            <a:ext cx="1722433" cy="4169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AB879B-2C42-114A-950E-8E780CD28D97}"/>
              </a:ext>
            </a:extLst>
          </p:cNvPr>
          <p:cNvSpPr txBox="1"/>
          <p:nvPr/>
        </p:nvSpPr>
        <p:spPr>
          <a:xfrm>
            <a:off x="6160098" y="1717451"/>
            <a:ext cx="4815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จะ</a:t>
            </a:r>
            <a:r>
              <a:rPr lang="en-US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 loop </a:t>
            </a:r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ต่อไปเมื่อ   </a:t>
            </a:r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x &lt; 5</a:t>
            </a:r>
            <a:r>
              <a:rPr lang="th-TH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เป็นจริง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7E1ED-F0F1-1D1F-830C-D787A0733A6D}"/>
              </a:ext>
            </a:extLst>
          </p:cNvPr>
          <p:cNvSpPr/>
          <p:nvPr/>
        </p:nvSpPr>
        <p:spPr>
          <a:xfrm>
            <a:off x="1674526" y="1333605"/>
            <a:ext cx="3269412" cy="453814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050" name="Picture 2" descr="Qiqi Fallen Sticker - Qiqi Fallen - Discover &amp; Share GIFs">
            <a:extLst>
              <a:ext uri="{FF2B5EF4-FFF2-40B4-BE49-F238E27FC236}">
                <a16:creationId xmlns:a16="http://schemas.microsoft.com/office/drawing/2014/main" id="{FFF6EAFB-86AB-D580-91AE-C2C5A6C69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39" b="89960" l="3213" r="97390">
                        <a14:foregroundMark x1="51606" y1="48996" x2="51606" y2="48996"/>
                        <a14:foregroundMark x1="63454" y1="34739" x2="63454" y2="34739"/>
                        <a14:foregroundMark x1="49799" y1="46787" x2="49799" y2="46787"/>
                        <a14:foregroundMark x1="51205" y1="48394" x2="51205" y2="48394"/>
                        <a14:foregroundMark x1="49799" y1="45582" x2="49799" y2="45582"/>
                        <a14:foregroundMark x1="52008" y1="47791" x2="52008" y2="47791"/>
                        <a14:foregroundMark x1="49598" y1="48394" x2="49598" y2="48394"/>
                        <a14:foregroundMark x1="49398" y1="48394" x2="50000" y2="49598"/>
                        <a14:foregroundMark x1="50803" y1="47189" x2="51807" y2="48193"/>
                        <a14:foregroundMark x1="51807" y1="49197" x2="50000" y2="52008"/>
                        <a14:foregroundMark x1="50803" y1="46185" x2="48795" y2="49398"/>
                        <a14:foregroundMark x1="65060" y1="33133" x2="62651" y2="36546"/>
                        <a14:foregroundMark x1="63052" y1="31727" x2="62450" y2="33534"/>
                        <a14:foregroundMark x1="65060" y1="32731" x2="65060" y2="32731"/>
                        <a14:foregroundMark x1="70281" y1="51606" x2="77510" y2="57831"/>
                        <a14:foregroundMark x1="74096" y1="55020" x2="81325" y2="61847"/>
                        <a14:foregroundMark x1="86345" y1="62450" x2="92972" y2="67871"/>
                        <a14:foregroundMark x1="92972" y1="68273" x2="90562" y2="71084"/>
                        <a14:foregroundMark x1="94177" y1="60843" x2="97590" y2="60843"/>
                        <a14:foregroundMark x1="93574" y1="69277" x2="95582" y2="67671"/>
                        <a14:foregroundMark x1="89157" y1="74498" x2="90562" y2="71486"/>
                        <a14:foregroundMark x1="10843" y1="45582" x2="8835" y2="35743"/>
                        <a14:foregroundMark x1="6225" y1="48594" x2="9036" y2="39157"/>
                        <a14:foregroundMark x1="4016" y1="48594" x2="3213" y2="481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818" y="2587917"/>
            <a:ext cx="3381281" cy="338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55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9DEE4C-5845-2D2B-9D82-00FD88DC1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00E968E-D7DA-6300-93A7-6E23B5A66503}"/>
              </a:ext>
            </a:extLst>
          </p:cNvPr>
          <p:cNvSpPr/>
          <p:nvPr/>
        </p:nvSpPr>
        <p:spPr>
          <a:xfrm>
            <a:off x="6661132" y="4891995"/>
            <a:ext cx="2422483" cy="918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th-TH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0707C5-3699-76B1-6333-518F3BFD7CE1}"/>
              </a:ext>
            </a:extLst>
          </p:cNvPr>
          <p:cNvSpPr/>
          <p:nvPr/>
        </p:nvSpPr>
        <p:spPr>
          <a:xfrm>
            <a:off x="2172753" y="4909804"/>
            <a:ext cx="2889631" cy="918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20285-C7B6-5A27-30B7-0C7987AD7EA4}"/>
              </a:ext>
            </a:extLst>
          </p:cNvPr>
          <p:cNvSpPr txBox="1"/>
          <p:nvPr/>
        </p:nvSpPr>
        <p:spPr>
          <a:xfrm>
            <a:off x="1473768" y="696739"/>
            <a:ext cx="92444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Loop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เป็นการลูป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โดยการมีการกำหนดจำนวนรอบที่กำหนดไว้แล้ว</a:t>
            </a:r>
            <a:endParaRPr lang="th-TH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C87751-A5E1-A51D-76D6-B1E2A7B26E19}"/>
              </a:ext>
            </a:extLst>
          </p:cNvPr>
          <p:cNvSpPr txBox="1"/>
          <p:nvPr/>
        </p:nvSpPr>
        <p:spPr>
          <a:xfrm>
            <a:off x="1071113" y="2079698"/>
            <a:ext cx="100497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สิ่งที่นำมา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Loop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ได้</a:t>
            </a:r>
            <a:endParaRPr lang="th-TH" sz="24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pPr marL="457200" indent="-457200">
              <a:buFontTx/>
              <a:buChar char="-"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String (str)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ข้อความ</a:t>
            </a:r>
            <a:endParaRPr lang="th-TH" sz="24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pPr marL="457200" indent="-457200">
              <a:buFontTx/>
              <a:buChar char="-"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range(n)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จะเป็นการลูป</a:t>
            </a: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u="sng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ครั้งโดยจะนับจาก</a:t>
            </a: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0,1,2,…,n-1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range(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x,y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คือลูปตั้งแต่</a:t>
            </a: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ถึง</a:t>
            </a: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y-1</a:t>
            </a:r>
            <a:endParaRPr lang="th-TH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781092-4D24-6A49-F655-778CA75EF32F}"/>
              </a:ext>
            </a:extLst>
          </p:cNvPr>
          <p:cNvSpPr txBox="1"/>
          <p:nvPr/>
        </p:nvSpPr>
        <p:spPr>
          <a:xfrm>
            <a:off x="2172753" y="4989062"/>
            <a:ext cx="30264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for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i </a:t>
            </a:r>
            <a:r>
              <a:rPr lang="en-US" sz="20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in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>
                <a:solidFill>
                  <a:srgbClr val="F69D50"/>
                </a:solidFill>
                <a:effectLst/>
                <a:latin typeface="Cascadia Mono" panose="020B0609020000020004" pitchFamily="49" charset="0"/>
              </a:rPr>
              <a:t>range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US" sz="2000" b="0" dirty="0">
                <a:solidFill>
                  <a:srgbClr val="6CB6FF"/>
                </a:solidFill>
                <a:effectLst/>
                <a:latin typeface="Cascadia Mono" panose="020B0609020000020004" pitchFamily="49" charset="0"/>
              </a:rPr>
              <a:t>5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000" b="0" dirty="0">
                <a:solidFill>
                  <a:srgbClr val="DCBDFB"/>
                </a:solidFill>
                <a:effectLst/>
                <a:latin typeface="Cascadia Mono" panose="020B0609020000020004" pitchFamily="49" charset="0"/>
              </a:rPr>
              <a:t>print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(i)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910DBB-53F4-747F-F31C-87DC737FC391}"/>
              </a:ext>
            </a:extLst>
          </p:cNvPr>
          <p:cNvSpPr txBox="1"/>
          <p:nvPr/>
        </p:nvSpPr>
        <p:spPr>
          <a:xfrm>
            <a:off x="5920729" y="4448139"/>
            <a:ext cx="33063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856E22F-E710-C7BB-1431-435FF868AF6F}"/>
              </a:ext>
            </a:extLst>
          </p:cNvPr>
          <p:cNvSpPr/>
          <p:nvPr/>
        </p:nvSpPr>
        <p:spPr>
          <a:xfrm>
            <a:off x="5242070" y="5086775"/>
            <a:ext cx="560717" cy="353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D5BBC1-5577-5704-7BCC-88CC8FA6216F}"/>
              </a:ext>
            </a:extLst>
          </p:cNvPr>
          <p:cNvSpPr txBox="1"/>
          <p:nvPr/>
        </p:nvSpPr>
        <p:spPr>
          <a:xfrm>
            <a:off x="6661132" y="4989062"/>
            <a:ext cx="33362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for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j </a:t>
            </a:r>
            <a:r>
              <a:rPr lang="en-US" sz="20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in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>
                <a:solidFill>
                  <a:srgbClr val="96D0FF"/>
                </a:solidFill>
                <a:effectLst/>
                <a:latin typeface="Cascadia Mono" panose="020B0609020000020004" pitchFamily="49" charset="0"/>
              </a:rPr>
              <a:t>"CPE"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000" b="0" dirty="0">
                <a:solidFill>
                  <a:srgbClr val="DCBDFB"/>
                </a:solidFill>
                <a:effectLst/>
                <a:latin typeface="Cascadia Mono" panose="020B0609020000020004" pitchFamily="49" charset="0"/>
              </a:rPr>
              <a:t>print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(j)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5B9585-CEE8-7233-1522-7708187A7199}"/>
              </a:ext>
            </a:extLst>
          </p:cNvPr>
          <p:cNvSpPr txBox="1"/>
          <p:nvPr/>
        </p:nvSpPr>
        <p:spPr>
          <a:xfrm>
            <a:off x="9778502" y="4821610"/>
            <a:ext cx="43779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EA8301E-8ECF-C691-1E3E-495501C435B4}"/>
              </a:ext>
            </a:extLst>
          </p:cNvPr>
          <p:cNvSpPr/>
          <p:nvPr/>
        </p:nvSpPr>
        <p:spPr>
          <a:xfrm>
            <a:off x="9205641" y="5135155"/>
            <a:ext cx="560717" cy="353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95333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A6812C-D9A9-6C87-868A-25DD8E251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E666F3-B4DF-6F29-D664-8F685E65CA8A}"/>
              </a:ext>
            </a:extLst>
          </p:cNvPr>
          <p:cNvSpPr/>
          <p:nvPr/>
        </p:nvSpPr>
        <p:spPr>
          <a:xfrm>
            <a:off x="5719153" y="3798358"/>
            <a:ext cx="4238447" cy="20746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6851E0-9564-E5D5-201C-37AF3C3DC414}"/>
              </a:ext>
            </a:extLst>
          </p:cNvPr>
          <p:cNvSpPr/>
          <p:nvPr/>
        </p:nvSpPr>
        <p:spPr>
          <a:xfrm>
            <a:off x="5719154" y="1541308"/>
            <a:ext cx="4238447" cy="20746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73537F-2F08-0B5D-96ED-D8D54EEF8E97}"/>
              </a:ext>
            </a:extLst>
          </p:cNvPr>
          <p:cNvSpPr txBox="1"/>
          <p:nvPr/>
        </p:nvSpPr>
        <p:spPr>
          <a:xfrm>
            <a:off x="1473768" y="1292709"/>
            <a:ext cx="3917741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break </a:t>
            </a:r>
          </a:p>
          <a:p>
            <a:r>
              <a:rPr lang="th-TH" sz="32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ใช้เพื่อหยุดการทํางานของลูปทันที</a:t>
            </a:r>
          </a:p>
          <a:p>
            <a:r>
              <a:rPr lang="th-TH" sz="32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โดยไม่สนใจเงื่อนไข</a:t>
            </a:r>
            <a:endParaRPr lang="en-US" sz="32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continue</a:t>
            </a:r>
          </a:p>
          <a:p>
            <a:r>
              <a:rPr lang="th-TH" sz="32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ใช้เพื่อข้ามไปทํางานรอบต่อไป</a:t>
            </a:r>
          </a:p>
          <a:p>
            <a:r>
              <a:rPr lang="th-TH" sz="32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ของลูปทันที</a:t>
            </a:r>
          </a:p>
          <a:p>
            <a:r>
              <a:rPr lang="th-TH" sz="32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โดยไม่สนใจคําสั่งที่เหลือข้างล่าง</a:t>
            </a:r>
            <a:endParaRPr lang="th-TH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DE4914-6C12-D746-BF2B-E89B70C6DB8E}"/>
              </a:ext>
            </a:extLst>
          </p:cNvPr>
          <p:cNvSpPr txBox="1"/>
          <p:nvPr/>
        </p:nvSpPr>
        <p:spPr>
          <a:xfrm>
            <a:off x="5256003" y="1052004"/>
            <a:ext cx="16799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example</a:t>
            </a:r>
            <a:endParaRPr lang="th-T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DCFC7-FED3-2BFC-C820-E19CBB7FBADF}"/>
              </a:ext>
            </a:extLst>
          </p:cNvPr>
          <p:cNvSpPr txBox="1"/>
          <p:nvPr/>
        </p:nvSpPr>
        <p:spPr>
          <a:xfrm>
            <a:off x="5719154" y="3927744"/>
            <a:ext cx="423844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for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i </a:t>
            </a:r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in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b="0" dirty="0">
                <a:solidFill>
                  <a:srgbClr val="F69D50"/>
                </a:solidFill>
                <a:effectLst/>
                <a:latin typeface="Cascadia Mono" panose="020B0609020000020004" pitchFamily="49" charset="0"/>
              </a:rPr>
              <a:t>range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US" b="0" dirty="0">
                <a:solidFill>
                  <a:srgbClr val="6CB6FF"/>
                </a:solidFill>
                <a:effectLst/>
                <a:latin typeface="Cascadia Mono" panose="020B0609020000020004" pitchFamily="49" charset="0"/>
              </a:rPr>
              <a:t>11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):</a:t>
            </a:r>
          </a:p>
          <a:p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US" dirty="0">
                <a:solidFill>
                  <a:srgbClr val="ADBAC7"/>
                </a:solidFill>
                <a:latin typeface="Cascadia Mono" panose="020B0609020000020004" pitchFamily="49" charset="0"/>
              </a:rPr>
              <a:t> </a:t>
            </a:r>
            <a:r>
              <a:rPr lang="en-US" b="0" dirty="0" err="1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%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b="0" dirty="0">
                <a:solidFill>
                  <a:srgbClr val="6CB6FF"/>
                </a:solidFill>
                <a:effectLst/>
                <a:latin typeface="Cascadia Mono" panose="020B0609020000020004" pitchFamily="49" charset="0"/>
              </a:rPr>
              <a:t>2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==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b="0" dirty="0">
                <a:solidFill>
                  <a:srgbClr val="6CB6FF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US" dirty="0">
                <a:solidFill>
                  <a:srgbClr val="ADBAC7"/>
                </a:solidFill>
                <a:latin typeface="Cascadia Mono" panose="020B0609020000020004" pitchFamily="49" charset="0"/>
              </a:rPr>
              <a:t> 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:</a:t>
            </a:r>
          </a:p>
          <a:p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continue</a:t>
            </a:r>
            <a:endParaRPr lang="en-US" b="0" dirty="0">
              <a:solidFill>
                <a:srgbClr val="ADBAC7"/>
              </a:solidFill>
              <a:effectLst/>
              <a:latin typeface="Cascadia Mono" panose="020B0609020000020004" pitchFamily="49" charset="0"/>
            </a:endParaRPr>
          </a:p>
          <a:p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b="0" dirty="0">
                <a:solidFill>
                  <a:srgbClr val="DCBDFB"/>
                </a:solidFill>
                <a:effectLst/>
                <a:latin typeface="Cascadia Mono" panose="020B0609020000020004" pitchFamily="49" charset="0"/>
              </a:rPr>
              <a:t>print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(i)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594E8C-E5F3-4D61-40A0-B1BE1EA8776D}"/>
              </a:ext>
            </a:extLst>
          </p:cNvPr>
          <p:cNvSpPr txBox="1"/>
          <p:nvPr/>
        </p:nvSpPr>
        <p:spPr>
          <a:xfrm>
            <a:off x="5719153" y="1609139"/>
            <a:ext cx="39918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While True</a:t>
            </a:r>
            <a:r>
              <a:rPr lang="en-US" sz="24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DBAC7"/>
                </a:solidFill>
                <a:latin typeface="Cascadia Mono" panose="020B0609020000020004" pitchFamily="49" charset="0"/>
              </a:rPr>
              <a:t>x = int(input())</a:t>
            </a:r>
            <a:endParaRPr lang="en-US" sz="2400" b="0" dirty="0">
              <a:solidFill>
                <a:srgbClr val="ADBAC7"/>
              </a:solidFill>
              <a:effectLst/>
              <a:latin typeface="Cascadia Mono" panose="020B0609020000020004" pitchFamily="49" charset="0"/>
            </a:endParaRPr>
          </a:p>
          <a:p>
            <a:r>
              <a:rPr lang="en-US" sz="24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4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ADBAC7"/>
                </a:solidFill>
                <a:latin typeface="Cascadia Mono" panose="020B0609020000020004" pitchFamily="49" charset="0"/>
              </a:rPr>
              <a:t> x</a:t>
            </a:r>
            <a:r>
              <a:rPr lang="en-US" sz="24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4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==</a:t>
            </a:r>
            <a:r>
              <a:rPr lang="en-US" sz="24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400" b="0" dirty="0">
                <a:solidFill>
                  <a:srgbClr val="6CB6FF"/>
                </a:solidFill>
                <a:effectLst/>
                <a:latin typeface="Cascadia Mono" panose="020B0609020000020004" pitchFamily="49" charset="0"/>
              </a:rPr>
              <a:t>2</a:t>
            </a:r>
            <a:r>
              <a:rPr lang="en-US" sz="2400" dirty="0">
                <a:solidFill>
                  <a:srgbClr val="ADBAC7"/>
                </a:solidFill>
                <a:latin typeface="Cascadia Mono" panose="020B0609020000020004" pitchFamily="49" charset="0"/>
              </a:rPr>
              <a:t> </a:t>
            </a:r>
            <a:r>
              <a:rPr lang="en-US" sz="24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US" sz="24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break</a:t>
            </a:r>
            <a:endParaRPr lang="en-US" sz="2400" b="0" dirty="0">
              <a:solidFill>
                <a:srgbClr val="ADBAC7"/>
              </a:solidFill>
              <a:effectLst/>
              <a:latin typeface="Cascadia Mono" panose="020B0609020000020004" pitchFamily="49" charset="0"/>
            </a:endParaRPr>
          </a:p>
          <a:p>
            <a:r>
              <a:rPr lang="en-US" sz="24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400" b="0" dirty="0">
                <a:solidFill>
                  <a:srgbClr val="DCBDFB"/>
                </a:solidFill>
                <a:effectLst/>
                <a:latin typeface="Cascadia Mono" panose="020B0609020000020004" pitchFamily="49" charset="0"/>
              </a:rPr>
              <a:t>print</a:t>
            </a:r>
            <a:r>
              <a:rPr lang="en-US" sz="24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243855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095EEB-D9B6-677F-1199-FB2D23DCB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A9CCE4-7DC8-E44F-B83D-1D41C4483AA1}"/>
              </a:ext>
            </a:extLst>
          </p:cNvPr>
          <p:cNvSpPr txBox="1"/>
          <p:nvPr/>
        </p:nvSpPr>
        <p:spPr>
          <a:xfrm>
            <a:off x="3716188" y="3124258"/>
            <a:ext cx="54536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Library math</a:t>
            </a:r>
            <a:endParaRPr lang="th-TH" sz="4400" dirty="0"/>
          </a:p>
        </p:txBody>
      </p:sp>
    </p:spTree>
    <p:extLst>
      <p:ext uri="{BB962C8B-B14F-4D97-AF65-F5344CB8AC3E}">
        <p14:creationId xmlns:p14="http://schemas.microsoft.com/office/powerpoint/2010/main" val="3913185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500CA1-C953-236B-183C-C8F73CB0268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AC2468-603E-5996-FB93-2463F3E3E8CF}"/>
              </a:ext>
            </a:extLst>
          </p:cNvPr>
          <p:cNvSpPr txBox="1"/>
          <p:nvPr/>
        </p:nvSpPr>
        <p:spPr>
          <a:xfrm>
            <a:off x="903974" y="661125"/>
            <a:ext cx="78087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Built in math function (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ไม่ต้อง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import)</a:t>
            </a:r>
            <a:endParaRPr lang="th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1E751A-01A0-C151-B8EA-E0072DA49E4C}"/>
              </a:ext>
            </a:extLst>
          </p:cNvPr>
          <p:cNvSpPr txBox="1"/>
          <p:nvPr/>
        </p:nvSpPr>
        <p:spPr>
          <a:xfrm>
            <a:off x="1532626" y="1602717"/>
            <a:ext cx="9776604" cy="414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pow(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x,n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–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ใช้ยกกำลังตัวเลข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ยกกำลัง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 (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เหมือนกับ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x**n)</a:t>
            </a: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abs(n) –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ใช้หาค่าสัมบูรณ์ของ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</a:t>
            </a: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round(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n,s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–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ใช้ปรับตำแหน่งของทศนิยม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ตามตำแหน่ง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</a:t>
            </a:r>
          </a:p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&gt;&gt;&gt; round(3.141592654,2)</a:t>
            </a:r>
          </a:p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3.14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7D952D-3F23-A94A-AC9C-0AE0D517E281}"/>
              </a:ext>
            </a:extLst>
          </p:cNvPr>
          <p:cNvSpPr txBox="1"/>
          <p:nvPr/>
        </p:nvSpPr>
        <p:spPr>
          <a:xfrm>
            <a:off x="1532626" y="2284577"/>
            <a:ext cx="60945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pow(2,10)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1024</a:t>
            </a:r>
            <a:endParaRPr lang="en-US" sz="20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3C5920-6C7C-179B-6943-82EAA352CE0D}"/>
              </a:ext>
            </a:extLst>
          </p:cNvPr>
          <p:cNvSpPr txBox="1"/>
          <p:nvPr/>
        </p:nvSpPr>
        <p:spPr>
          <a:xfrm>
            <a:off x="1532626" y="3737154"/>
            <a:ext cx="60945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abs(-100)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44568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C994E5-BB77-4D5A-9295-0D282D63D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3595C5-C279-9E49-ECC6-04789B6A5D6A}"/>
              </a:ext>
            </a:extLst>
          </p:cNvPr>
          <p:cNvSpPr txBox="1"/>
          <p:nvPr/>
        </p:nvSpPr>
        <p:spPr>
          <a:xfrm>
            <a:off x="1656273" y="1466493"/>
            <a:ext cx="210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8ED91-2AB1-96F8-03B9-B2921F281A05}"/>
              </a:ext>
            </a:extLst>
          </p:cNvPr>
          <p:cNvSpPr txBox="1"/>
          <p:nvPr/>
        </p:nvSpPr>
        <p:spPr>
          <a:xfrm>
            <a:off x="2438403" y="2274498"/>
            <a:ext cx="60672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else &amp; Boolean operator</a:t>
            </a:r>
          </a:p>
          <a:p>
            <a:pPr marL="457200" indent="-457200">
              <a:buFontTx/>
              <a:buChar char="-"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 loop , for loop</a:t>
            </a:r>
          </a:p>
          <a:p>
            <a:pPr marL="457200" indent="-457200">
              <a:buFontTx/>
              <a:buChar char="-"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Library math </a:t>
            </a:r>
          </a:p>
        </p:txBody>
      </p:sp>
    </p:spTree>
    <p:extLst>
      <p:ext uri="{BB962C8B-B14F-4D97-AF65-F5344CB8AC3E}">
        <p14:creationId xmlns:p14="http://schemas.microsoft.com/office/powerpoint/2010/main" val="3049779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3251B24-0E24-0DD0-395B-A029CDA1FDC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DC39F5-3A79-7D77-161B-290ECEAD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436" y="554492"/>
            <a:ext cx="5735128" cy="69551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 function </a:t>
            </a:r>
            <a:r>
              <a:rPr lang="th-TH" sz="32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อื่นๆ</a:t>
            </a:r>
            <a:r>
              <a:rPr lang="en-US" sz="32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sz="32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ที่ต้อง</a:t>
            </a: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</a:t>
            </a:r>
            <a:endParaRPr lang="th-TH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C7802-D44E-BD06-291D-E48290E1657E}"/>
              </a:ext>
            </a:extLst>
          </p:cNvPr>
          <p:cNvSpPr txBox="1"/>
          <p:nvPr/>
        </p:nvSpPr>
        <p:spPr>
          <a:xfrm>
            <a:off x="664235" y="2984170"/>
            <a:ext cx="4169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latin typeface="DB Helvethaica X" panose="02000506090000020004" pitchFamily="2" charset="-34"/>
                <a:ea typeface="Cascadia Mono" panose="020B0609020000020004" pitchFamily="49" charset="0"/>
                <a:cs typeface="DB Helvethaica X" panose="02000506090000020004" pitchFamily="2" charset="-34"/>
              </a:rPr>
              <a:t>ตัวอย่าง</a:t>
            </a:r>
            <a:r>
              <a:rPr lang="th-TH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math function</a:t>
            </a:r>
            <a:endParaRPr lang="th-TH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65CCD-A882-E6DD-4282-FE8F034BEB92}"/>
              </a:ext>
            </a:extLst>
          </p:cNvPr>
          <p:cNvSpPr txBox="1"/>
          <p:nvPr/>
        </p:nvSpPr>
        <p:spPr>
          <a:xfrm>
            <a:off x="1483917" y="3985150"/>
            <a:ext cx="42562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math.ceil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  -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ใช้ปัดขึ้นทศนิยม</a:t>
            </a:r>
            <a:endParaRPr lang="en-US" sz="20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math.floor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  <a:r>
              <a: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ใช้ปัดลงทศนิยม</a:t>
            </a:r>
            <a:endParaRPr lang="th-TH" sz="2000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3C55A-2DA8-42A0-8800-E7296561E068}"/>
              </a:ext>
            </a:extLst>
          </p:cNvPr>
          <p:cNvSpPr txBox="1"/>
          <p:nvPr/>
        </p:nvSpPr>
        <p:spPr>
          <a:xfrm>
            <a:off x="6745856" y="3046431"/>
            <a:ext cx="463526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math.sin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</a:p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math.cos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</a:p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math.tan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</a:p>
          <a:p>
            <a:pPr marL="342900" indent="-342900">
              <a:buFontTx/>
              <a:buChar char="-"/>
            </a:pP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จะได้ค่าฟังก์ชั่นตรีโกณ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sin cos tan</a:t>
            </a:r>
          </a:p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โดย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x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มีหน่วยเป็น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radian</a:t>
            </a:r>
            <a:endParaRPr lang="th-TH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BB2E2-D49F-CB88-D361-16BBFECBE7DF}"/>
              </a:ext>
            </a:extLst>
          </p:cNvPr>
          <p:cNvSpPr txBox="1"/>
          <p:nvPr/>
        </p:nvSpPr>
        <p:spPr>
          <a:xfrm>
            <a:off x="1872651" y="5323957"/>
            <a:ext cx="51384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math.pi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–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ได้ค่าพาย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ทศนิยม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15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ตำแหน่ง</a:t>
            </a:r>
            <a:endParaRPr lang="th-TH" sz="20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math.e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-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ได้ค่า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 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ทศนิยม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15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ตำแหน่ง</a:t>
            </a:r>
            <a:endParaRPr lang="en-US" sz="20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912690-04F2-7783-B137-FC1E72D45D48}"/>
              </a:ext>
            </a:extLst>
          </p:cNvPr>
          <p:cNvSpPr txBox="1"/>
          <p:nvPr/>
        </p:nvSpPr>
        <p:spPr>
          <a:xfrm>
            <a:off x="7062876" y="4980050"/>
            <a:ext cx="21501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math.sqrt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</a:p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จะได้ค่ารูทของ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x</a:t>
            </a:r>
            <a:endParaRPr lang="th-TH" sz="2000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D25719-6BB5-BA16-DF1A-802FB134C0A2}"/>
              </a:ext>
            </a:extLst>
          </p:cNvPr>
          <p:cNvSpPr txBox="1"/>
          <p:nvPr/>
        </p:nvSpPr>
        <p:spPr>
          <a:xfrm>
            <a:off x="7062876" y="1552319"/>
            <a:ext cx="47344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</a:t>
            </a:r>
            <a:r>
              <a:rPr lang="en-US" sz="16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math.sqrt</a:t>
            </a:r>
            <a:r>
              <a:rPr lang="en-US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(2)</a:t>
            </a:r>
          </a:p>
          <a:p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Traceback (most recent call last):</a:t>
            </a:r>
          </a:p>
          <a:p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File "&lt;stdin&gt;", line 1, in &lt;module&gt;</a:t>
            </a:r>
          </a:p>
          <a:p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NameError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: name 'math' is not defined</a:t>
            </a:r>
            <a:endParaRPr lang="th-TH" sz="1600" dirty="0">
              <a:solidFill>
                <a:srgbClr val="FF0000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D53DC-8CD8-F19E-BB52-2A971024E931}"/>
              </a:ext>
            </a:extLst>
          </p:cNvPr>
          <p:cNvSpPr txBox="1"/>
          <p:nvPr/>
        </p:nvSpPr>
        <p:spPr>
          <a:xfrm>
            <a:off x="899304" y="1025902"/>
            <a:ext cx="6111814" cy="1803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วิธีใช้ </a:t>
            </a:r>
            <a:b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 math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ก่อนจะใช้งานเสมอ</a:t>
            </a:r>
            <a:b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ถ้าใช้งานฟังก์ชั่นก่อน</a:t>
            </a:r>
            <a: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</a:t>
            </a:r>
            <a: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error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47924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D4C3B6D-98DF-0CDD-7FE6-59E68205681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7E5AAC-B667-C0AF-CF2D-F47A22A22C0D}"/>
              </a:ext>
            </a:extLst>
          </p:cNvPr>
          <p:cNvSpPr txBox="1"/>
          <p:nvPr/>
        </p:nvSpPr>
        <p:spPr>
          <a:xfrm>
            <a:off x="1695065" y="661339"/>
            <a:ext cx="76473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Practice </a:t>
            </a:r>
            <a:r>
              <a:rPr lang="th-TH" sz="4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มาลองใช้ </a:t>
            </a:r>
            <a:r>
              <a:rPr lang="en-US" sz="4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if else </a:t>
            </a:r>
            <a:r>
              <a:rPr lang="th-TH" sz="4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กันเถอะ</a:t>
            </a:r>
            <a:endParaRPr lang="th-TH" sz="4000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pic>
        <p:nvPicPr>
          <p:cNvPr id="1027" name="Picture 3" descr="Killing the leap year is the only way to fix our broken calendar | WIRED UK">
            <a:extLst>
              <a:ext uri="{FF2B5EF4-FFF2-40B4-BE49-F238E27FC236}">
                <a16:creationId xmlns:a16="http://schemas.microsoft.com/office/drawing/2014/main" id="{E0FA818F-327C-9F54-5018-C3B8CD8E1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065" y="1811547"/>
            <a:ext cx="4035917" cy="269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B98528-B4E3-96DE-C3C5-6F39BC452F9E}"/>
              </a:ext>
            </a:extLst>
          </p:cNvPr>
          <p:cNvSpPr txBox="1"/>
          <p:nvPr/>
        </p:nvSpPr>
        <p:spPr>
          <a:xfrm>
            <a:off x="2790334" y="3950899"/>
            <a:ext cx="1845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LEAP YEAR</a:t>
            </a:r>
            <a:endParaRPr lang="th-TH" sz="3600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pic>
        <p:nvPicPr>
          <p:cNvPr id="1029" name="Picture 5" descr="High Quality Badminton Court Construction - Integral Spor">
            <a:extLst>
              <a:ext uri="{FF2B5EF4-FFF2-40B4-BE49-F238E27FC236}">
                <a16:creationId xmlns:a16="http://schemas.microsoft.com/office/drawing/2014/main" id="{A7ECE94D-431D-C1ED-1E91-567CFF127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020" y="1811547"/>
            <a:ext cx="4467794" cy="269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4C8E5CF-7FE9-B03B-B183-1D87FE726B94}"/>
              </a:ext>
            </a:extLst>
          </p:cNvPr>
          <p:cNvSpPr txBox="1"/>
          <p:nvPr/>
        </p:nvSpPr>
        <p:spPr>
          <a:xfrm>
            <a:off x="7709544" y="1811547"/>
            <a:ext cx="32658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200" dirty="0">
                <a:solidFill>
                  <a:schemeClr val="bg1"/>
                </a:solidFill>
              </a:rPr>
              <a:t>https://integralspor.com/news/badminton-court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51CE78-8EFD-EEE5-58D6-8D9C4171F233}"/>
              </a:ext>
            </a:extLst>
          </p:cNvPr>
          <p:cNvSpPr txBox="1"/>
          <p:nvPr/>
        </p:nvSpPr>
        <p:spPr>
          <a:xfrm>
            <a:off x="1695065" y="1780769"/>
            <a:ext cx="35493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600" dirty="0">
                <a:solidFill>
                  <a:schemeClr val="bg1"/>
                </a:solidFill>
                <a:latin typeface="DB Helvethaica X" panose="02000506090000020004" pitchFamily="2" charset="-34"/>
                <a:cs typeface="DB Helvethaica X" panose="02000506090000020004" pitchFamily="2" charset="-34"/>
              </a:rPr>
              <a:t>https://www.wired.co.uk/article/leap-year-february-29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CDB174-8CC2-C7CA-EA95-BDA4F04B7280}"/>
              </a:ext>
            </a:extLst>
          </p:cNvPr>
          <p:cNvSpPr txBox="1"/>
          <p:nvPr/>
        </p:nvSpPr>
        <p:spPr>
          <a:xfrm>
            <a:off x="3272951" y="5193102"/>
            <a:ext cx="5646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น้องๆ สามารถทำโจทย์ได้ใน </a:t>
            </a:r>
            <a:r>
              <a:rPr lang="en-US" sz="3600" dirty="0" err="1">
                <a:latin typeface="DB Helvethaica X" panose="02000506090000020004" pitchFamily="2" charset="-34"/>
                <a:cs typeface="DB Helvethaica X" panose="02000506090000020004" pitchFamily="2" charset="-34"/>
              </a:rPr>
              <a:t>elab</a:t>
            </a:r>
            <a:r>
              <a:rPr lang="en-US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 </a:t>
            </a:r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เลยนะครับ</a:t>
            </a:r>
          </a:p>
        </p:txBody>
      </p:sp>
    </p:spTree>
    <p:extLst>
      <p:ext uri="{BB962C8B-B14F-4D97-AF65-F5344CB8AC3E}">
        <p14:creationId xmlns:p14="http://schemas.microsoft.com/office/powerpoint/2010/main" val="3416356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91E6198-7058-EE34-012D-96819666695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074" name="Picture 2" descr="QiQi ตลก Peeker สติกเกอร์รถ Genshin ผลกระทบอะนิเมะสติกเกอร์ติดรถยนต์ไวนิลรถ  Wrap Decal กันน้ำแล็ปท็อปอุปกรณ์เสริมสติกเกอร์|สติกเกอร์ติดรถ| - AliExpress">
            <a:extLst>
              <a:ext uri="{FF2B5EF4-FFF2-40B4-BE49-F238E27FC236}">
                <a16:creationId xmlns:a16="http://schemas.microsoft.com/office/drawing/2014/main" id="{278311BE-46AB-2823-4182-ECD3D256F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4219" r="96094">
                        <a14:foregroundMark x1="90313" y1="36875" x2="90313" y2="40000"/>
                        <a14:foregroundMark x1="88750" y1="74219" x2="90313" y2="78750"/>
                        <a14:foregroundMark x1="90156" y1="66563" x2="91719" y2="67344"/>
                        <a14:foregroundMark x1="96094" y1="84531" x2="95156" y2="85625"/>
                        <a14:foregroundMark x1="85781" y1="50469" x2="85781" y2="54531"/>
                        <a14:foregroundMark x1="85156" y1="50156" x2="82500" y2="56250"/>
                        <a14:foregroundMark x1="84375" y1="47031" x2="82656" y2="57031"/>
                        <a14:foregroundMark x1="9688" y1="82969" x2="4219" y2="835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824" y="5366346"/>
            <a:ext cx="1723846" cy="172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2EE3C062-304D-75F7-5770-02FCD40D3643}"/>
              </a:ext>
            </a:extLst>
          </p:cNvPr>
          <p:cNvSpPr/>
          <p:nvPr/>
        </p:nvSpPr>
        <p:spPr>
          <a:xfrm>
            <a:off x="3257909" y="1483744"/>
            <a:ext cx="5676182" cy="1664897"/>
          </a:xfrm>
          <a:prstGeom prst="wedgeRoundRectCallout">
            <a:avLst>
              <a:gd name="adj1" fmla="val -7843"/>
              <a:gd name="adj2" fmla="val 47068"/>
              <a:gd name="adj3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400" dirty="0">
                <a:solidFill>
                  <a:schemeClr val="tx1"/>
                </a:solidFill>
                <a:latin typeface="DB Helvethaica X" panose="02000506090000020004" pitchFamily="2" charset="-34"/>
                <a:cs typeface="DB Helvethaica X" panose="02000506090000020004" pitchFamily="2" charset="-34"/>
              </a:rPr>
              <a:t>น้องๆ สามารถเริ่มทำโจทย์ได้</a:t>
            </a:r>
          </a:p>
          <a:p>
            <a:pPr algn="ctr"/>
            <a:r>
              <a:rPr lang="th-TH" sz="4400" dirty="0">
                <a:solidFill>
                  <a:schemeClr val="tx1"/>
                </a:solidFill>
                <a:latin typeface="DB Helvethaica X" panose="02000506090000020004" pitchFamily="2" charset="-34"/>
                <a:cs typeface="DB Helvethaica X" panose="02000506090000020004" pitchFamily="2" charset="-34"/>
              </a:rPr>
              <a:t>ใน </a:t>
            </a:r>
            <a:r>
              <a:rPr lang="en-US" sz="4400" dirty="0" err="1">
                <a:solidFill>
                  <a:schemeClr val="tx1"/>
                </a:solidFill>
                <a:latin typeface="DB Helvethaica X" panose="02000506090000020004" pitchFamily="2" charset="-34"/>
                <a:cs typeface="DB Helvethaica X" panose="02000506090000020004" pitchFamily="2" charset="-34"/>
              </a:rPr>
              <a:t>elab</a:t>
            </a:r>
            <a:r>
              <a:rPr lang="en-US" sz="4400" dirty="0">
                <a:solidFill>
                  <a:schemeClr val="tx1"/>
                </a:solidFill>
                <a:latin typeface="DB Helvethaica X" panose="02000506090000020004" pitchFamily="2" charset="-34"/>
                <a:cs typeface="DB Helvethaica X" panose="02000506090000020004" pitchFamily="2" charset="-34"/>
              </a:rPr>
              <a:t> </a:t>
            </a:r>
            <a:r>
              <a:rPr lang="th-TH" sz="4400" dirty="0">
                <a:solidFill>
                  <a:schemeClr val="tx1"/>
                </a:solidFill>
                <a:latin typeface="DB Helvethaica X" panose="02000506090000020004" pitchFamily="2" charset="-34"/>
                <a:cs typeface="DB Helvethaica X" panose="02000506090000020004" pitchFamily="2" charset="-34"/>
              </a:rPr>
              <a:t>เลยนะครับ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A07B7B-4DB0-B318-0495-89B11815FC1F}"/>
              </a:ext>
            </a:extLst>
          </p:cNvPr>
          <p:cNvSpPr txBox="1"/>
          <p:nvPr/>
        </p:nvSpPr>
        <p:spPr>
          <a:xfrm>
            <a:off x="4386532" y="3873260"/>
            <a:ext cx="3418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Ghost Walking</a:t>
            </a:r>
          </a:p>
          <a:p>
            <a:pPr marL="457200" indent="-457200">
              <a:buFontTx/>
              <a:buChar char="-"/>
            </a:pPr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Pyramid</a:t>
            </a:r>
          </a:p>
          <a:p>
            <a:pPr marL="457200" indent="-457200">
              <a:buFontTx/>
              <a:buChar char="-"/>
            </a:pPr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Counting</a:t>
            </a:r>
            <a:endParaRPr lang="th-TH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46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50467B-114F-EDA7-D399-E1B2376D5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B5C6D8-2F49-1D80-5EEE-A09E8EA5ACB5}"/>
              </a:ext>
            </a:extLst>
          </p:cNvPr>
          <p:cNvSpPr txBox="1"/>
          <p:nvPr/>
        </p:nvSpPr>
        <p:spPr>
          <a:xfrm>
            <a:off x="4691242" y="3114461"/>
            <a:ext cx="34306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else</a:t>
            </a:r>
            <a:endParaRPr lang="th-TH" sz="4400" dirty="0"/>
          </a:p>
        </p:txBody>
      </p:sp>
    </p:spTree>
    <p:extLst>
      <p:ext uri="{BB962C8B-B14F-4D97-AF65-F5344CB8AC3E}">
        <p14:creationId xmlns:p14="http://schemas.microsoft.com/office/powerpoint/2010/main" val="135239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4908D4-069D-B2F3-A13C-D621DDC211F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674F0A-F025-4B7C-F6F5-75F5A96BE3FC}"/>
              </a:ext>
            </a:extLst>
          </p:cNvPr>
          <p:cNvSpPr txBox="1"/>
          <p:nvPr/>
        </p:nvSpPr>
        <p:spPr>
          <a:xfrm>
            <a:off x="1190445" y="662144"/>
            <a:ext cx="5026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else statement</a:t>
            </a:r>
            <a:endParaRPr lang="th-TH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344BB-5191-9A58-80E2-BA433B983CD6}"/>
              </a:ext>
            </a:extLst>
          </p:cNvPr>
          <p:cNvSpPr txBox="1"/>
          <p:nvPr/>
        </p:nvSpPr>
        <p:spPr>
          <a:xfrm>
            <a:off x="1190445" y="1320166"/>
            <a:ext cx="9420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เป็นคำสั่งสำหรับทำให้โปรแกรมเลือกการทำงาน โดยมีเงื่อนไขตามที่ต้องการ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118397-8731-5575-123B-E1C94DD66FDB}"/>
              </a:ext>
            </a:extLst>
          </p:cNvPr>
          <p:cNvGrpSpPr/>
          <p:nvPr/>
        </p:nvGrpSpPr>
        <p:grpSpPr>
          <a:xfrm>
            <a:off x="2574984" y="1970619"/>
            <a:ext cx="6650967" cy="4109009"/>
            <a:chOff x="1561380" y="2127929"/>
            <a:chExt cx="5486401" cy="3389533"/>
          </a:xfrm>
        </p:grpSpPr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id="{EA749AB2-478E-C09A-9B3D-58375278E561}"/>
                </a:ext>
              </a:extLst>
            </p:cNvPr>
            <p:cNvSpPr/>
            <p:nvPr/>
          </p:nvSpPr>
          <p:spPr>
            <a:xfrm>
              <a:off x="4494362" y="2127929"/>
              <a:ext cx="2449902" cy="1552755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condition</a:t>
              </a:r>
              <a:endPara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7" name="Flowchart: Data 6">
              <a:extLst>
                <a:ext uri="{FF2B5EF4-FFF2-40B4-BE49-F238E27FC236}">
                  <a16:creationId xmlns:a16="http://schemas.microsoft.com/office/drawing/2014/main" id="{B8029331-468C-D465-99E3-660E3B722FFB}"/>
                </a:ext>
              </a:extLst>
            </p:cNvPr>
            <p:cNvSpPr/>
            <p:nvPr/>
          </p:nvSpPr>
          <p:spPr>
            <a:xfrm>
              <a:off x="1561380" y="4119982"/>
              <a:ext cx="2656936" cy="1397480"/>
            </a:xfrm>
            <a:prstGeom prst="flowChartInputOutp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Process 1</a:t>
              </a:r>
              <a:endPara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26D6148A-6B07-AD72-92BF-3356F004E74E}"/>
                </a:ext>
              </a:extLst>
            </p:cNvPr>
            <p:cNvCxnSpPr>
              <a:cxnSpLocks/>
              <a:stCxn id="6" idx="1"/>
              <a:endCxn id="7" idx="0"/>
            </p:cNvCxnSpPr>
            <p:nvPr/>
          </p:nvCxnSpPr>
          <p:spPr>
            <a:xfrm rot="10800000" flipV="1">
              <a:off x="3155542" y="2904306"/>
              <a:ext cx="1338820" cy="121567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Flowchart: Data 9">
              <a:extLst>
                <a:ext uri="{FF2B5EF4-FFF2-40B4-BE49-F238E27FC236}">
                  <a16:creationId xmlns:a16="http://schemas.microsoft.com/office/drawing/2014/main" id="{F9B0C27C-4E75-3E54-0A3D-EF187C9F9739}"/>
                </a:ext>
              </a:extLst>
            </p:cNvPr>
            <p:cNvSpPr/>
            <p:nvPr/>
          </p:nvSpPr>
          <p:spPr>
            <a:xfrm>
              <a:off x="4390845" y="4119982"/>
              <a:ext cx="2656936" cy="1397480"/>
            </a:xfrm>
            <a:prstGeom prst="flowChartInputOutp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Process 2</a:t>
              </a:r>
              <a:endPara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FA626F-31A5-B289-AB62-5B293B54FF28}"/>
                </a:ext>
              </a:extLst>
            </p:cNvPr>
            <p:cNvCxnSpPr>
              <a:cxnSpLocks/>
              <a:stCxn id="6" idx="2"/>
              <a:endCxn id="10" idx="1"/>
            </p:cNvCxnSpPr>
            <p:nvPr/>
          </p:nvCxnSpPr>
          <p:spPr>
            <a:xfrm>
              <a:off x="5719313" y="3680684"/>
              <a:ext cx="0" cy="4392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6585B9D-AC7B-62FF-B817-E459BAA13B2E}"/>
              </a:ext>
            </a:extLst>
          </p:cNvPr>
          <p:cNvSpPr txBox="1"/>
          <p:nvPr/>
        </p:nvSpPr>
        <p:spPr>
          <a:xfrm>
            <a:off x="4857815" y="2511683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endParaRPr lang="th-TH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9E5660-F20B-B783-6A0D-E7663E69B4F4}"/>
              </a:ext>
            </a:extLst>
          </p:cNvPr>
          <p:cNvSpPr txBox="1"/>
          <p:nvPr/>
        </p:nvSpPr>
        <p:spPr>
          <a:xfrm>
            <a:off x="7631387" y="3950583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endParaRPr lang="th-TH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57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1E8D1A7-5DD1-B7E1-AF50-75319CD511A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ECD8E3-F940-F7A6-3CD8-A621FC31D9DA}"/>
              </a:ext>
            </a:extLst>
          </p:cNvPr>
          <p:cNvSpPr txBox="1"/>
          <p:nvPr/>
        </p:nvSpPr>
        <p:spPr>
          <a:xfrm>
            <a:off x="796326" y="799970"/>
            <a:ext cx="5026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else statement</a:t>
            </a:r>
            <a:endParaRPr lang="th-TH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7256D8-35AD-F153-F85D-3B2A896AFBA9}"/>
              </a:ext>
            </a:extLst>
          </p:cNvPr>
          <p:cNvSpPr txBox="1"/>
          <p:nvPr/>
        </p:nvSpPr>
        <p:spPr>
          <a:xfrm>
            <a:off x="1293962" y="1446301"/>
            <a:ext cx="804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วิธีการใช้งาน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5F4F56-694E-39FA-9119-B6A0B375C1AC}"/>
              </a:ext>
            </a:extLst>
          </p:cNvPr>
          <p:cNvSpPr txBox="1"/>
          <p:nvPr/>
        </p:nvSpPr>
        <p:spPr>
          <a:xfrm>
            <a:off x="4551870" y="1969521"/>
            <a:ext cx="40572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expression: 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2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3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5A35442C-7745-327A-A3BF-F62377C5B187}"/>
              </a:ext>
            </a:extLst>
          </p:cNvPr>
          <p:cNvSpPr/>
          <p:nvPr/>
        </p:nvSpPr>
        <p:spPr>
          <a:xfrm rot="5400000">
            <a:off x="4989447" y="2578717"/>
            <a:ext cx="342262" cy="6423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8DDE3-661B-D755-C622-68290D228E6F}"/>
              </a:ext>
            </a:extLst>
          </p:cNvPr>
          <p:cNvSpPr txBox="1"/>
          <p:nvPr/>
        </p:nvSpPr>
        <p:spPr>
          <a:xfrm>
            <a:off x="1627336" y="2173929"/>
            <a:ext cx="32120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กด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tab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หรือกด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space bar</a:t>
            </a:r>
          </a:p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ก่อนเสมอ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และ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ทุกๆบรรทัด</a:t>
            </a:r>
          </a:p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ต้อง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tab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หรือ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space bar</a:t>
            </a:r>
            <a:endParaRPr lang="th-TH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เท่ากันเสมอ</a:t>
            </a:r>
            <a:endParaRPr lang="en-US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endParaRPr lang="th-TH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CC91E6-588B-9CED-669C-D556C67D25B7}"/>
              </a:ext>
            </a:extLst>
          </p:cNvPr>
          <p:cNvSpPr txBox="1"/>
          <p:nvPr/>
        </p:nvSpPr>
        <p:spPr>
          <a:xfrm>
            <a:off x="1777041" y="4266810"/>
            <a:ext cx="92820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ถ้า 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expression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เป็นจริง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statement 1,2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จะทำงาน</a:t>
            </a:r>
          </a:p>
          <a:p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ถ้า 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expression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เป็นเท็จ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statement 1,2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จะไม่ทำงาน</a:t>
            </a:r>
          </a:p>
          <a:p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แต่ 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statement 3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จะทำงานเสมอ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DCFFE1-FE28-6DCE-3EF9-C7FF179F7336}"/>
              </a:ext>
            </a:extLst>
          </p:cNvPr>
          <p:cNvSpPr/>
          <p:nvPr/>
        </p:nvSpPr>
        <p:spPr>
          <a:xfrm>
            <a:off x="1518249" y="2092632"/>
            <a:ext cx="3033621" cy="19359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032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E9831-4EE0-8E60-A0A6-83F45D4894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DEC3E3-B4A8-F633-E957-8DB1D20A03A6}"/>
              </a:ext>
            </a:extLst>
          </p:cNvPr>
          <p:cNvSpPr/>
          <p:nvPr/>
        </p:nvSpPr>
        <p:spPr>
          <a:xfrm>
            <a:off x="6501441" y="1224951"/>
            <a:ext cx="3976781" cy="272594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BD1047-C0FC-3A2C-FB7A-0ABEC476DE38}"/>
              </a:ext>
            </a:extLst>
          </p:cNvPr>
          <p:cNvSpPr/>
          <p:nvPr/>
        </p:nvSpPr>
        <p:spPr>
          <a:xfrm>
            <a:off x="1518249" y="1224951"/>
            <a:ext cx="3976781" cy="272594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690E2-86CD-73A7-D78B-DB630C9EF04F}"/>
              </a:ext>
            </a:extLst>
          </p:cNvPr>
          <p:cNvSpPr txBox="1"/>
          <p:nvPr/>
        </p:nvSpPr>
        <p:spPr>
          <a:xfrm>
            <a:off x="1713778" y="1443625"/>
            <a:ext cx="42384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expression: 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statement 2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statement 3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statement 3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7865E6-8254-B953-5A89-C47E0594BC52}"/>
              </a:ext>
            </a:extLst>
          </p:cNvPr>
          <p:cNvSpPr txBox="1"/>
          <p:nvPr/>
        </p:nvSpPr>
        <p:spPr>
          <a:xfrm>
            <a:off x="6543190" y="1423359"/>
            <a:ext cx="42384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expression: 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2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3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3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0E7CC7-48E8-8006-1D4D-E69C3166F86C}"/>
              </a:ext>
            </a:extLst>
          </p:cNvPr>
          <p:cNvSpPr txBox="1"/>
          <p:nvPr/>
        </p:nvSpPr>
        <p:spPr>
          <a:xfrm>
            <a:off x="4806535" y="3277756"/>
            <a:ext cx="7072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?</a:t>
            </a:r>
            <a:endParaRPr lang="th-TH" sz="8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04B983-E08C-DAC2-C6A6-C3501034663F}"/>
              </a:ext>
            </a:extLst>
          </p:cNvPr>
          <p:cNvSpPr txBox="1"/>
          <p:nvPr/>
        </p:nvSpPr>
        <p:spPr>
          <a:xfrm>
            <a:off x="9812726" y="3277756"/>
            <a:ext cx="7072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?</a:t>
            </a:r>
            <a:endParaRPr lang="th-TH" sz="8800" dirty="0"/>
          </a:p>
        </p:txBody>
      </p:sp>
    </p:spTree>
    <p:extLst>
      <p:ext uri="{BB962C8B-B14F-4D97-AF65-F5344CB8AC3E}">
        <p14:creationId xmlns:p14="http://schemas.microsoft.com/office/powerpoint/2010/main" val="1517366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50F7EE-BDCD-4308-ABCB-5F6F0959281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DB9562-1001-DC75-E789-62524610C926}"/>
              </a:ext>
            </a:extLst>
          </p:cNvPr>
          <p:cNvSpPr txBox="1"/>
          <p:nvPr/>
        </p:nvSpPr>
        <p:spPr>
          <a:xfrm>
            <a:off x="2590441" y="558767"/>
            <a:ext cx="68461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if x == 1: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... print(x)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File "&lt;stdin&gt;", line 2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print(x)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^</a:t>
            </a:r>
          </a:p>
          <a:p>
            <a:r>
              <a:rPr lang="th-TH" sz="2000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IndentationError: expected an indented block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6A183-5D74-DCB5-9F39-D4EF0BFCBD8D}"/>
              </a:ext>
            </a:extLst>
          </p:cNvPr>
          <p:cNvSpPr txBox="1"/>
          <p:nvPr/>
        </p:nvSpPr>
        <p:spPr>
          <a:xfrm>
            <a:off x="2527316" y="5226870"/>
            <a:ext cx="6909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หาก </a:t>
            </a:r>
            <a:r>
              <a:rPr lang="en-US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indent </a:t>
            </a:r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ไม่ตรง </a:t>
            </a:r>
            <a:r>
              <a:rPr lang="en-US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(</a:t>
            </a:r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ลืม </a:t>
            </a:r>
            <a:r>
              <a:rPr lang="en-US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tab </a:t>
            </a:r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หรือ เว้นช่องว่างไม่เท่ากัน</a:t>
            </a:r>
            <a:r>
              <a:rPr lang="en-US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)</a:t>
            </a:r>
          </a:p>
          <a:p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จะเกิด</a:t>
            </a:r>
            <a:r>
              <a:rPr lang="en-US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 ERROR </a:t>
            </a:r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ได้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CB3B0-4FC2-162D-11DA-A3105016DA98}"/>
              </a:ext>
            </a:extLst>
          </p:cNvPr>
          <p:cNvSpPr txBox="1"/>
          <p:nvPr/>
        </p:nvSpPr>
        <p:spPr>
          <a:xfrm>
            <a:off x="2590441" y="2497759"/>
            <a:ext cx="70111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if x == 1: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...   print(x)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...  print(x+1)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File "&lt;stdin&gt;", line 3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print(x+1)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          ^</a:t>
            </a:r>
          </a:p>
          <a:p>
            <a:r>
              <a:rPr lang="th-TH" sz="2000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IndentationError: unindent does not match any outer indentation level</a:t>
            </a:r>
          </a:p>
        </p:txBody>
      </p:sp>
    </p:spTree>
    <p:extLst>
      <p:ext uri="{BB962C8B-B14F-4D97-AF65-F5344CB8AC3E}">
        <p14:creationId xmlns:p14="http://schemas.microsoft.com/office/powerpoint/2010/main" val="390842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DAC486-5FBC-D98A-81E0-19C5D0BC3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8A3750-40CC-4131-F23B-14570A4E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667" y="933015"/>
            <a:ext cx="3643941" cy="1325563"/>
          </a:xfrm>
        </p:spPr>
        <p:txBody>
          <a:bodyPr>
            <a:normAutofit/>
          </a:bodyPr>
          <a:lstStyle/>
          <a:p>
            <a:r>
              <a:rPr lang="th-TH" sz="5400" b="1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การนำ </a:t>
            </a:r>
            <a:r>
              <a:rPr lang="en-US" sz="5400" b="1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else </a:t>
            </a:r>
            <a:r>
              <a:rPr lang="th-TH" sz="5400" b="1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มาใช้</a:t>
            </a:r>
            <a:r>
              <a:rPr lang="en-US" sz="5400" b="1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endParaRPr lang="th-TH" sz="5400" b="1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D8A1C-A943-B36A-2CE7-2F2CBF73D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030" y="1595797"/>
            <a:ext cx="370792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expression: 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2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3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4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5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6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7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5005B9-DFA2-D43F-185E-5EB03EE08264}"/>
              </a:ext>
            </a:extLst>
          </p:cNvPr>
          <p:cNvSpPr txBox="1">
            <a:spLocks/>
          </p:cNvSpPr>
          <p:nvPr/>
        </p:nvSpPr>
        <p:spPr>
          <a:xfrm>
            <a:off x="2847796" y="3695085"/>
            <a:ext cx="4114800" cy="2343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ถ้า </a:t>
            </a:r>
            <a:r>
              <a:rPr lang="en-US" sz="4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expression </a:t>
            </a:r>
            <a:r>
              <a:rPr lang="th-TH" sz="4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เท็จ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54BAE5-3641-43FD-F9CD-69295F6586CF}"/>
              </a:ext>
            </a:extLst>
          </p:cNvPr>
          <p:cNvSpPr txBox="1">
            <a:spLocks/>
          </p:cNvSpPr>
          <p:nvPr/>
        </p:nvSpPr>
        <p:spPr>
          <a:xfrm>
            <a:off x="2847796" y="1836936"/>
            <a:ext cx="4114800" cy="2343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ถ้า </a:t>
            </a:r>
            <a:r>
              <a:rPr lang="en-US" sz="4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expression </a:t>
            </a:r>
            <a:r>
              <a:rPr lang="th-TH" sz="4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จริง</a:t>
            </a:r>
            <a:r>
              <a:rPr lang="en-US" sz="4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endParaRPr lang="th-TH" sz="40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783BA25-9121-DED0-9061-63A6A3FDD55F}"/>
              </a:ext>
            </a:extLst>
          </p:cNvPr>
          <p:cNvSpPr/>
          <p:nvPr/>
        </p:nvSpPr>
        <p:spPr>
          <a:xfrm>
            <a:off x="5911971" y="2737022"/>
            <a:ext cx="975505" cy="5557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375B8B9-F7E1-079D-9C59-BF708FCCC120}"/>
              </a:ext>
            </a:extLst>
          </p:cNvPr>
          <p:cNvSpPr/>
          <p:nvPr/>
        </p:nvSpPr>
        <p:spPr>
          <a:xfrm>
            <a:off x="5911971" y="4588826"/>
            <a:ext cx="975505" cy="5557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81823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65B798-8DC6-665A-FE17-D3E43F80F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52"/>
            <a:ext cx="1219200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31F2D31-276F-93AF-44CB-255F6308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585" y="389116"/>
            <a:ext cx="7322390" cy="1325563"/>
          </a:xfrm>
        </p:spPr>
        <p:txBody>
          <a:bodyPr>
            <a:normAutofit/>
          </a:bodyPr>
          <a:lstStyle/>
          <a:p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กรณีมี 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expression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หลายๆตัว 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(if else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มากกว่า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1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กรณี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)</a:t>
            </a:r>
            <a:endParaRPr lang="th-TH" sz="36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C91137-AA4A-868E-B08C-24D5C63F8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592" y="1404382"/>
            <a:ext cx="3959525" cy="4767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expression 1: 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2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elif expression 2: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3</a:t>
            </a:r>
            <a:endParaRPr lang="th-TH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4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5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6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7</a:t>
            </a:r>
            <a:endParaRPr lang="th-TH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th-TH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0B794108-6137-BA1B-C265-B8AA6921C475}"/>
              </a:ext>
            </a:extLst>
          </p:cNvPr>
          <p:cNvSpPr/>
          <p:nvPr/>
        </p:nvSpPr>
        <p:spPr>
          <a:xfrm>
            <a:off x="7157049" y="1544039"/>
            <a:ext cx="3850257" cy="1613139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 1</a:t>
            </a:r>
            <a:endParaRPr lang="th-TH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517D9089-1B9F-6490-72D6-73231388ABE0}"/>
              </a:ext>
            </a:extLst>
          </p:cNvPr>
          <p:cNvSpPr/>
          <p:nvPr/>
        </p:nvSpPr>
        <p:spPr>
          <a:xfrm>
            <a:off x="7157049" y="3788336"/>
            <a:ext cx="3850257" cy="1613139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 2</a:t>
            </a:r>
            <a:endParaRPr lang="th-TH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3FE2DEB-9869-CBD9-3A36-1E70491BFC3D}"/>
              </a:ext>
            </a:extLst>
          </p:cNvPr>
          <p:cNvSpPr/>
          <p:nvPr/>
        </p:nvSpPr>
        <p:spPr>
          <a:xfrm>
            <a:off x="8926901" y="3243532"/>
            <a:ext cx="310551" cy="45729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5348C6A-A2C8-7B8C-DB9D-CA9C7CF94C13}"/>
              </a:ext>
            </a:extLst>
          </p:cNvPr>
          <p:cNvSpPr/>
          <p:nvPr/>
        </p:nvSpPr>
        <p:spPr>
          <a:xfrm>
            <a:off x="8926900" y="5476718"/>
            <a:ext cx="310551" cy="45729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4C8B0C-2E56-EAF8-F8A0-28B2D7C89118}"/>
              </a:ext>
            </a:extLst>
          </p:cNvPr>
          <p:cNvSpPr txBox="1"/>
          <p:nvPr/>
        </p:nvSpPr>
        <p:spPr>
          <a:xfrm>
            <a:off x="5183037" y="2632654"/>
            <a:ext cx="27187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จะค่อยๆ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check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ทีละกรณี</a:t>
            </a:r>
          </a:p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จากบนลงล่าง</a:t>
            </a:r>
          </a:p>
          <a:p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(Expression 1</a:t>
            </a:r>
          </a:p>
          <a:p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Expression 2 …) </a:t>
            </a:r>
            <a:endParaRPr lang="th-TH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9814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961</Words>
  <Application>Microsoft Office PowerPoint</Application>
  <PresentationFormat>Widescreen</PresentationFormat>
  <Paragraphs>216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Cascadia Code</vt:lpstr>
      <vt:lpstr>Cascadia Mono</vt:lpstr>
      <vt:lpstr>DB Helvethaica X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การนำ else มาใช้ </vt:lpstr>
      <vt:lpstr>กรณีมี expression หลายๆตัว (if else มากกว่า 1 กรณี)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math function อื่นๆ ที่ต้อง import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Chanrich PISITJING</dc:creator>
  <cp:lastModifiedBy>Chanrich PISITJING</cp:lastModifiedBy>
  <cp:revision>50</cp:revision>
  <dcterms:created xsi:type="dcterms:W3CDTF">2022-11-15T10:58:32Z</dcterms:created>
  <dcterms:modified xsi:type="dcterms:W3CDTF">2022-11-21T07:25:15Z</dcterms:modified>
</cp:coreProperties>
</file>