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5" r:id="rId2"/>
    <p:sldId id="256" r:id="rId3"/>
    <p:sldId id="257" r:id="rId4"/>
    <p:sldId id="258" r:id="rId5"/>
    <p:sldId id="259" r:id="rId6"/>
    <p:sldId id="260" r:id="rId7"/>
    <p:sldId id="261" r:id="rId8"/>
    <p:sldId id="262" r:id="rId9"/>
    <p:sldId id="26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28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70F26-4533-42AE-A748-BD24CC81EBDB}" type="doc">
      <dgm:prSet loTypeId="urn:microsoft.com/office/officeart/2005/8/layout/chevron1" loCatId="process" qsTypeId="urn:microsoft.com/office/officeart/2005/8/quickstyle/simple1" qsCatId="simple" csTypeId="urn:microsoft.com/office/officeart/2005/8/colors/accent1_2" csCatId="accent1" phldr="1"/>
      <dgm:spPr/>
    </dgm:pt>
    <dgm:pt modelId="{441A65F9-9DAA-4889-8E5F-8522BA203771}">
      <dgm:prSet phldrT="[Text]"/>
      <dgm:spPr/>
      <dgm:t>
        <a:bodyPr/>
        <a:lstStyle/>
        <a:p>
          <a:r>
            <a:rPr lang="en-US" b="1" i="1" u="none" dirty="0" smtClean="0">
              <a:effectLst>
                <a:outerShdw blurRad="38100" dist="38100" dir="2700000" algn="tl">
                  <a:srgbClr val="000000">
                    <a:alpha val="43137"/>
                  </a:srgbClr>
                </a:outerShdw>
              </a:effectLst>
            </a:rPr>
            <a:t>1)Text Classification</a:t>
          </a:r>
        </a:p>
        <a:p>
          <a:r>
            <a:rPr lang="en-US" b="1" i="1" u="none" dirty="0" smtClean="0">
              <a:effectLst>
                <a:outerShdw blurRad="38100" dist="38100" dir="2700000" algn="tl">
                  <a:srgbClr val="000000">
                    <a:alpha val="43137"/>
                  </a:srgbClr>
                </a:outerShdw>
              </a:effectLst>
            </a:rPr>
            <a:t>2)Feature Engineering</a:t>
          </a:r>
          <a:endParaRPr lang="en-AU" b="1" i="1" u="none" dirty="0" smtClean="0">
            <a:effectLst>
              <a:outerShdw blurRad="38100" dist="38100" dir="2700000" algn="tl">
                <a:srgbClr val="000000">
                  <a:alpha val="43137"/>
                </a:srgbClr>
              </a:outerShdw>
            </a:effectLst>
          </a:endParaRPr>
        </a:p>
        <a:p>
          <a:endParaRPr lang="en-US" b="1" i="1" u="none" dirty="0" smtClean="0">
            <a:effectLst>
              <a:outerShdw blurRad="38100" dist="38100" dir="2700000" algn="tl">
                <a:srgbClr val="000000">
                  <a:alpha val="43137"/>
                </a:srgbClr>
              </a:outerShdw>
            </a:effectLst>
          </a:endParaRPr>
        </a:p>
      </dgm:t>
    </dgm:pt>
    <dgm:pt modelId="{B5E09B5F-5857-4505-8CD8-345D7FA80746}" type="parTrans" cxnId="{9D8FDC11-FA32-499E-AE59-856637AB958B}">
      <dgm:prSet/>
      <dgm:spPr/>
      <dgm:t>
        <a:bodyPr/>
        <a:lstStyle/>
        <a:p>
          <a:endParaRPr lang="en-AU"/>
        </a:p>
      </dgm:t>
    </dgm:pt>
    <dgm:pt modelId="{3E266C71-A9E3-41AD-BECF-7D94B417E238}" type="sibTrans" cxnId="{9D8FDC11-FA32-499E-AE59-856637AB958B}">
      <dgm:prSet/>
      <dgm:spPr/>
      <dgm:t>
        <a:bodyPr/>
        <a:lstStyle/>
        <a:p>
          <a:endParaRPr lang="en-AU"/>
        </a:p>
      </dgm:t>
    </dgm:pt>
    <dgm:pt modelId="{77A0D47C-FB85-4F57-A4D2-819B6019224D}">
      <dgm:prSet phldrT="[Text]"/>
      <dgm:spPr/>
      <dgm:t>
        <a:bodyPr/>
        <a:lstStyle/>
        <a:p>
          <a:r>
            <a:rPr lang="en-US" b="1" i="1" u="none" dirty="0" smtClean="0">
              <a:effectLst>
                <a:outerShdw blurRad="38100" dist="38100" dir="2700000" algn="tl">
                  <a:srgbClr val="000000">
                    <a:alpha val="43137"/>
                  </a:srgbClr>
                </a:outerShdw>
              </a:effectLst>
            </a:rPr>
            <a:t>3)Data Processing </a:t>
          </a:r>
        </a:p>
        <a:p>
          <a:r>
            <a:rPr lang="en-US" b="1" i="1" u="none" dirty="0" smtClean="0">
              <a:effectLst>
                <a:outerShdw blurRad="38100" dist="38100" dir="2700000" algn="tl">
                  <a:srgbClr val="000000">
                    <a:alpha val="43137"/>
                  </a:srgbClr>
                </a:outerShdw>
              </a:effectLst>
            </a:rPr>
            <a:t>4)Sentiment Analysis</a:t>
          </a:r>
          <a:endParaRPr lang="en-AU" b="1" i="1" u="none" dirty="0">
            <a:effectLst>
              <a:outerShdw blurRad="38100" dist="38100" dir="2700000" algn="tl">
                <a:srgbClr val="000000">
                  <a:alpha val="43137"/>
                </a:srgbClr>
              </a:outerShdw>
            </a:effectLst>
          </a:endParaRPr>
        </a:p>
      </dgm:t>
    </dgm:pt>
    <dgm:pt modelId="{8315ABF4-DF6B-4C56-B6F6-755D7868DCC6}" type="parTrans" cxnId="{E3FD3C09-B2F7-4EA4-AAA5-16D147BC35D0}">
      <dgm:prSet/>
      <dgm:spPr/>
      <dgm:t>
        <a:bodyPr/>
        <a:lstStyle/>
        <a:p>
          <a:endParaRPr lang="en-AU"/>
        </a:p>
      </dgm:t>
    </dgm:pt>
    <dgm:pt modelId="{DA9F1EBA-A92A-4AD5-9497-630BC3011C36}" type="sibTrans" cxnId="{E3FD3C09-B2F7-4EA4-AAA5-16D147BC35D0}">
      <dgm:prSet/>
      <dgm:spPr/>
      <dgm:t>
        <a:bodyPr/>
        <a:lstStyle/>
        <a:p>
          <a:endParaRPr lang="en-AU"/>
        </a:p>
      </dgm:t>
    </dgm:pt>
    <dgm:pt modelId="{B8B685FF-676F-4BE6-8F30-7953B0B1646A}">
      <dgm:prSet phldrT="[Text]"/>
      <dgm:spPr/>
      <dgm:t>
        <a:bodyPr/>
        <a:lstStyle/>
        <a:p>
          <a:r>
            <a:rPr lang="en-US" b="1" i="1" u="none" dirty="0" smtClean="0">
              <a:effectLst>
                <a:outerShdw blurRad="38100" dist="38100" dir="2700000" algn="tl">
                  <a:srgbClr val="000000">
                    <a:alpha val="43137"/>
                  </a:srgbClr>
                </a:outerShdw>
              </a:effectLst>
            </a:rPr>
            <a:t>5)Word Embedding</a:t>
          </a:r>
        </a:p>
        <a:p>
          <a:r>
            <a:rPr lang="en-US" b="1" i="1" u="none" dirty="0" smtClean="0">
              <a:effectLst>
                <a:outerShdw blurRad="38100" dist="38100" dir="2700000" algn="tl">
                  <a:srgbClr val="000000">
                    <a:alpha val="43137"/>
                  </a:srgbClr>
                </a:outerShdw>
              </a:effectLst>
            </a:rPr>
            <a:t>6)Topic Modelling</a:t>
          </a:r>
          <a:endParaRPr lang="en-AU" b="1" i="1" u="none" dirty="0">
            <a:effectLst>
              <a:outerShdw blurRad="38100" dist="38100" dir="2700000" algn="tl">
                <a:srgbClr val="000000">
                  <a:alpha val="43137"/>
                </a:srgbClr>
              </a:outerShdw>
            </a:effectLst>
          </a:endParaRPr>
        </a:p>
      </dgm:t>
    </dgm:pt>
    <dgm:pt modelId="{1C77FB22-3447-474B-B0E1-8512C92CABC1}" type="parTrans" cxnId="{8897E5F3-6BBC-4913-AD96-52F89C63CC85}">
      <dgm:prSet/>
      <dgm:spPr/>
      <dgm:t>
        <a:bodyPr/>
        <a:lstStyle/>
        <a:p>
          <a:endParaRPr lang="en-AU"/>
        </a:p>
      </dgm:t>
    </dgm:pt>
    <dgm:pt modelId="{1741D0FB-782A-4CF2-83BB-15E1F43C4659}" type="sibTrans" cxnId="{8897E5F3-6BBC-4913-AD96-52F89C63CC85}">
      <dgm:prSet/>
      <dgm:spPr/>
      <dgm:t>
        <a:bodyPr/>
        <a:lstStyle/>
        <a:p>
          <a:endParaRPr lang="en-AU"/>
        </a:p>
      </dgm:t>
    </dgm:pt>
    <dgm:pt modelId="{8F46572B-6032-44D3-92B7-AB7257A56BD6}" type="pres">
      <dgm:prSet presAssocID="{26B70F26-4533-42AE-A748-BD24CC81EBDB}" presName="Name0" presStyleCnt="0">
        <dgm:presLayoutVars>
          <dgm:dir/>
          <dgm:animLvl val="lvl"/>
          <dgm:resizeHandles val="exact"/>
        </dgm:presLayoutVars>
      </dgm:prSet>
      <dgm:spPr/>
    </dgm:pt>
    <dgm:pt modelId="{88E0AF36-B496-469E-B2E2-1172DAAFCCDA}" type="pres">
      <dgm:prSet presAssocID="{441A65F9-9DAA-4889-8E5F-8522BA203771}" presName="parTxOnly" presStyleLbl="node1" presStyleIdx="0" presStyleCnt="3">
        <dgm:presLayoutVars>
          <dgm:chMax val="0"/>
          <dgm:chPref val="0"/>
          <dgm:bulletEnabled val="1"/>
        </dgm:presLayoutVars>
      </dgm:prSet>
      <dgm:spPr/>
      <dgm:t>
        <a:bodyPr/>
        <a:lstStyle/>
        <a:p>
          <a:endParaRPr lang="en-AU"/>
        </a:p>
      </dgm:t>
    </dgm:pt>
    <dgm:pt modelId="{72F4F4AF-5CB8-4F21-8834-41E6F2070BE6}" type="pres">
      <dgm:prSet presAssocID="{3E266C71-A9E3-41AD-BECF-7D94B417E238}" presName="parTxOnlySpace" presStyleCnt="0"/>
      <dgm:spPr/>
    </dgm:pt>
    <dgm:pt modelId="{E8850162-1C98-4DF5-9532-0A41C5DEEAED}" type="pres">
      <dgm:prSet presAssocID="{77A0D47C-FB85-4F57-A4D2-819B6019224D}" presName="parTxOnly" presStyleLbl="node1" presStyleIdx="1" presStyleCnt="3">
        <dgm:presLayoutVars>
          <dgm:chMax val="0"/>
          <dgm:chPref val="0"/>
          <dgm:bulletEnabled val="1"/>
        </dgm:presLayoutVars>
      </dgm:prSet>
      <dgm:spPr/>
      <dgm:t>
        <a:bodyPr/>
        <a:lstStyle/>
        <a:p>
          <a:endParaRPr lang="en-AU"/>
        </a:p>
      </dgm:t>
    </dgm:pt>
    <dgm:pt modelId="{8D33FE35-6CA6-4AD5-8DDF-A45B57158634}" type="pres">
      <dgm:prSet presAssocID="{DA9F1EBA-A92A-4AD5-9497-630BC3011C36}" presName="parTxOnlySpace" presStyleCnt="0"/>
      <dgm:spPr/>
    </dgm:pt>
    <dgm:pt modelId="{F3782B20-ED7A-4F35-97D9-AE5FE72B0594}" type="pres">
      <dgm:prSet presAssocID="{B8B685FF-676F-4BE6-8F30-7953B0B1646A}" presName="parTxOnly" presStyleLbl="node1" presStyleIdx="2" presStyleCnt="3">
        <dgm:presLayoutVars>
          <dgm:chMax val="0"/>
          <dgm:chPref val="0"/>
          <dgm:bulletEnabled val="1"/>
        </dgm:presLayoutVars>
      </dgm:prSet>
      <dgm:spPr/>
      <dgm:t>
        <a:bodyPr/>
        <a:lstStyle/>
        <a:p>
          <a:endParaRPr lang="en-AU"/>
        </a:p>
      </dgm:t>
    </dgm:pt>
  </dgm:ptLst>
  <dgm:cxnLst>
    <dgm:cxn modelId="{9D8FDC11-FA32-499E-AE59-856637AB958B}" srcId="{26B70F26-4533-42AE-A748-BD24CC81EBDB}" destId="{441A65F9-9DAA-4889-8E5F-8522BA203771}" srcOrd="0" destOrd="0" parTransId="{B5E09B5F-5857-4505-8CD8-345D7FA80746}" sibTransId="{3E266C71-A9E3-41AD-BECF-7D94B417E238}"/>
    <dgm:cxn modelId="{F672BADA-AD0C-4DA6-AB3F-3DA2CA2EB23F}" type="presOf" srcId="{441A65F9-9DAA-4889-8E5F-8522BA203771}" destId="{88E0AF36-B496-469E-B2E2-1172DAAFCCDA}" srcOrd="0" destOrd="0" presId="urn:microsoft.com/office/officeart/2005/8/layout/chevron1"/>
    <dgm:cxn modelId="{E3FD3C09-B2F7-4EA4-AAA5-16D147BC35D0}" srcId="{26B70F26-4533-42AE-A748-BD24CC81EBDB}" destId="{77A0D47C-FB85-4F57-A4D2-819B6019224D}" srcOrd="1" destOrd="0" parTransId="{8315ABF4-DF6B-4C56-B6F6-755D7868DCC6}" sibTransId="{DA9F1EBA-A92A-4AD5-9497-630BC3011C36}"/>
    <dgm:cxn modelId="{76D911EC-0F54-4727-9A5A-019CABBA07D5}" type="presOf" srcId="{77A0D47C-FB85-4F57-A4D2-819B6019224D}" destId="{E8850162-1C98-4DF5-9532-0A41C5DEEAED}" srcOrd="0" destOrd="0" presId="urn:microsoft.com/office/officeart/2005/8/layout/chevron1"/>
    <dgm:cxn modelId="{3263595D-1D59-46B9-BAD0-A5EE1DEA5E1D}" type="presOf" srcId="{26B70F26-4533-42AE-A748-BD24CC81EBDB}" destId="{8F46572B-6032-44D3-92B7-AB7257A56BD6}" srcOrd="0" destOrd="0" presId="urn:microsoft.com/office/officeart/2005/8/layout/chevron1"/>
    <dgm:cxn modelId="{8897E5F3-6BBC-4913-AD96-52F89C63CC85}" srcId="{26B70F26-4533-42AE-A748-BD24CC81EBDB}" destId="{B8B685FF-676F-4BE6-8F30-7953B0B1646A}" srcOrd="2" destOrd="0" parTransId="{1C77FB22-3447-474B-B0E1-8512C92CABC1}" sibTransId="{1741D0FB-782A-4CF2-83BB-15E1F43C4659}"/>
    <dgm:cxn modelId="{0E0B55BB-10CD-42C9-B113-CCC5DEC6E5A5}" type="presOf" srcId="{B8B685FF-676F-4BE6-8F30-7953B0B1646A}" destId="{F3782B20-ED7A-4F35-97D9-AE5FE72B0594}" srcOrd="0" destOrd="0" presId="urn:microsoft.com/office/officeart/2005/8/layout/chevron1"/>
    <dgm:cxn modelId="{5EABFD57-4311-4925-BF2C-F665E9A8A8E3}" type="presParOf" srcId="{8F46572B-6032-44D3-92B7-AB7257A56BD6}" destId="{88E0AF36-B496-469E-B2E2-1172DAAFCCDA}" srcOrd="0" destOrd="0" presId="urn:microsoft.com/office/officeart/2005/8/layout/chevron1"/>
    <dgm:cxn modelId="{192EF1E4-AF8E-4313-82DA-DC1BAB09183D}" type="presParOf" srcId="{8F46572B-6032-44D3-92B7-AB7257A56BD6}" destId="{72F4F4AF-5CB8-4F21-8834-41E6F2070BE6}" srcOrd="1" destOrd="0" presId="urn:microsoft.com/office/officeart/2005/8/layout/chevron1"/>
    <dgm:cxn modelId="{AABBBD03-1978-488A-A92B-35E54CDFE218}" type="presParOf" srcId="{8F46572B-6032-44D3-92B7-AB7257A56BD6}" destId="{E8850162-1C98-4DF5-9532-0A41C5DEEAED}" srcOrd="2" destOrd="0" presId="urn:microsoft.com/office/officeart/2005/8/layout/chevron1"/>
    <dgm:cxn modelId="{0C802FDA-36C0-4B33-8ADD-1CF25FCB86B0}" type="presParOf" srcId="{8F46572B-6032-44D3-92B7-AB7257A56BD6}" destId="{8D33FE35-6CA6-4AD5-8DDF-A45B57158634}" srcOrd="3" destOrd="0" presId="urn:microsoft.com/office/officeart/2005/8/layout/chevron1"/>
    <dgm:cxn modelId="{D3CD4402-1CC5-48CA-AC37-D3302EC19243}" type="presParOf" srcId="{8F46572B-6032-44D3-92B7-AB7257A56BD6}" destId="{F3782B20-ED7A-4F35-97D9-AE5FE72B059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78C01B-1B7E-4983-BA72-A74874E5BB89}" type="doc">
      <dgm:prSet loTypeId="urn:microsoft.com/office/officeart/2005/8/layout/chevron1" loCatId="process" qsTypeId="urn:microsoft.com/office/officeart/2005/8/quickstyle/simple1" qsCatId="simple" csTypeId="urn:microsoft.com/office/officeart/2005/8/colors/accent1_2" csCatId="accent1" phldr="1"/>
      <dgm:spPr/>
    </dgm:pt>
    <dgm:pt modelId="{955486A7-4500-4309-99B9-66B2B8AA272A}">
      <dgm:prSet phldrT="[Text]"/>
      <dgm:spPr/>
      <dgm:t>
        <a:bodyPr/>
        <a:lstStyle/>
        <a:p>
          <a:r>
            <a:rPr lang="en-US" b="1" i="1" dirty="0" smtClean="0">
              <a:effectLst>
                <a:outerShdw blurRad="38100" dist="38100" dir="2700000" algn="tl">
                  <a:srgbClr val="000000">
                    <a:alpha val="43137"/>
                  </a:srgbClr>
                </a:outerShdw>
              </a:effectLst>
            </a:rPr>
            <a:t>7)Cross Validation</a:t>
          </a:r>
        </a:p>
        <a:p>
          <a:r>
            <a:rPr lang="en-US" b="1" i="1" dirty="0" smtClean="0">
              <a:effectLst>
                <a:outerShdw blurRad="38100" dist="38100" dir="2700000" algn="tl">
                  <a:srgbClr val="000000">
                    <a:alpha val="43137"/>
                  </a:srgbClr>
                </a:outerShdw>
              </a:effectLst>
            </a:rPr>
            <a:t>8)</a:t>
          </a:r>
          <a:r>
            <a:rPr lang="en-US" b="1" i="1" dirty="0" err="1" smtClean="0">
              <a:effectLst>
                <a:outerShdw blurRad="38100" dist="38100" dir="2700000" algn="tl">
                  <a:srgbClr val="000000">
                    <a:alpha val="43137"/>
                  </a:srgbClr>
                </a:outerShdw>
              </a:effectLst>
            </a:rPr>
            <a:t>Explainability</a:t>
          </a:r>
          <a:endParaRPr lang="en-AU" b="1" i="1" dirty="0">
            <a:effectLst>
              <a:outerShdw blurRad="38100" dist="38100" dir="2700000" algn="tl">
                <a:srgbClr val="000000">
                  <a:alpha val="43137"/>
                </a:srgbClr>
              </a:outerShdw>
            </a:effectLst>
          </a:endParaRPr>
        </a:p>
      </dgm:t>
    </dgm:pt>
    <dgm:pt modelId="{D0A1F531-5D97-4372-A0C4-399D1B0397C1}" type="parTrans" cxnId="{EEB7F08B-75F3-4199-85B8-9B24EBB7295E}">
      <dgm:prSet/>
      <dgm:spPr/>
    </dgm:pt>
    <dgm:pt modelId="{E6D3B784-C82D-4247-BBBF-9226CA65AB33}" type="sibTrans" cxnId="{EEB7F08B-75F3-4199-85B8-9B24EBB7295E}">
      <dgm:prSet/>
      <dgm:spPr/>
    </dgm:pt>
    <dgm:pt modelId="{B12CC5BA-F61E-4FF4-BF62-B60B5418DA4D}">
      <dgm:prSet phldrT="[Text]"/>
      <dgm:spPr/>
      <dgm:t>
        <a:bodyPr/>
        <a:lstStyle/>
        <a:p>
          <a:r>
            <a:rPr lang="en-US" b="1" i="1" dirty="0" smtClean="0">
              <a:effectLst>
                <a:outerShdw blurRad="38100" dist="38100" dir="2700000" algn="tl">
                  <a:srgbClr val="000000">
                    <a:alpha val="43137"/>
                  </a:srgbClr>
                </a:outerShdw>
              </a:effectLst>
            </a:rPr>
            <a:t>9)Ensemble method</a:t>
          </a:r>
        </a:p>
        <a:p>
          <a:r>
            <a:rPr lang="en-US" b="1" i="1" dirty="0" smtClean="0">
              <a:effectLst>
                <a:outerShdw blurRad="38100" dist="38100" dir="2700000" algn="tl">
                  <a:srgbClr val="000000">
                    <a:alpha val="43137"/>
                  </a:srgbClr>
                </a:outerShdw>
              </a:effectLst>
            </a:rPr>
            <a:t>10)Evaluation  metrics</a:t>
          </a:r>
        </a:p>
      </dgm:t>
    </dgm:pt>
    <dgm:pt modelId="{15C4B0F3-1332-4865-9AA1-2B554843FB32}" type="parTrans" cxnId="{8C7B224A-C783-485C-8311-1F47ED3CF853}">
      <dgm:prSet/>
      <dgm:spPr/>
    </dgm:pt>
    <dgm:pt modelId="{1F149376-1064-4A6F-B05B-55C27914A68F}" type="sibTrans" cxnId="{8C7B224A-C783-485C-8311-1F47ED3CF853}">
      <dgm:prSet/>
      <dgm:spPr/>
    </dgm:pt>
    <dgm:pt modelId="{8976741A-5D54-49BA-8D37-20DC797ABF7E}">
      <dgm:prSet phldrT="[Text]"/>
      <dgm:spPr/>
      <dgm:t>
        <a:bodyPr/>
        <a:lstStyle/>
        <a:p>
          <a:r>
            <a:rPr lang="en-US" b="1" i="1" dirty="0" smtClean="0">
              <a:effectLst>
                <a:outerShdw blurRad="38100" dist="38100" dir="2700000" algn="tl">
                  <a:srgbClr val="000000">
                    <a:alpha val="43137"/>
                  </a:srgbClr>
                </a:outerShdw>
              </a:effectLst>
            </a:rPr>
            <a:t>11)Real World Data</a:t>
          </a:r>
        </a:p>
        <a:p>
          <a:r>
            <a:rPr lang="en-US" b="1" i="1" dirty="0" smtClean="0">
              <a:effectLst>
                <a:outerShdw blurRad="38100" dist="38100" dir="2700000" algn="tl">
                  <a:srgbClr val="000000">
                    <a:alpha val="43137"/>
                  </a:srgbClr>
                </a:outerShdw>
              </a:effectLst>
            </a:rPr>
            <a:t>12)Ethical Consideration</a:t>
          </a:r>
          <a:endParaRPr lang="en-AU" b="1" i="1" dirty="0">
            <a:effectLst>
              <a:outerShdw blurRad="38100" dist="38100" dir="2700000" algn="tl">
                <a:srgbClr val="000000">
                  <a:alpha val="43137"/>
                </a:srgbClr>
              </a:outerShdw>
            </a:effectLst>
          </a:endParaRPr>
        </a:p>
      </dgm:t>
    </dgm:pt>
    <dgm:pt modelId="{BD0AD088-85A9-44AE-8127-53605CE4D584}" type="parTrans" cxnId="{20D030BD-94C7-4ED3-ADEB-06C20E981EC3}">
      <dgm:prSet/>
      <dgm:spPr/>
    </dgm:pt>
    <dgm:pt modelId="{B48AD34C-D79C-435A-90E7-7698B966D2B5}" type="sibTrans" cxnId="{20D030BD-94C7-4ED3-ADEB-06C20E981EC3}">
      <dgm:prSet/>
      <dgm:spPr/>
    </dgm:pt>
    <dgm:pt modelId="{CF5D716D-3219-4B65-8BAE-6D13DE6B59D4}" type="pres">
      <dgm:prSet presAssocID="{BB78C01B-1B7E-4983-BA72-A74874E5BB89}" presName="Name0" presStyleCnt="0">
        <dgm:presLayoutVars>
          <dgm:dir/>
          <dgm:animLvl val="lvl"/>
          <dgm:resizeHandles val="exact"/>
        </dgm:presLayoutVars>
      </dgm:prSet>
      <dgm:spPr/>
    </dgm:pt>
    <dgm:pt modelId="{803AE976-321D-4C69-810B-A727D2EA2CE1}" type="pres">
      <dgm:prSet presAssocID="{955486A7-4500-4309-99B9-66B2B8AA272A}" presName="parTxOnly" presStyleLbl="node1" presStyleIdx="0" presStyleCnt="3">
        <dgm:presLayoutVars>
          <dgm:chMax val="0"/>
          <dgm:chPref val="0"/>
          <dgm:bulletEnabled val="1"/>
        </dgm:presLayoutVars>
      </dgm:prSet>
      <dgm:spPr/>
      <dgm:t>
        <a:bodyPr/>
        <a:lstStyle/>
        <a:p>
          <a:endParaRPr lang="en-AU"/>
        </a:p>
      </dgm:t>
    </dgm:pt>
    <dgm:pt modelId="{35FBEE12-5421-41C5-8940-53422B804CED}" type="pres">
      <dgm:prSet presAssocID="{E6D3B784-C82D-4247-BBBF-9226CA65AB33}" presName="parTxOnlySpace" presStyleCnt="0"/>
      <dgm:spPr/>
    </dgm:pt>
    <dgm:pt modelId="{CFBC3E3C-9A40-41F7-BFB8-385DBED189F8}" type="pres">
      <dgm:prSet presAssocID="{B12CC5BA-F61E-4FF4-BF62-B60B5418DA4D}" presName="parTxOnly" presStyleLbl="node1" presStyleIdx="1" presStyleCnt="3">
        <dgm:presLayoutVars>
          <dgm:chMax val="0"/>
          <dgm:chPref val="0"/>
          <dgm:bulletEnabled val="1"/>
        </dgm:presLayoutVars>
      </dgm:prSet>
      <dgm:spPr/>
      <dgm:t>
        <a:bodyPr/>
        <a:lstStyle/>
        <a:p>
          <a:endParaRPr lang="en-AU"/>
        </a:p>
      </dgm:t>
    </dgm:pt>
    <dgm:pt modelId="{071CD23D-3C81-49F1-8EE8-ECFCDD09CBA3}" type="pres">
      <dgm:prSet presAssocID="{1F149376-1064-4A6F-B05B-55C27914A68F}" presName="parTxOnlySpace" presStyleCnt="0"/>
      <dgm:spPr/>
    </dgm:pt>
    <dgm:pt modelId="{02FE203A-3793-4D05-A9FF-4C61D86B4669}" type="pres">
      <dgm:prSet presAssocID="{8976741A-5D54-49BA-8D37-20DC797ABF7E}" presName="parTxOnly" presStyleLbl="node1" presStyleIdx="2" presStyleCnt="3">
        <dgm:presLayoutVars>
          <dgm:chMax val="0"/>
          <dgm:chPref val="0"/>
          <dgm:bulletEnabled val="1"/>
        </dgm:presLayoutVars>
      </dgm:prSet>
      <dgm:spPr/>
      <dgm:t>
        <a:bodyPr/>
        <a:lstStyle/>
        <a:p>
          <a:endParaRPr lang="en-AU"/>
        </a:p>
      </dgm:t>
    </dgm:pt>
  </dgm:ptLst>
  <dgm:cxnLst>
    <dgm:cxn modelId="{C14A84B0-A4A5-4066-AC10-4E533B67A08C}" type="presOf" srcId="{955486A7-4500-4309-99B9-66B2B8AA272A}" destId="{803AE976-321D-4C69-810B-A727D2EA2CE1}" srcOrd="0" destOrd="0" presId="urn:microsoft.com/office/officeart/2005/8/layout/chevron1"/>
    <dgm:cxn modelId="{8C7B224A-C783-485C-8311-1F47ED3CF853}" srcId="{BB78C01B-1B7E-4983-BA72-A74874E5BB89}" destId="{B12CC5BA-F61E-4FF4-BF62-B60B5418DA4D}" srcOrd="1" destOrd="0" parTransId="{15C4B0F3-1332-4865-9AA1-2B554843FB32}" sibTransId="{1F149376-1064-4A6F-B05B-55C27914A68F}"/>
    <dgm:cxn modelId="{EEB7F08B-75F3-4199-85B8-9B24EBB7295E}" srcId="{BB78C01B-1B7E-4983-BA72-A74874E5BB89}" destId="{955486A7-4500-4309-99B9-66B2B8AA272A}" srcOrd="0" destOrd="0" parTransId="{D0A1F531-5D97-4372-A0C4-399D1B0397C1}" sibTransId="{E6D3B784-C82D-4247-BBBF-9226CA65AB33}"/>
    <dgm:cxn modelId="{6BBAC6BC-1EBD-44A2-A42E-34FA5EB2AFAB}" type="presOf" srcId="{8976741A-5D54-49BA-8D37-20DC797ABF7E}" destId="{02FE203A-3793-4D05-A9FF-4C61D86B4669}" srcOrd="0" destOrd="0" presId="urn:microsoft.com/office/officeart/2005/8/layout/chevron1"/>
    <dgm:cxn modelId="{933300B4-FBBE-4690-8937-EDFFE8A3ACE3}" type="presOf" srcId="{BB78C01B-1B7E-4983-BA72-A74874E5BB89}" destId="{CF5D716D-3219-4B65-8BAE-6D13DE6B59D4}" srcOrd="0" destOrd="0" presId="urn:microsoft.com/office/officeart/2005/8/layout/chevron1"/>
    <dgm:cxn modelId="{20D030BD-94C7-4ED3-ADEB-06C20E981EC3}" srcId="{BB78C01B-1B7E-4983-BA72-A74874E5BB89}" destId="{8976741A-5D54-49BA-8D37-20DC797ABF7E}" srcOrd="2" destOrd="0" parTransId="{BD0AD088-85A9-44AE-8127-53605CE4D584}" sibTransId="{B48AD34C-D79C-435A-90E7-7698B966D2B5}"/>
    <dgm:cxn modelId="{12E5F2A2-6273-443B-B0D2-A794B334EA3D}" type="presOf" srcId="{B12CC5BA-F61E-4FF4-BF62-B60B5418DA4D}" destId="{CFBC3E3C-9A40-41F7-BFB8-385DBED189F8}" srcOrd="0" destOrd="0" presId="urn:microsoft.com/office/officeart/2005/8/layout/chevron1"/>
    <dgm:cxn modelId="{88C3D812-BFA0-45EC-8FC5-8CBCA4FEA8F2}" type="presParOf" srcId="{CF5D716D-3219-4B65-8BAE-6D13DE6B59D4}" destId="{803AE976-321D-4C69-810B-A727D2EA2CE1}" srcOrd="0" destOrd="0" presId="urn:microsoft.com/office/officeart/2005/8/layout/chevron1"/>
    <dgm:cxn modelId="{A0D61BEF-1A90-49DB-925F-AF256C9A0A9F}" type="presParOf" srcId="{CF5D716D-3219-4B65-8BAE-6D13DE6B59D4}" destId="{35FBEE12-5421-41C5-8940-53422B804CED}" srcOrd="1" destOrd="0" presId="urn:microsoft.com/office/officeart/2005/8/layout/chevron1"/>
    <dgm:cxn modelId="{C9618F48-EC58-43A3-9456-DFDC1E04A67B}" type="presParOf" srcId="{CF5D716D-3219-4B65-8BAE-6D13DE6B59D4}" destId="{CFBC3E3C-9A40-41F7-BFB8-385DBED189F8}" srcOrd="2" destOrd="0" presId="urn:microsoft.com/office/officeart/2005/8/layout/chevron1"/>
    <dgm:cxn modelId="{1D81C4CA-6B76-45FA-8FD3-EF736F2804CB}" type="presParOf" srcId="{CF5D716D-3219-4B65-8BAE-6D13DE6B59D4}" destId="{071CD23D-3C81-49F1-8EE8-ECFCDD09CBA3}" srcOrd="3" destOrd="0" presId="urn:microsoft.com/office/officeart/2005/8/layout/chevron1"/>
    <dgm:cxn modelId="{9A6FF7C8-13CC-4BA6-A7B2-3A60EDC0CEB3}" type="presParOf" srcId="{CF5D716D-3219-4B65-8BAE-6D13DE6B59D4}" destId="{02FE203A-3793-4D05-A9FF-4C61D86B466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85946B-4DD0-4E4B-BAF2-A1E3CBEAA713}" type="datetimeFigureOut">
              <a:rPr lang="en-AU" smtClean="0"/>
              <a:t>5/11/2023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5946B-4DD0-4E4B-BAF2-A1E3CBEAA713}" type="datetimeFigureOut">
              <a:rPr lang="en-AU" smtClean="0"/>
              <a:t>5/11/2023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5946B-4DD0-4E4B-BAF2-A1E3CBEAA713}" type="datetimeFigureOut">
              <a:rPr lang="en-AU" smtClean="0"/>
              <a:t>5/11/2023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5946B-4DD0-4E4B-BAF2-A1E3CBEAA713}" type="datetimeFigureOut">
              <a:rPr lang="en-AU" smtClean="0"/>
              <a:t>5/11/2023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85946B-4DD0-4E4B-BAF2-A1E3CBEAA713}" type="datetimeFigureOut">
              <a:rPr lang="en-AU" smtClean="0"/>
              <a:t>5/11/2023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85946B-4DD0-4E4B-BAF2-A1E3CBEAA713}" type="datetimeFigureOut">
              <a:rPr lang="en-AU" smtClean="0"/>
              <a:t>5/11/2023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85946B-4DD0-4E4B-BAF2-A1E3CBEAA713}" type="datetimeFigureOut">
              <a:rPr lang="en-AU" smtClean="0"/>
              <a:t>5/11/2023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85946B-4DD0-4E4B-BAF2-A1E3CBEAA713}" type="datetimeFigureOut">
              <a:rPr lang="en-AU" smtClean="0"/>
              <a:t>5/11/2023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5946B-4DD0-4E4B-BAF2-A1E3CBEAA713}" type="datetimeFigureOut">
              <a:rPr lang="en-AU" smtClean="0"/>
              <a:t>5/11/2023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85946B-4DD0-4E4B-BAF2-A1E3CBEAA713}" type="datetimeFigureOut">
              <a:rPr lang="en-AU" smtClean="0"/>
              <a:t>5/11/2023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1931D6-FC38-415F-A3D1-5A5F8A7E86DB}"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485946B-4DD0-4E4B-BAF2-A1E3CBEAA713}" type="datetimeFigureOut">
              <a:rPr lang="en-AU" smtClean="0"/>
              <a:t>5/11/2023</a:t>
            </a:fld>
            <a:endParaRPr lang="en-AU"/>
          </a:p>
        </p:txBody>
      </p:sp>
      <p:sp>
        <p:nvSpPr>
          <p:cNvPr id="9" name="Slide Number Placeholder 8"/>
          <p:cNvSpPr>
            <a:spLocks noGrp="1"/>
          </p:cNvSpPr>
          <p:nvPr>
            <p:ph type="sldNum" sz="quarter" idx="11"/>
          </p:nvPr>
        </p:nvSpPr>
        <p:spPr/>
        <p:txBody>
          <a:bodyPr/>
          <a:lstStyle/>
          <a:p>
            <a:fld id="{CB1931D6-FC38-415F-A3D1-5A5F8A7E86DB}"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B1931D6-FC38-415F-A3D1-5A5F8A7E86DB}"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485946B-4DD0-4E4B-BAF2-A1E3CBEAA713}" type="datetimeFigureOut">
              <a:rPr lang="en-AU" smtClean="0"/>
              <a:t>5/11/2023</a:t>
            </a:fld>
            <a:endParaRPr lang="en-AU"/>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1" dirty="0" smtClean="0">
                <a:solidFill>
                  <a:schemeClr val="accent4">
                    <a:lumMod val="75000"/>
                  </a:schemeClr>
                </a:solidFill>
                <a:effectLst>
                  <a:outerShdw blurRad="38100" dist="38100" dir="2700000" algn="tl">
                    <a:srgbClr val="000000">
                      <a:alpha val="43137"/>
                    </a:srgbClr>
                  </a:outerShdw>
                </a:effectLst>
              </a:rPr>
              <a:t>FAKE NEWS DETECTION USING NLP</a:t>
            </a:r>
            <a:endParaRPr lang="en-AU" b="1" i="1" dirty="0">
              <a:solidFill>
                <a:schemeClr val="accent4">
                  <a:lumMod val="75000"/>
                </a:schemeClr>
              </a:solidFill>
              <a:effectLst>
                <a:outerShdw blurRad="38100" dist="38100" dir="2700000" algn="tl">
                  <a:srgbClr val="000000">
                    <a:alpha val="43137"/>
                  </a:srgbClr>
                </a:outerShdw>
              </a:effectLst>
            </a:endParaRPr>
          </a:p>
        </p:txBody>
      </p:sp>
      <p:sp>
        <p:nvSpPr>
          <p:cNvPr id="7" name="Subtitle 6"/>
          <p:cNvSpPr>
            <a:spLocks noGrp="1"/>
          </p:cNvSpPr>
          <p:nvPr>
            <p:ph type="subTitle" idx="1"/>
          </p:nvPr>
        </p:nvSpPr>
        <p:spPr/>
        <p:txBody>
          <a:bodyPr>
            <a:normAutofit fontScale="77500" lnSpcReduction="20000"/>
          </a:bodyPr>
          <a:lstStyle/>
          <a:p>
            <a:r>
              <a:rPr lang="en-US" sz="2800" dirty="0" smtClean="0">
                <a:solidFill>
                  <a:schemeClr val="accent2">
                    <a:lumMod val="75000"/>
                  </a:schemeClr>
                </a:solidFill>
              </a:rPr>
              <a:t>ST JOSEPH COLLEGE OF ENGINEERING </a:t>
            </a:r>
          </a:p>
          <a:p>
            <a:r>
              <a:rPr lang="en-US" sz="2800" smtClean="0">
                <a:solidFill>
                  <a:schemeClr val="accent2">
                    <a:lumMod val="75000"/>
                  </a:schemeClr>
                </a:solidFill>
              </a:rPr>
              <a:t>NAME    :    HARINI  </a:t>
            </a:r>
            <a:r>
              <a:rPr lang="en-US" sz="2800" dirty="0" smtClean="0">
                <a:solidFill>
                  <a:schemeClr val="accent2">
                    <a:lumMod val="75000"/>
                  </a:schemeClr>
                </a:solidFill>
              </a:rPr>
              <a:t>K</a:t>
            </a:r>
          </a:p>
          <a:p>
            <a:r>
              <a:rPr lang="en-US" sz="2800" dirty="0" smtClean="0">
                <a:solidFill>
                  <a:schemeClr val="accent2">
                    <a:lumMod val="75000"/>
                  </a:schemeClr>
                </a:solidFill>
              </a:rPr>
              <a:t>REG NO : </a:t>
            </a:r>
            <a:r>
              <a:rPr lang="en-US" sz="2800" dirty="0" smtClean="0">
                <a:solidFill>
                  <a:schemeClr val="accent2">
                    <a:lumMod val="75000"/>
                  </a:schemeClr>
                </a:solidFill>
              </a:rPr>
              <a:t>212921104025</a:t>
            </a:r>
            <a:endParaRPr lang="en-AU" sz="2800" dirty="0">
              <a:solidFill>
                <a:schemeClr val="accent2">
                  <a:lumMod val="75000"/>
                </a:schemeClr>
              </a:solidFill>
            </a:endParaRPr>
          </a:p>
        </p:txBody>
      </p:sp>
    </p:spTree>
    <p:extLst>
      <p:ext uri="{BB962C8B-B14F-4D97-AF65-F5344CB8AC3E}">
        <p14:creationId xmlns:p14="http://schemas.microsoft.com/office/powerpoint/2010/main" val="2873695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FAKE NEWS DETECTION USING NLP</a:t>
            </a:r>
            <a:br>
              <a:rPr lang="en-US" dirty="0"/>
            </a:br>
            <a:endParaRPr lang="en-AU" dirty="0"/>
          </a:p>
        </p:txBody>
      </p:sp>
      <p:sp>
        <p:nvSpPr>
          <p:cNvPr id="3" name="Content Placeholder 2"/>
          <p:cNvSpPr>
            <a:spLocks noGrp="1"/>
          </p:cNvSpPr>
          <p:nvPr>
            <p:ph idx="1"/>
          </p:nvPr>
        </p:nvSpPr>
        <p:spPr/>
        <p:txBody>
          <a:bodyPr/>
          <a:lstStyle/>
          <a:p>
            <a:endParaRPr lang="en-AU" dirty="0"/>
          </a:p>
        </p:txBody>
      </p:sp>
      <p:sp>
        <p:nvSpPr>
          <p:cNvPr id="4" name="Title 1"/>
          <p:cNvSpPr txBox="1">
            <a:spLocks/>
          </p:cNvSpPr>
          <p:nvPr/>
        </p:nvSpPr>
        <p:spPr>
          <a:xfrm>
            <a:off x="677334" y="609600"/>
            <a:ext cx="8596668" cy="132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Content Placeholder 2"/>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400" dirty="0" smtClean="0"/>
              <a:t>Detecting fake news using Natural Language Processing (NLP) involves a combination of various techniques and components to </a:t>
            </a:r>
            <a:r>
              <a:rPr lang="en-IN" sz="2400" dirty="0" err="1" smtClean="0"/>
              <a:t>analyze</a:t>
            </a:r>
            <a:r>
              <a:rPr lang="en-IN" sz="2400" dirty="0" smtClean="0"/>
              <a:t> and classify text data as either authentic or deceptive. Here is a high-level architecture of how this can be accomplished</a:t>
            </a:r>
            <a:endParaRPr lang="en-US" sz="2400" dirty="0" smtClean="0"/>
          </a:p>
          <a:p>
            <a:endParaRPr lang="en-US" dirty="0"/>
          </a:p>
        </p:txBody>
      </p:sp>
    </p:spTree>
    <p:extLst>
      <p:ext uri="{BB962C8B-B14F-4D97-AF65-F5344CB8AC3E}">
        <p14:creationId xmlns:p14="http://schemas.microsoft.com/office/powerpoint/2010/main" val="1807408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77334" y="609600"/>
            <a:ext cx="8596668" cy="1320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i="1" smtClean="0">
                <a:effectLst>
                  <a:outerShdw blurRad="38100" dist="38100" dir="2700000" algn="tl">
                    <a:srgbClr val="000000">
                      <a:alpha val="43137"/>
                    </a:srgbClr>
                  </a:outerShdw>
                </a:effectLst>
              </a:rPr>
              <a:t>FLOW CHART :</a:t>
            </a:r>
            <a:endParaRPr lang="en-US" b="1" i="1" dirty="0">
              <a:effectLst>
                <a:outerShdw blurRad="38100" dist="38100" dir="2700000" algn="tl">
                  <a:srgbClr val="000000">
                    <a:alpha val="43137"/>
                  </a:srgbClr>
                </a:outerShdw>
              </a:effectLst>
            </a:endParaRPr>
          </a:p>
        </p:txBody>
      </p:sp>
      <p:sp>
        <p:nvSpPr>
          <p:cNvPr id="3" name="Rounded Rectangle 2"/>
          <p:cNvSpPr/>
          <p:nvPr/>
        </p:nvSpPr>
        <p:spPr>
          <a:xfrm>
            <a:off x="736228"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effectLst>
                  <a:outerShdw blurRad="38100" dist="38100" dir="2700000" algn="tl">
                    <a:srgbClr val="000000">
                      <a:alpha val="43137"/>
                    </a:srgbClr>
                  </a:outerShdw>
                </a:effectLst>
              </a:rPr>
              <a:t>DATA COLLECTION</a:t>
            </a:r>
            <a:endParaRPr lang="en-US" b="1" i="1" dirty="0">
              <a:solidFill>
                <a:schemeClr val="bg1"/>
              </a:solidFill>
              <a:effectLst>
                <a:outerShdw blurRad="38100" dist="38100" dir="2700000" algn="tl">
                  <a:srgbClr val="000000">
                    <a:alpha val="43137"/>
                  </a:srgbClr>
                </a:outerShdw>
              </a:effectLst>
            </a:endParaRPr>
          </a:p>
        </p:txBody>
      </p:sp>
      <p:sp>
        <p:nvSpPr>
          <p:cNvPr id="4" name="Rounded Rectangle 3"/>
          <p:cNvSpPr/>
          <p:nvPr/>
        </p:nvSpPr>
        <p:spPr>
          <a:xfrm>
            <a:off x="677334" y="377668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EVALUATION</a:t>
            </a:r>
            <a:endParaRPr lang="en-US" b="1" i="1" dirty="0">
              <a:effectLst>
                <a:outerShdw blurRad="38100" dist="38100" dir="2700000" algn="tl">
                  <a:srgbClr val="000000">
                    <a:alpha val="43137"/>
                  </a:srgbClr>
                </a:outerShdw>
              </a:effectLst>
            </a:endParaRPr>
          </a:p>
        </p:txBody>
      </p:sp>
      <p:sp>
        <p:nvSpPr>
          <p:cNvPr id="5" name="Rounded Rectangle 4"/>
          <p:cNvSpPr/>
          <p:nvPr/>
        </p:nvSpPr>
        <p:spPr>
          <a:xfrm>
            <a:off x="3791445"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PRE PROCESSING</a:t>
            </a:r>
            <a:endParaRPr lang="en-US" b="1" i="1" dirty="0">
              <a:effectLst>
                <a:outerShdw blurRad="38100" dist="38100" dir="2700000" algn="tl">
                  <a:srgbClr val="000000">
                    <a:alpha val="43137"/>
                  </a:srgbClr>
                </a:outerShdw>
              </a:effectLst>
            </a:endParaRPr>
          </a:p>
        </p:txBody>
      </p:sp>
      <p:sp>
        <p:nvSpPr>
          <p:cNvPr id="6" name="Rounded Rectangle 5"/>
          <p:cNvSpPr/>
          <p:nvPr/>
        </p:nvSpPr>
        <p:spPr>
          <a:xfrm>
            <a:off x="6905556"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FEATURE EXTRACTION</a:t>
            </a:r>
            <a:endParaRPr lang="en-US" b="1" i="1" dirty="0">
              <a:effectLst>
                <a:outerShdw blurRad="38100" dist="38100" dir="2700000" algn="tl">
                  <a:srgbClr val="000000">
                    <a:alpha val="43137"/>
                  </a:srgbClr>
                </a:outerShdw>
              </a:effectLst>
            </a:endParaRPr>
          </a:p>
        </p:txBody>
      </p:sp>
      <p:sp>
        <p:nvSpPr>
          <p:cNvPr id="7" name="Rounded Rectangle 6"/>
          <p:cNvSpPr/>
          <p:nvPr/>
        </p:nvSpPr>
        <p:spPr>
          <a:xfrm>
            <a:off x="3791445" y="3802922"/>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MODEL TRAINING</a:t>
            </a:r>
            <a:endParaRPr lang="en-US" b="1" i="1" dirty="0">
              <a:effectLst>
                <a:outerShdw blurRad="38100" dist="38100" dir="2700000" algn="tl">
                  <a:srgbClr val="000000">
                    <a:alpha val="43137"/>
                  </a:srgbClr>
                </a:outerShdw>
              </a:effectLst>
            </a:endParaRPr>
          </a:p>
        </p:txBody>
      </p:sp>
      <p:sp>
        <p:nvSpPr>
          <p:cNvPr id="8" name="Rounded Rectangle 7"/>
          <p:cNvSpPr/>
          <p:nvPr/>
        </p:nvSpPr>
        <p:spPr>
          <a:xfrm>
            <a:off x="6905556" y="3772526"/>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MODEL SELECTION</a:t>
            </a:r>
            <a:endParaRPr lang="en-US" b="1" i="1" dirty="0">
              <a:effectLst>
                <a:outerShdw blurRad="38100" dist="38100" dir="2700000" algn="tl">
                  <a:srgbClr val="000000">
                    <a:alpha val="43137"/>
                  </a:srgbClr>
                </a:outerShdw>
              </a:effectLst>
            </a:endParaRPr>
          </a:p>
        </p:txBody>
      </p:sp>
      <p:sp>
        <p:nvSpPr>
          <p:cNvPr id="9" name="Right Arrow 8"/>
          <p:cNvSpPr/>
          <p:nvPr/>
        </p:nvSpPr>
        <p:spPr>
          <a:xfrm>
            <a:off x="3104674"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0" name="Right Arrow 9"/>
          <p:cNvSpPr/>
          <p:nvPr/>
        </p:nvSpPr>
        <p:spPr>
          <a:xfrm>
            <a:off x="3088828"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1" name="Right Arrow 10"/>
          <p:cNvSpPr/>
          <p:nvPr/>
        </p:nvSpPr>
        <p:spPr>
          <a:xfrm>
            <a:off x="6245988"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2" name="Right Arrow 11"/>
          <p:cNvSpPr/>
          <p:nvPr/>
        </p:nvSpPr>
        <p:spPr>
          <a:xfrm rot="10800000">
            <a:off x="3104674" y="4207032"/>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3" name="Right Arrow 12"/>
          <p:cNvSpPr/>
          <p:nvPr/>
        </p:nvSpPr>
        <p:spPr>
          <a:xfrm rot="10800000">
            <a:off x="6159891" y="4207031"/>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4" name="Curved Left Arrow 13"/>
          <p:cNvSpPr/>
          <p:nvPr/>
        </p:nvSpPr>
        <p:spPr>
          <a:xfrm>
            <a:off x="9450040" y="2367197"/>
            <a:ext cx="1139253" cy="2203346"/>
          </a:xfrm>
          <a:prstGeom prst="curved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826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77334" y="609600"/>
            <a:ext cx="8596668" cy="1320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i="1" smtClean="0">
                <a:effectLst>
                  <a:outerShdw blurRad="38100" dist="38100" dir="2700000" algn="tl">
                    <a:srgbClr val="000000">
                      <a:alpha val="43137"/>
                    </a:srgbClr>
                  </a:outerShdw>
                </a:effectLst>
              </a:rPr>
              <a:t>FLOW CHART :</a:t>
            </a:r>
            <a:endParaRPr lang="en-US" b="1" i="1" dirty="0">
              <a:effectLst>
                <a:outerShdw blurRad="38100" dist="38100" dir="2700000" algn="tl">
                  <a:srgbClr val="000000">
                    <a:alpha val="43137"/>
                  </a:srgbClr>
                </a:outerShdw>
              </a:effectLst>
            </a:endParaRPr>
          </a:p>
        </p:txBody>
      </p:sp>
      <p:sp>
        <p:nvSpPr>
          <p:cNvPr id="3" name="Rounded Rectangle 2"/>
          <p:cNvSpPr/>
          <p:nvPr/>
        </p:nvSpPr>
        <p:spPr>
          <a:xfrm>
            <a:off x="1040548" y="1810478"/>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FINE TUNNING</a:t>
            </a:r>
            <a:endParaRPr lang="en-US" b="1" i="1" dirty="0">
              <a:effectLst>
                <a:outerShdw blurRad="38100" dist="38100" dir="2700000" algn="tl">
                  <a:srgbClr val="000000">
                    <a:alpha val="43137"/>
                  </a:srgbClr>
                </a:outerShdw>
              </a:effectLst>
            </a:endParaRPr>
          </a:p>
        </p:txBody>
      </p:sp>
      <p:sp>
        <p:nvSpPr>
          <p:cNvPr id="4" name="Rounded Rectangle 3"/>
          <p:cNvSpPr/>
          <p:nvPr/>
        </p:nvSpPr>
        <p:spPr>
          <a:xfrm>
            <a:off x="1040679" y="391055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USER INTERFACE</a:t>
            </a:r>
            <a:endParaRPr lang="en-US" b="1" i="1" dirty="0">
              <a:effectLst>
                <a:outerShdw blurRad="38100" dist="38100" dir="2700000" algn="tl">
                  <a:srgbClr val="000000">
                    <a:alpha val="43137"/>
                  </a:srgbClr>
                </a:outerShdw>
              </a:effectLst>
            </a:endParaRPr>
          </a:p>
        </p:txBody>
      </p:sp>
      <p:sp>
        <p:nvSpPr>
          <p:cNvPr id="5" name="Rounded Rectangle 4"/>
          <p:cNvSpPr/>
          <p:nvPr/>
        </p:nvSpPr>
        <p:spPr>
          <a:xfrm>
            <a:off x="4380971" y="1816308"/>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DEPLOYMENT</a:t>
            </a:r>
            <a:endParaRPr lang="en-US" b="1" i="1" dirty="0">
              <a:effectLst>
                <a:outerShdw blurRad="38100" dist="38100" dir="2700000" algn="tl">
                  <a:srgbClr val="000000">
                    <a:alpha val="43137"/>
                  </a:srgbClr>
                </a:outerShdw>
              </a:effectLst>
            </a:endParaRPr>
          </a:p>
        </p:txBody>
      </p:sp>
      <p:sp>
        <p:nvSpPr>
          <p:cNvPr id="6" name="Rounded Rectangle 5"/>
          <p:cNvSpPr/>
          <p:nvPr/>
        </p:nvSpPr>
        <p:spPr>
          <a:xfrm>
            <a:off x="7721263" y="1851182"/>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MONITERING AND MAINTANANCE</a:t>
            </a:r>
            <a:endParaRPr lang="en-US" b="1" i="1" dirty="0">
              <a:effectLst>
                <a:outerShdw blurRad="38100" dist="38100" dir="2700000" algn="tl">
                  <a:srgbClr val="000000">
                    <a:alpha val="43137"/>
                  </a:srgbClr>
                </a:outerShdw>
              </a:effectLst>
            </a:endParaRPr>
          </a:p>
        </p:txBody>
      </p:sp>
      <p:sp>
        <p:nvSpPr>
          <p:cNvPr id="7" name="Rounded Rectangle 6"/>
          <p:cNvSpPr/>
          <p:nvPr/>
        </p:nvSpPr>
        <p:spPr>
          <a:xfrm>
            <a:off x="4380971" y="389785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EXPLAINABILITY  AND INTERPRITABILITY</a:t>
            </a:r>
            <a:endParaRPr lang="en-US" b="1" i="1" dirty="0">
              <a:effectLst>
                <a:outerShdw blurRad="38100" dist="38100" dir="2700000" algn="tl">
                  <a:srgbClr val="000000">
                    <a:alpha val="43137"/>
                  </a:srgbClr>
                </a:outerShdw>
              </a:effectLst>
            </a:endParaRPr>
          </a:p>
        </p:txBody>
      </p:sp>
      <p:sp>
        <p:nvSpPr>
          <p:cNvPr id="8" name="Rounded Rectangle 7"/>
          <p:cNvSpPr/>
          <p:nvPr/>
        </p:nvSpPr>
        <p:spPr>
          <a:xfrm>
            <a:off x="7721263" y="3946786"/>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POST PROCESSING</a:t>
            </a:r>
            <a:endParaRPr lang="en-US" b="1" i="1" dirty="0">
              <a:effectLst>
                <a:outerShdw blurRad="38100" dist="38100" dir="2700000" algn="tl">
                  <a:srgbClr val="000000">
                    <a:alpha val="43137"/>
                  </a:srgbClr>
                </a:outerShdw>
              </a:effectLst>
            </a:endParaRPr>
          </a:p>
        </p:txBody>
      </p:sp>
      <p:sp>
        <p:nvSpPr>
          <p:cNvPr id="9" name="Right Arrow 8"/>
          <p:cNvSpPr/>
          <p:nvPr/>
        </p:nvSpPr>
        <p:spPr>
          <a:xfrm>
            <a:off x="3565264" y="433236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0" name="Right Arrow 9"/>
          <p:cNvSpPr/>
          <p:nvPr/>
        </p:nvSpPr>
        <p:spPr>
          <a:xfrm>
            <a:off x="6905556" y="4345066"/>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1" name="Right Arrow 10"/>
          <p:cNvSpPr/>
          <p:nvPr/>
        </p:nvSpPr>
        <p:spPr>
          <a:xfrm rot="10800000">
            <a:off x="3565264" y="2201836"/>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2" name="Right Arrow 11"/>
          <p:cNvSpPr/>
          <p:nvPr/>
        </p:nvSpPr>
        <p:spPr>
          <a:xfrm rot="10800000">
            <a:off x="6905687"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3" name="Curved Right Arrow 12"/>
          <p:cNvSpPr/>
          <p:nvPr/>
        </p:nvSpPr>
        <p:spPr>
          <a:xfrm>
            <a:off x="-52412" y="2537657"/>
            <a:ext cx="974361" cy="1968968"/>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54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IN" i="1" dirty="0">
                <a:effectLst>
                  <a:outerShdw blurRad="38100" dist="38100" dir="2700000" algn="tl">
                    <a:srgbClr val="000000">
                      <a:alpha val="43137"/>
                    </a:srgbClr>
                  </a:outerShdw>
                </a:effectLst>
              </a:rPr>
              <a:t>F</a:t>
            </a:r>
            <a:r>
              <a:rPr lang="en-IN" i="1" dirty="0" smtClean="0">
                <a:effectLst>
                  <a:outerShdw blurRad="38100" dist="38100" dir="2700000" algn="tl">
                    <a:srgbClr val="000000">
                      <a:alpha val="43137"/>
                    </a:srgbClr>
                  </a:outerShdw>
                </a:effectLst>
              </a:rPr>
              <a:t>ake </a:t>
            </a:r>
            <a:r>
              <a:rPr lang="en-IN" i="1" dirty="0">
                <a:effectLst>
                  <a:outerShdw blurRad="38100" dist="38100" dir="2700000" algn="tl">
                    <a:srgbClr val="000000">
                      <a:alpha val="43137"/>
                    </a:srgbClr>
                  </a:outerShdw>
                </a:effectLst>
              </a:rPr>
              <a:t>news detection is a challenging task, and the effectiveness of your NLP model will depend on the quality of your data, the chosen model architecture, and the ongoing maintenance and refinement of the system. Additionally, consider ethical considerations and potential biases in the data and models throughout the development process.</a:t>
            </a:r>
            <a:endParaRPr lang="en-US" i="1" dirty="0">
              <a:effectLst>
                <a:outerShdw blurRad="38100" dist="38100" dir="2700000" algn="tl">
                  <a:srgbClr val="000000">
                    <a:alpha val="43137"/>
                  </a:srgbClr>
                </a:outerShdw>
              </a:effectLst>
            </a:endParaRPr>
          </a:p>
          <a:p>
            <a:endParaRPr lang="en-AU"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432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5530626"/>
          </a:xfrm>
        </p:spPr>
        <p:txBody>
          <a:bodyPr/>
          <a:lstStyle/>
          <a:p>
            <a:r>
              <a:rPr lang="en-US" b="1" i="1" dirty="0">
                <a:solidFill>
                  <a:schemeClr val="accent2">
                    <a:lumMod val="75000"/>
                  </a:schemeClr>
                </a:solidFill>
                <a:effectLst>
                  <a:outerShdw blurRad="38100" dist="38100" dir="2700000" algn="tl">
                    <a:srgbClr val="000000">
                      <a:alpha val="43137"/>
                    </a:srgbClr>
                  </a:outerShdw>
                </a:effectLst>
              </a:rPr>
              <a:t>PERFORM VARIOUS ANALYSIS ON “FAKE NEWS DETECTION USING NLP”</a:t>
            </a:r>
            <a:endParaRPr lang="en-AU" dirty="0"/>
          </a:p>
        </p:txBody>
      </p:sp>
    </p:spTree>
    <p:extLst>
      <p:ext uri="{BB962C8B-B14F-4D97-AF65-F5344CB8AC3E}">
        <p14:creationId xmlns:p14="http://schemas.microsoft.com/office/powerpoint/2010/main" val="2181366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1143000"/>
          </a:xfrm>
        </p:spPr>
        <p:txBody>
          <a:bodyPr/>
          <a:lstStyle/>
          <a:p>
            <a:r>
              <a:rPr lang="en-US" i="1" dirty="0">
                <a:effectLst>
                  <a:outerShdw blurRad="38100" dist="38100" dir="2700000" algn="tl">
                    <a:srgbClr val="000000">
                      <a:alpha val="43137"/>
                    </a:srgbClr>
                  </a:outerShdw>
                </a:effectLst>
                <a:latin typeface="Bahnschrift SemiCondensed" panose="020B0502040204020203" pitchFamily="34" charset="0"/>
              </a:rPr>
              <a:t>Analysis Phases:</a:t>
            </a:r>
            <a:endParaRPr lang="en-AU" i="1"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0287450"/>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243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5878863"/>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014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92500"/>
          </a:bodyPr>
          <a:lstStyle/>
          <a:p>
            <a:pPr marL="0" indent="0">
              <a:buNone/>
            </a:pPr>
            <a:r>
              <a:rPr lang="en-US" b="1" i="1" u="sng" dirty="0">
                <a:solidFill>
                  <a:schemeClr val="accent4">
                    <a:lumMod val="75000"/>
                  </a:schemeClr>
                </a:solidFill>
                <a:effectLst>
                  <a:outerShdw blurRad="38100" dist="38100" dir="2700000" algn="tl">
                    <a:srgbClr val="000000">
                      <a:alpha val="43137"/>
                    </a:srgbClr>
                  </a:outerShdw>
                </a:effectLst>
              </a:rPr>
              <a:t>1)Text Classification: </a:t>
            </a:r>
          </a:p>
          <a:p>
            <a:pPr marL="0" indent="0">
              <a:buNone/>
            </a:pPr>
            <a:r>
              <a:rPr lang="en-US" i="1" dirty="0"/>
              <a:t>               Use NLP techniques to classify news articles into two categories - real or fake. You can apply machine learning algorithms like Naive Bayes, SVM, or deep learning methods like LSTM or BERT for this task.</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2)Feature Engineering:</a:t>
            </a:r>
          </a:p>
          <a:p>
            <a:pPr marL="0" indent="0">
              <a:buNone/>
            </a:pPr>
            <a:r>
              <a:rPr lang="en-US" i="1" dirty="0"/>
              <a:t>              Analyze the text data to extract relevant features such as word frequency, sentiment, or linguistic style, which can be used to improve the accuracy of fake news detection.</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3)Text Classification:</a:t>
            </a:r>
          </a:p>
          <a:p>
            <a:pPr marL="0" indent="0">
              <a:buNone/>
            </a:pPr>
            <a:r>
              <a:rPr lang="en-US" i="1" dirty="0"/>
              <a:t>              Clean and preprocess the data by removing stop words, punctuation, and handling issues like misspellings and slang to make the text more suitable for NLP analysis.</a:t>
            </a:r>
            <a:endParaRPr lang="en-AU" i="1" dirty="0"/>
          </a:p>
          <a:p>
            <a:endParaRPr lang="en-AU" i="1" dirty="0"/>
          </a:p>
        </p:txBody>
      </p:sp>
    </p:spTree>
    <p:extLst>
      <p:ext uri="{BB962C8B-B14F-4D97-AF65-F5344CB8AC3E}">
        <p14:creationId xmlns:p14="http://schemas.microsoft.com/office/powerpoint/2010/main" val="83328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92500" lnSpcReduction="10000"/>
          </a:bodyPr>
          <a:lstStyle/>
          <a:p>
            <a:pPr marL="0" indent="0">
              <a:buNone/>
            </a:pPr>
            <a:r>
              <a:rPr lang="en-US" b="1" i="1" u="sng" dirty="0">
                <a:solidFill>
                  <a:schemeClr val="accent4">
                    <a:lumMod val="75000"/>
                  </a:schemeClr>
                </a:solidFill>
                <a:effectLst>
                  <a:outerShdw blurRad="38100" dist="38100" dir="2700000" algn="tl">
                    <a:srgbClr val="000000">
                      <a:alpha val="43137"/>
                    </a:srgbClr>
                  </a:outerShdw>
                </a:effectLst>
              </a:rPr>
              <a:t>4)Sentiment Analysis:</a:t>
            </a:r>
          </a:p>
          <a:p>
            <a:pPr marL="0" indent="0">
              <a:buNone/>
            </a:pPr>
            <a:r>
              <a:rPr lang="en-US" i="1" dirty="0"/>
              <a:t>              Analyze the sentiment of news articles to see if fake news tends to have a distinct emotional tone. You can use sentiment lexicons or pre-trained models for this purpose.</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5)Word </a:t>
            </a:r>
            <a:r>
              <a:rPr lang="en-US" b="1" i="1" u="sng" dirty="0" err="1">
                <a:solidFill>
                  <a:schemeClr val="accent4">
                    <a:lumMod val="75000"/>
                  </a:schemeClr>
                </a:solidFill>
                <a:effectLst>
                  <a:outerShdw blurRad="38100" dist="38100" dir="2700000" algn="tl">
                    <a:srgbClr val="000000">
                      <a:alpha val="43137"/>
                    </a:srgbClr>
                  </a:outerShdw>
                </a:effectLst>
              </a:rPr>
              <a:t>Embeddings</a:t>
            </a:r>
            <a:r>
              <a:rPr lang="en-US" b="1" i="1" u="sng" dirty="0">
                <a:solidFill>
                  <a:schemeClr val="accent4">
                    <a:lumMod val="75000"/>
                  </a:schemeClr>
                </a:solidFill>
                <a:effectLst>
                  <a:outerShdw blurRad="38100" dist="38100" dir="2700000" algn="tl">
                    <a:srgbClr val="000000">
                      <a:alpha val="43137"/>
                    </a:srgbClr>
                  </a:outerShdw>
                </a:effectLst>
              </a:rPr>
              <a:t>: </a:t>
            </a:r>
          </a:p>
          <a:p>
            <a:pPr marL="0" indent="0">
              <a:buNone/>
            </a:pPr>
            <a:r>
              <a:rPr lang="en-US" i="1" dirty="0"/>
              <a:t>              Utilize word </a:t>
            </a:r>
            <a:r>
              <a:rPr lang="en-US" i="1" dirty="0" err="1"/>
              <a:t>embeddings</a:t>
            </a:r>
            <a:r>
              <a:rPr lang="en-US" i="1" dirty="0"/>
              <a:t> like Word2Vec, </a:t>
            </a:r>
            <a:r>
              <a:rPr lang="en-US" i="1" dirty="0" err="1"/>
              <a:t>GloVe</a:t>
            </a:r>
            <a:r>
              <a:rPr lang="en-US" i="1" dirty="0"/>
              <a:t>, or </a:t>
            </a:r>
            <a:r>
              <a:rPr lang="en-US" i="1" dirty="0" err="1"/>
              <a:t>fastText</a:t>
            </a:r>
            <a:r>
              <a:rPr lang="en-US" i="1" dirty="0"/>
              <a:t> to represent words in a dense vector space. This can help in capturing semantic relationships between words and improve the accuracy of fake news detection models.</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6)Topic Modeling: </a:t>
            </a:r>
          </a:p>
          <a:p>
            <a:pPr marL="0" indent="0">
              <a:buNone/>
            </a:pPr>
            <a:r>
              <a:rPr lang="en-US" i="1" dirty="0"/>
              <a:t>              Apply topic modeling techniques, such as Latent </a:t>
            </a:r>
            <a:r>
              <a:rPr lang="en-US" i="1" dirty="0" err="1"/>
              <a:t>Dirichlet</a:t>
            </a:r>
            <a:r>
              <a:rPr lang="en-US" i="1" dirty="0"/>
              <a:t> Allocation (LDA) or Non-Negative Matrix Factorization (NMF), to identify common themes or topics within news articles. Fake news might exhibit different topic distributions.</a:t>
            </a:r>
            <a:endParaRPr lang="en-AU" i="1" dirty="0"/>
          </a:p>
          <a:p>
            <a:endParaRPr lang="en-AU" i="1" dirty="0"/>
          </a:p>
        </p:txBody>
      </p:sp>
    </p:spTree>
    <p:extLst>
      <p:ext uri="{BB962C8B-B14F-4D97-AF65-F5344CB8AC3E}">
        <p14:creationId xmlns:p14="http://schemas.microsoft.com/office/powerpoint/2010/main" val="519358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lnSpcReduction="10000"/>
          </a:bodyPr>
          <a:lstStyle/>
          <a:p>
            <a:pPr marL="0" indent="0">
              <a:buNone/>
            </a:pPr>
            <a:r>
              <a:rPr lang="en-US" b="1" i="1" u="sng" dirty="0">
                <a:solidFill>
                  <a:schemeClr val="accent4">
                    <a:lumMod val="75000"/>
                  </a:schemeClr>
                </a:solidFill>
                <a:effectLst>
                  <a:outerShdw blurRad="38100" dist="38100" dir="2700000" algn="tl">
                    <a:srgbClr val="000000">
                      <a:alpha val="43137"/>
                    </a:srgbClr>
                  </a:outerShdw>
                </a:effectLst>
              </a:rPr>
              <a:t>7)Cross-Validation: </a:t>
            </a:r>
          </a:p>
          <a:p>
            <a:pPr marL="0" indent="0">
              <a:buNone/>
            </a:pPr>
            <a:r>
              <a:rPr lang="en-US" i="1" dirty="0"/>
              <a:t>              Perform cross-validation to evaluate the performance of your models, ensuring that they generalize well to unseen data.</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8)</a:t>
            </a:r>
            <a:r>
              <a:rPr lang="en-US" b="1" i="1" u="sng" dirty="0" err="1">
                <a:solidFill>
                  <a:schemeClr val="accent4">
                    <a:lumMod val="75000"/>
                  </a:schemeClr>
                </a:solidFill>
                <a:effectLst>
                  <a:outerShdw blurRad="38100" dist="38100" dir="2700000" algn="tl">
                    <a:srgbClr val="000000">
                      <a:alpha val="43137"/>
                    </a:srgbClr>
                  </a:outerShdw>
                </a:effectLst>
              </a:rPr>
              <a:t>Explainability</a:t>
            </a:r>
            <a:r>
              <a:rPr lang="en-US" b="1" i="1" u="sng" dirty="0">
                <a:solidFill>
                  <a:schemeClr val="accent4">
                    <a:lumMod val="75000"/>
                  </a:schemeClr>
                </a:solidFill>
                <a:effectLst>
                  <a:outerShdw blurRad="38100" dist="38100" dir="2700000" algn="tl">
                    <a:srgbClr val="000000">
                      <a:alpha val="43137"/>
                    </a:srgbClr>
                  </a:outerShdw>
                </a:effectLst>
              </a:rPr>
              <a:t>:</a:t>
            </a:r>
            <a:r>
              <a:rPr lang="en-US" i="1" dirty="0"/>
              <a:t> </a:t>
            </a:r>
          </a:p>
          <a:p>
            <a:pPr marL="0" indent="0">
              <a:buNone/>
            </a:pPr>
            <a:r>
              <a:rPr lang="en-US" i="1" dirty="0"/>
              <a:t>              Use techniques like LIME (Local Interpretable Model-agnostic Explanations) or SHAP (</a:t>
            </a:r>
            <a:r>
              <a:rPr lang="en-US" i="1" dirty="0" err="1"/>
              <a:t>SHapley</a:t>
            </a:r>
            <a:r>
              <a:rPr lang="en-US" i="1" dirty="0"/>
              <a:t> Additive </a:t>
            </a:r>
            <a:r>
              <a:rPr lang="en-US" i="1" dirty="0" err="1"/>
              <a:t>exPlanations</a:t>
            </a:r>
            <a:r>
              <a:rPr lang="en-US" i="1" dirty="0"/>
              <a:t>) to explain why a model classifies a news article as fake or real.</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9)Ensemble Methods:</a:t>
            </a:r>
          </a:p>
          <a:p>
            <a:pPr marL="0" indent="0">
              <a:buNone/>
            </a:pPr>
            <a:r>
              <a:rPr lang="en-US" i="1" dirty="0"/>
              <a:t>             Combine multiple models to create an ensemble model, which can improve overall performance by leveraging the strengths of individual models.</a:t>
            </a:r>
            <a:endParaRPr lang="en-AU" i="1" dirty="0"/>
          </a:p>
          <a:p>
            <a:endParaRPr lang="en-AU" i="1" dirty="0"/>
          </a:p>
        </p:txBody>
      </p:sp>
    </p:spTree>
    <p:extLst>
      <p:ext uri="{BB962C8B-B14F-4D97-AF65-F5344CB8AC3E}">
        <p14:creationId xmlns:p14="http://schemas.microsoft.com/office/powerpoint/2010/main" val="283168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3026767"/>
          </a:xfrm>
        </p:spPr>
        <p:txBody>
          <a:bodyPr>
            <a:normAutofit fontScale="90000"/>
          </a:bodyPr>
          <a:lstStyle/>
          <a:p>
            <a:r>
              <a:rPr lang="en-US" i="1" dirty="0" smtClean="0">
                <a:solidFill>
                  <a:schemeClr val="tx2">
                    <a:lumMod val="60000"/>
                    <a:lumOff val="40000"/>
                  </a:schemeClr>
                </a:solidFill>
                <a:effectLst>
                  <a:outerShdw blurRad="38100" dist="38100" dir="2700000" algn="tl">
                    <a:srgbClr val="000000">
                      <a:alpha val="43137"/>
                    </a:srgbClr>
                  </a:outerShdw>
                </a:effectLst>
              </a:rPr>
              <a:t>Leveraging Natural Language Processing for Accurate Information</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110078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92500" lnSpcReduction="20000"/>
          </a:bodyPr>
          <a:lstStyle/>
          <a:p>
            <a:pPr marL="0" indent="0">
              <a:buNone/>
            </a:pPr>
            <a:r>
              <a:rPr lang="en-US" b="1" i="1" u="sng" dirty="0">
                <a:solidFill>
                  <a:schemeClr val="accent4">
                    <a:lumMod val="75000"/>
                  </a:schemeClr>
                </a:solidFill>
                <a:effectLst>
                  <a:outerShdw blurRad="38100" dist="38100" dir="2700000" algn="tl">
                    <a:srgbClr val="000000">
                      <a:alpha val="43137"/>
                    </a:srgbClr>
                  </a:outerShdw>
                </a:effectLst>
              </a:rPr>
              <a:t>10)Evaluation Metrics: </a:t>
            </a:r>
          </a:p>
          <a:p>
            <a:pPr marL="0" indent="0">
              <a:buNone/>
            </a:pPr>
            <a:r>
              <a:rPr lang="en-US" i="1" dirty="0"/>
              <a:t>               Assess your models using appropriate metrics like accuracy, precision, recall, F1-score, and ROC AUC to measure their effectiveness in fake news detection.</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11)Real-world Data:</a:t>
            </a:r>
          </a:p>
          <a:p>
            <a:pPr marL="0" indent="0">
              <a:buNone/>
            </a:pPr>
            <a:r>
              <a:rPr lang="en-US" i="1" dirty="0"/>
              <a:t>                If possible, collect real-world data and analyze the effectiveness of your NLP-based fake news detection system in a practical context.</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12)Ethical Considerations:</a:t>
            </a:r>
            <a:r>
              <a:rPr lang="en-US" i="1" dirty="0"/>
              <a:t> </a:t>
            </a:r>
          </a:p>
          <a:p>
            <a:pPr marL="0" indent="0">
              <a:buNone/>
            </a:pPr>
            <a:r>
              <a:rPr lang="en-US" i="1" dirty="0"/>
              <a:t>       Consider the ethical implications of your analysis, including issues related to privacy, bias, and fairness in fake news detection.</a:t>
            </a:r>
          </a:p>
          <a:p>
            <a:pPr marL="0" indent="0">
              <a:buNone/>
            </a:pPr>
            <a:r>
              <a:rPr lang="en-US" i="1" dirty="0"/>
              <a:t>        Remember that the effectiveness of fake news detection using NLP may vary based on the quality and quantity of the data and the complexity of the models used. It's an evolving field with ongoing research and improvements</a:t>
            </a:r>
            <a:endParaRPr lang="en-AU" i="1" dirty="0"/>
          </a:p>
        </p:txBody>
      </p:sp>
    </p:spTree>
    <p:extLst>
      <p:ext uri="{BB962C8B-B14F-4D97-AF65-F5344CB8AC3E}">
        <p14:creationId xmlns:p14="http://schemas.microsoft.com/office/powerpoint/2010/main" val="1952314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US" i="1" dirty="0"/>
              <a:t>Detecting fake news using NLP (Natural Language Processing) is a complex task, but I can provide you with a simplified Python code example to get you started. Keep in mind that a more robust system would require a larger dataset, feature engineering, and more advanced techniques.</a:t>
            </a:r>
            <a:endParaRPr lang="en-AU" i="1" dirty="0"/>
          </a:p>
        </p:txBody>
      </p:sp>
    </p:spTree>
    <p:extLst>
      <p:ext uri="{BB962C8B-B14F-4D97-AF65-F5344CB8AC3E}">
        <p14:creationId xmlns:p14="http://schemas.microsoft.com/office/powerpoint/2010/main" val="3139009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for fake news detection using NLP:</a:t>
            </a:r>
            <a:endParaRPr lang="en-AU" dirty="0"/>
          </a:p>
        </p:txBody>
      </p:sp>
      <p:sp>
        <p:nvSpPr>
          <p:cNvPr id="3" name="Content Placeholder 2"/>
          <p:cNvSpPr>
            <a:spLocks noGrp="1"/>
          </p:cNvSpPr>
          <p:nvPr>
            <p:ph idx="1"/>
          </p:nvPr>
        </p:nvSpPr>
        <p:spPr/>
        <p:txBody>
          <a:bodyPr>
            <a:normAutofit/>
          </a:bodyPr>
          <a:lstStyle/>
          <a:p>
            <a:r>
              <a:rPr lang="en-US" i="1" dirty="0"/>
              <a:t>Import pandas as </a:t>
            </a:r>
            <a:r>
              <a:rPr lang="en-US" i="1" dirty="0" err="1"/>
              <a:t>pd</a:t>
            </a:r>
            <a:r>
              <a:rPr lang="en-US" i="1" dirty="0"/>
              <a:t>
from </a:t>
            </a:r>
            <a:r>
              <a:rPr lang="en-US" i="1" dirty="0" err="1"/>
              <a:t>sklearn.model_selection</a:t>
            </a:r>
            <a:r>
              <a:rPr lang="en-US" i="1" dirty="0"/>
              <a:t> import </a:t>
            </a:r>
            <a:r>
              <a:rPr lang="en-US" i="1" dirty="0" err="1"/>
              <a:t>train_test_split</a:t>
            </a:r>
            <a:r>
              <a:rPr lang="en-US" i="1" dirty="0"/>
              <a:t>
from </a:t>
            </a:r>
            <a:r>
              <a:rPr lang="en-US" i="1" dirty="0" err="1"/>
              <a:t>sklearn.feature_extraction.text</a:t>
            </a:r>
            <a:r>
              <a:rPr lang="en-US" i="1" dirty="0"/>
              <a:t> import </a:t>
            </a:r>
            <a:r>
              <a:rPr lang="en-US" i="1" dirty="0" err="1"/>
              <a:t>TfidfVectorizer</a:t>
            </a:r>
            <a:r>
              <a:rPr lang="en-US" i="1" dirty="0"/>
              <a:t>
from </a:t>
            </a:r>
            <a:r>
              <a:rPr lang="en-US" i="1" dirty="0" err="1"/>
              <a:t>sklearn.naive_bayes</a:t>
            </a:r>
            <a:r>
              <a:rPr lang="en-US" i="1" dirty="0"/>
              <a:t> import </a:t>
            </a:r>
            <a:r>
              <a:rPr lang="en-US" i="1" dirty="0" err="1"/>
              <a:t>MultinomialNB</a:t>
            </a:r>
            <a:r>
              <a:rPr lang="en-US" i="1" dirty="0"/>
              <a:t>
from </a:t>
            </a:r>
            <a:r>
              <a:rPr lang="en-US" i="1" dirty="0" err="1"/>
              <a:t>sklearn.metrics</a:t>
            </a:r>
            <a:r>
              <a:rPr lang="en-US" i="1" dirty="0"/>
              <a:t> import </a:t>
            </a:r>
            <a:r>
              <a:rPr lang="en-US" i="1" dirty="0" err="1"/>
              <a:t>accuracy_score</a:t>
            </a:r>
            <a:r>
              <a:rPr lang="en-US" i="1" dirty="0"/>
              <a:t>, </a:t>
            </a:r>
            <a:r>
              <a:rPr lang="en-US" i="1" dirty="0" err="1"/>
              <a:t>confusion_matrix</a:t>
            </a:r>
            <a:r>
              <a:rPr lang="en-US" i="1" dirty="0"/>
              <a:t>, </a:t>
            </a:r>
            <a:r>
              <a:rPr lang="en-US" i="1" dirty="0" err="1"/>
              <a:t>classification_report</a:t>
            </a:r>
            <a:r>
              <a:rPr lang="en-US" i="1" dirty="0"/>
              <a:t>
# Load your dataset, where ‘text’ is the news content, and ‘label’ is a binary value (0 for real news, 1 for fake news).
Data = </a:t>
            </a:r>
            <a:r>
              <a:rPr lang="en-US" i="1" dirty="0" err="1"/>
              <a:t>pd.read_csv</a:t>
            </a:r>
            <a:r>
              <a:rPr lang="en-US" i="1" dirty="0"/>
              <a:t>(‘your_dataset.csv’)</a:t>
            </a:r>
          </a:p>
          <a:p>
            <a:endParaRPr lang="en-AU" i="1" dirty="0"/>
          </a:p>
        </p:txBody>
      </p:sp>
    </p:spTree>
    <p:extLst>
      <p:ext uri="{BB962C8B-B14F-4D97-AF65-F5344CB8AC3E}">
        <p14:creationId xmlns:p14="http://schemas.microsoft.com/office/powerpoint/2010/main" val="829597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US" i="1" dirty="0"/>
              <a:t># Split the data into training and testing sets
</a:t>
            </a:r>
            <a:r>
              <a:rPr lang="en-US" i="1" dirty="0" err="1"/>
              <a:t>X_train</a:t>
            </a:r>
            <a:r>
              <a:rPr lang="en-US" i="1" dirty="0"/>
              <a:t>, </a:t>
            </a:r>
            <a:r>
              <a:rPr lang="en-US" i="1" dirty="0" err="1"/>
              <a:t>X_test</a:t>
            </a:r>
            <a:r>
              <a:rPr lang="en-US" i="1" dirty="0"/>
              <a:t>, </a:t>
            </a:r>
            <a:r>
              <a:rPr lang="en-US" i="1" dirty="0" err="1"/>
              <a:t>y_train</a:t>
            </a:r>
            <a:r>
              <a:rPr lang="en-US" i="1" dirty="0"/>
              <a:t>, </a:t>
            </a:r>
            <a:r>
              <a:rPr lang="en-US" i="1" dirty="0" err="1"/>
              <a:t>y_test</a:t>
            </a:r>
            <a:r>
              <a:rPr lang="en-US" i="1" dirty="0"/>
              <a:t> = </a:t>
            </a:r>
            <a:r>
              <a:rPr lang="en-US" i="1" dirty="0" err="1"/>
              <a:t>train_test_split</a:t>
            </a:r>
            <a:r>
              <a:rPr lang="en-US" i="1" dirty="0"/>
              <a:t>(data[‘text’], data[‘label’], </a:t>
            </a:r>
            <a:r>
              <a:rPr lang="en-US" i="1" dirty="0" err="1"/>
              <a:t>test_size</a:t>
            </a:r>
            <a:r>
              <a:rPr lang="en-US" i="1" dirty="0"/>
              <a:t>=0.2, </a:t>
            </a:r>
            <a:r>
              <a:rPr lang="en-US" i="1" dirty="0" err="1"/>
              <a:t>random_state</a:t>
            </a:r>
            <a:r>
              <a:rPr lang="en-US" i="1" dirty="0"/>
              <a:t>=42)
# Create a TF-IDF </a:t>
            </a:r>
            <a:r>
              <a:rPr lang="en-US" i="1" dirty="0" err="1"/>
              <a:t>vectorizer</a:t>
            </a:r>
            <a:r>
              <a:rPr lang="en-US" i="1" dirty="0"/>
              <a:t> to convert text data into numerical features
</a:t>
            </a:r>
            <a:r>
              <a:rPr lang="en-US" i="1" dirty="0" err="1"/>
              <a:t>tfidf_vectorizer</a:t>
            </a:r>
            <a:r>
              <a:rPr lang="en-US" i="1" dirty="0"/>
              <a:t> = </a:t>
            </a:r>
            <a:r>
              <a:rPr lang="en-US" i="1" dirty="0" err="1"/>
              <a:t>TfidfVectorizer</a:t>
            </a:r>
            <a:r>
              <a:rPr lang="en-US" i="1" dirty="0"/>
              <a:t>(</a:t>
            </a:r>
            <a:r>
              <a:rPr lang="en-US" i="1" dirty="0" err="1"/>
              <a:t>max_features</a:t>
            </a:r>
            <a:r>
              <a:rPr lang="en-US" i="1" dirty="0"/>
              <a:t>=5000)
</a:t>
            </a:r>
            <a:r>
              <a:rPr lang="en-US" i="1" dirty="0" err="1"/>
              <a:t>X_train_tfidf</a:t>
            </a:r>
            <a:r>
              <a:rPr lang="en-US" i="1" dirty="0"/>
              <a:t> = </a:t>
            </a:r>
            <a:r>
              <a:rPr lang="en-US" i="1" dirty="0" err="1"/>
              <a:t>tfidf_vectorizer.fit_transform</a:t>
            </a:r>
            <a:r>
              <a:rPr lang="en-US" i="1" dirty="0"/>
              <a:t>(</a:t>
            </a:r>
            <a:r>
              <a:rPr lang="en-US" i="1" dirty="0" err="1"/>
              <a:t>X_train</a:t>
            </a:r>
            <a:r>
              <a:rPr lang="en-US" i="1" dirty="0"/>
              <a:t>)
</a:t>
            </a:r>
            <a:r>
              <a:rPr lang="en-US" i="1" dirty="0" err="1"/>
              <a:t>X_test_tfidf</a:t>
            </a:r>
            <a:r>
              <a:rPr lang="en-US" i="1" dirty="0"/>
              <a:t> = </a:t>
            </a:r>
            <a:r>
              <a:rPr lang="en-US" i="1" dirty="0" err="1"/>
              <a:t>tfidf_vectorizer.transform</a:t>
            </a:r>
            <a:r>
              <a:rPr lang="en-US" i="1" dirty="0"/>
              <a:t>(</a:t>
            </a:r>
            <a:r>
              <a:rPr lang="en-US" i="1" dirty="0" err="1"/>
              <a:t>X_test</a:t>
            </a:r>
            <a:r>
              <a:rPr lang="en-US" i="1" dirty="0"/>
              <a:t>)</a:t>
            </a:r>
          </a:p>
          <a:p>
            <a:endParaRPr lang="en-AU" dirty="0"/>
          </a:p>
        </p:txBody>
      </p:sp>
    </p:spTree>
    <p:extLst>
      <p:ext uri="{BB962C8B-B14F-4D97-AF65-F5344CB8AC3E}">
        <p14:creationId xmlns:p14="http://schemas.microsoft.com/office/powerpoint/2010/main" val="2617796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US" i="1" dirty="0"/>
              <a:t># Train a classifier, like Multinomial Naïve Bayes
classifier = </a:t>
            </a:r>
            <a:r>
              <a:rPr lang="en-US" i="1" dirty="0" err="1"/>
              <a:t>MultinomialNB</a:t>
            </a:r>
            <a:r>
              <a:rPr lang="en-US" i="1" dirty="0"/>
              <a:t>()
</a:t>
            </a:r>
            <a:r>
              <a:rPr lang="en-US" i="1" dirty="0" err="1"/>
              <a:t>classifier.fit</a:t>
            </a:r>
            <a:r>
              <a:rPr lang="en-US" i="1" dirty="0"/>
              <a:t>(</a:t>
            </a:r>
            <a:r>
              <a:rPr lang="en-US" i="1" dirty="0" err="1"/>
              <a:t>X_train_tfidf</a:t>
            </a:r>
            <a:r>
              <a:rPr lang="en-US" i="1" dirty="0"/>
              <a:t>, </a:t>
            </a:r>
            <a:r>
              <a:rPr lang="en-US" i="1" dirty="0" err="1"/>
              <a:t>y_train</a:t>
            </a:r>
            <a:r>
              <a:rPr lang="en-US" i="1" dirty="0"/>
              <a:t>)
# Predict on the test data
</a:t>
            </a:r>
            <a:r>
              <a:rPr lang="en-US" i="1" dirty="0" err="1"/>
              <a:t>y_pred</a:t>
            </a:r>
            <a:r>
              <a:rPr lang="en-US" i="1" dirty="0"/>
              <a:t> = </a:t>
            </a:r>
            <a:r>
              <a:rPr lang="en-US" i="1" dirty="0" err="1"/>
              <a:t>classifier.predict</a:t>
            </a:r>
            <a:r>
              <a:rPr lang="en-US" i="1" dirty="0"/>
              <a:t>(</a:t>
            </a:r>
            <a:r>
              <a:rPr lang="en-US" i="1" dirty="0" err="1"/>
              <a:t>X_test_tfidf</a:t>
            </a:r>
            <a:r>
              <a:rPr lang="en-US" i="1" dirty="0"/>
              <a:t>)
# Evaluate the model
accuracy = </a:t>
            </a:r>
            <a:r>
              <a:rPr lang="en-US" i="1" dirty="0" err="1"/>
              <a:t>accuracy_score</a:t>
            </a:r>
            <a:r>
              <a:rPr lang="en-US" i="1" dirty="0"/>
              <a:t>(</a:t>
            </a:r>
            <a:r>
              <a:rPr lang="en-US" i="1" dirty="0" err="1"/>
              <a:t>y_test</a:t>
            </a:r>
            <a:r>
              <a:rPr lang="en-US" i="1" dirty="0"/>
              <a:t>, </a:t>
            </a:r>
            <a:r>
              <a:rPr lang="en-US" i="1" dirty="0" err="1"/>
              <a:t>y_pred</a:t>
            </a:r>
            <a:r>
              <a:rPr lang="en-US" i="1" dirty="0"/>
              <a:t>)
</a:t>
            </a:r>
          </a:p>
          <a:p>
            <a:endParaRPr lang="en-AU" dirty="0"/>
          </a:p>
        </p:txBody>
      </p:sp>
    </p:spTree>
    <p:extLst>
      <p:ext uri="{BB962C8B-B14F-4D97-AF65-F5344CB8AC3E}">
        <p14:creationId xmlns:p14="http://schemas.microsoft.com/office/powerpoint/2010/main" val="3218159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US" i="1" dirty="0"/>
              <a:t>Confusion = </a:t>
            </a:r>
            <a:r>
              <a:rPr lang="en-US" i="1" dirty="0" err="1"/>
              <a:t>confusion_matrix</a:t>
            </a:r>
            <a:r>
              <a:rPr lang="en-US" i="1" dirty="0"/>
              <a:t>(</a:t>
            </a:r>
            <a:r>
              <a:rPr lang="en-US" i="1" dirty="0" err="1"/>
              <a:t>y_test</a:t>
            </a:r>
            <a:r>
              <a:rPr lang="en-US" i="1" dirty="0"/>
              <a:t>, </a:t>
            </a:r>
            <a:r>
              <a:rPr lang="en-US" i="1" dirty="0" err="1"/>
              <a:t>y_pred</a:t>
            </a:r>
            <a:r>
              <a:rPr lang="en-US" i="1" dirty="0"/>
              <a:t>)
report = </a:t>
            </a:r>
            <a:r>
              <a:rPr lang="en-US" i="1" dirty="0" err="1"/>
              <a:t>classification_report</a:t>
            </a:r>
            <a:r>
              <a:rPr lang="en-US" i="1" dirty="0"/>
              <a:t>(</a:t>
            </a:r>
            <a:r>
              <a:rPr lang="en-US" i="1" dirty="0" err="1"/>
              <a:t>y_test</a:t>
            </a:r>
            <a:r>
              <a:rPr lang="en-US" i="1" dirty="0"/>
              <a:t>, </a:t>
            </a:r>
            <a:r>
              <a:rPr lang="en-US" i="1" dirty="0" err="1"/>
              <a:t>y_pred</a:t>
            </a:r>
            <a:r>
              <a:rPr lang="en-US" i="1" dirty="0"/>
              <a:t>)</a:t>
            </a:r>
          </a:p>
          <a:p>
            <a:endParaRPr lang="en-US" i="1" dirty="0"/>
          </a:p>
          <a:p>
            <a:r>
              <a:rPr lang="en-US" i="1" dirty="0"/>
              <a:t>Print(“Accuracy:”, accuracy)
print(“Confusion Matrix:”, confusion)
print(“Classification Report:\n”, report)</a:t>
            </a:r>
          </a:p>
          <a:p>
            <a:endParaRPr lang="en-AU" dirty="0"/>
          </a:p>
        </p:txBody>
      </p:sp>
    </p:spTree>
    <p:extLst>
      <p:ext uri="{BB962C8B-B14F-4D97-AF65-F5344CB8AC3E}">
        <p14:creationId xmlns:p14="http://schemas.microsoft.com/office/powerpoint/2010/main" val="83469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US" i="1" dirty="0"/>
              <a:t>This code uses a simple TF-IDF </a:t>
            </a:r>
            <a:r>
              <a:rPr lang="en-US" i="1" dirty="0" err="1"/>
              <a:t>vectorizer</a:t>
            </a:r>
            <a:r>
              <a:rPr lang="en-US" i="1" dirty="0"/>
              <a:t> and a Multinomial Naïve Bayes classifier. For a more advanced model, consider using deep learning models like LSTM or BERT. Additionally, a larger and more diverse dataset will improve model performance. Remember to preprocess your text data by removing </a:t>
            </a:r>
            <a:r>
              <a:rPr lang="en-US" i="1" dirty="0" err="1"/>
              <a:t>stopwords</a:t>
            </a:r>
            <a:r>
              <a:rPr lang="en-US" i="1" dirty="0"/>
              <a:t>, stemming/lemmatizing, and handling special characters and URLs for better results.</a:t>
            </a:r>
          </a:p>
          <a:p>
            <a:endParaRPr lang="en-AU" dirty="0"/>
          </a:p>
        </p:txBody>
      </p:sp>
    </p:spTree>
    <p:extLst>
      <p:ext uri="{BB962C8B-B14F-4D97-AF65-F5344CB8AC3E}">
        <p14:creationId xmlns:p14="http://schemas.microsoft.com/office/powerpoint/2010/main" val="242856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solidFill>
                  <a:schemeClr val="tx1">
                    <a:lumMod val="65000"/>
                    <a:lumOff val="35000"/>
                  </a:schemeClr>
                </a:solidFill>
              </a:rPr>
              <a:t>Introduction &amp; Scope of work</a:t>
            </a:r>
            <a:endParaRPr lang="en-AU" dirty="0"/>
          </a:p>
        </p:txBody>
      </p:sp>
      <p:sp>
        <p:nvSpPr>
          <p:cNvPr id="3" name="Content Placeholder 2"/>
          <p:cNvSpPr>
            <a:spLocks noGrp="1"/>
          </p:cNvSpPr>
          <p:nvPr>
            <p:ph idx="1"/>
          </p:nvPr>
        </p:nvSpPr>
        <p:spPr>
          <a:xfrm>
            <a:off x="323528" y="1556792"/>
            <a:ext cx="8229600" cy="4525963"/>
          </a:xfrm>
        </p:spPr>
        <p:txBody>
          <a:bodyPr>
            <a:normAutofit/>
          </a:bodyPr>
          <a:lstStyle/>
          <a:p>
            <a:pPr marL="3657600" lvl="8" indent="0">
              <a:buNone/>
            </a:pPr>
            <a:endParaRPr lang="en-US" b="1" i="1" dirty="0" smtClean="0">
              <a:solidFill>
                <a:schemeClr val="bg1">
                  <a:lumMod val="50000"/>
                </a:schemeClr>
              </a:solidFill>
              <a:effectLst>
                <a:outerShdw blurRad="38100" dist="38100" dir="2700000" algn="tl">
                  <a:srgbClr val="000000">
                    <a:alpha val="43137"/>
                  </a:srgbClr>
                </a:outerShdw>
              </a:effectLst>
            </a:endParaRPr>
          </a:p>
          <a:p>
            <a:pPr marL="0" indent="0">
              <a:buNone/>
            </a:pPr>
            <a:r>
              <a:rPr lang="en-US" i="1" dirty="0" smtClean="0">
                <a:effectLst>
                  <a:outerShdw blurRad="38100" dist="38100" dir="2700000" algn="tl">
                    <a:srgbClr val="000000">
                      <a:alpha val="43137"/>
                    </a:srgbClr>
                  </a:outerShdw>
                </a:effectLst>
              </a:rPr>
              <a:t>                    Fake news is  news designed to </a:t>
            </a:r>
            <a:r>
              <a:rPr lang="en-US" i="1" dirty="0" err="1" smtClean="0">
                <a:effectLst>
                  <a:outerShdw blurRad="38100" dist="38100" dir="2700000" algn="tl">
                    <a:srgbClr val="000000">
                      <a:alpha val="43137"/>
                    </a:srgbClr>
                  </a:outerShdw>
                </a:effectLst>
              </a:rPr>
              <a:t>delibrately</a:t>
            </a:r>
            <a:r>
              <a:rPr lang="en-US" i="1" dirty="0" smtClean="0">
                <a:effectLst>
                  <a:outerShdw blurRad="38100" dist="38100" dir="2700000" algn="tl">
                    <a:srgbClr val="000000">
                      <a:alpha val="43137"/>
                    </a:srgbClr>
                  </a:outerShdw>
                </a:effectLst>
              </a:rPr>
              <a:t> spread </a:t>
            </a:r>
            <a:r>
              <a:rPr lang="en-US" i="1" dirty="0" err="1" smtClean="0">
                <a:effectLst>
                  <a:outerShdw blurRad="38100" dist="38100" dir="2700000" algn="tl">
                    <a:srgbClr val="000000">
                      <a:alpha val="43137"/>
                    </a:srgbClr>
                  </a:outerShdw>
                </a:effectLst>
              </a:rPr>
              <a:t>hoaxes,propaganda</a:t>
            </a:r>
            <a:r>
              <a:rPr lang="en-US" i="1" dirty="0" smtClean="0">
                <a:effectLst>
                  <a:outerShdw blurRad="38100" dist="38100" dir="2700000" algn="tl">
                    <a:srgbClr val="000000">
                      <a:alpha val="43137"/>
                    </a:srgbClr>
                  </a:outerShdw>
                </a:effectLst>
              </a:rPr>
              <a:t> and </a:t>
            </a:r>
            <a:r>
              <a:rPr lang="en-US" i="1" dirty="0" err="1" smtClean="0">
                <a:effectLst>
                  <a:outerShdw blurRad="38100" dist="38100" dir="2700000" algn="tl">
                    <a:srgbClr val="000000">
                      <a:alpha val="43137"/>
                    </a:srgbClr>
                  </a:outerShdw>
                </a:effectLst>
              </a:rPr>
              <a:t>disinformations</a:t>
            </a:r>
            <a:r>
              <a:rPr lang="en-US" i="1" dirty="0" smtClean="0">
                <a:effectLst>
                  <a:outerShdw blurRad="38100" dist="38100" dir="2700000" algn="tl">
                    <a:srgbClr val="000000">
                      <a:alpha val="43137"/>
                    </a:srgbClr>
                  </a:outerShdw>
                </a:effectLst>
              </a:rPr>
              <a:t>.  </a:t>
            </a:r>
          </a:p>
          <a:p>
            <a:pPr marL="0" indent="0">
              <a:buNone/>
            </a:pPr>
            <a:r>
              <a:rPr lang="en-US" dirty="0" smtClean="0"/>
              <a:t>                   </a:t>
            </a:r>
            <a:r>
              <a:rPr lang="en-US" i="1" dirty="0" smtClean="0">
                <a:effectLst>
                  <a:outerShdw blurRad="38100" dist="38100" dir="2700000" algn="tl">
                    <a:srgbClr val="000000">
                      <a:alpha val="43137"/>
                    </a:srgbClr>
                  </a:outerShdw>
                </a:effectLst>
              </a:rPr>
              <a:t>Fake news stories usually spread through social media sites like </a:t>
            </a:r>
            <a:r>
              <a:rPr lang="en-US" i="1" dirty="0" err="1" smtClean="0">
                <a:effectLst>
                  <a:outerShdw blurRad="38100" dist="38100" dir="2700000" algn="tl">
                    <a:srgbClr val="000000">
                      <a:alpha val="43137"/>
                    </a:srgbClr>
                  </a:outerShdw>
                </a:effectLst>
              </a:rPr>
              <a:t>Facebook,Twitter</a:t>
            </a:r>
            <a:r>
              <a:rPr lang="en-US" i="1" dirty="0" smtClean="0">
                <a:effectLst>
                  <a:outerShdw blurRad="38100" dist="38100" dir="2700000" algn="tl">
                    <a:srgbClr val="000000">
                      <a:alpha val="43137"/>
                    </a:srgbClr>
                  </a:outerShdw>
                </a:effectLst>
              </a:rPr>
              <a:t> and Reddit</a:t>
            </a:r>
            <a:r>
              <a:rPr lang="en-US" dirty="0" smtClean="0"/>
              <a:t>.   </a:t>
            </a:r>
            <a:endParaRPr lang="en-AU" dirty="0" smtClean="0"/>
          </a:p>
          <a:p>
            <a:endParaRPr lang="en-AU" dirty="0"/>
          </a:p>
        </p:txBody>
      </p:sp>
    </p:spTree>
    <p:extLst>
      <p:ext uri="{BB962C8B-B14F-4D97-AF65-F5344CB8AC3E}">
        <p14:creationId xmlns:p14="http://schemas.microsoft.com/office/powerpoint/2010/main" val="181646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effectLst>
                  <a:outerShdw blurRad="38100" dist="38100" dir="2700000" algn="tl">
                    <a:srgbClr val="000000">
                      <a:alpha val="43137"/>
                    </a:srgbClr>
                  </a:outerShdw>
                </a:effectLst>
              </a:rPr>
              <a:t>Why is detecting fake news so important?</a:t>
            </a:r>
            <a:endParaRPr lang="en-AU"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512" y="2204787"/>
            <a:ext cx="4839375" cy="3591426"/>
          </a:xfrm>
        </p:spPr>
      </p:pic>
    </p:spTree>
    <p:extLst>
      <p:ext uri="{BB962C8B-B14F-4D97-AF65-F5344CB8AC3E}">
        <p14:creationId xmlns:p14="http://schemas.microsoft.com/office/powerpoint/2010/main" val="153953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accent2"/>
                </a:solidFill>
                <a:effectLst>
                  <a:outerShdw blurRad="38100" dist="38100" dir="2700000" algn="tl">
                    <a:srgbClr val="000000">
                      <a:alpha val="43137"/>
                    </a:srgbClr>
                  </a:outerShdw>
                </a:effectLst>
              </a:rPr>
              <a:t>Problem Definition</a:t>
            </a:r>
            <a:endParaRPr lang="en-AU" dirty="0"/>
          </a:p>
        </p:txBody>
      </p:sp>
      <p:sp>
        <p:nvSpPr>
          <p:cNvPr id="3" name="Content Placeholder 2"/>
          <p:cNvSpPr>
            <a:spLocks noGrp="1"/>
          </p:cNvSpPr>
          <p:nvPr>
            <p:ph idx="1"/>
          </p:nvPr>
        </p:nvSpPr>
        <p:spPr/>
        <p:txBody>
          <a:bodyPr/>
          <a:lstStyle/>
          <a:p>
            <a:r>
              <a:rPr lang="en-US" b="1" i="1" dirty="0" smtClean="0">
                <a:effectLst>
                  <a:outerShdw blurRad="38100" dist="38100" dir="2700000" algn="tl">
                    <a:srgbClr val="000000">
                      <a:alpha val="43137"/>
                    </a:srgbClr>
                  </a:outerShdw>
                </a:effectLst>
              </a:rPr>
              <a:t>The problem of fake news detection using Natural Language Processing (NLP) aims to develop a system capable of automatically identifying and classifying news articles or content as either genuine or fake based on their textual content.</a:t>
            </a:r>
            <a:endParaRPr lang="en-AU" dirty="0"/>
          </a:p>
        </p:txBody>
      </p:sp>
    </p:spTree>
    <p:extLst>
      <p:ext uri="{BB962C8B-B14F-4D97-AF65-F5344CB8AC3E}">
        <p14:creationId xmlns:p14="http://schemas.microsoft.com/office/powerpoint/2010/main" val="274175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accent2"/>
                </a:solidFill>
                <a:effectLst>
                  <a:outerShdw blurRad="38100" dist="38100" dir="2700000" algn="tl">
                    <a:srgbClr val="000000">
                      <a:alpha val="43137"/>
                    </a:srgbClr>
                  </a:outerShdw>
                </a:effectLst>
              </a:rPr>
              <a:t>Design Thinking</a:t>
            </a:r>
            <a:endParaRPr lang="en-AU"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Empathize: </a:t>
            </a:r>
            <a:r>
              <a:rPr lang="en-US" dirty="0" smtClean="0">
                <a:effectLst>
                  <a:outerShdw blurRad="38100" dist="38100" dir="2700000" algn="tl">
                    <a:srgbClr val="000000">
                      <a:alpha val="43137"/>
                    </a:srgbClr>
                  </a:outerShdw>
                </a:effectLst>
              </a:rPr>
              <a:t>Understand the impact of fake news on society, trust, and </a:t>
            </a:r>
            <a:r>
              <a:rPr lang="en-US" dirty="0" err="1" smtClean="0">
                <a:effectLst>
                  <a:outerShdw blurRad="38100" dist="38100" dir="2700000" algn="tl">
                    <a:srgbClr val="000000">
                      <a:alpha val="43137"/>
                    </a:srgbClr>
                  </a:outerShdw>
                </a:effectLst>
              </a:rPr>
              <a:t>democracy.Engage</a:t>
            </a:r>
            <a:r>
              <a:rPr lang="en-US" dirty="0" smtClean="0">
                <a:effectLst>
                  <a:outerShdw blurRad="38100" dist="38100" dir="2700000" algn="tl">
                    <a:srgbClr val="000000">
                      <a:alpha val="43137"/>
                    </a:srgbClr>
                  </a:outerShdw>
                </a:effectLst>
              </a:rPr>
              <a:t> with potential users, journalists, and experts to gather insights on their specific needs and pain </a:t>
            </a:r>
            <a:r>
              <a:rPr lang="en-US" dirty="0" err="1" smtClean="0">
                <a:effectLst>
                  <a:outerShdw blurRad="38100" dist="38100" dir="2700000" algn="tl">
                    <a:srgbClr val="000000">
                      <a:alpha val="43137"/>
                    </a:srgbClr>
                  </a:outerShdw>
                </a:effectLst>
              </a:rPr>
              <a:t>points.Analyze</a:t>
            </a:r>
            <a:r>
              <a:rPr lang="en-US" dirty="0" smtClean="0">
                <a:effectLst>
                  <a:outerShdw blurRad="38100" dist="38100" dir="2700000" algn="tl">
                    <a:srgbClr val="000000">
                      <a:alpha val="43137"/>
                    </a:srgbClr>
                  </a:outerShdw>
                </a:effectLst>
              </a:rPr>
              <a:t> existing solutions and their limitations to learn from past efforts. </a:t>
            </a:r>
          </a:p>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Clearly define the problem:</a:t>
            </a:r>
            <a:r>
              <a:rPr lang="en-US" dirty="0" smtClean="0"/>
              <a:t> </a:t>
            </a:r>
            <a:r>
              <a:rPr lang="en-US" dirty="0" smtClean="0">
                <a:effectLst>
                  <a:outerShdw blurRad="38100" dist="38100" dir="2700000" algn="tl">
                    <a:srgbClr val="000000">
                      <a:alpha val="43137"/>
                    </a:srgbClr>
                  </a:outerShdw>
                </a:effectLst>
              </a:rPr>
              <a:t>Develop a detailed problem statement that encapsulates the challenge of fake news detection using </a:t>
            </a:r>
            <a:r>
              <a:rPr lang="en-US" dirty="0" err="1" smtClean="0">
                <a:effectLst>
                  <a:outerShdw blurRad="38100" dist="38100" dir="2700000" algn="tl">
                    <a:srgbClr val="000000">
                      <a:alpha val="43137"/>
                    </a:srgbClr>
                  </a:outerShdw>
                </a:effectLst>
              </a:rPr>
              <a:t>NLP.Identify</a:t>
            </a:r>
            <a:r>
              <a:rPr lang="en-US" dirty="0" smtClean="0">
                <a:effectLst>
                  <a:outerShdw blurRad="38100" dist="38100" dir="2700000" algn="tl">
                    <a:srgbClr val="000000">
                      <a:alpha val="43137"/>
                    </a:srgbClr>
                  </a:outerShdw>
                </a:effectLst>
              </a:rPr>
              <a:t> the target audience and stakeholders, such as news consumers, fact-checkers, and content </a:t>
            </a:r>
            <a:r>
              <a:rPr lang="en-US" dirty="0" err="1" smtClean="0">
                <a:effectLst>
                  <a:outerShdw blurRad="38100" dist="38100" dir="2700000" algn="tl">
                    <a:srgbClr val="000000">
                      <a:alpha val="43137"/>
                    </a:srgbClr>
                  </a:outerShdw>
                </a:effectLst>
              </a:rPr>
              <a:t>creators.Establish</a:t>
            </a:r>
            <a:r>
              <a:rPr lang="en-US" dirty="0" smtClean="0">
                <a:effectLst>
                  <a:outerShdw blurRad="38100" dist="38100" dir="2700000" algn="tl">
                    <a:srgbClr val="000000">
                      <a:alpha val="43137"/>
                    </a:srgbClr>
                  </a:outerShdw>
                </a:effectLst>
              </a:rPr>
              <a:t> key objectives, such as improving information reliability and trust in media.</a:t>
            </a:r>
          </a:p>
          <a:p>
            <a:endParaRPr lang="en-AU" dirty="0"/>
          </a:p>
        </p:txBody>
      </p:sp>
    </p:spTree>
    <p:extLst>
      <p:ext uri="{BB962C8B-B14F-4D97-AF65-F5344CB8AC3E}">
        <p14:creationId xmlns:p14="http://schemas.microsoft.com/office/powerpoint/2010/main" val="235320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Ideate: </a:t>
            </a:r>
            <a:r>
              <a:rPr lang="en-US" dirty="0" smtClean="0">
                <a:effectLst>
                  <a:outerShdw blurRad="38100" dist="38100" dir="2700000" algn="tl">
                    <a:srgbClr val="000000">
                      <a:alpha val="43137"/>
                    </a:srgbClr>
                  </a:outerShdw>
                </a:effectLst>
              </a:rPr>
              <a:t>Brainstorm creative solutions and approaches for fake news detection using </a:t>
            </a:r>
            <a:r>
              <a:rPr lang="en-US" dirty="0" err="1" smtClean="0">
                <a:effectLst>
                  <a:outerShdw blurRad="38100" dist="38100" dir="2700000" algn="tl">
                    <a:srgbClr val="000000">
                      <a:alpha val="43137"/>
                    </a:srgbClr>
                  </a:outerShdw>
                </a:effectLst>
              </a:rPr>
              <a:t>NLP.Consider</a:t>
            </a:r>
            <a:r>
              <a:rPr lang="en-US" dirty="0" smtClean="0">
                <a:effectLst>
                  <a:outerShdw blurRad="38100" dist="38100" dir="2700000" algn="tl">
                    <a:srgbClr val="000000">
                      <a:alpha val="43137"/>
                    </a:srgbClr>
                  </a:outerShdw>
                </a:effectLst>
              </a:rPr>
              <a:t> combining various NLP techniques like text classification, sentiment analysis, and entity </a:t>
            </a:r>
            <a:r>
              <a:rPr lang="en-US" dirty="0" err="1" smtClean="0">
                <a:effectLst>
                  <a:outerShdw blurRad="38100" dist="38100" dir="2700000" algn="tl">
                    <a:srgbClr val="000000">
                      <a:alpha val="43137"/>
                    </a:srgbClr>
                  </a:outerShdw>
                </a:effectLst>
              </a:rPr>
              <a:t>recognition.Explore</a:t>
            </a:r>
            <a:r>
              <a:rPr lang="en-US" dirty="0" smtClean="0">
                <a:effectLst>
                  <a:outerShdw blurRad="38100" dist="38100" dir="2700000" algn="tl">
                    <a:srgbClr val="000000">
                      <a:alpha val="43137"/>
                    </a:srgbClr>
                  </a:outerShdw>
                </a:effectLst>
              </a:rPr>
              <a:t> the potential integration of user-generated content, user feedback, and expert input.</a:t>
            </a:r>
          </a:p>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Prototype: </a:t>
            </a:r>
            <a:r>
              <a:rPr lang="en-US" dirty="0" smtClean="0">
                <a:effectLst>
                  <a:outerShdw blurRad="38100" dist="38100" dir="2700000" algn="tl">
                    <a:srgbClr val="000000">
                      <a:alpha val="43137"/>
                    </a:srgbClr>
                  </a:outerShdw>
                </a:effectLst>
              </a:rPr>
              <a:t>Develop a prototype NLP-based fake news detection system that incorporates the selected </a:t>
            </a:r>
            <a:r>
              <a:rPr lang="en-US" dirty="0" err="1" smtClean="0">
                <a:effectLst>
                  <a:outerShdw blurRad="38100" dist="38100" dir="2700000" algn="tl">
                    <a:srgbClr val="000000">
                      <a:alpha val="43137"/>
                    </a:srgbClr>
                  </a:outerShdw>
                </a:effectLst>
              </a:rPr>
              <a:t>techniques.Create</a:t>
            </a:r>
            <a:r>
              <a:rPr lang="en-US" dirty="0" smtClean="0">
                <a:effectLst>
                  <a:outerShdw blurRad="38100" dist="38100" dir="2700000" algn="tl">
                    <a:srgbClr val="000000">
                      <a:alpha val="43137"/>
                    </a:srgbClr>
                  </a:outerShdw>
                </a:effectLst>
              </a:rPr>
              <a:t> a user interface or API to interact with the </a:t>
            </a:r>
            <a:r>
              <a:rPr lang="en-US" dirty="0" err="1" smtClean="0">
                <a:effectLst>
                  <a:outerShdw blurRad="38100" dist="38100" dir="2700000" algn="tl">
                    <a:srgbClr val="000000">
                      <a:alpha val="43137"/>
                    </a:srgbClr>
                  </a:outerShdw>
                </a:effectLst>
              </a:rPr>
              <a:t>system.Define</a:t>
            </a:r>
            <a:r>
              <a:rPr lang="en-US" dirty="0" smtClean="0">
                <a:effectLst>
                  <a:outerShdw blurRad="38100" dist="38100" dir="2700000" algn="tl">
                    <a:srgbClr val="000000">
                      <a:alpha val="43137"/>
                    </a:srgbClr>
                  </a:outerShdw>
                </a:effectLst>
              </a:rPr>
              <a:t> data sources, including news articles, social media posts, and relevant datasets for training and evaluation.</a:t>
            </a:r>
          </a:p>
          <a:p>
            <a:endParaRPr lang="en-AU" dirty="0"/>
          </a:p>
        </p:txBody>
      </p:sp>
    </p:spTree>
    <p:extLst>
      <p:ext uri="{BB962C8B-B14F-4D97-AF65-F5344CB8AC3E}">
        <p14:creationId xmlns:p14="http://schemas.microsoft.com/office/powerpoint/2010/main" val="3882237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Test: </a:t>
            </a:r>
            <a:r>
              <a:rPr lang="en-US" dirty="0" smtClean="0">
                <a:effectLst>
                  <a:outerShdw blurRad="38100" dist="38100" dir="2700000" algn="tl">
                    <a:srgbClr val="000000">
                      <a:alpha val="43137"/>
                    </a:srgbClr>
                  </a:outerShdw>
                </a:effectLst>
              </a:rPr>
              <a:t>Evaluate the prototype's effectiveness using a diverse dataset of real-world </a:t>
            </a:r>
            <a:r>
              <a:rPr lang="en-US" dirty="0" err="1" smtClean="0">
                <a:effectLst>
                  <a:outerShdw blurRad="38100" dist="38100" dir="2700000" algn="tl">
                    <a:srgbClr val="000000">
                      <a:alpha val="43137"/>
                    </a:srgbClr>
                  </a:outerShdw>
                </a:effectLst>
              </a:rPr>
              <a:t>examples.Collect</a:t>
            </a:r>
            <a:r>
              <a:rPr lang="en-US" dirty="0" smtClean="0">
                <a:effectLst>
                  <a:outerShdw blurRad="38100" dist="38100" dir="2700000" algn="tl">
                    <a:srgbClr val="000000">
                      <a:alpha val="43137"/>
                    </a:srgbClr>
                  </a:outerShdw>
                </a:effectLst>
              </a:rPr>
              <a:t> feedback from users and experts to identify strengths and </a:t>
            </a:r>
            <a:r>
              <a:rPr lang="en-US" dirty="0" err="1" smtClean="0">
                <a:effectLst>
                  <a:outerShdw blurRad="38100" dist="38100" dir="2700000" algn="tl">
                    <a:srgbClr val="000000">
                      <a:alpha val="43137"/>
                    </a:srgbClr>
                  </a:outerShdw>
                </a:effectLst>
              </a:rPr>
              <a:t>weaknesses.Refine</a:t>
            </a:r>
            <a:r>
              <a:rPr lang="en-US" dirty="0" smtClean="0">
                <a:effectLst>
                  <a:outerShdw blurRad="38100" dist="38100" dir="2700000" algn="tl">
                    <a:srgbClr val="000000">
                      <a:alpha val="43137"/>
                    </a:srgbClr>
                  </a:outerShdw>
                </a:effectLst>
              </a:rPr>
              <a:t> the system based on user feedback and test results.</a:t>
            </a:r>
          </a:p>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Implement: </a:t>
            </a:r>
            <a:r>
              <a:rPr lang="en-US" dirty="0" smtClean="0">
                <a:effectLst>
                  <a:outerShdw blurRad="38100" dist="38100" dir="2700000" algn="tl">
                    <a:srgbClr val="000000">
                      <a:alpha val="43137"/>
                    </a:srgbClr>
                  </a:outerShdw>
                </a:effectLst>
              </a:rPr>
              <a:t>Build a production-ready fake news detection system based on the refined </a:t>
            </a:r>
            <a:r>
              <a:rPr lang="en-US" dirty="0" err="1" smtClean="0">
                <a:effectLst>
                  <a:outerShdw blurRad="38100" dist="38100" dir="2700000" algn="tl">
                    <a:srgbClr val="000000">
                      <a:alpha val="43137"/>
                    </a:srgbClr>
                  </a:outerShdw>
                </a:effectLst>
              </a:rPr>
              <a:t>prototype.Ensure</a:t>
            </a:r>
            <a:r>
              <a:rPr lang="en-US" dirty="0" smtClean="0">
                <a:effectLst>
                  <a:outerShdw blurRad="38100" dist="38100" dir="2700000" algn="tl">
                    <a:srgbClr val="000000">
                      <a:alpha val="43137"/>
                    </a:srgbClr>
                  </a:outerShdw>
                </a:effectLst>
              </a:rPr>
              <a:t> scalability to handle a large volume of data in real-time or batch </a:t>
            </a:r>
            <a:r>
              <a:rPr lang="en-US" dirty="0" err="1" smtClean="0">
                <a:effectLst>
                  <a:outerShdw blurRad="38100" dist="38100" dir="2700000" algn="tl">
                    <a:srgbClr val="000000">
                      <a:alpha val="43137"/>
                    </a:srgbClr>
                  </a:outerShdw>
                </a:effectLst>
              </a:rPr>
              <a:t>processing.Implement</a:t>
            </a:r>
            <a:r>
              <a:rPr lang="en-US" dirty="0" smtClean="0">
                <a:effectLst>
                  <a:outerShdw blurRad="38100" dist="38100" dir="2700000" algn="tl">
                    <a:srgbClr val="000000">
                      <a:alpha val="43137"/>
                    </a:srgbClr>
                  </a:outerShdw>
                </a:effectLst>
              </a:rPr>
              <a:t> a user-friendly interface for easy access.</a:t>
            </a:r>
          </a:p>
          <a:p>
            <a:endParaRPr lang="en-AU" dirty="0"/>
          </a:p>
        </p:txBody>
      </p:sp>
    </p:spTree>
    <p:extLst>
      <p:ext uri="{BB962C8B-B14F-4D97-AF65-F5344CB8AC3E}">
        <p14:creationId xmlns:p14="http://schemas.microsoft.com/office/powerpoint/2010/main" val="304466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Measure: </a:t>
            </a:r>
            <a:r>
              <a:rPr lang="en-US" dirty="0" smtClean="0">
                <a:effectLst>
                  <a:outerShdw blurRad="38100" dist="38100" dir="2700000" algn="tl">
                    <a:srgbClr val="000000">
                      <a:alpha val="43137"/>
                    </a:srgbClr>
                  </a:outerShdw>
                </a:effectLst>
              </a:rPr>
              <a:t>Define key performance metrics, such as precision, recall, F1-score, and false positive </a:t>
            </a:r>
            <a:r>
              <a:rPr lang="en-US" dirty="0" err="1" smtClean="0">
                <a:effectLst>
                  <a:outerShdw blurRad="38100" dist="38100" dir="2700000" algn="tl">
                    <a:srgbClr val="000000">
                      <a:alpha val="43137"/>
                    </a:srgbClr>
                  </a:outerShdw>
                </a:effectLst>
              </a:rPr>
              <a:t>rate.Continuously</a:t>
            </a:r>
            <a:r>
              <a:rPr lang="en-US" dirty="0" smtClean="0">
                <a:effectLst>
                  <a:outerShdw blurRad="38100" dist="38100" dir="2700000" algn="tl">
                    <a:srgbClr val="000000">
                      <a:alpha val="43137"/>
                    </a:srgbClr>
                  </a:outerShdw>
                </a:effectLst>
              </a:rPr>
              <a:t> monitor and assess the system's performance in detecting fake </a:t>
            </a:r>
            <a:r>
              <a:rPr lang="en-US" dirty="0" err="1" smtClean="0">
                <a:effectLst>
                  <a:outerShdw blurRad="38100" dist="38100" dir="2700000" algn="tl">
                    <a:srgbClr val="000000">
                      <a:alpha val="43137"/>
                    </a:srgbClr>
                  </a:outerShdw>
                </a:effectLst>
              </a:rPr>
              <a:t>news.Gather</a:t>
            </a:r>
            <a:r>
              <a:rPr lang="en-US" dirty="0" smtClean="0">
                <a:effectLst>
                  <a:outerShdw blurRad="38100" dist="38100" dir="2700000" algn="tl">
                    <a:srgbClr val="000000">
                      <a:alpha val="43137"/>
                    </a:srgbClr>
                  </a:outerShdw>
                </a:effectLst>
              </a:rPr>
              <a:t> user feedback and iterate on the system to improve accuracy and usability.</a:t>
            </a:r>
          </a:p>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Iterate: </a:t>
            </a:r>
            <a:r>
              <a:rPr lang="en-US" dirty="0" smtClean="0">
                <a:effectLst>
                  <a:outerShdw blurRad="38100" dist="38100" dir="2700000" algn="tl">
                    <a:srgbClr val="000000">
                      <a:alpha val="43137"/>
                    </a:srgbClr>
                  </a:outerShdw>
                </a:effectLst>
              </a:rPr>
              <a:t>Regularly update and improve the NLP-based fake news detection system to adapt to evolving fake news tactics and emerging </a:t>
            </a:r>
            <a:r>
              <a:rPr lang="en-US" dirty="0" err="1" smtClean="0">
                <a:effectLst>
                  <a:outerShdw blurRad="38100" dist="38100" dir="2700000" algn="tl">
                    <a:srgbClr val="000000">
                      <a:alpha val="43137"/>
                    </a:srgbClr>
                  </a:outerShdw>
                </a:effectLst>
              </a:rPr>
              <a:t>challenges.Stay</a:t>
            </a:r>
            <a:r>
              <a:rPr lang="en-US" dirty="0" smtClean="0">
                <a:effectLst>
                  <a:outerShdw blurRad="38100" dist="38100" dir="2700000" algn="tl">
                    <a:srgbClr val="000000">
                      <a:alpha val="43137"/>
                    </a:srgbClr>
                  </a:outerShdw>
                </a:effectLst>
              </a:rPr>
              <a:t> informed about the latest NLP advancements and incorporate them when </a:t>
            </a:r>
            <a:r>
              <a:rPr lang="en-US" dirty="0" err="1" smtClean="0">
                <a:effectLst>
                  <a:outerShdw blurRad="38100" dist="38100" dir="2700000" algn="tl">
                    <a:srgbClr val="000000">
                      <a:alpha val="43137"/>
                    </a:srgbClr>
                  </a:outerShdw>
                </a:effectLst>
              </a:rPr>
              <a:t>applicable.Collaborate</a:t>
            </a:r>
            <a:r>
              <a:rPr lang="en-US" dirty="0" smtClean="0">
                <a:effectLst>
                  <a:outerShdw blurRad="38100" dist="38100" dir="2700000" algn="tl">
                    <a:srgbClr val="000000">
                      <a:alpha val="43137"/>
                    </a:srgbClr>
                  </a:outerShdw>
                </a:effectLst>
              </a:rPr>
              <a:t> with experts, fact-checkers, and the user community to refine the system further.</a:t>
            </a:r>
            <a:endParaRPr lang="en-AU" dirty="0" smtClean="0">
              <a:effectLst>
                <a:outerShdw blurRad="38100" dist="38100" dir="2700000" algn="tl">
                  <a:srgbClr val="000000">
                    <a:alpha val="43137"/>
                  </a:srgbClr>
                </a:outerShdw>
              </a:effectLst>
            </a:endParaRPr>
          </a:p>
          <a:p>
            <a:endParaRPr lang="en-AU" dirty="0"/>
          </a:p>
        </p:txBody>
      </p:sp>
    </p:spTree>
    <p:extLst>
      <p:ext uri="{BB962C8B-B14F-4D97-AF65-F5344CB8AC3E}">
        <p14:creationId xmlns:p14="http://schemas.microsoft.com/office/powerpoint/2010/main" val="80178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77</TotalTime>
  <Words>1205</Words>
  <Application>Microsoft Office PowerPoint</Application>
  <PresentationFormat>On-screen Show (4:3)</PresentationFormat>
  <Paragraphs>86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Adjacency</vt:lpstr>
      <vt:lpstr>FAKE NEWS DETECTION USING NLP</vt:lpstr>
      <vt:lpstr>Leveraging Natural Language Processing for Accurate Information</vt:lpstr>
      <vt:lpstr>Introduction &amp; Scope of work</vt:lpstr>
      <vt:lpstr>Why is detecting fake news so important?</vt:lpstr>
      <vt:lpstr>Problem Definition</vt:lpstr>
      <vt:lpstr>Design Thinking</vt:lpstr>
      <vt:lpstr>PowerPoint Presentation</vt:lpstr>
      <vt:lpstr>PowerPoint Presentation</vt:lpstr>
      <vt:lpstr>PowerPoint Presentation</vt:lpstr>
      <vt:lpstr>FAKE NEWS DETECTION USING NLP </vt:lpstr>
      <vt:lpstr>PowerPoint Presentation</vt:lpstr>
      <vt:lpstr>PowerPoint Presentation</vt:lpstr>
      <vt:lpstr>PowerPoint Presentation</vt:lpstr>
      <vt:lpstr>PERFORM VARIOUS ANALYSIS ON “FAKE NEWS DETECTION USING NLP”</vt:lpstr>
      <vt:lpstr>Analysis Phases:</vt:lpstr>
      <vt:lpstr>PowerPoint Presentation</vt:lpstr>
      <vt:lpstr>PowerPoint Presentation</vt:lpstr>
      <vt:lpstr>PowerPoint Presentation</vt:lpstr>
      <vt:lpstr>PowerPoint Presentation</vt:lpstr>
      <vt:lpstr>PowerPoint Presentation</vt:lpstr>
      <vt:lpstr>PowerPoint Presentation</vt:lpstr>
      <vt:lpstr>Code for fake news detection using NLP: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user</dc:creator>
  <cp:lastModifiedBy>user</cp:lastModifiedBy>
  <cp:revision>12</cp:revision>
  <dcterms:created xsi:type="dcterms:W3CDTF">2023-11-04T10:19:46Z</dcterms:created>
  <dcterms:modified xsi:type="dcterms:W3CDTF">2023-11-04T21:47:33Z</dcterms:modified>
</cp:coreProperties>
</file>