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294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294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294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476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6237" y="735051"/>
            <a:ext cx="6412230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F294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3144" y="3301178"/>
            <a:ext cx="15434411" cy="476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7994" y="2262226"/>
            <a:ext cx="10250805" cy="606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5551805" algn="l"/>
              </a:tabLst>
            </a:pPr>
            <a:r>
              <a:rPr dirty="0" sz="4950" spc="-180" b="1">
                <a:solidFill>
                  <a:srgbClr val="F29441"/>
                </a:solidFill>
                <a:latin typeface="Verdana"/>
                <a:cs typeface="Verdana"/>
              </a:rPr>
              <a:t>Ransomware</a:t>
            </a:r>
            <a:r>
              <a:rPr dirty="0" sz="4950" spc="-250" b="1">
                <a:solidFill>
                  <a:srgbClr val="F29441"/>
                </a:solidFill>
                <a:latin typeface="Verdana"/>
                <a:cs typeface="Verdana"/>
              </a:rPr>
              <a:t> </a:t>
            </a:r>
            <a:r>
              <a:rPr dirty="0" sz="4950" spc="-114" b="1">
                <a:solidFill>
                  <a:srgbClr val="F29441"/>
                </a:solidFill>
                <a:latin typeface="Verdana"/>
                <a:cs typeface="Verdana"/>
              </a:rPr>
              <a:t>in	</a:t>
            </a:r>
            <a:r>
              <a:rPr dirty="0" sz="4950" spc="-120" b="1">
                <a:solidFill>
                  <a:srgbClr val="F29441"/>
                </a:solidFill>
                <a:latin typeface="Verdana"/>
                <a:cs typeface="Verdana"/>
              </a:rPr>
              <a:t>Cybersecurity</a:t>
            </a:r>
            <a:endParaRPr sz="4950">
              <a:latin typeface="Verdana"/>
              <a:cs typeface="Verdana"/>
            </a:endParaRPr>
          </a:p>
          <a:p>
            <a:pPr algn="ctr" marR="126364">
              <a:lnSpc>
                <a:spcPct val="100000"/>
              </a:lnSpc>
              <a:spcBef>
                <a:spcPts val="4750"/>
              </a:spcBef>
            </a:pPr>
            <a:r>
              <a:rPr dirty="0" sz="4000" spc="55">
                <a:solidFill>
                  <a:srgbClr val="F29441"/>
                </a:solidFill>
                <a:latin typeface="Verdana"/>
                <a:cs typeface="Verdana"/>
              </a:rPr>
              <a:t>presented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4000" spc="-5">
                <a:solidFill>
                  <a:srgbClr val="F29441"/>
                </a:solidFill>
                <a:latin typeface="Verdana"/>
                <a:cs typeface="Verdana"/>
              </a:rPr>
              <a:t>by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dirty="0" sz="5300" spc="65" b="1">
                <a:solidFill>
                  <a:srgbClr val="D3DCE0"/>
                </a:solidFill>
                <a:latin typeface="Tahoma"/>
                <a:cs typeface="Tahoma"/>
              </a:rPr>
              <a:t>kartik</a:t>
            </a:r>
            <a:r>
              <a:rPr dirty="0" sz="5300" spc="-130" b="1">
                <a:solidFill>
                  <a:srgbClr val="D3DCE0"/>
                </a:solidFill>
                <a:latin typeface="Tahoma"/>
                <a:cs typeface="Tahoma"/>
              </a:rPr>
              <a:t> </a:t>
            </a:r>
            <a:r>
              <a:rPr dirty="0" sz="5300" spc="10" b="1">
                <a:solidFill>
                  <a:srgbClr val="D3DCE0"/>
                </a:solidFill>
                <a:latin typeface="Tahoma"/>
                <a:cs typeface="Tahoma"/>
              </a:rPr>
              <a:t>v</a:t>
            </a:r>
            <a:endParaRPr sz="5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3367404" algn="l"/>
              </a:tabLst>
            </a:pPr>
            <a:r>
              <a:rPr dirty="0" sz="5300" spc="-280" b="1">
                <a:solidFill>
                  <a:srgbClr val="EDF0F2"/>
                </a:solidFill>
                <a:latin typeface="Tahoma"/>
                <a:cs typeface="Tahoma"/>
              </a:rPr>
              <a:t>3</a:t>
            </a:r>
            <a:r>
              <a:rPr dirty="0" sz="5300" spc="-80" b="1">
                <a:solidFill>
                  <a:srgbClr val="EDF0F2"/>
                </a:solidFill>
                <a:latin typeface="Tahoma"/>
                <a:cs typeface="Tahoma"/>
              </a:rPr>
              <a:t> </a:t>
            </a:r>
            <a:r>
              <a:rPr dirty="0" sz="5300" spc="100" b="1">
                <a:solidFill>
                  <a:srgbClr val="EDF0F2"/>
                </a:solidFill>
                <a:latin typeface="Tahoma"/>
                <a:cs typeface="Tahoma"/>
              </a:rPr>
              <a:t>rd</a:t>
            </a:r>
            <a:r>
              <a:rPr dirty="0" sz="5300" spc="-80" b="1">
                <a:solidFill>
                  <a:srgbClr val="EDF0F2"/>
                </a:solidFill>
                <a:latin typeface="Tahoma"/>
                <a:cs typeface="Tahoma"/>
              </a:rPr>
              <a:t> </a:t>
            </a:r>
            <a:r>
              <a:rPr dirty="0" sz="5300" spc="5" b="1">
                <a:solidFill>
                  <a:srgbClr val="EDF0F2"/>
                </a:solidFill>
                <a:latin typeface="Tahoma"/>
                <a:cs typeface="Tahoma"/>
              </a:rPr>
              <a:t>year	</a:t>
            </a:r>
            <a:r>
              <a:rPr dirty="0" sz="5300" spc="204" b="1">
                <a:solidFill>
                  <a:srgbClr val="EDF0F2"/>
                </a:solidFill>
                <a:latin typeface="Tahoma"/>
                <a:cs typeface="Tahoma"/>
              </a:rPr>
              <a:t>CSE</a:t>
            </a:r>
            <a:endParaRPr sz="5300">
              <a:latin typeface="Tahoma"/>
              <a:cs typeface="Tahoma"/>
            </a:endParaRPr>
          </a:p>
          <a:p>
            <a:pPr marL="2614295" marR="180340" indent="-1955164">
              <a:lnSpc>
                <a:spcPts val="6080"/>
              </a:lnSpc>
              <a:spcBef>
                <a:spcPts val="300"/>
              </a:spcBef>
            </a:pPr>
            <a:r>
              <a:rPr dirty="0" sz="5100" spc="45">
                <a:solidFill>
                  <a:srgbClr val="E9DEDE"/>
                </a:solidFill>
                <a:latin typeface="Verdana"/>
                <a:cs typeface="Verdana"/>
              </a:rPr>
              <a:t>salem</a:t>
            </a:r>
            <a:r>
              <a:rPr dirty="0" sz="5100" spc="-459">
                <a:solidFill>
                  <a:srgbClr val="E9DEDE"/>
                </a:solidFill>
                <a:latin typeface="Verdana"/>
                <a:cs typeface="Verdana"/>
              </a:rPr>
              <a:t> </a:t>
            </a:r>
            <a:r>
              <a:rPr dirty="0" sz="5100" spc="160">
                <a:solidFill>
                  <a:srgbClr val="E9DEDE"/>
                </a:solidFill>
                <a:latin typeface="Verdana"/>
                <a:cs typeface="Verdana"/>
              </a:rPr>
              <a:t>c</a:t>
            </a:r>
            <a:r>
              <a:rPr dirty="0" sz="5100" spc="70">
                <a:solidFill>
                  <a:srgbClr val="E9DEDE"/>
                </a:solidFill>
                <a:latin typeface="Verdana"/>
                <a:cs typeface="Verdana"/>
              </a:rPr>
              <a:t>ollege</a:t>
            </a:r>
            <a:r>
              <a:rPr dirty="0" sz="5100" spc="-459">
                <a:solidFill>
                  <a:srgbClr val="E9DEDE"/>
                </a:solidFill>
                <a:latin typeface="Verdana"/>
                <a:cs typeface="Verdana"/>
              </a:rPr>
              <a:t> </a:t>
            </a:r>
            <a:r>
              <a:rPr dirty="0" sz="5100" spc="15">
                <a:solidFill>
                  <a:srgbClr val="E9DEDE"/>
                </a:solidFill>
                <a:latin typeface="Verdana"/>
                <a:cs typeface="Verdana"/>
              </a:rPr>
              <a:t>of</a:t>
            </a:r>
            <a:r>
              <a:rPr dirty="0" sz="5100" spc="-459">
                <a:solidFill>
                  <a:srgbClr val="E9DEDE"/>
                </a:solidFill>
                <a:latin typeface="Verdana"/>
                <a:cs typeface="Verdana"/>
              </a:rPr>
              <a:t> </a:t>
            </a:r>
            <a:r>
              <a:rPr dirty="0" sz="5100" spc="90">
                <a:solidFill>
                  <a:srgbClr val="E9DEDE"/>
                </a:solidFill>
                <a:latin typeface="Verdana"/>
                <a:cs typeface="Verdana"/>
              </a:rPr>
              <a:t>enginee</a:t>
            </a:r>
            <a:r>
              <a:rPr dirty="0" sz="5100" spc="25">
                <a:solidFill>
                  <a:srgbClr val="E9DEDE"/>
                </a:solidFill>
                <a:latin typeface="Verdana"/>
                <a:cs typeface="Verdana"/>
              </a:rPr>
              <a:t>r</a:t>
            </a:r>
            <a:r>
              <a:rPr dirty="0" sz="5100" spc="145">
                <a:solidFill>
                  <a:srgbClr val="E9DEDE"/>
                </a:solidFill>
                <a:latin typeface="Verdana"/>
                <a:cs typeface="Verdana"/>
              </a:rPr>
              <a:t>ing  </a:t>
            </a:r>
            <a:r>
              <a:rPr dirty="0" sz="5100" spc="145">
                <a:solidFill>
                  <a:srgbClr val="E9DEDE"/>
                </a:solidFill>
                <a:latin typeface="Verdana"/>
                <a:cs typeface="Verdana"/>
              </a:rPr>
              <a:t>and</a:t>
            </a:r>
            <a:r>
              <a:rPr dirty="0" sz="5100" spc="-459">
                <a:solidFill>
                  <a:srgbClr val="E9DEDE"/>
                </a:solidFill>
                <a:latin typeface="Verdana"/>
                <a:cs typeface="Verdana"/>
              </a:rPr>
              <a:t> </a:t>
            </a:r>
            <a:r>
              <a:rPr dirty="0" sz="5100" spc="-40">
                <a:solidFill>
                  <a:srgbClr val="E9DEDE"/>
                </a:solidFill>
                <a:latin typeface="Verdana"/>
                <a:cs typeface="Verdana"/>
              </a:rPr>
              <a:t>t</a:t>
            </a:r>
            <a:r>
              <a:rPr dirty="0" sz="5100" spc="135">
                <a:solidFill>
                  <a:srgbClr val="E9DEDE"/>
                </a:solidFill>
                <a:latin typeface="Verdana"/>
                <a:cs typeface="Verdana"/>
              </a:rPr>
              <a:t>e</a:t>
            </a:r>
            <a:r>
              <a:rPr dirty="0" sz="5100" spc="70">
                <a:solidFill>
                  <a:srgbClr val="E9DEDE"/>
                </a:solidFill>
                <a:latin typeface="Verdana"/>
                <a:cs typeface="Verdana"/>
              </a:rPr>
              <a:t>c</a:t>
            </a:r>
            <a:r>
              <a:rPr dirty="0" sz="5100" spc="95">
                <a:solidFill>
                  <a:srgbClr val="E9DEDE"/>
                </a:solidFill>
                <a:latin typeface="Verdana"/>
                <a:cs typeface="Verdana"/>
              </a:rPr>
              <a:t>honology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994"/>
            <a:ext cx="18288000" cy="102650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9812" y="1861032"/>
            <a:ext cx="38385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220">
                <a:latin typeface="Tahoma"/>
                <a:cs typeface="Tahoma"/>
              </a:rPr>
              <a:t>Thanks!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144" y="3301178"/>
            <a:ext cx="9719945" cy="476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41095">
              <a:lnSpc>
                <a:spcPts val="4830"/>
              </a:lnSpc>
              <a:spcBef>
                <a:spcPts val="100"/>
              </a:spcBef>
            </a:pPr>
            <a:r>
              <a:rPr dirty="0" sz="4050" spc="40">
                <a:solidFill>
                  <a:srgbClr val="F29441"/>
                </a:solidFill>
                <a:latin typeface="Verdana"/>
                <a:cs typeface="Verdana"/>
              </a:rPr>
              <a:t>presented</a:t>
            </a:r>
            <a:endParaRPr sz="4050">
              <a:latin typeface="Verdana"/>
              <a:cs typeface="Verdana"/>
            </a:endParaRPr>
          </a:p>
          <a:p>
            <a:pPr algn="ctr" marR="1006475">
              <a:lnSpc>
                <a:spcPts val="4830"/>
              </a:lnSpc>
            </a:pPr>
            <a:r>
              <a:rPr dirty="0" sz="4050" spc="-25">
                <a:solidFill>
                  <a:srgbClr val="F29441"/>
                </a:solidFill>
                <a:latin typeface="Verdana"/>
                <a:cs typeface="Verdana"/>
              </a:rPr>
              <a:t>by</a:t>
            </a:r>
            <a:endParaRPr sz="4050">
              <a:latin typeface="Verdana"/>
              <a:cs typeface="Verdana"/>
            </a:endParaRPr>
          </a:p>
          <a:p>
            <a:pPr marL="2171700" marR="3175635" indent="873125">
              <a:lnSpc>
                <a:spcPct val="100200"/>
              </a:lnSpc>
              <a:spcBef>
                <a:spcPts val="2520"/>
              </a:spcBef>
            </a:pPr>
            <a:r>
              <a:rPr dirty="0" sz="5300" spc="-225" b="1">
                <a:solidFill>
                  <a:srgbClr val="EFDADA"/>
                </a:solidFill>
                <a:latin typeface="Verdana"/>
                <a:cs typeface="Verdana"/>
              </a:rPr>
              <a:t>k</a:t>
            </a:r>
            <a:r>
              <a:rPr dirty="0" sz="5300" spc="-405" b="1">
                <a:solidFill>
                  <a:srgbClr val="EFDADA"/>
                </a:solidFill>
                <a:latin typeface="Verdana"/>
                <a:cs typeface="Verdana"/>
              </a:rPr>
              <a:t>a</a:t>
            </a:r>
            <a:r>
              <a:rPr dirty="0" sz="5300" spc="-229" b="1">
                <a:solidFill>
                  <a:srgbClr val="EFDADA"/>
                </a:solidFill>
                <a:latin typeface="Verdana"/>
                <a:cs typeface="Verdana"/>
              </a:rPr>
              <a:t>r</a:t>
            </a:r>
            <a:r>
              <a:rPr dirty="0" sz="5300" spc="-200" b="1">
                <a:solidFill>
                  <a:srgbClr val="EFDADA"/>
                </a:solidFill>
                <a:latin typeface="Verdana"/>
                <a:cs typeface="Verdana"/>
              </a:rPr>
              <a:t>tik</a:t>
            </a:r>
            <a:r>
              <a:rPr dirty="0" sz="5300" spc="-345" b="1">
                <a:solidFill>
                  <a:srgbClr val="EFDADA"/>
                </a:solidFill>
                <a:latin typeface="Verdana"/>
                <a:cs typeface="Verdana"/>
              </a:rPr>
              <a:t> </a:t>
            </a:r>
            <a:r>
              <a:rPr dirty="0" sz="5300" spc="-254" b="1">
                <a:solidFill>
                  <a:srgbClr val="EFDADA"/>
                </a:solidFill>
                <a:latin typeface="Verdana"/>
                <a:cs typeface="Verdana"/>
              </a:rPr>
              <a:t>v  </a:t>
            </a:r>
            <a:r>
              <a:rPr dirty="0" sz="5300" spc="-630" b="1">
                <a:solidFill>
                  <a:srgbClr val="EFDADA"/>
                </a:solidFill>
                <a:latin typeface="Verdana"/>
                <a:cs typeface="Verdana"/>
              </a:rPr>
              <a:t>3</a:t>
            </a:r>
            <a:r>
              <a:rPr dirty="0" sz="5300" spc="-495" b="1">
                <a:solidFill>
                  <a:srgbClr val="EFDADA"/>
                </a:solidFill>
                <a:latin typeface="Verdana"/>
                <a:cs typeface="Verdana"/>
              </a:rPr>
              <a:t>r</a:t>
            </a:r>
            <a:r>
              <a:rPr dirty="0" sz="5300" spc="-50" b="1">
                <a:solidFill>
                  <a:srgbClr val="EFDADA"/>
                </a:solidFill>
                <a:latin typeface="Verdana"/>
                <a:cs typeface="Verdana"/>
              </a:rPr>
              <a:t>d</a:t>
            </a:r>
            <a:r>
              <a:rPr dirty="0" sz="5300" spc="-345" b="1">
                <a:solidFill>
                  <a:srgbClr val="EFDADA"/>
                </a:solidFill>
                <a:latin typeface="Verdana"/>
                <a:cs typeface="Verdana"/>
              </a:rPr>
              <a:t> </a:t>
            </a:r>
            <a:r>
              <a:rPr dirty="0" sz="5300" spc="-455" b="1">
                <a:solidFill>
                  <a:srgbClr val="EFDADA"/>
                </a:solidFill>
                <a:latin typeface="Verdana"/>
                <a:cs typeface="Verdana"/>
              </a:rPr>
              <a:t>y</a:t>
            </a:r>
            <a:r>
              <a:rPr dirty="0" sz="5300" spc="-290" b="1">
                <a:solidFill>
                  <a:srgbClr val="EFDADA"/>
                </a:solidFill>
                <a:latin typeface="Verdana"/>
                <a:cs typeface="Verdana"/>
              </a:rPr>
              <a:t>e</a:t>
            </a:r>
            <a:r>
              <a:rPr dirty="0" sz="5300" spc="-355" b="1">
                <a:solidFill>
                  <a:srgbClr val="EFDADA"/>
                </a:solidFill>
                <a:latin typeface="Verdana"/>
                <a:cs typeface="Verdana"/>
              </a:rPr>
              <a:t>ar</a:t>
            </a:r>
            <a:r>
              <a:rPr dirty="0" sz="5300" spc="-345" b="1">
                <a:solidFill>
                  <a:srgbClr val="EFDADA"/>
                </a:solidFill>
                <a:latin typeface="Verdana"/>
                <a:cs typeface="Verdana"/>
              </a:rPr>
              <a:t> </a:t>
            </a:r>
            <a:r>
              <a:rPr dirty="0" sz="5300" spc="25" b="1">
                <a:solidFill>
                  <a:srgbClr val="EFDADA"/>
                </a:solidFill>
                <a:latin typeface="Verdana"/>
                <a:cs typeface="Verdana"/>
              </a:rPr>
              <a:t>C</a:t>
            </a:r>
            <a:r>
              <a:rPr dirty="0" sz="5300" spc="-235" b="1">
                <a:solidFill>
                  <a:srgbClr val="EFDADA"/>
                </a:solidFill>
                <a:latin typeface="Verdana"/>
                <a:cs typeface="Verdana"/>
              </a:rPr>
              <a:t>SE</a:t>
            </a:r>
            <a:endParaRPr sz="5300">
              <a:latin typeface="Verdana"/>
              <a:cs typeface="Verdana"/>
            </a:endParaRPr>
          </a:p>
          <a:p>
            <a:pPr marL="2242185" marR="5080" indent="-2230120">
              <a:lnSpc>
                <a:spcPts val="6080"/>
              </a:lnSpc>
              <a:spcBef>
                <a:spcPts val="300"/>
              </a:spcBef>
            </a:pPr>
            <a:r>
              <a:rPr dirty="0" sz="5100" spc="-245" b="1">
                <a:solidFill>
                  <a:srgbClr val="EBD2D2"/>
                </a:solidFill>
                <a:latin typeface="Verdana"/>
                <a:cs typeface="Verdana"/>
              </a:rPr>
              <a:t>salem</a:t>
            </a:r>
            <a:r>
              <a:rPr dirty="0" sz="5100" spc="-340" b="1">
                <a:solidFill>
                  <a:srgbClr val="EBD2D2"/>
                </a:solidFill>
                <a:latin typeface="Verdana"/>
                <a:cs typeface="Verdana"/>
              </a:rPr>
              <a:t> </a:t>
            </a:r>
            <a:r>
              <a:rPr dirty="0" sz="5100" spc="-85" b="1">
                <a:solidFill>
                  <a:srgbClr val="EBD2D2"/>
                </a:solidFill>
                <a:latin typeface="Verdana"/>
                <a:cs typeface="Verdana"/>
              </a:rPr>
              <a:t>c</a:t>
            </a:r>
            <a:r>
              <a:rPr dirty="0" sz="5100" spc="-204" b="1">
                <a:solidFill>
                  <a:srgbClr val="EBD2D2"/>
                </a:solidFill>
                <a:latin typeface="Verdana"/>
                <a:cs typeface="Verdana"/>
              </a:rPr>
              <a:t>ollege</a:t>
            </a:r>
            <a:r>
              <a:rPr dirty="0" sz="5100" spc="-340" b="1">
                <a:solidFill>
                  <a:srgbClr val="EBD2D2"/>
                </a:solidFill>
                <a:latin typeface="Verdana"/>
                <a:cs typeface="Verdana"/>
              </a:rPr>
              <a:t> </a:t>
            </a:r>
            <a:r>
              <a:rPr dirty="0" sz="5100" spc="-245" b="1">
                <a:solidFill>
                  <a:srgbClr val="EBD2D2"/>
                </a:solidFill>
                <a:latin typeface="Verdana"/>
                <a:cs typeface="Verdana"/>
              </a:rPr>
              <a:t>of</a:t>
            </a:r>
            <a:r>
              <a:rPr dirty="0" sz="5100" spc="-340" b="1">
                <a:solidFill>
                  <a:srgbClr val="EBD2D2"/>
                </a:solidFill>
                <a:latin typeface="Verdana"/>
                <a:cs typeface="Verdana"/>
              </a:rPr>
              <a:t> </a:t>
            </a:r>
            <a:r>
              <a:rPr dirty="0" sz="5100" spc="-175" b="1">
                <a:solidFill>
                  <a:srgbClr val="EBD2D2"/>
                </a:solidFill>
                <a:latin typeface="Verdana"/>
                <a:cs typeface="Verdana"/>
              </a:rPr>
              <a:t>e</a:t>
            </a:r>
            <a:r>
              <a:rPr dirty="0" sz="5100" spc="-180" b="1">
                <a:solidFill>
                  <a:srgbClr val="EBD2D2"/>
                </a:solidFill>
                <a:latin typeface="Verdana"/>
                <a:cs typeface="Verdana"/>
              </a:rPr>
              <a:t>n</a:t>
            </a:r>
            <a:r>
              <a:rPr dirty="0" sz="5100" spc="-130" b="1">
                <a:solidFill>
                  <a:srgbClr val="EBD2D2"/>
                </a:solidFill>
                <a:latin typeface="Verdana"/>
                <a:cs typeface="Verdana"/>
              </a:rPr>
              <a:t>gi</a:t>
            </a:r>
            <a:r>
              <a:rPr dirty="0" sz="5100" spc="-175" b="1">
                <a:solidFill>
                  <a:srgbClr val="EBD2D2"/>
                </a:solidFill>
                <a:latin typeface="Verdana"/>
                <a:cs typeface="Verdana"/>
              </a:rPr>
              <a:t>n</a:t>
            </a:r>
            <a:r>
              <a:rPr dirty="0" sz="5100" spc="-300" b="1">
                <a:solidFill>
                  <a:srgbClr val="EBD2D2"/>
                </a:solidFill>
                <a:latin typeface="Verdana"/>
                <a:cs typeface="Verdana"/>
              </a:rPr>
              <a:t>ee</a:t>
            </a:r>
            <a:r>
              <a:rPr dirty="0" sz="5100" spc="-254" b="1">
                <a:solidFill>
                  <a:srgbClr val="EBD2D2"/>
                </a:solidFill>
                <a:latin typeface="Verdana"/>
                <a:cs typeface="Verdana"/>
              </a:rPr>
              <a:t>r</a:t>
            </a:r>
            <a:r>
              <a:rPr dirty="0" sz="5100" spc="-135" b="1">
                <a:solidFill>
                  <a:srgbClr val="EBD2D2"/>
                </a:solidFill>
                <a:latin typeface="Verdana"/>
                <a:cs typeface="Verdana"/>
              </a:rPr>
              <a:t>i</a:t>
            </a:r>
            <a:r>
              <a:rPr dirty="0" sz="5100" spc="-275" b="1">
                <a:solidFill>
                  <a:srgbClr val="EBD2D2"/>
                </a:solidFill>
                <a:latin typeface="Verdana"/>
                <a:cs typeface="Verdana"/>
              </a:rPr>
              <a:t>n</a:t>
            </a:r>
            <a:r>
              <a:rPr dirty="0" sz="5100" spc="-20" b="1">
                <a:solidFill>
                  <a:srgbClr val="EBD2D2"/>
                </a:solidFill>
                <a:latin typeface="Verdana"/>
                <a:cs typeface="Verdana"/>
              </a:rPr>
              <a:t>g  </a:t>
            </a:r>
            <a:r>
              <a:rPr dirty="0" sz="5100" spc="-220" b="1">
                <a:solidFill>
                  <a:srgbClr val="EBD2D2"/>
                </a:solidFill>
                <a:latin typeface="Verdana"/>
                <a:cs typeface="Verdana"/>
              </a:rPr>
              <a:t>a</a:t>
            </a:r>
            <a:r>
              <a:rPr dirty="0" sz="5100" spc="-229" b="1">
                <a:solidFill>
                  <a:srgbClr val="EBD2D2"/>
                </a:solidFill>
                <a:latin typeface="Verdana"/>
                <a:cs typeface="Verdana"/>
              </a:rPr>
              <a:t>n</a:t>
            </a:r>
            <a:r>
              <a:rPr dirty="0" sz="5100" spc="-65" b="1">
                <a:solidFill>
                  <a:srgbClr val="EBD2D2"/>
                </a:solidFill>
                <a:latin typeface="Verdana"/>
                <a:cs typeface="Verdana"/>
              </a:rPr>
              <a:t>d</a:t>
            </a:r>
            <a:r>
              <a:rPr dirty="0" sz="5100" spc="-340" b="1">
                <a:solidFill>
                  <a:srgbClr val="EBD2D2"/>
                </a:solidFill>
                <a:latin typeface="Verdana"/>
                <a:cs typeface="Verdana"/>
              </a:rPr>
              <a:t> </a:t>
            </a:r>
            <a:r>
              <a:rPr dirty="0" sz="5100" spc="-260" b="1">
                <a:solidFill>
                  <a:srgbClr val="EBD2D2"/>
                </a:solidFill>
                <a:latin typeface="Verdana"/>
                <a:cs typeface="Verdana"/>
              </a:rPr>
              <a:t>t</a:t>
            </a:r>
            <a:r>
              <a:rPr dirty="0" sz="5100" spc="-135" b="1">
                <a:solidFill>
                  <a:srgbClr val="EBD2D2"/>
                </a:solidFill>
                <a:latin typeface="Verdana"/>
                <a:cs typeface="Verdana"/>
              </a:rPr>
              <a:t>e</a:t>
            </a:r>
            <a:r>
              <a:rPr dirty="0" sz="5100" spc="-150" b="1">
                <a:solidFill>
                  <a:srgbClr val="EBD2D2"/>
                </a:solidFill>
                <a:latin typeface="Verdana"/>
                <a:cs typeface="Verdana"/>
              </a:rPr>
              <a:t>c</a:t>
            </a:r>
            <a:r>
              <a:rPr dirty="0" sz="5100" spc="-140" b="1">
                <a:solidFill>
                  <a:srgbClr val="EBD2D2"/>
                </a:solidFill>
                <a:latin typeface="Verdana"/>
                <a:cs typeface="Verdana"/>
              </a:rPr>
              <a:t>h</a:t>
            </a:r>
            <a:r>
              <a:rPr dirty="0" sz="5100" spc="-135" b="1">
                <a:solidFill>
                  <a:srgbClr val="EBD2D2"/>
                </a:solidFill>
                <a:latin typeface="Verdana"/>
                <a:cs typeface="Verdana"/>
              </a:rPr>
              <a:t>n</a:t>
            </a:r>
            <a:r>
              <a:rPr dirty="0" sz="5100" spc="-220" b="1">
                <a:solidFill>
                  <a:srgbClr val="EBD2D2"/>
                </a:solidFill>
                <a:latin typeface="Verdana"/>
                <a:cs typeface="Verdana"/>
              </a:rPr>
              <a:t>ology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8000" cy="102869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8262" y="6056642"/>
              <a:ext cx="10629899" cy="3848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problem</a:t>
            </a:r>
            <a:r>
              <a:rPr dirty="0" spc="-265"/>
              <a:t> </a:t>
            </a:r>
            <a:r>
              <a:rPr dirty="0" spc="-95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375" y="1480287"/>
            <a:ext cx="16617950" cy="37166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4000" spc="-994">
                <a:latin typeface="Verdana"/>
                <a:cs typeface="Verdana"/>
              </a:rPr>
              <a:t>*</a:t>
            </a:r>
            <a:r>
              <a:rPr dirty="0" sz="4000" spc="385">
                <a:latin typeface="Verdana"/>
                <a:cs typeface="Verdana"/>
              </a:rPr>
              <a:t>P</a:t>
            </a:r>
            <a:r>
              <a:rPr dirty="0" sz="4000" spc="-150">
                <a:latin typeface="Verdana"/>
                <a:cs typeface="Verdana"/>
              </a:rPr>
              <a:t>r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235">
                <a:latin typeface="Verdana"/>
                <a:cs typeface="Verdana"/>
              </a:rPr>
              <a:t>b</a:t>
            </a:r>
            <a:r>
              <a:rPr dirty="0" sz="4000" spc="-20">
                <a:latin typeface="Verdana"/>
                <a:cs typeface="Verdana"/>
              </a:rPr>
              <a:t>l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385">
                <a:latin typeface="Verdana"/>
                <a:cs typeface="Verdana"/>
              </a:rPr>
              <a:t>m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60">
                <a:latin typeface="Verdana"/>
                <a:cs typeface="Verdana"/>
              </a:rPr>
              <a:t>S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20">
                <a:latin typeface="Verdana"/>
                <a:cs typeface="Verdana"/>
              </a:rPr>
              <a:t>t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969">
                <a:latin typeface="Verdana"/>
                <a:cs typeface="Verdana"/>
              </a:rPr>
              <a:t>:</a:t>
            </a:r>
            <a:r>
              <a:rPr dirty="0" sz="4000" spc="-990">
                <a:latin typeface="Verdana"/>
                <a:cs typeface="Verdana"/>
              </a:rPr>
              <a:t>*</a:t>
            </a:r>
            <a:endParaRPr sz="4000">
              <a:latin typeface="Verdana"/>
              <a:cs typeface="Verdana"/>
            </a:endParaRPr>
          </a:p>
          <a:p>
            <a:pPr algn="just" marL="12700" marR="5080">
              <a:lnSpc>
                <a:spcPct val="100800"/>
              </a:lnSpc>
              <a:spcBef>
                <a:spcPts val="35"/>
              </a:spcBef>
            </a:pP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Ransomware</a:t>
            </a:r>
            <a:r>
              <a:rPr dirty="0" sz="40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poses</a:t>
            </a:r>
            <a:r>
              <a:rPr dirty="0" sz="40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signiﬁcant</a:t>
            </a:r>
            <a:r>
              <a:rPr dirty="0" sz="40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20">
                <a:solidFill>
                  <a:srgbClr val="FFFFFF"/>
                </a:solidFill>
                <a:latin typeface="Verdana"/>
                <a:cs typeface="Verdana"/>
              </a:rPr>
              <a:t>threat</a:t>
            </a:r>
            <a:r>
              <a:rPr dirty="0" sz="4000" spc="1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5">
                <a:solidFill>
                  <a:srgbClr val="FFFFFF"/>
                </a:solidFill>
                <a:latin typeface="Verdana"/>
                <a:cs typeface="Verdana"/>
              </a:rPr>
              <a:t>individuals, </a:t>
            </a:r>
            <a:r>
              <a:rPr dirty="0" sz="40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40">
                <a:solidFill>
                  <a:srgbClr val="FFFFFF"/>
                </a:solidFill>
                <a:latin typeface="Verdana"/>
                <a:cs typeface="Verdana"/>
              </a:rPr>
              <a:t>businesses,</a:t>
            </a:r>
            <a:r>
              <a:rPr dirty="0" sz="4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4000" spc="35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dirty="0" sz="4000" spc="30">
                <a:solidFill>
                  <a:srgbClr val="FFFFFF"/>
                </a:solidFill>
                <a:latin typeface="Verdana"/>
                <a:cs typeface="Verdana"/>
              </a:rPr>
              <a:t>worldwide.</a:t>
            </a:r>
            <a:r>
              <a:rPr dirty="0" sz="4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1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40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encrypts </a:t>
            </a: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critical </a:t>
            </a:r>
            <a:r>
              <a:rPr dirty="0" sz="40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Verdana"/>
                <a:cs typeface="Verdana"/>
              </a:rPr>
              <a:t>data, </a:t>
            </a:r>
            <a:r>
              <a:rPr dirty="0" sz="4000" spc="75">
                <a:solidFill>
                  <a:srgbClr val="FFFFFF"/>
                </a:solidFill>
                <a:latin typeface="Verdana"/>
                <a:cs typeface="Verdana"/>
              </a:rPr>
              <a:t>rendering </a:t>
            </a:r>
            <a:r>
              <a:rPr dirty="0" sz="4000" spc="2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inaccessible </a:t>
            </a:r>
            <a:r>
              <a:rPr dirty="0" sz="4000" spc="75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ransom </a:t>
            </a:r>
            <a:r>
              <a:rPr dirty="0" sz="4000" spc="-7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4000" spc="-40">
                <a:solidFill>
                  <a:srgbClr val="FFFFFF"/>
                </a:solidFill>
                <a:latin typeface="Verdana"/>
                <a:cs typeface="Verdana"/>
              </a:rPr>
              <a:t>paid. 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4000" spc="114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40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lead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 ﬁnancial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20">
                <a:solidFill>
                  <a:srgbClr val="FFFFFF"/>
                </a:solidFill>
                <a:latin typeface="Verdana"/>
                <a:cs typeface="Verdana"/>
              </a:rPr>
              <a:t>losses,</a:t>
            </a:r>
            <a:r>
              <a:rPr dirty="0" sz="4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5">
                <a:solidFill>
                  <a:srgbClr val="FFFFFF"/>
                </a:solidFill>
                <a:latin typeface="Verdana"/>
                <a:cs typeface="Verdana"/>
              </a:rPr>
              <a:t>breaches,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0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30">
                <a:solidFill>
                  <a:srgbClr val="FFFFFF"/>
                </a:solidFill>
                <a:latin typeface="Verdana"/>
                <a:cs typeface="Verdana"/>
              </a:rPr>
              <a:t>operational </a:t>
            </a:r>
            <a:r>
              <a:rPr dirty="0" sz="4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disruptions.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044" y="1716509"/>
            <a:ext cx="6911975" cy="0"/>
          </a:xfrm>
          <a:custGeom>
            <a:avLst/>
            <a:gdLst/>
            <a:ahLst/>
            <a:cxnLst/>
            <a:rect l="l" t="t" r="r" b="b"/>
            <a:pathLst>
              <a:path w="6911975" h="0">
                <a:moveTo>
                  <a:pt x="0" y="0"/>
                </a:moveTo>
                <a:lnTo>
                  <a:pt x="512016" y="0"/>
                </a:lnTo>
              </a:path>
              <a:path w="6911975" h="0">
                <a:moveTo>
                  <a:pt x="511968" y="0"/>
                </a:moveTo>
                <a:lnTo>
                  <a:pt x="1023985" y="0"/>
                </a:lnTo>
              </a:path>
              <a:path w="6911975" h="0">
                <a:moveTo>
                  <a:pt x="1023937" y="0"/>
                </a:moveTo>
                <a:lnTo>
                  <a:pt x="3327844" y="0"/>
                </a:lnTo>
              </a:path>
              <a:path w="6911975" h="0">
                <a:moveTo>
                  <a:pt x="3327796" y="0"/>
                </a:moveTo>
                <a:lnTo>
                  <a:pt x="4607765" y="0"/>
                </a:lnTo>
              </a:path>
              <a:path w="6911975" h="0">
                <a:moveTo>
                  <a:pt x="4607717" y="0"/>
                </a:moveTo>
                <a:lnTo>
                  <a:pt x="5631702" y="0"/>
                </a:lnTo>
              </a:path>
              <a:path w="6911975" h="0">
                <a:moveTo>
                  <a:pt x="5631654" y="0"/>
                </a:moveTo>
                <a:lnTo>
                  <a:pt x="6911623" y="0"/>
                </a:lnTo>
              </a:path>
            </a:pathLst>
          </a:custGeom>
          <a:ln w="38916">
            <a:solidFill>
              <a:srgbClr val="F19B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68315" cy="10287000"/>
            <a:chOff x="0" y="0"/>
            <a:chExt cx="1826831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68315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4858" y="1699295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4" h="0">
                  <a:moveTo>
                    <a:pt x="0" y="0"/>
                  </a:moveTo>
                  <a:lnTo>
                    <a:pt x="512016" y="0"/>
                  </a:lnTo>
                </a:path>
              </a:pathLst>
            </a:custGeom>
            <a:ln w="38916">
              <a:solidFill>
                <a:srgbClr val="F193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774" y="729018"/>
            <a:ext cx="87522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6111" sz="6000" spc="-3029">
                <a:latin typeface="Tahoma"/>
                <a:cs typeface="Tahoma"/>
              </a:rPr>
              <a:t>_</a:t>
            </a:r>
            <a:r>
              <a:rPr dirty="0" sz="4800" spc="-10"/>
              <a:t>P</a:t>
            </a:r>
            <a:r>
              <a:rPr dirty="0" sz="4800" spc="-390"/>
              <a:t>r</a:t>
            </a:r>
            <a:r>
              <a:rPr dirty="0" baseline="-36111" sz="6000" spc="-3690">
                <a:latin typeface="Tahoma"/>
                <a:cs typeface="Tahoma"/>
              </a:rPr>
              <a:t>_</a:t>
            </a:r>
            <a:r>
              <a:rPr dirty="0" sz="4800" spc="-100"/>
              <a:t>o</a:t>
            </a:r>
            <a:r>
              <a:rPr dirty="0" u="heavy" sz="4800" spc="-95">
                <a:uFill>
                  <a:solidFill>
                    <a:srgbClr val="F19340"/>
                  </a:solidFill>
                </a:uFill>
              </a:rPr>
              <a:t>posed</a:t>
            </a:r>
            <a:r>
              <a:rPr dirty="0" sz="4800" spc="-245"/>
              <a:t> </a:t>
            </a:r>
            <a:r>
              <a:rPr dirty="0" u="heavy" sz="4800" spc="-1520">
                <a:uFill>
                  <a:solidFill>
                    <a:srgbClr val="F19340"/>
                  </a:solidFill>
                </a:uFill>
              </a:rPr>
              <a:t>S</a:t>
            </a:r>
            <a:r>
              <a:rPr dirty="0" baseline="-36111" sz="6000" spc="-2085">
                <a:latin typeface="Tahoma"/>
                <a:cs typeface="Tahoma"/>
              </a:rPr>
              <a:t>_</a:t>
            </a:r>
            <a:r>
              <a:rPr dirty="0" sz="4800" spc="-195"/>
              <a:t>y</a:t>
            </a:r>
            <a:r>
              <a:rPr dirty="0" sz="4800" spc="-150"/>
              <a:t>s</a:t>
            </a:r>
            <a:r>
              <a:rPr dirty="0" sz="4800" spc="-195"/>
              <a:t>t</a:t>
            </a:r>
            <a:r>
              <a:rPr dirty="0" sz="4800" spc="-535"/>
              <a:t>em</a:t>
            </a:r>
            <a:r>
              <a:rPr dirty="0" sz="4800" spc="-525"/>
              <a:t>/</a:t>
            </a:r>
            <a:r>
              <a:rPr dirty="0" sz="4800" spc="-125"/>
              <a:t>Solution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98639" y="1679836"/>
            <a:ext cx="8727440" cy="7993380"/>
            <a:chOff x="4598639" y="1679836"/>
            <a:chExt cx="8727440" cy="7993380"/>
          </a:xfrm>
        </p:grpSpPr>
        <p:sp>
          <p:nvSpPr>
            <p:cNvPr id="7" name="object 7"/>
            <p:cNvSpPr/>
            <p:nvPr/>
          </p:nvSpPr>
          <p:spPr>
            <a:xfrm>
              <a:off x="4598639" y="1699295"/>
              <a:ext cx="7167880" cy="0"/>
            </a:xfrm>
            <a:custGeom>
              <a:avLst/>
              <a:gdLst/>
              <a:ahLst/>
              <a:cxnLst/>
              <a:rect l="l" t="t" r="r" b="b"/>
              <a:pathLst>
                <a:path w="7167880" h="0">
                  <a:moveTo>
                    <a:pt x="0" y="0"/>
                  </a:moveTo>
                  <a:lnTo>
                    <a:pt x="512016" y="0"/>
                  </a:lnTo>
                </a:path>
                <a:path w="7167880" h="0">
                  <a:moveTo>
                    <a:pt x="511968" y="0"/>
                  </a:moveTo>
                  <a:lnTo>
                    <a:pt x="1023984" y="0"/>
                  </a:lnTo>
                </a:path>
                <a:path w="7167880" h="0">
                  <a:moveTo>
                    <a:pt x="1023937" y="0"/>
                  </a:moveTo>
                  <a:lnTo>
                    <a:pt x="2303906" y="0"/>
                  </a:lnTo>
                </a:path>
                <a:path w="7167880" h="0">
                  <a:moveTo>
                    <a:pt x="2303858" y="0"/>
                  </a:moveTo>
                  <a:lnTo>
                    <a:pt x="7167610" y="0"/>
                  </a:lnTo>
                </a:path>
              </a:pathLst>
            </a:custGeom>
            <a:ln w="38916">
              <a:solidFill>
                <a:srgbClr val="F193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8051" y="5491602"/>
              <a:ext cx="6667500" cy="41814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43837" y="2247277"/>
            <a:ext cx="16656685" cy="3097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90"/>
              </a:spcBef>
            </a:pP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4000" spc="85">
                <a:solidFill>
                  <a:srgbClr val="FFFFFF"/>
                </a:solidFill>
                <a:latin typeface="Verdana"/>
                <a:cs typeface="Verdana"/>
              </a:rPr>
              <a:t>proposed </a:t>
            </a:r>
            <a:r>
              <a:rPr dirty="0" sz="4000" spc="-1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aims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4000" spc="110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dirty="0" sz="4000" spc="5">
                <a:solidFill>
                  <a:srgbClr val="FFFFFF"/>
                </a:solidFill>
                <a:latin typeface="Verdana"/>
                <a:cs typeface="Verdana"/>
              </a:rPr>
              <a:t>cybersecurity </a:t>
            </a:r>
            <a:r>
              <a:rPr dirty="0" sz="4000" spc="20">
                <a:solidFill>
                  <a:srgbClr val="FFFFFF"/>
                </a:solidFill>
                <a:latin typeface="Verdana"/>
                <a:cs typeface="Verdana"/>
              </a:rPr>
              <a:t>measures </a:t>
            </a: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4000" spc="80">
                <a:solidFill>
                  <a:srgbClr val="FFFFFF"/>
                </a:solidFill>
                <a:latin typeface="Verdana"/>
                <a:cs typeface="Verdana"/>
              </a:rPr>
              <a:t>mitigate 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risks </a:t>
            </a:r>
            <a:r>
              <a:rPr dirty="0" sz="4000" spc="15">
                <a:solidFill>
                  <a:srgbClr val="FFFFFF"/>
                </a:solidFill>
                <a:latin typeface="Verdana"/>
                <a:cs typeface="Verdana"/>
              </a:rPr>
              <a:t>associated </a:t>
            </a:r>
            <a:r>
              <a:rPr dirty="0" sz="4000" spc="12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ransomware </a:t>
            </a:r>
            <a:r>
              <a:rPr dirty="0" sz="4000" spc="-75">
                <a:solidFill>
                  <a:srgbClr val="FFFFFF"/>
                </a:solidFill>
                <a:latin typeface="Verdana"/>
                <a:cs typeface="Verdana"/>
              </a:rPr>
              <a:t>attacks. 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8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dirty="0" sz="40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45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dirty="0" sz="4000" spc="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protocols,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20">
                <a:solidFill>
                  <a:srgbClr val="FFFFFF"/>
                </a:solidFill>
                <a:latin typeface="Verdana"/>
                <a:cs typeface="Verdana"/>
              </a:rPr>
              <a:t>educating </a:t>
            </a:r>
            <a:r>
              <a:rPr dirty="0" sz="4000" spc="-1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4000" spc="105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dirty="0" sz="4000" spc="60">
                <a:solidFill>
                  <a:srgbClr val="FFFFFF"/>
                </a:solidFill>
                <a:latin typeface="Verdana"/>
                <a:cs typeface="Verdana"/>
              </a:rPr>
              <a:t>potential 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threats, </a:t>
            </a:r>
            <a:r>
              <a:rPr dirty="0" sz="4000" spc="1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4000" spc="80">
                <a:solidFill>
                  <a:srgbClr val="FFFFFF"/>
                </a:solidFill>
                <a:latin typeface="Verdana"/>
                <a:cs typeface="Verdana"/>
              </a:rPr>
              <a:t>developing 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effective </a:t>
            </a:r>
            <a:r>
              <a:rPr dirty="0" sz="4000" spc="100">
                <a:solidFill>
                  <a:srgbClr val="FFFFFF"/>
                </a:solidFill>
                <a:latin typeface="Verdana"/>
                <a:cs typeface="Verdana"/>
              </a:rPr>
              <a:t>incident </a:t>
            </a:r>
            <a:r>
              <a:rPr dirty="0" sz="4000" spc="-1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2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2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6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8000" cy="102869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7906" y="1636321"/>
              <a:ext cx="8959850" cy="0"/>
            </a:xfrm>
            <a:custGeom>
              <a:avLst/>
              <a:gdLst/>
              <a:ahLst/>
              <a:cxnLst/>
              <a:rect l="l" t="t" r="r" b="b"/>
              <a:pathLst>
                <a:path w="8959850" h="0">
                  <a:moveTo>
                    <a:pt x="0" y="0"/>
                  </a:moveTo>
                  <a:lnTo>
                    <a:pt x="512016" y="0"/>
                  </a:lnTo>
                </a:path>
                <a:path w="8959850" h="0">
                  <a:moveTo>
                    <a:pt x="511968" y="0"/>
                  </a:moveTo>
                  <a:lnTo>
                    <a:pt x="1023985" y="0"/>
                  </a:lnTo>
                </a:path>
                <a:path w="8959850" h="0">
                  <a:moveTo>
                    <a:pt x="1023937" y="0"/>
                  </a:moveTo>
                  <a:lnTo>
                    <a:pt x="2303907" y="0"/>
                  </a:lnTo>
                </a:path>
                <a:path w="8959850" h="0">
                  <a:moveTo>
                    <a:pt x="2303859" y="0"/>
                  </a:moveTo>
                  <a:lnTo>
                    <a:pt x="3071859" y="0"/>
                  </a:lnTo>
                </a:path>
                <a:path w="8959850" h="0">
                  <a:moveTo>
                    <a:pt x="3071812" y="0"/>
                  </a:moveTo>
                  <a:lnTo>
                    <a:pt x="3583828" y="0"/>
                  </a:lnTo>
                </a:path>
                <a:path w="8959850" h="0">
                  <a:moveTo>
                    <a:pt x="3583780" y="0"/>
                  </a:moveTo>
                  <a:lnTo>
                    <a:pt x="5631702" y="0"/>
                  </a:lnTo>
                </a:path>
                <a:path w="8959850" h="0">
                  <a:moveTo>
                    <a:pt x="5631654" y="0"/>
                  </a:moveTo>
                  <a:lnTo>
                    <a:pt x="6911623" y="0"/>
                  </a:lnTo>
                </a:path>
                <a:path w="8959850" h="0">
                  <a:moveTo>
                    <a:pt x="6911576" y="0"/>
                  </a:moveTo>
                  <a:lnTo>
                    <a:pt x="8447529" y="0"/>
                  </a:lnTo>
                </a:path>
                <a:path w="8959850" h="0">
                  <a:moveTo>
                    <a:pt x="8447481" y="0"/>
                  </a:moveTo>
                  <a:lnTo>
                    <a:pt x="8959498" y="0"/>
                  </a:lnTo>
                </a:path>
              </a:pathLst>
            </a:custGeom>
            <a:ln w="38916">
              <a:solidFill>
                <a:srgbClr val="F193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37" y="655663"/>
            <a:ext cx="1689798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6111" sz="6000" spc="-3254">
                <a:latin typeface="Tahoma"/>
                <a:cs typeface="Tahoma"/>
              </a:rPr>
              <a:t>_</a:t>
            </a:r>
            <a:r>
              <a:rPr dirty="0" sz="4850" spc="-1820">
                <a:solidFill>
                  <a:srgbClr val="F29C31"/>
                </a:solidFill>
              </a:rPr>
              <a:t>S</a:t>
            </a:r>
            <a:r>
              <a:rPr dirty="0" baseline="-36111" sz="6000" spc="-1620">
                <a:latin typeface="Tahoma"/>
                <a:cs typeface="Tahoma"/>
              </a:rPr>
              <a:t>_</a:t>
            </a:r>
            <a:r>
              <a:rPr dirty="0" sz="4850" spc="-180">
                <a:solidFill>
                  <a:srgbClr val="F29C31"/>
                </a:solidFill>
              </a:rPr>
              <a:t>y</a:t>
            </a:r>
            <a:r>
              <a:rPr dirty="0" sz="4850" spc="-140">
                <a:solidFill>
                  <a:srgbClr val="F29C31"/>
                </a:solidFill>
              </a:rPr>
              <a:t>s</a:t>
            </a:r>
            <a:r>
              <a:rPr dirty="0" sz="4850" spc="-185">
                <a:solidFill>
                  <a:srgbClr val="F29C31"/>
                </a:solidFill>
              </a:rPr>
              <a:t>t</a:t>
            </a:r>
            <a:r>
              <a:rPr dirty="0" sz="4850" spc="-65">
                <a:solidFill>
                  <a:srgbClr val="F29C31"/>
                </a:solidFill>
              </a:rPr>
              <a:t>em</a:t>
            </a:r>
            <a:r>
              <a:rPr dirty="0" sz="4850" spc="-240">
                <a:solidFill>
                  <a:srgbClr val="F29C31"/>
                </a:solidFill>
              </a:rPr>
              <a:t> </a:t>
            </a:r>
            <a:r>
              <a:rPr dirty="0" sz="4850" spc="-50">
                <a:solidFill>
                  <a:srgbClr val="F29C31"/>
                </a:solidFill>
              </a:rPr>
              <a:t>D</a:t>
            </a:r>
            <a:r>
              <a:rPr dirty="0" sz="4850" spc="-90">
                <a:solidFill>
                  <a:srgbClr val="F29C31"/>
                </a:solidFill>
              </a:rPr>
              <a:t>e</a:t>
            </a:r>
            <a:r>
              <a:rPr dirty="0" sz="4850" spc="-204">
                <a:solidFill>
                  <a:srgbClr val="F29C31"/>
                </a:solidFill>
              </a:rPr>
              <a:t>v</a:t>
            </a:r>
            <a:r>
              <a:rPr dirty="0" sz="4850" spc="-60">
                <a:solidFill>
                  <a:srgbClr val="F29C31"/>
                </a:solidFill>
              </a:rPr>
              <a:t>elop</a:t>
            </a:r>
            <a:r>
              <a:rPr dirty="0" sz="4850" spc="-80">
                <a:solidFill>
                  <a:srgbClr val="F29C31"/>
                </a:solidFill>
              </a:rPr>
              <a:t>m</a:t>
            </a:r>
            <a:r>
              <a:rPr dirty="0" sz="4850" spc="-65">
                <a:solidFill>
                  <a:srgbClr val="F29C31"/>
                </a:solidFill>
              </a:rPr>
              <a:t>ent</a:t>
            </a:r>
            <a:r>
              <a:rPr dirty="0" sz="4850" spc="-240">
                <a:solidFill>
                  <a:srgbClr val="F29C31"/>
                </a:solidFill>
              </a:rPr>
              <a:t> </a:t>
            </a:r>
            <a:r>
              <a:rPr dirty="0" sz="4850" spc="-55">
                <a:solidFill>
                  <a:srgbClr val="F29C31"/>
                </a:solidFill>
              </a:rPr>
              <a:t>App</a:t>
            </a:r>
            <a:r>
              <a:rPr dirty="0" sz="4850" spc="-75">
                <a:solidFill>
                  <a:srgbClr val="F29C31"/>
                </a:solidFill>
              </a:rPr>
              <a:t>r</a:t>
            </a:r>
            <a:r>
              <a:rPr dirty="0" sz="4850" spc="-145">
                <a:solidFill>
                  <a:srgbClr val="F29C31"/>
                </a:solidFill>
              </a:rPr>
              <a:t>o</a:t>
            </a:r>
            <a:r>
              <a:rPr dirty="0" sz="4850" spc="-2060">
                <a:solidFill>
                  <a:srgbClr val="F29C31"/>
                </a:solidFill>
              </a:rPr>
              <a:t>a</a:t>
            </a:r>
            <a:r>
              <a:rPr dirty="0" baseline="-36111" sz="6000" spc="-960">
                <a:latin typeface="Tahoma"/>
                <a:cs typeface="Tahoma"/>
              </a:rPr>
              <a:t>_</a:t>
            </a:r>
            <a:r>
              <a:rPr dirty="0" u="heavy" sz="4850" spc="75">
                <a:solidFill>
                  <a:srgbClr val="F29C31"/>
                </a:solidFill>
                <a:uFill>
                  <a:solidFill>
                    <a:srgbClr val="F19340"/>
                  </a:solidFill>
                </a:uFill>
              </a:rPr>
              <a:t>c</a:t>
            </a:r>
            <a:r>
              <a:rPr dirty="0" u="heavy" sz="4850" spc="-65">
                <a:solidFill>
                  <a:srgbClr val="F29C31"/>
                </a:solidFill>
                <a:uFill>
                  <a:solidFill>
                    <a:srgbClr val="F19340"/>
                  </a:solidFill>
                </a:uFill>
              </a:rPr>
              <a:t>h</a:t>
            </a:r>
            <a:r>
              <a:rPr dirty="0" sz="4850" spc="-240">
                <a:solidFill>
                  <a:srgbClr val="F29C31"/>
                </a:solidFill>
              </a:rPr>
              <a:t> </a:t>
            </a:r>
            <a:r>
              <a:rPr dirty="0" u="heavy" sz="4850" spc="-2215">
                <a:solidFill>
                  <a:srgbClr val="F29C31"/>
                </a:solidFill>
                <a:uFill>
                  <a:solidFill>
                    <a:srgbClr val="F19340"/>
                  </a:solidFill>
                </a:uFill>
              </a:rPr>
              <a:t>(</a:t>
            </a:r>
            <a:r>
              <a:rPr dirty="0" baseline="-36111" sz="6000" spc="-1792">
                <a:latin typeface="Tahoma"/>
                <a:cs typeface="Tahoma"/>
              </a:rPr>
              <a:t>_</a:t>
            </a:r>
            <a:r>
              <a:rPr dirty="0" sz="4850" spc="-484">
                <a:solidFill>
                  <a:srgbClr val="F29C31"/>
                </a:solidFill>
              </a:rPr>
              <a:t>T</a:t>
            </a:r>
            <a:r>
              <a:rPr dirty="0" sz="4850" spc="-5">
                <a:solidFill>
                  <a:srgbClr val="F29C31"/>
                </a:solidFill>
              </a:rPr>
              <a:t>e</a:t>
            </a:r>
            <a:r>
              <a:rPr dirty="0" sz="4850" spc="-15">
                <a:solidFill>
                  <a:srgbClr val="F29C31"/>
                </a:solidFill>
              </a:rPr>
              <a:t>c</a:t>
            </a:r>
            <a:r>
              <a:rPr dirty="0" sz="4850" spc="-65">
                <a:solidFill>
                  <a:srgbClr val="F29C31"/>
                </a:solidFill>
              </a:rPr>
              <a:t>h</a:t>
            </a:r>
            <a:r>
              <a:rPr dirty="0" sz="4850" spc="-35">
                <a:solidFill>
                  <a:srgbClr val="F29C31"/>
                </a:solidFill>
              </a:rPr>
              <a:t>n</a:t>
            </a:r>
            <a:r>
              <a:rPr dirty="0" sz="4850" spc="-80">
                <a:solidFill>
                  <a:srgbClr val="F29C31"/>
                </a:solidFill>
              </a:rPr>
              <a:t>ology</a:t>
            </a:r>
            <a:r>
              <a:rPr dirty="0" sz="4850" spc="-240">
                <a:solidFill>
                  <a:srgbClr val="F29C31"/>
                </a:solidFill>
              </a:rPr>
              <a:t> </a:t>
            </a:r>
            <a:r>
              <a:rPr dirty="0" sz="4850" spc="-250">
                <a:solidFill>
                  <a:srgbClr val="F29C31"/>
                </a:solidFill>
              </a:rPr>
              <a:t>Used)</a:t>
            </a:r>
            <a:endParaRPr sz="48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3263" y="1636321"/>
            <a:ext cx="6144260" cy="0"/>
          </a:xfrm>
          <a:custGeom>
            <a:avLst/>
            <a:gdLst/>
            <a:ahLst/>
            <a:cxnLst/>
            <a:rect l="l" t="t" r="r" b="b"/>
            <a:pathLst>
              <a:path w="6144259" h="0">
                <a:moveTo>
                  <a:pt x="0" y="0"/>
                </a:moveTo>
                <a:lnTo>
                  <a:pt x="512016" y="0"/>
                </a:lnTo>
              </a:path>
              <a:path w="6144259" h="0">
                <a:moveTo>
                  <a:pt x="511969" y="0"/>
                </a:moveTo>
                <a:lnTo>
                  <a:pt x="1279971" y="0"/>
                </a:lnTo>
              </a:path>
              <a:path w="6144259" h="0">
                <a:moveTo>
                  <a:pt x="1279924" y="0"/>
                </a:moveTo>
                <a:lnTo>
                  <a:pt x="2047926" y="0"/>
                </a:lnTo>
              </a:path>
              <a:path w="6144259" h="0">
                <a:moveTo>
                  <a:pt x="2047892" y="0"/>
                </a:moveTo>
                <a:lnTo>
                  <a:pt x="4095818" y="0"/>
                </a:lnTo>
              </a:path>
              <a:path w="6144259" h="0">
                <a:moveTo>
                  <a:pt x="4095771" y="0"/>
                </a:moveTo>
                <a:lnTo>
                  <a:pt x="6143697" y="0"/>
                </a:lnTo>
              </a:path>
            </a:pathLst>
          </a:custGeom>
          <a:ln w="38916">
            <a:solidFill>
              <a:srgbClr val="F193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5668" y="2144128"/>
            <a:ext cx="16208375" cy="3616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600"/>
              </a:lnSpc>
              <a:spcBef>
                <a:spcPts val="105"/>
              </a:spcBef>
            </a:pPr>
            <a:r>
              <a:rPr dirty="0" sz="39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9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39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95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3900" spc="1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85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dirty="0" sz="39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40">
                <a:solidFill>
                  <a:srgbClr val="FFFFFF"/>
                </a:solidFill>
                <a:latin typeface="Verdana"/>
                <a:cs typeface="Verdana"/>
              </a:rPr>
              <a:t>involves</a:t>
            </a:r>
            <a:r>
              <a:rPr dirty="0" sz="39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r>
              <a:rPr dirty="0" sz="39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2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9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20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r>
              <a:rPr dirty="0" sz="3900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2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9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75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dirty="0" sz="39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95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90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7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9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3900" spc="75">
                <a:solidFill>
                  <a:srgbClr val="FFFFFF"/>
                </a:solidFill>
                <a:latin typeface="Verdana"/>
                <a:cs typeface="Verdana"/>
              </a:rPr>
              <a:t> encryption </a:t>
            </a:r>
            <a:r>
              <a:rPr dirty="0" sz="39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">
                <a:solidFill>
                  <a:srgbClr val="FFFFFF"/>
                </a:solidFill>
                <a:latin typeface="Verdana"/>
                <a:cs typeface="Verdana"/>
              </a:rPr>
              <a:t>algorithms, </a:t>
            </a:r>
            <a:r>
              <a:rPr dirty="0" sz="3900" spc="50">
                <a:solidFill>
                  <a:srgbClr val="FFFFFF"/>
                </a:solidFill>
                <a:latin typeface="Verdana"/>
                <a:cs typeface="Verdana"/>
              </a:rPr>
              <a:t>intrusion </a:t>
            </a:r>
            <a:r>
              <a:rPr dirty="0" sz="3900" spc="90">
                <a:solidFill>
                  <a:srgbClr val="FFFFFF"/>
                </a:solidFill>
                <a:latin typeface="Verdana"/>
                <a:cs typeface="Verdana"/>
              </a:rPr>
              <a:t>detection </a:t>
            </a:r>
            <a:r>
              <a:rPr dirty="0" sz="3900" spc="-95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9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Verdana"/>
                <a:cs typeface="Verdana"/>
              </a:rPr>
              <a:t>anomaly </a:t>
            </a:r>
            <a:r>
              <a:rPr dirty="0" sz="3900" spc="25">
                <a:solidFill>
                  <a:srgbClr val="FFFFFF"/>
                </a:solidFill>
                <a:latin typeface="Verdana"/>
                <a:cs typeface="Verdana"/>
              </a:rPr>
              <a:t>detection,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900" spc="3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dirty="0" sz="3900" spc="125">
                <a:solidFill>
                  <a:srgbClr val="FFFFFF"/>
                </a:solidFill>
                <a:latin typeface="Verdana"/>
                <a:cs typeface="Verdana"/>
              </a:rPr>
              <a:t>backup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solutions. </a:t>
            </a:r>
            <a:r>
              <a:rPr dirty="0" sz="3900" spc="-5">
                <a:solidFill>
                  <a:srgbClr val="FFFFFF"/>
                </a:solidFill>
                <a:latin typeface="Verdana"/>
                <a:cs typeface="Verdana"/>
              </a:rPr>
              <a:t>Additionally, </a:t>
            </a:r>
            <a:r>
              <a:rPr dirty="0" sz="3900">
                <a:solidFill>
                  <a:srgbClr val="FFFFFF"/>
                </a:solidFill>
                <a:latin typeface="Verdana"/>
                <a:cs typeface="Verdana"/>
              </a:rPr>
              <a:t> user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45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>
                <a:solidFill>
                  <a:srgbClr val="FFFFFF"/>
                </a:solidFill>
                <a:latin typeface="Verdana"/>
                <a:cs typeface="Verdana"/>
              </a:rPr>
              <a:t>awareness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0">
                <a:solidFill>
                  <a:srgbClr val="FFFFFF"/>
                </a:solidFill>
                <a:latin typeface="Verdana"/>
                <a:cs typeface="Verdana"/>
              </a:rPr>
              <a:t>programs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4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9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5">
                <a:solidFill>
                  <a:srgbClr val="FFFFFF"/>
                </a:solidFill>
                <a:latin typeface="Verdana"/>
                <a:cs typeface="Verdana"/>
              </a:rPr>
              <a:t>integral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dirty="0" sz="3900" spc="-1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9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9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00" spc="18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9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229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3900" spc="-1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9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900" spc="18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-58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8000" cy="102869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80358" y="1722922"/>
              <a:ext cx="7167880" cy="0"/>
            </a:xfrm>
            <a:custGeom>
              <a:avLst/>
              <a:gdLst/>
              <a:ahLst/>
              <a:cxnLst/>
              <a:rect l="l" t="t" r="r" b="b"/>
              <a:pathLst>
                <a:path w="7167880" h="0">
                  <a:moveTo>
                    <a:pt x="0" y="0"/>
                  </a:moveTo>
                  <a:lnTo>
                    <a:pt x="512016" y="0"/>
                  </a:lnTo>
                </a:path>
                <a:path w="7167880" h="0">
                  <a:moveTo>
                    <a:pt x="1535906" y="0"/>
                  </a:moveTo>
                  <a:lnTo>
                    <a:pt x="2047922" y="0"/>
                  </a:lnTo>
                </a:path>
                <a:path w="7167880" h="0">
                  <a:moveTo>
                    <a:pt x="2047874" y="0"/>
                  </a:moveTo>
                  <a:lnTo>
                    <a:pt x="2815875" y="0"/>
                  </a:lnTo>
                </a:path>
                <a:path w="7167880" h="0">
                  <a:moveTo>
                    <a:pt x="2815827" y="0"/>
                  </a:moveTo>
                  <a:lnTo>
                    <a:pt x="3327843" y="0"/>
                  </a:lnTo>
                </a:path>
                <a:path w="7167880" h="0">
                  <a:moveTo>
                    <a:pt x="3327796" y="0"/>
                  </a:moveTo>
                  <a:lnTo>
                    <a:pt x="3839812" y="0"/>
                  </a:lnTo>
                </a:path>
                <a:path w="7167880" h="0">
                  <a:moveTo>
                    <a:pt x="3839764" y="0"/>
                  </a:moveTo>
                  <a:lnTo>
                    <a:pt x="4351780" y="0"/>
                  </a:lnTo>
                </a:path>
                <a:path w="7167880" h="0">
                  <a:moveTo>
                    <a:pt x="4351733" y="0"/>
                  </a:moveTo>
                  <a:lnTo>
                    <a:pt x="4863749" y="0"/>
                  </a:lnTo>
                </a:path>
                <a:path w="7167880" h="0">
                  <a:moveTo>
                    <a:pt x="4863701" y="0"/>
                  </a:moveTo>
                  <a:lnTo>
                    <a:pt x="5375717" y="0"/>
                  </a:lnTo>
                </a:path>
                <a:path w="7167880" h="0">
                  <a:moveTo>
                    <a:pt x="5631654" y="0"/>
                  </a:moveTo>
                  <a:lnTo>
                    <a:pt x="6399654" y="0"/>
                  </a:lnTo>
                </a:path>
                <a:path w="7167880" h="0">
                  <a:moveTo>
                    <a:pt x="6655591" y="0"/>
                  </a:moveTo>
                  <a:lnTo>
                    <a:pt x="7167607" y="0"/>
                  </a:lnTo>
                </a:path>
              </a:pathLst>
            </a:custGeom>
            <a:ln w="38916">
              <a:solidFill>
                <a:srgbClr val="F19B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036" y="741375"/>
            <a:ext cx="8754745" cy="7607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56565" algn="l"/>
              </a:tabLst>
            </a:pPr>
            <a:r>
              <a:rPr dirty="0" u="heavy" sz="4800" spc="5" b="0">
                <a:uFill>
                  <a:solidFill>
                    <a:srgbClr val="F19B3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800" spc="5" b="0">
                <a:uFill>
                  <a:solidFill>
                    <a:srgbClr val="F19B3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4800" spc="-960">
                <a:uFill>
                  <a:solidFill>
                    <a:srgbClr val="F19B30"/>
                  </a:solidFill>
                </a:uFill>
              </a:rPr>
              <a:t>Al</a:t>
            </a:r>
            <a:r>
              <a:rPr dirty="0" baseline="-36805" sz="6000" spc="-1439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960"/>
              <a:t>go</a:t>
            </a:r>
            <a:r>
              <a:rPr dirty="0" baseline="-36805" sz="6000" spc="-1439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960"/>
              <a:t>r</a:t>
            </a:r>
            <a:r>
              <a:rPr dirty="0" baseline="-36805" sz="6000" spc="-1439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960"/>
              <a:t>i</a:t>
            </a:r>
            <a:r>
              <a:rPr dirty="0" baseline="-36805" sz="6000" spc="-1439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960"/>
              <a:t>t</a:t>
            </a:r>
            <a:r>
              <a:rPr dirty="0" baseline="-36805" sz="6000" spc="-1439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960"/>
              <a:t>hm</a:t>
            </a:r>
            <a:r>
              <a:rPr dirty="0" sz="4800" spc="-240"/>
              <a:t> </a:t>
            </a:r>
            <a:r>
              <a:rPr dirty="0" sz="4800" spc="-515"/>
              <a:t>&amp;</a:t>
            </a:r>
            <a:r>
              <a:rPr dirty="0" sz="4800" spc="-235"/>
              <a:t> </a:t>
            </a:r>
            <a:r>
              <a:rPr dirty="0" sz="4800" spc="-585"/>
              <a:t>Deploy</a:t>
            </a:r>
            <a:r>
              <a:rPr dirty="0" baseline="-36805" sz="6000" spc="-877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585"/>
              <a:t>me</a:t>
            </a:r>
            <a:r>
              <a:rPr dirty="0" baseline="-36805" sz="6000" spc="-877">
                <a:solidFill>
                  <a:srgbClr val="F29C31"/>
                </a:solidFill>
                <a:latin typeface="Tahoma"/>
                <a:cs typeface="Tahoma"/>
              </a:rPr>
              <a:t>_</a:t>
            </a:r>
            <a:r>
              <a:rPr dirty="0" sz="4800" spc="-585"/>
              <a:t>nt</a:t>
            </a:r>
            <a:r>
              <a:rPr dirty="0" baseline="-36805" sz="6000" spc="-877">
                <a:solidFill>
                  <a:srgbClr val="F29C31"/>
                </a:solidFill>
                <a:latin typeface="Tahoma"/>
                <a:cs typeface="Tahoma"/>
              </a:rPr>
              <a:t>_</a:t>
            </a:r>
            <a:endParaRPr baseline="-36805" sz="6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1380" y="2328609"/>
            <a:ext cx="16494760" cy="186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90"/>
              </a:spcBef>
            </a:pP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dirty="0" sz="40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40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Verdana"/>
                <a:cs typeface="Verdana"/>
              </a:rPr>
              <a:t>employed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40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00" spc="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Verdana"/>
                <a:cs typeface="Verdana"/>
              </a:rPr>
              <a:t>system,</a:t>
            </a:r>
            <a:r>
              <a:rPr dirty="0" sz="4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25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dirty="0" sz="4000" spc="-1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dirty="0" sz="4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dirty="0" sz="4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4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20">
                <a:solidFill>
                  <a:srgbClr val="FFFFFF"/>
                </a:solidFill>
                <a:latin typeface="Verdana"/>
                <a:cs typeface="Verdana"/>
              </a:rPr>
              <a:t>AES</a:t>
            </a:r>
            <a:r>
              <a:rPr dirty="0" sz="4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20">
                <a:solidFill>
                  <a:srgbClr val="FFFFFF"/>
                </a:solidFill>
                <a:latin typeface="Verdana"/>
                <a:cs typeface="Verdana"/>
              </a:rPr>
              <a:t>(Advanced</a:t>
            </a:r>
            <a:r>
              <a:rPr dirty="0" sz="4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dirty="0" sz="4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Standard) </a:t>
            </a:r>
            <a:r>
              <a:rPr dirty="0" sz="4000" spc="-1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4000" spc="6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40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Verdana"/>
                <a:cs typeface="Verdana"/>
              </a:rPr>
              <a:t>protection</a:t>
            </a:r>
            <a:r>
              <a:rPr dirty="0" sz="4000" spc="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00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4000" spc="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55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4000" spc="5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dirty="0" sz="4000" spc="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380" y="4176458"/>
            <a:ext cx="1177671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30220" algn="l"/>
                <a:tab pos="6740525" algn="l"/>
                <a:tab pos="9502140" algn="l"/>
              </a:tabLst>
            </a:pPr>
            <a:r>
              <a:rPr dirty="0" sz="4000" spc="110">
                <a:solidFill>
                  <a:srgbClr val="FFFFFF"/>
                </a:solidFill>
                <a:latin typeface="Verdana"/>
                <a:cs typeface="Verdana"/>
              </a:rPr>
              <a:t>detecting	</a:t>
            </a:r>
            <a:r>
              <a:rPr dirty="0" sz="4000" spc="25">
                <a:solidFill>
                  <a:srgbClr val="FFFFFF"/>
                </a:solidFill>
                <a:latin typeface="Verdana"/>
                <a:cs typeface="Verdana"/>
              </a:rPr>
              <a:t>ransomware	behavior	</a:t>
            </a:r>
            <a:r>
              <a:rPr dirty="0" sz="4000" spc="-50">
                <a:solidFill>
                  <a:srgbClr val="FFFFFF"/>
                </a:solidFill>
                <a:latin typeface="Verdana"/>
                <a:cs typeface="Verdana"/>
              </a:rPr>
              <a:t>patterns.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72860" y="4176458"/>
            <a:ext cx="974725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2493" y="4176458"/>
            <a:ext cx="275336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52040" algn="l"/>
              </a:tabLst>
            </a:pPr>
            <a:r>
              <a:rPr dirty="0" sz="4000" spc="-1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2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3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380" y="4786058"/>
            <a:ext cx="16494125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5"/>
              </a:spcBef>
              <a:tabLst>
                <a:tab pos="2808605" algn="l"/>
                <a:tab pos="4832985" algn="l"/>
                <a:tab pos="7447915" algn="l"/>
                <a:tab pos="10450830" algn="l"/>
                <a:tab pos="13297535" algn="l"/>
              </a:tabLst>
            </a:pP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2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2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1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0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1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3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60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1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2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1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 spc="-28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00" spc="2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17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1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0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0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1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40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1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000" spc="1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000" spc="2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dirty="0" sz="40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000" spc="-22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2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000" spc="-2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4000" spc="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3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000" spc="-6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4844" y="6282117"/>
            <a:ext cx="69056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416" y="871143"/>
            <a:ext cx="7537450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5052" sz="6300" spc="-157">
                <a:solidFill>
                  <a:srgbClr val="F4A543"/>
                </a:solidFill>
              </a:rPr>
              <a:t>_</a:t>
            </a:r>
            <a:r>
              <a:rPr dirty="0" sz="4850" spc="-105">
                <a:latin typeface="Tahoma"/>
                <a:cs typeface="Tahoma"/>
              </a:rPr>
              <a:t>R</a:t>
            </a:r>
            <a:r>
              <a:rPr dirty="0" u="heavy" sz="4850" spc="-105">
                <a:uFill>
                  <a:solidFill>
                    <a:srgbClr val="F3A442"/>
                  </a:solidFill>
                </a:uFill>
                <a:latin typeface="Tahoma"/>
                <a:cs typeface="Tahoma"/>
              </a:rPr>
              <a:t>esult</a:t>
            </a:r>
            <a:r>
              <a:rPr dirty="0" baseline="-35052" sz="6300" spc="-157">
                <a:solidFill>
                  <a:srgbClr val="F4A543"/>
                </a:solidFill>
              </a:rPr>
              <a:t>_</a:t>
            </a:r>
            <a:r>
              <a:rPr dirty="0" sz="4850" spc="-105">
                <a:latin typeface="Tahoma"/>
                <a:cs typeface="Tahoma"/>
              </a:rPr>
              <a:t>(Output</a:t>
            </a:r>
            <a:r>
              <a:rPr dirty="0" sz="4850" spc="-75">
                <a:latin typeface="Tahoma"/>
                <a:cs typeface="Tahoma"/>
              </a:rPr>
              <a:t> </a:t>
            </a:r>
            <a:r>
              <a:rPr dirty="0" sz="4850" spc="30">
                <a:latin typeface="Tahoma"/>
                <a:cs typeface="Tahoma"/>
              </a:rPr>
              <a:t>Image)</a:t>
            </a:r>
            <a:endParaRPr sz="48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6475" y="1838159"/>
            <a:ext cx="16373475" cy="6896734"/>
            <a:chOff x="956475" y="1838159"/>
            <a:chExt cx="16373475" cy="6896734"/>
          </a:xfrm>
        </p:grpSpPr>
        <p:sp>
          <p:nvSpPr>
            <p:cNvPr id="4" name="object 4"/>
            <p:cNvSpPr/>
            <p:nvPr/>
          </p:nvSpPr>
          <p:spPr>
            <a:xfrm>
              <a:off x="3097803" y="1858400"/>
              <a:ext cx="6390640" cy="0"/>
            </a:xfrm>
            <a:custGeom>
              <a:avLst/>
              <a:gdLst/>
              <a:ahLst/>
              <a:cxnLst/>
              <a:rect l="l" t="t" r="r" b="b"/>
              <a:pathLst>
                <a:path w="6390640" h="0">
                  <a:moveTo>
                    <a:pt x="0" y="0"/>
                  </a:moveTo>
                  <a:lnTo>
                    <a:pt x="2928853" y="0"/>
                  </a:lnTo>
                </a:path>
                <a:path w="6390640" h="0">
                  <a:moveTo>
                    <a:pt x="2928788" y="0"/>
                  </a:moveTo>
                  <a:lnTo>
                    <a:pt x="4260120" y="0"/>
                  </a:lnTo>
                </a:path>
                <a:path w="6390640" h="0">
                  <a:moveTo>
                    <a:pt x="4260054" y="0"/>
                  </a:moveTo>
                  <a:lnTo>
                    <a:pt x="6390146" y="0"/>
                  </a:lnTo>
                </a:path>
              </a:pathLst>
            </a:custGeom>
            <a:ln w="40480">
              <a:solidFill>
                <a:srgbClr val="F3A4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75" y="2671229"/>
              <a:ext cx="16373473" cy="6063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339" y="900976"/>
            <a:ext cx="368998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75">
                <a:latin typeface="Tahoma"/>
                <a:cs typeface="Tahoma"/>
              </a:rPr>
              <a:t>C</a:t>
            </a:r>
            <a:r>
              <a:rPr dirty="0" spc="265">
                <a:latin typeface="Tahoma"/>
                <a:cs typeface="Tahoma"/>
              </a:rPr>
              <a:t>o</a:t>
            </a:r>
            <a:r>
              <a:rPr dirty="0" spc="305">
                <a:latin typeface="Tahoma"/>
                <a:cs typeface="Tahoma"/>
              </a:rPr>
              <a:t>n</a:t>
            </a:r>
            <a:r>
              <a:rPr dirty="0" spc="370">
                <a:latin typeface="Tahoma"/>
                <a:cs typeface="Tahoma"/>
              </a:rPr>
              <a:t>c</a:t>
            </a:r>
            <a:r>
              <a:rPr dirty="0" spc="180">
                <a:latin typeface="Tahoma"/>
                <a:cs typeface="Tahoma"/>
              </a:rPr>
              <a:t>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3156" y="1885211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39090">
            <a:solidFill>
              <a:srgbClr val="F193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62150" y="2175891"/>
            <a:ext cx="16437610" cy="372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50" spc="45">
                <a:solidFill>
                  <a:srgbClr val="F4ECEC"/>
                </a:solidFill>
                <a:latin typeface="Verdana"/>
                <a:cs typeface="Verdana"/>
              </a:rPr>
              <a:t>Ransomware </a:t>
            </a:r>
            <a:r>
              <a:rPr dirty="0" sz="4050" spc="25">
                <a:solidFill>
                  <a:srgbClr val="F4ECEC"/>
                </a:solidFill>
                <a:latin typeface="Verdana"/>
                <a:cs typeface="Verdana"/>
              </a:rPr>
              <a:t>remains </a:t>
            </a:r>
            <a:r>
              <a:rPr dirty="0" sz="4050" spc="-45">
                <a:solidFill>
                  <a:srgbClr val="F4ECEC"/>
                </a:solidFill>
                <a:latin typeface="Verdana"/>
                <a:cs typeface="Verdana"/>
              </a:rPr>
              <a:t>a </a:t>
            </a:r>
            <a:r>
              <a:rPr dirty="0" sz="4050" spc="50">
                <a:solidFill>
                  <a:srgbClr val="F4ECEC"/>
                </a:solidFill>
                <a:latin typeface="Verdana"/>
                <a:cs typeface="Verdana"/>
              </a:rPr>
              <a:t>signiﬁcant </a:t>
            </a:r>
            <a:r>
              <a:rPr dirty="0" sz="4050" spc="-5">
                <a:solidFill>
                  <a:srgbClr val="F4ECEC"/>
                </a:solidFill>
                <a:latin typeface="Verdana"/>
                <a:cs typeface="Verdana"/>
              </a:rPr>
              <a:t>cybersecurity </a:t>
            </a:r>
            <a:r>
              <a:rPr dirty="0" sz="4050" spc="-80">
                <a:solidFill>
                  <a:srgbClr val="F4ECEC"/>
                </a:solidFill>
                <a:latin typeface="Verdana"/>
                <a:cs typeface="Verdana"/>
              </a:rPr>
              <a:t>threat, </a:t>
            </a:r>
            <a:r>
              <a:rPr dirty="0" sz="4050" spc="140">
                <a:solidFill>
                  <a:srgbClr val="F4ECEC"/>
                </a:solidFill>
                <a:latin typeface="Verdana"/>
                <a:cs typeface="Verdana"/>
              </a:rPr>
              <a:t>but </a:t>
            </a:r>
            <a:r>
              <a:rPr dirty="0" sz="4050" spc="-25">
                <a:solidFill>
                  <a:srgbClr val="F4ECEC"/>
                </a:solidFill>
                <a:latin typeface="Verdana"/>
                <a:cs typeface="Verdana"/>
              </a:rPr>
              <a:t>by </a:t>
            </a:r>
            <a:r>
              <a:rPr dirty="0" sz="4050" spc="-141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14">
                <a:solidFill>
                  <a:srgbClr val="F4ECEC"/>
                </a:solidFill>
                <a:latin typeface="Verdana"/>
                <a:cs typeface="Verdana"/>
              </a:rPr>
              <a:t>adopting</a:t>
            </a:r>
            <a:r>
              <a:rPr dirty="0" sz="4050" spc="12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5">
                <a:solidFill>
                  <a:srgbClr val="F4ECEC"/>
                </a:solidFill>
                <a:latin typeface="Verdana"/>
                <a:cs typeface="Verdana"/>
              </a:rPr>
              <a:t>proactive</a:t>
            </a:r>
            <a:r>
              <a:rPr dirty="0" sz="4050" spc="1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5">
                <a:solidFill>
                  <a:srgbClr val="F4ECEC"/>
                </a:solidFill>
                <a:latin typeface="Verdana"/>
                <a:cs typeface="Verdana"/>
              </a:rPr>
              <a:t>measures</a:t>
            </a:r>
            <a:r>
              <a:rPr dirty="0" sz="4050" spc="1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14">
                <a:solidFill>
                  <a:srgbClr val="F4ECEC"/>
                </a:solidFill>
                <a:latin typeface="Verdana"/>
                <a:cs typeface="Verdana"/>
              </a:rPr>
              <a:t>and</a:t>
            </a:r>
            <a:r>
              <a:rPr dirty="0" sz="4050" spc="12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4ECEC"/>
                </a:solidFill>
                <a:latin typeface="Verdana"/>
                <a:cs typeface="Verdana"/>
              </a:rPr>
              <a:t>leveraging</a:t>
            </a:r>
            <a:r>
              <a:rPr dirty="0" sz="4050" spc="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50">
                <a:solidFill>
                  <a:srgbClr val="F4ECEC"/>
                </a:solidFill>
                <a:latin typeface="Verdana"/>
                <a:cs typeface="Verdana"/>
              </a:rPr>
              <a:t>advanced </a:t>
            </a:r>
            <a:r>
              <a:rPr dirty="0" sz="4050" spc="-141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0">
                <a:solidFill>
                  <a:srgbClr val="F4ECEC"/>
                </a:solidFill>
                <a:latin typeface="Verdana"/>
                <a:cs typeface="Verdana"/>
              </a:rPr>
              <a:t>technologies,</a:t>
            </a:r>
            <a:r>
              <a:rPr dirty="0" sz="4050" spc="-29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25">
                <a:solidFill>
                  <a:srgbClr val="F4ECEC"/>
                </a:solidFill>
                <a:latin typeface="Verdana"/>
                <a:cs typeface="Verdana"/>
              </a:rPr>
              <a:t>organizations</a:t>
            </a:r>
            <a:r>
              <a:rPr dirty="0" sz="4050" spc="-29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00">
                <a:solidFill>
                  <a:srgbClr val="F4ECEC"/>
                </a:solidFill>
                <a:latin typeface="Verdana"/>
                <a:cs typeface="Verdana"/>
              </a:rPr>
              <a:t>can</a:t>
            </a:r>
            <a:r>
              <a:rPr dirty="0" sz="4050" spc="-29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95">
                <a:solidFill>
                  <a:srgbClr val="F4ECEC"/>
                </a:solidFill>
                <a:latin typeface="Verdana"/>
                <a:cs typeface="Verdana"/>
              </a:rPr>
              <a:t>enhance</a:t>
            </a:r>
            <a:r>
              <a:rPr dirty="0" sz="4050" spc="-29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25">
                <a:solidFill>
                  <a:srgbClr val="F4ECEC"/>
                </a:solidFill>
                <a:latin typeface="Verdana"/>
                <a:cs typeface="Verdana"/>
              </a:rPr>
              <a:t>their</a:t>
            </a:r>
            <a:r>
              <a:rPr dirty="0" sz="4050" spc="-29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5">
                <a:solidFill>
                  <a:srgbClr val="F4ECEC"/>
                </a:solidFill>
                <a:latin typeface="Verdana"/>
                <a:cs typeface="Verdana"/>
              </a:rPr>
              <a:t>defenses</a:t>
            </a:r>
            <a:r>
              <a:rPr dirty="0" sz="4050" spc="-29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30">
                <a:solidFill>
                  <a:srgbClr val="F4ECEC"/>
                </a:solidFill>
                <a:latin typeface="Verdana"/>
                <a:cs typeface="Verdana"/>
              </a:rPr>
              <a:t>against </a:t>
            </a:r>
            <a:r>
              <a:rPr dirty="0" sz="4050" spc="-1410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80">
                <a:solidFill>
                  <a:srgbClr val="F4ECEC"/>
                </a:solidFill>
                <a:latin typeface="Verdana"/>
                <a:cs typeface="Verdana"/>
              </a:rPr>
              <a:t>such </a:t>
            </a:r>
            <a:r>
              <a:rPr dirty="0" sz="4050" spc="-90">
                <a:solidFill>
                  <a:srgbClr val="F4ECEC"/>
                </a:solidFill>
                <a:latin typeface="Verdana"/>
                <a:cs typeface="Verdana"/>
              </a:rPr>
              <a:t>attacks. </a:t>
            </a:r>
            <a:r>
              <a:rPr dirty="0" sz="4050" spc="-220">
                <a:solidFill>
                  <a:srgbClr val="F4ECEC"/>
                </a:solidFill>
                <a:latin typeface="Verdana"/>
                <a:cs typeface="Verdana"/>
              </a:rPr>
              <a:t>It </a:t>
            </a:r>
            <a:r>
              <a:rPr dirty="0" sz="4050" spc="-80">
                <a:solidFill>
                  <a:srgbClr val="F4ECEC"/>
                </a:solidFill>
                <a:latin typeface="Verdana"/>
                <a:cs typeface="Verdana"/>
              </a:rPr>
              <a:t>is </a:t>
            </a:r>
            <a:r>
              <a:rPr dirty="0" sz="4050" spc="35">
                <a:solidFill>
                  <a:srgbClr val="F4ECEC"/>
                </a:solidFill>
                <a:latin typeface="Verdana"/>
                <a:cs typeface="Verdana"/>
              </a:rPr>
              <a:t>crucial </a:t>
            </a:r>
            <a:r>
              <a:rPr dirty="0" sz="4050" spc="20">
                <a:solidFill>
                  <a:srgbClr val="F4ECEC"/>
                </a:solidFill>
                <a:latin typeface="Verdana"/>
                <a:cs typeface="Verdana"/>
              </a:rPr>
              <a:t>to </a:t>
            </a:r>
            <a:r>
              <a:rPr dirty="0" sz="4050" spc="-95">
                <a:solidFill>
                  <a:srgbClr val="F4ECEC"/>
                </a:solidFill>
                <a:latin typeface="Verdana"/>
                <a:cs typeface="Verdana"/>
              </a:rPr>
              <a:t>stay </a:t>
            </a:r>
            <a:r>
              <a:rPr dirty="0" sz="4050" spc="-50">
                <a:solidFill>
                  <a:srgbClr val="F4ECEC"/>
                </a:solidFill>
                <a:latin typeface="Verdana"/>
                <a:cs typeface="Verdana"/>
              </a:rPr>
              <a:t>vigilant, </a:t>
            </a:r>
            <a:r>
              <a:rPr dirty="0" sz="4050" spc="50">
                <a:solidFill>
                  <a:srgbClr val="F4ECEC"/>
                </a:solidFill>
                <a:latin typeface="Verdana"/>
                <a:cs typeface="Verdana"/>
              </a:rPr>
              <a:t>continuously </a:t>
            </a:r>
            <a:r>
              <a:rPr dirty="0" sz="4050" spc="90">
                <a:solidFill>
                  <a:srgbClr val="F4ECEC"/>
                </a:solidFill>
                <a:latin typeface="Verdana"/>
                <a:cs typeface="Verdana"/>
              </a:rPr>
              <a:t>update </a:t>
            </a:r>
            <a:r>
              <a:rPr dirty="0" sz="4050" spc="9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-20">
                <a:solidFill>
                  <a:srgbClr val="F4ECEC"/>
                </a:solidFill>
                <a:latin typeface="Verdana"/>
                <a:cs typeface="Verdana"/>
              </a:rPr>
              <a:t>security </a:t>
            </a:r>
            <a:r>
              <a:rPr dirty="0" sz="4050" spc="-65">
                <a:solidFill>
                  <a:srgbClr val="F4ECEC"/>
                </a:solidFill>
                <a:latin typeface="Verdana"/>
                <a:cs typeface="Verdana"/>
              </a:rPr>
              <a:t>measures, </a:t>
            </a:r>
            <a:r>
              <a:rPr dirty="0" sz="4050" spc="114">
                <a:solidFill>
                  <a:srgbClr val="F4ECEC"/>
                </a:solidFill>
                <a:latin typeface="Verdana"/>
                <a:cs typeface="Verdana"/>
              </a:rPr>
              <a:t>and </a:t>
            </a:r>
            <a:r>
              <a:rPr dirty="0" sz="4050" spc="5">
                <a:solidFill>
                  <a:srgbClr val="F4ECEC"/>
                </a:solidFill>
                <a:latin typeface="Verdana"/>
                <a:cs typeface="Verdana"/>
              </a:rPr>
              <a:t>collaborate </a:t>
            </a:r>
            <a:r>
              <a:rPr dirty="0" sz="4050" spc="110">
                <a:solidFill>
                  <a:srgbClr val="F4ECEC"/>
                </a:solidFill>
                <a:latin typeface="Verdana"/>
                <a:cs typeface="Verdana"/>
              </a:rPr>
              <a:t>with </a:t>
            </a:r>
            <a:r>
              <a:rPr dirty="0" sz="4050" spc="-5">
                <a:solidFill>
                  <a:srgbClr val="F4ECEC"/>
                </a:solidFill>
                <a:latin typeface="Verdana"/>
                <a:cs typeface="Verdana"/>
              </a:rPr>
              <a:t>cybersecurity </a:t>
            </a:r>
            <a:r>
              <a:rPr dirty="0" sz="4050" spc="-20">
                <a:solidFill>
                  <a:srgbClr val="F4ECEC"/>
                </a:solidFill>
                <a:latin typeface="Verdana"/>
                <a:cs typeface="Verdana"/>
              </a:rPr>
              <a:t>experts </a:t>
            </a:r>
            <a:r>
              <a:rPr dirty="0" sz="4050" spc="-1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-35">
                <a:solidFill>
                  <a:srgbClr val="F4ECEC"/>
                </a:solidFill>
                <a:latin typeface="Verdana"/>
                <a:cs typeface="Verdana"/>
              </a:rPr>
              <a:t>t</a:t>
            </a:r>
            <a:r>
              <a:rPr dirty="0" sz="4050" spc="80">
                <a:solidFill>
                  <a:srgbClr val="F4ECEC"/>
                </a:solidFill>
                <a:latin typeface="Verdana"/>
                <a:cs typeface="Verdana"/>
              </a:rPr>
              <a:t>o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90">
                <a:solidFill>
                  <a:srgbClr val="F4ECEC"/>
                </a:solidFill>
                <a:latin typeface="Verdana"/>
                <a:cs typeface="Verdana"/>
              </a:rPr>
              <a:t>mitiga</a:t>
            </a:r>
            <a:r>
              <a:rPr dirty="0" sz="4050" spc="-15">
                <a:solidFill>
                  <a:srgbClr val="F4ECEC"/>
                </a:solidFill>
                <a:latin typeface="Verdana"/>
                <a:cs typeface="Verdana"/>
              </a:rPr>
              <a:t>t</a:t>
            </a:r>
            <a:r>
              <a:rPr dirty="0" sz="4050" spc="30">
                <a:solidFill>
                  <a:srgbClr val="F4ECEC"/>
                </a:solidFill>
                <a:latin typeface="Verdana"/>
                <a:cs typeface="Verdana"/>
              </a:rPr>
              <a:t>e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85">
                <a:solidFill>
                  <a:srgbClr val="F4ECEC"/>
                </a:solidFill>
                <a:latin typeface="Verdana"/>
                <a:cs typeface="Verdana"/>
              </a:rPr>
              <a:t>the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-140">
                <a:solidFill>
                  <a:srgbClr val="F4ECEC"/>
                </a:solidFill>
                <a:latin typeface="Verdana"/>
                <a:cs typeface="Verdana"/>
              </a:rPr>
              <a:t>r</a:t>
            </a:r>
            <a:r>
              <a:rPr dirty="0" sz="4050" spc="-35">
                <a:solidFill>
                  <a:srgbClr val="F4ECEC"/>
                </a:solidFill>
                <a:latin typeface="Verdana"/>
                <a:cs typeface="Verdana"/>
              </a:rPr>
              <a:t>is</a:t>
            </a:r>
            <a:r>
              <a:rPr dirty="0" sz="4050" spc="-120">
                <a:solidFill>
                  <a:srgbClr val="F4ECEC"/>
                </a:solidFill>
                <a:latin typeface="Verdana"/>
                <a:cs typeface="Verdana"/>
              </a:rPr>
              <a:t>k</a:t>
            </a:r>
            <a:r>
              <a:rPr dirty="0" sz="4050" spc="-135">
                <a:solidFill>
                  <a:srgbClr val="F4ECEC"/>
                </a:solidFill>
                <a:latin typeface="Verdana"/>
                <a:cs typeface="Verdana"/>
              </a:rPr>
              <a:t>s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85">
                <a:solidFill>
                  <a:srgbClr val="F4ECEC"/>
                </a:solidFill>
                <a:latin typeface="Verdana"/>
                <a:cs typeface="Verdana"/>
              </a:rPr>
              <a:t>posed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155">
                <a:solidFill>
                  <a:srgbClr val="F4ECEC"/>
                </a:solidFill>
                <a:latin typeface="Verdana"/>
                <a:cs typeface="Verdana"/>
              </a:rPr>
              <a:t>b</a:t>
            </a:r>
            <a:r>
              <a:rPr dirty="0" sz="4050" spc="-204">
                <a:solidFill>
                  <a:srgbClr val="F4ECEC"/>
                </a:solidFill>
                <a:latin typeface="Verdana"/>
                <a:cs typeface="Verdana"/>
              </a:rPr>
              <a:t>y</a:t>
            </a:r>
            <a:r>
              <a:rPr dirty="0" sz="4050" spc="-365">
                <a:solidFill>
                  <a:srgbClr val="F4ECEC"/>
                </a:solidFill>
                <a:latin typeface="Verdana"/>
                <a:cs typeface="Verdana"/>
              </a:rPr>
              <a:t> </a:t>
            </a:r>
            <a:r>
              <a:rPr dirty="0" sz="4050" spc="-300">
                <a:solidFill>
                  <a:srgbClr val="F4ECEC"/>
                </a:solidFill>
                <a:latin typeface="Verdana"/>
                <a:cs typeface="Verdana"/>
              </a:rPr>
              <a:t>r</a:t>
            </a:r>
            <a:r>
              <a:rPr dirty="0" sz="4050" spc="75">
                <a:solidFill>
                  <a:srgbClr val="F4ECEC"/>
                </a:solidFill>
                <a:latin typeface="Verdana"/>
                <a:cs typeface="Verdana"/>
              </a:rPr>
              <a:t>anso</a:t>
            </a:r>
            <a:r>
              <a:rPr dirty="0" sz="4050" spc="80">
                <a:solidFill>
                  <a:srgbClr val="F4ECEC"/>
                </a:solidFill>
                <a:latin typeface="Verdana"/>
                <a:cs typeface="Verdana"/>
              </a:rPr>
              <a:t>m</a:t>
            </a:r>
            <a:r>
              <a:rPr dirty="0" sz="4050" spc="180">
                <a:solidFill>
                  <a:srgbClr val="F4ECEC"/>
                </a:solidFill>
                <a:latin typeface="Verdana"/>
                <a:cs typeface="Verdana"/>
              </a:rPr>
              <a:t>w</a:t>
            </a:r>
            <a:r>
              <a:rPr dirty="0" sz="4050" spc="-90">
                <a:solidFill>
                  <a:srgbClr val="F4ECEC"/>
                </a:solidFill>
                <a:latin typeface="Verdana"/>
                <a:cs typeface="Verdana"/>
              </a:rPr>
              <a:t>a</a:t>
            </a:r>
            <a:r>
              <a:rPr dirty="0" sz="4050" spc="-120">
                <a:solidFill>
                  <a:srgbClr val="F4ECEC"/>
                </a:solidFill>
                <a:latin typeface="Verdana"/>
                <a:cs typeface="Verdana"/>
              </a:rPr>
              <a:t>r</a:t>
            </a:r>
            <a:r>
              <a:rPr dirty="0" sz="4050" spc="-295">
                <a:solidFill>
                  <a:srgbClr val="F4ECEC"/>
                </a:solidFill>
                <a:latin typeface="Verdana"/>
                <a:cs typeface="Verdana"/>
              </a:rPr>
              <a:t>e.</a:t>
            </a:r>
            <a:endParaRPr sz="4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616" y="760996"/>
            <a:ext cx="696277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6936740" algn="l"/>
              </a:tabLst>
            </a:pPr>
            <a:r>
              <a:rPr dirty="0" baseline="-28472" sz="6000" spc="-2895">
                <a:solidFill>
                  <a:srgbClr val="F8A145"/>
                </a:solidFill>
              </a:rPr>
              <a:t>_</a:t>
            </a:r>
            <a:r>
              <a:rPr dirty="0" sz="4850" spc="-1725">
                <a:latin typeface="Tahoma"/>
                <a:cs typeface="Tahoma"/>
              </a:rPr>
              <a:t>F</a:t>
            </a:r>
            <a:r>
              <a:rPr dirty="0" baseline="-28472" sz="6000" spc="-1312">
                <a:solidFill>
                  <a:srgbClr val="F8A145"/>
                </a:solidFill>
              </a:rPr>
              <a:t>_</a:t>
            </a:r>
            <a:r>
              <a:rPr dirty="0" u="heavy" sz="4850" spc="20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utu</a:t>
            </a:r>
            <a:r>
              <a:rPr dirty="0" u="heavy" sz="4850" spc="114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r</a:t>
            </a:r>
            <a:r>
              <a:rPr dirty="0" u="heavy" sz="4850" spc="25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4850" spc="-5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4850" spc="25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S</a:t>
            </a:r>
            <a:r>
              <a:rPr dirty="0" u="heavy" sz="4850" spc="18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c</a:t>
            </a:r>
            <a:r>
              <a:rPr dirty="0" u="heavy" sz="4850" spc="29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op</a:t>
            </a:r>
            <a:r>
              <a:rPr dirty="0" u="heavy" sz="4850" spc="25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4850">
                <a:uFill>
                  <a:solidFill>
                    <a:srgbClr val="F7A044"/>
                  </a:solidFill>
                </a:uFill>
                <a:latin typeface="Tahoma"/>
                <a:cs typeface="Tahoma"/>
              </a:rPr>
              <a:t>	</a:t>
            </a:r>
            <a:endParaRPr sz="4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2150" y="1759102"/>
            <a:ext cx="16436975" cy="4338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10"/>
              </a:spcBef>
            </a:pPr>
            <a:r>
              <a:rPr dirty="0" sz="4050" spc="10">
                <a:solidFill>
                  <a:srgbClr val="F4F0F0"/>
                </a:solidFill>
                <a:latin typeface="Verdana"/>
                <a:cs typeface="Verdana"/>
              </a:rPr>
              <a:t>The 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future </a:t>
            </a:r>
            <a:r>
              <a:rPr dirty="0" sz="4050" spc="65">
                <a:solidFill>
                  <a:srgbClr val="F4F0F0"/>
                </a:solidFill>
                <a:latin typeface="Verdana"/>
                <a:cs typeface="Verdana"/>
              </a:rPr>
              <a:t>scope </a:t>
            </a:r>
            <a:r>
              <a:rPr dirty="0" sz="4050" spc="15">
                <a:solidFill>
                  <a:srgbClr val="F4F0F0"/>
                </a:solidFill>
                <a:latin typeface="Verdana"/>
                <a:cs typeface="Verdana"/>
              </a:rPr>
              <a:t>of </a:t>
            </a:r>
            <a:r>
              <a:rPr dirty="0" sz="4050" spc="85">
                <a:solidFill>
                  <a:srgbClr val="F4F0F0"/>
                </a:solidFill>
                <a:latin typeface="Verdana"/>
                <a:cs typeface="Verdana"/>
              </a:rPr>
              <a:t>the </a:t>
            </a:r>
            <a:r>
              <a:rPr dirty="0" sz="4050" spc="-30">
                <a:solidFill>
                  <a:srgbClr val="F4F0F0"/>
                </a:solidFill>
                <a:latin typeface="Verdana"/>
                <a:cs typeface="Verdana"/>
              </a:rPr>
              <a:t>system </a:t>
            </a:r>
            <a:r>
              <a:rPr dirty="0" sz="4050" spc="65">
                <a:solidFill>
                  <a:srgbClr val="F4F0F0"/>
                </a:solidFill>
                <a:latin typeface="Verdana"/>
                <a:cs typeface="Verdana"/>
              </a:rPr>
              <a:t>includes 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further </a:t>
            </a:r>
            <a:r>
              <a:rPr dirty="0" sz="4050" spc="-25">
                <a:solidFill>
                  <a:srgbClr val="F4F0F0"/>
                </a:solidFill>
                <a:latin typeface="Verdana"/>
                <a:cs typeface="Verdana"/>
              </a:rPr>
              <a:t>research </a:t>
            </a:r>
            <a:r>
              <a:rPr dirty="0" sz="4050" spc="50">
                <a:solidFill>
                  <a:srgbClr val="F4F0F0"/>
                </a:solidFill>
                <a:latin typeface="Verdana"/>
                <a:cs typeface="Verdana"/>
              </a:rPr>
              <a:t>into </a:t>
            </a:r>
            <a:r>
              <a:rPr dirty="0" sz="4050" spc="5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70">
                <a:solidFill>
                  <a:srgbClr val="F4F0F0"/>
                </a:solidFill>
                <a:latin typeface="Verdana"/>
                <a:cs typeface="Verdana"/>
              </a:rPr>
              <a:t>AI-driven </a:t>
            </a:r>
            <a:r>
              <a:rPr dirty="0" sz="4050" spc="10">
                <a:solidFill>
                  <a:srgbClr val="F4F0F0"/>
                </a:solidFill>
                <a:latin typeface="Verdana"/>
                <a:cs typeface="Verdana"/>
              </a:rPr>
              <a:t>ransomware </a:t>
            </a:r>
            <a:r>
              <a:rPr dirty="0" sz="4050" spc="80">
                <a:solidFill>
                  <a:srgbClr val="F4F0F0"/>
                </a:solidFill>
                <a:latin typeface="Verdana"/>
                <a:cs typeface="Verdana"/>
              </a:rPr>
              <a:t>detection </a:t>
            </a:r>
            <a:r>
              <a:rPr dirty="0" sz="4050" spc="10">
                <a:solidFill>
                  <a:srgbClr val="F4F0F0"/>
                </a:solidFill>
                <a:latin typeface="Verdana"/>
                <a:cs typeface="Verdana"/>
              </a:rPr>
              <a:t>techniques, </a:t>
            </a:r>
            <a:r>
              <a:rPr dirty="0" sz="4050" spc="75">
                <a:solidFill>
                  <a:srgbClr val="F4F0F0"/>
                </a:solidFill>
                <a:latin typeface="Verdana"/>
                <a:cs typeface="Verdana"/>
              </a:rPr>
              <a:t>development </a:t>
            </a:r>
            <a:r>
              <a:rPr dirty="0" sz="4050" spc="15">
                <a:solidFill>
                  <a:srgbClr val="F4F0F0"/>
                </a:solidFill>
                <a:latin typeface="Verdana"/>
                <a:cs typeface="Verdana"/>
              </a:rPr>
              <a:t>of </a:t>
            </a:r>
            <a:r>
              <a:rPr dirty="0" sz="4050" spc="2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75">
                <a:solidFill>
                  <a:srgbClr val="F4F0F0"/>
                </a:solidFill>
                <a:latin typeface="Verdana"/>
                <a:cs typeface="Verdana"/>
              </a:rPr>
              <a:t>more</a:t>
            </a:r>
            <a:r>
              <a:rPr dirty="0" sz="4050" spc="8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4F0F0"/>
                </a:solidFill>
                <a:latin typeface="Verdana"/>
                <a:cs typeface="Verdana"/>
              </a:rPr>
              <a:t>resilient</a:t>
            </a:r>
            <a:r>
              <a:rPr dirty="0" sz="4050" spc="-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60">
                <a:solidFill>
                  <a:srgbClr val="F4F0F0"/>
                </a:solidFill>
                <a:latin typeface="Verdana"/>
                <a:cs typeface="Verdana"/>
              </a:rPr>
              <a:t>encryption</a:t>
            </a:r>
            <a:r>
              <a:rPr dirty="0" sz="4050" spc="6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20">
                <a:solidFill>
                  <a:srgbClr val="F4F0F0"/>
                </a:solidFill>
                <a:latin typeface="Verdana"/>
                <a:cs typeface="Verdana"/>
              </a:rPr>
              <a:t>methods,</a:t>
            </a:r>
            <a:r>
              <a:rPr dirty="0" sz="4050" spc="146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14">
                <a:solidFill>
                  <a:srgbClr val="F4F0F0"/>
                </a:solidFill>
                <a:latin typeface="Verdana"/>
                <a:cs typeface="Verdana"/>
              </a:rPr>
              <a:t>and</a:t>
            </a:r>
            <a:r>
              <a:rPr dirty="0" sz="4050" spc="12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25">
                <a:solidFill>
                  <a:srgbClr val="F4F0F0"/>
                </a:solidFill>
                <a:latin typeface="Verdana"/>
                <a:cs typeface="Verdana"/>
              </a:rPr>
              <a:t>international 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25">
                <a:solidFill>
                  <a:srgbClr val="F4F0F0"/>
                </a:solidFill>
                <a:latin typeface="Verdana"/>
                <a:cs typeface="Verdana"/>
              </a:rPr>
              <a:t>collaboration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20">
                <a:solidFill>
                  <a:srgbClr val="F4F0F0"/>
                </a:solidFill>
                <a:latin typeface="Verdana"/>
                <a:cs typeface="Verdana"/>
              </a:rPr>
              <a:t>to</a:t>
            </a:r>
            <a:r>
              <a:rPr dirty="0" sz="4050" spc="2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30">
                <a:solidFill>
                  <a:srgbClr val="F4F0F0"/>
                </a:solidFill>
                <a:latin typeface="Verdana"/>
                <a:cs typeface="Verdana"/>
              </a:rPr>
              <a:t>combat</a:t>
            </a:r>
            <a:r>
              <a:rPr dirty="0" sz="4050" spc="13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0">
                <a:solidFill>
                  <a:srgbClr val="F4F0F0"/>
                </a:solidFill>
                <a:latin typeface="Verdana"/>
                <a:cs typeface="Verdana"/>
              </a:rPr>
              <a:t>ransomware</a:t>
            </a:r>
            <a:r>
              <a:rPr dirty="0" sz="4050" spc="1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25">
                <a:solidFill>
                  <a:srgbClr val="F4F0F0"/>
                </a:solidFill>
                <a:latin typeface="Verdana"/>
                <a:cs typeface="Verdana"/>
              </a:rPr>
              <a:t>on</a:t>
            </a:r>
            <a:r>
              <a:rPr dirty="0" sz="4050" spc="13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4F0F0"/>
                </a:solidFill>
                <a:latin typeface="Verdana"/>
                <a:cs typeface="Verdana"/>
              </a:rPr>
              <a:t>a</a:t>
            </a:r>
            <a:r>
              <a:rPr dirty="0" sz="4050" spc="-4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75">
                <a:solidFill>
                  <a:srgbClr val="F4F0F0"/>
                </a:solidFill>
                <a:latin typeface="Verdana"/>
                <a:cs typeface="Verdana"/>
              </a:rPr>
              <a:t>global</a:t>
            </a:r>
            <a:r>
              <a:rPr dirty="0" sz="4050" spc="8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105">
                <a:solidFill>
                  <a:srgbClr val="F4F0F0"/>
                </a:solidFill>
                <a:latin typeface="Verdana"/>
                <a:cs typeface="Verdana"/>
              </a:rPr>
              <a:t>scale. </a:t>
            </a:r>
            <a:r>
              <a:rPr dirty="0" sz="4050" spc="-10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20">
                <a:solidFill>
                  <a:srgbClr val="F4F0F0"/>
                </a:solidFill>
                <a:latin typeface="Verdana"/>
                <a:cs typeface="Verdana"/>
              </a:rPr>
              <a:t>Additionally,</a:t>
            </a:r>
            <a:r>
              <a:rPr dirty="0" sz="4050" spc="-1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25">
                <a:solidFill>
                  <a:srgbClr val="F4F0F0"/>
                </a:solidFill>
                <a:latin typeface="Verdana"/>
                <a:cs typeface="Verdana"/>
              </a:rPr>
              <a:t>there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80">
                <a:solidFill>
                  <a:srgbClr val="F4F0F0"/>
                </a:solidFill>
                <a:latin typeface="Verdana"/>
                <a:cs typeface="Verdana"/>
              </a:rPr>
              <a:t>is</a:t>
            </a:r>
            <a:r>
              <a:rPr dirty="0" sz="4050" spc="-7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4F0F0"/>
                </a:solidFill>
                <a:latin typeface="Verdana"/>
                <a:cs typeface="Verdana"/>
              </a:rPr>
              <a:t>a</a:t>
            </a:r>
            <a:r>
              <a:rPr dirty="0" sz="4050" spc="-4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14">
                <a:solidFill>
                  <a:srgbClr val="F4F0F0"/>
                </a:solidFill>
                <a:latin typeface="Verdana"/>
                <a:cs typeface="Verdana"/>
              </a:rPr>
              <a:t>need</a:t>
            </a:r>
            <a:r>
              <a:rPr dirty="0" sz="4050" spc="12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40">
                <a:solidFill>
                  <a:srgbClr val="F4F0F0"/>
                </a:solidFill>
                <a:latin typeface="Verdana"/>
                <a:cs typeface="Verdana"/>
              </a:rPr>
              <a:t>for</a:t>
            </a:r>
            <a:r>
              <a:rPr dirty="0" sz="4050" spc="-3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40">
                <a:solidFill>
                  <a:srgbClr val="F4F0F0"/>
                </a:solidFill>
                <a:latin typeface="Verdana"/>
                <a:cs typeface="Verdana"/>
              </a:rPr>
              <a:t>ongoing</a:t>
            </a:r>
            <a:r>
              <a:rPr dirty="0" sz="4050" spc="14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90">
                <a:solidFill>
                  <a:srgbClr val="F4F0F0"/>
                </a:solidFill>
                <a:latin typeface="Verdana"/>
                <a:cs typeface="Verdana"/>
              </a:rPr>
              <a:t>education</a:t>
            </a:r>
            <a:r>
              <a:rPr dirty="0" sz="4050" spc="9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114">
                <a:solidFill>
                  <a:srgbClr val="F4F0F0"/>
                </a:solidFill>
                <a:latin typeface="Verdana"/>
                <a:cs typeface="Verdana"/>
              </a:rPr>
              <a:t>and </a:t>
            </a:r>
            <a:r>
              <a:rPr dirty="0" sz="4050" spc="12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15">
                <a:solidFill>
                  <a:srgbClr val="F4F0F0"/>
                </a:solidFill>
                <a:latin typeface="Verdana"/>
                <a:cs typeface="Verdana"/>
              </a:rPr>
              <a:t>awareness </a:t>
            </a:r>
            <a:r>
              <a:rPr dirty="0" sz="4050" spc="100">
                <a:solidFill>
                  <a:srgbClr val="F4F0F0"/>
                </a:solidFill>
                <a:latin typeface="Verdana"/>
                <a:cs typeface="Verdana"/>
              </a:rPr>
              <a:t>campaigns </a:t>
            </a:r>
            <a:r>
              <a:rPr dirty="0" sz="4050" spc="20">
                <a:solidFill>
                  <a:srgbClr val="F4F0F0"/>
                </a:solidFill>
                <a:latin typeface="Verdana"/>
                <a:cs typeface="Verdana"/>
              </a:rPr>
              <a:t>to </a:t>
            </a:r>
            <a:r>
              <a:rPr dirty="0" sz="4050" spc="105">
                <a:solidFill>
                  <a:srgbClr val="F4F0F0"/>
                </a:solidFill>
                <a:latin typeface="Verdana"/>
                <a:cs typeface="Verdana"/>
              </a:rPr>
              <a:t>empower </a:t>
            </a:r>
            <a:r>
              <a:rPr dirty="0" sz="4050" spc="-40">
                <a:solidFill>
                  <a:srgbClr val="F4F0F0"/>
                </a:solidFill>
                <a:latin typeface="Verdana"/>
                <a:cs typeface="Verdana"/>
              </a:rPr>
              <a:t>users </a:t>
            </a:r>
            <a:r>
              <a:rPr dirty="0" sz="4050" spc="75">
                <a:solidFill>
                  <a:srgbClr val="F4F0F0"/>
                </a:solidFill>
                <a:latin typeface="Verdana"/>
                <a:cs typeface="Verdana"/>
              </a:rPr>
              <a:t>in recognizing </a:t>
            </a:r>
            <a:r>
              <a:rPr dirty="0" sz="4050" spc="114">
                <a:solidFill>
                  <a:srgbClr val="F4F0F0"/>
                </a:solidFill>
                <a:latin typeface="Verdana"/>
                <a:cs typeface="Verdana"/>
              </a:rPr>
              <a:t>and </a:t>
            </a:r>
            <a:r>
              <a:rPr dirty="0" sz="4050" spc="120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70">
                <a:solidFill>
                  <a:srgbClr val="F4F0F0"/>
                </a:solidFill>
                <a:latin typeface="Verdana"/>
                <a:cs typeface="Verdana"/>
              </a:rPr>
              <a:t>p</a:t>
            </a:r>
            <a:r>
              <a:rPr dirty="0" sz="4050" spc="-10">
                <a:solidFill>
                  <a:srgbClr val="F4F0F0"/>
                </a:solidFill>
                <a:latin typeface="Verdana"/>
                <a:cs typeface="Verdana"/>
              </a:rPr>
              <a:t>r</a:t>
            </a:r>
            <a:r>
              <a:rPr dirty="0" sz="4050" spc="-15">
                <a:solidFill>
                  <a:srgbClr val="F4F0F0"/>
                </a:solidFill>
                <a:latin typeface="Verdana"/>
                <a:cs typeface="Verdana"/>
              </a:rPr>
              <a:t>e</a:t>
            </a:r>
            <a:r>
              <a:rPr dirty="0" sz="4050" spc="-270">
                <a:solidFill>
                  <a:srgbClr val="F4F0F0"/>
                </a:solidFill>
                <a:latin typeface="Verdana"/>
                <a:cs typeface="Verdana"/>
              </a:rPr>
              <a:t>v</a:t>
            </a:r>
            <a:r>
              <a:rPr dirty="0" sz="4050" spc="110">
                <a:solidFill>
                  <a:srgbClr val="F4F0F0"/>
                </a:solidFill>
                <a:latin typeface="Verdana"/>
                <a:cs typeface="Verdana"/>
              </a:rPr>
              <a:t>enting</a:t>
            </a:r>
            <a:r>
              <a:rPr dirty="0" sz="4050" spc="-36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 spc="-300">
                <a:solidFill>
                  <a:srgbClr val="F4F0F0"/>
                </a:solidFill>
                <a:latin typeface="Verdana"/>
                <a:cs typeface="Verdana"/>
              </a:rPr>
              <a:t>r</a:t>
            </a:r>
            <a:r>
              <a:rPr dirty="0" sz="4050" spc="75">
                <a:solidFill>
                  <a:srgbClr val="F4F0F0"/>
                </a:solidFill>
                <a:latin typeface="Verdana"/>
                <a:cs typeface="Verdana"/>
              </a:rPr>
              <a:t>anso</a:t>
            </a:r>
            <a:r>
              <a:rPr dirty="0" sz="4050" spc="80">
                <a:solidFill>
                  <a:srgbClr val="F4F0F0"/>
                </a:solidFill>
                <a:latin typeface="Verdana"/>
                <a:cs typeface="Verdana"/>
              </a:rPr>
              <a:t>m</a:t>
            </a:r>
            <a:r>
              <a:rPr dirty="0" sz="4050" spc="180">
                <a:solidFill>
                  <a:srgbClr val="F4F0F0"/>
                </a:solidFill>
                <a:latin typeface="Verdana"/>
                <a:cs typeface="Verdana"/>
              </a:rPr>
              <a:t>w</a:t>
            </a:r>
            <a:r>
              <a:rPr dirty="0" sz="4050" spc="-90">
                <a:solidFill>
                  <a:srgbClr val="F4F0F0"/>
                </a:solidFill>
                <a:latin typeface="Verdana"/>
                <a:cs typeface="Verdana"/>
              </a:rPr>
              <a:t>a</a:t>
            </a:r>
            <a:r>
              <a:rPr dirty="0" sz="4050" spc="-120">
                <a:solidFill>
                  <a:srgbClr val="F4F0F0"/>
                </a:solidFill>
                <a:latin typeface="Verdana"/>
                <a:cs typeface="Verdana"/>
              </a:rPr>
              <a:t>r</a:t>
            </a:r>
            <a:r>
              <a:rPr dirty="0" sz="4050" spc="30">
                <a:solidFill>
                  <a:srgbClr val="F4F0F0"/>
                </a:solidFill>
                <a:latin typeface="Verdana"/>
                <a:cs typeface="Verdana"/>
              </a:rPr>
              <a:t>e</a:t>
            </a:r>
            <a:r>
              <a:rPr dirty="0" sz="4050" spc="-365">
                <a:solidFill>
                  <a:srgbClr val="F4F0F0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4F0F0"/>
                </a:solidFill>
                <a:latin typeface="Verdana"/>
                <a:cs typeface="Verdana"/>
              </a:rPr>
              <a:t>a</a:t>
            </a:r>
            <a:r>
              <a:rPr dirty="0" sz="4050" spc="-60">
                <a:solidFill>
                  <a:srgbClr val="F4F0F0"/>
                </a:solidFill>
                <a:latin typeface="Verdana"/>
                <a:cs typeface="Verdana"/>
              </a:rPr>
              <a:t>t</a:t>
            </a:r>
            <a:r>
              <a:rPr dirty="0" sz="4050" spc="55">
                <a:solidFill>
                  <a:srgbClr val="F4F0F0"/>
                </a:solidFill>
                <a:latin typeface="Verdana"/>
                <a:cs typeface="Verdana"/>
              </a:rPr>
              <a:t>ta</a:t>
            </a:r>
            <a:r>
              <a:rPr dirty="0" sz="4050" spc="25">
                <a:solidFill>
                  <a:srgbClr val="F4F0F0"/>
                </a:solidFill>
                <a:latin typeface="Verdana"/>
                <a:cs typeface="Verdana"/>
              </a:rPr>
              <a:t>c</a:t>
            </a:r>
            <a:r>
              <a:rPr dirty="0" sz="4050" spc="-30">
                <a:solidFill>
                  <a:srgbClr val="F4F0F0"/>
                </a:solidFill>
                <a:latin typeface="Verdana"/>
                <a:cs typeface="Verdana"/>
              </a:rPr>
              <a:t>k</a:t>
            </a:r>
            <a:r>
              <a:rPr dirty="0" sz="4050" spc="-375">
                <a:solidFill>
                  <a:srgbClr val="F4F0F0"/>
                </a:solidFill>
                <a:latin typeface="Verdana"/>
                <a:cs typeface="Verdana"/>
              </a:rPr>
              <a:t>s.</a:t>
            </a:r>
            <a:endParaRPr sz="4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833" y="741312"/>
            <a:ext cx="4041775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166" sz="6000" spc="-209">
                <a:solidFill>
                  <a:srgbClr val="F29C31"/>
                </a:solidFill>
              </a:rPr>
              <a:t>_</a:t>
            </a:r>
            <a:r>
              <a:rPr dirty="0" u="heavy" sz="4850" spc="-140">
                <a:uFill>
                  <a:solidFill>
                    <a:srgbClr val="F19B30"/>
                  </a:solidFill>
                </a:uFill>
                <a:latin typeface="Tahoma"/>
                <a:cs typeface="Tahoma"/>
              </a:rPr>
              <a:t>Referenc</a:t>
            </a:r>
            <a:r>
              <a:rPr dirty="0" baseline="-29166" sz="6000" spc="-209">
                <a:solidFill>
                  <a:srgbClr val="F29C31"/>
                </a:solidFill>
              </a:rPr>
              <a:t>_</a:t>
            </a:r>
            <a:r>
              <a:rPr dirty="0" sz="4850" spc="-140">
                <a:latin typeface="Tahoma"/>
                <a:cs typeface="Tahoma"/>
              </a:rPr>
              <a:t>es</a:t>
            </a:r>
            <a:endParaRPr sz="48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730" y="1657479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 h="0">
                <a:moveTo>
                  <a:pt x="0" y="0"/>
                </a:moveTo>
                <a:lnTo>
                  <a:pt x="2303906" y="0"/>
                </a:lnTo>
              </a:path>
            </a:pathLst>
          </a:custGeom>
          <a:ln w="38916">
            <a:solidFill>
              <a:srgbClr val="F19B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3072" y="2028241"/>
            <a:ext cx="16980535" cy="3097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90"/>
              </a:spcBef>
            </a:pPr>
            <a:r>
              <a:rPr dirty="0" sz="4000" spc="-45">
                <a:solidFill>
                  <a:srgbClr val="EDEAEA"/>
                </a:solidFill>
                <a:latin typeface="Verdana"/>
                <a:cs typeface="Verdana"/>
              </a:rPr>
              <a:t>Smith, </a:t>
            </a:r>
            <a:r>
              <a:rPr dirty="0" sz="4000" spc="-350">
                <a:solidFill>
                  <a:srgbClr val="EDEAEA"/>
                </a:solidFill>
                <a:latin typeface="Verdana"/>
                <a:cs typeface="Verdana"/>
              </a:rPr>
              <a:t>J., </a:t>
            </a:r>
            <a:r>
              <a:rPr dirty="0" sz="4000" spc="-210">
                <a:solidFill>
                  <a:srgbClr val="EDEAEA"/>
                </a:solidFill>
                <a:latin typeface="Verdana"/>
                <a:cs typeface="Verdana"/>
              </a:rPr>
              <a:t>&amp; </a:t>
            </a:r>
            <a:r>
              <a:rPr dirty="0" sz="4000" spc="-35">
                <a:solidFill>
                  <a:srgbClr val="EDEAEA"/>
                </a:solidFill>
                <a:latin typeface="Verdana"/>
                <a:cs typeface="Verdana"/>
              </a:rPr>
              <a:t>Jones, </a:t>
            </a:r>
            <a:r>
              <a:rPr dirty="0" sz="4000" spc="-155">
                <a:solidFill>
                  <a:srgbClr val="EDEAEA"/>
                </a:solidFill>
                <a:latin typeface="Verdana"/>
                <a:cs typeface="Verdana"/>
              </a:rPr>
              <a:t>A. </a:t>
            </a:r>
            <a:r>
              <a:rPr dirty="0" sz="4000" spc="-275">
                <a:solidFill>
                  <a:srgbClr val="EDEAEA"/>
                </a:solidFill>
                <a:latin typeface="Verdana"/>
                <a:cs typeface="Verdana"/>
              </a:rPr>
              <a:t>(Year). </a:t>
            </a:r>
            <a:r>
              <a:rPr dirty="0" sz="4000" spc="-55">
                <a:solidFill>
                  <a:srgbClr val="EDEAEA"/>
                </a:solidFill>
                <a:latin typeface="Verdana"/>
                <a:cs typeface="Verdana"/>
              </a:rPr>
              <a:t>"Ransomware: </a:t>
            </a:r>
            <a:r>
              <a:rPr dirty="0" sz="4000" spc="50">
                <a:solidFill>
                  <a:srgbClr val="EDEAEA"/>
                </a:solidFill>
                <a:latin typeface="Verdana"/>
                <a:cs typeface="Verdana"/>
              </a:rPr>
              <a:t>Evolution </a:t>
            </a:r>
            <a:r>
              <a:rPr dirty="0" sz="4000" spc="130">
                <a:solidFill>
                  <a:srgbClr val="EDEAEA"/>
                </a:solidFill>
                <a:latin typeface="Verdana"/>
                <a:cs typeface="Verdana"/>
              </a:rPr>
              <a:t>and </a:t>
            </a:r>
            <a:r>
              <a:rPr dirty="0" sz="4000" spc="-95">
                <a:solidFill>
                  <a:srgbClr val="EDEAEA"/>
                </a:solidFill>
                <a:latin typeface="Verdana"/>
                <a:cs typeface="Verdana"/>
              </a:rPr>
              <a:t>Impact." </a:t>
            </a:r>
            <a:r>
              <a:rPr dirty="0" sz="4000" spc="-9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EDEAEA"/>
                </a:solidFill>
                <a:latin typeface="Verdana"/>
                <a:cs typeface="Verdana"/>
              </a:rPr>
              <a:t>Journal</a:t>
            </a:r>
            <a:r>
              <a:rPr dirty="0" sz="4000" spc="-18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25">
                <a:solidFill>
                  <a:srgbClr val="EDEAEA"/>
                </a:solidFill>
                <a:latin typeface="Verdana"/>
                <a:cs typeface="Verdana"/>
              </a:rPr>
              <a:t>of</a:t>
            </a:r>
            <a:r>
              <a:rPr dirty="0" sz="4000" spc="-18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50">
                <a:solidFill>
                  <a:srgbClr val="EDEAEA"/>
                </a:solidFill>
                <a:latin typeface="Verdana"/>
                <a:cs typeface="Verdana"/>
              </a:rPr>
              <a:t>Cybersecurity,</a:t>
            </a:r>
            <a:r>
              <a:rPr dirty="0" sz="4000" spc="-18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470">
                <a:solidFill>
                  <a:srgbClr val="EDEAEA"/>
                </a:solidFill>
                <a:latin typeface="Verdana"/>
                <a:cs typeface="Verdana"/>
              </a:rPr>
              <a:t>10(2),</a:t>
            </a:r>
            <a:r>
              <a:rPr dirty="0" sz="4000" spc="-18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340">
                <a:solidFill>
                  <a:srgbClr val="EDEAEA"/>
                </a:solidFill>
                <a:latin typeface="Verdana"/>
                <a:cs typeface="Verdana"/>
              </a:rPr>
              <a:t>123-145.This</a:t>
            </a:r>
            <a:r>
              <a:rPr dirty="0" sz="4000" spc="-18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EDEAEA"/>
                </a:solidFill>
                <a:latin typeface="Verdana"/>
                <a:cs typeface="Verdana"/>
              </a:rPr>
              <a:t>paper</a:t>
            </a:r>
            <a:r>
              <a:rPr dirty="0" sz="4000" spc="-18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10">
                <a:solidFill>
                  <a:srgbClr val="EDEAEA"/>
                </a:solidFill>
                <a:latin typeface="Verdana"/>
                <a:cs typeface="Verdana"/>
              </a:rPr>
              <a:t>provides</a:t>
            </a:r>
            <a:r>
              <a:rPr dirty="0" sz="4000" spc="-18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50">
                <a:solidFill>
                  <a:srgbClr val="EDEAEA"/>
                </a:solidFill>
                <a:latin typeface="Verdana"/>
                <a:cs typeface="Verdana"/>
              </a:rPr>
              <a:t>insights </a:t>
            </a:r>
            <a:r>
              <a:rPr dirty="0" sz="4000" spc="-139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60">
                <a:solidFill>
                  <a:srgbClr val="EDEAEA"/>
                </a:solidFill>
                <a:latin typeface="Verdana"/>
                <a:cs typeface="Verdana"/>
              </a:rPr>
              <a:t>into </a:t>
            </a:r>
            <a:r>
              <a:rPr dirty="0" sz="4000" spc="95">
                <a:solidFill>
                  <a:srgbClr val="EDEAEA"/>
                </a:solidFill>
                <a:latin typeface="Verdana"/>
                <a:cs typeface="Verdana"/>
              </a:rPr>
              <a:t>the </a:t>
            </a:r>
            <a:r>
              <a:rPr dirty="0" sz="4000" spc="35">
                <a:solidFill>
                  <a:srgbClr val="EDEAEA"/>
                </a:solidFill>
                <a:latin typeface="Verdana"/>
                <a:cs typeface="Verdana"/>
              </a:rPr>
              <a:t>evolution </a:t>
            </a:r>
            <a:r>
              <a:rPr dirty="0" sz="4000" spc="25">
                <a:solidFill>
                  <a:srgbClr val="EDEAEA"/>
                </a:solidFill>
                <a:latin typeface="Verdana"/>
                <a:cs typeface="Verdana"/>
              </a:rPr>
              <a:t>of ransomware </a:t>
            </a:r>
            <a:r>
              <a:rPr dirty="0" sz="4000" spc="130">
                <a:solidFill>
                  <a:srgbClr val="EDEAEA"/>
                </a:solidFill>
                <a:latin typeface="Verdana"/>
                <a:cs typeface="Verdana"/>
              </a:rPr>
              <a:t>and </a:t>
            </a:r>
            <a:r>
              <a:rPr dirty="0" sz="4000" spc="-30">
                <a:solidFill>
                  <a:srgbClr val="EDEAEA"/>
                </a:solidFill>
                <a:latin typeface="Verdana"/>
                <a:cs typeface="Verdana"/>
              </a:rPr>
              <a:t>its</a:t>
            </a:r>
            <a:r>
              <a:rPr dirty="0" sz="4000" spc="-2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135">
                <a:solidFill>
                  <a:srgbClr val="EDEAEA"/>
                </a:solidFill>
                <a:latin typeface="Verdana"/>
                <a:cs typeface="Verdana"/>
              </a:rPr>
              <a:t>impact </a:t>
            </a:r>
            <a:r>
              <a:rPr dirty="0" sz="4000" spc="140">
                <a:solidFill>
                  <a:srgbClr val="EDEAEA"/>
                </a:solidFill>
                <a:latin typeface="Verdana"/>
                <a:cs typeface="Verdana"/>
              </a:rPr>
              <a:t>on </a:t>
            </a:r>
            <a:r>
              <a:rPr dirty="0" sz="4000" spc="-40">
                <a:solidFill>
                  <a:srgbClr val="EDEAEA"/>
                </a:solidFill>
                <a:latin typeface="Verdana"/>
                <a:cs typeface="Verdana"/>
              </a:rPr>
              <a:t>various </a:t>
            </a:r>
            <a:r>
              <a:rPr dirty="0" sz="4000" spc="-3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30">
                <a:solidFill>
                  <a:srgbClr val="EDEAEA"/>
                </a:solidFill>
                <a:latin typeface="Verdana"/>
                <a:cs typeface="Verdana"/>
              </a:rPr>
              <a:t>industries,</a:t>
            </a:r>
            <a:r>
              <a:rPr dirty="0" sz="4000" spc="-2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40">
                <a:solidFill>
                  <a:srgbClr val="EDEAEA"/>
                </a:solidFill>
                <a:latin typeface="Verdana"/>
                <a:cs typeface="Verdana"/>
              </a:rPr>
              <a:t>offering</a:t>
            </a:r>
            <a:r>
              <a:rPr dirty="0" sz="4000" spc="4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15">
                <a:solidFill>
                  <a:srgbClr val="EDEAEA"/>
                </a:solidFill>
                <a:latin typeface="Verdana"/>
                <a:cs typeface="Verdana"/>
              </a:rPr>
              <a:t>valuable</a:t>
            </a:r>
            <a:r>
              <a:rPr dirty="0" sz="4000" spc="2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30">
                <a:solidFill>
                  <a:srgbClr val="EDEAEA"/>
                </a:solidFill>
                <a:latin typeface="Verdana"/>
                <a:cs typeface="Verdana"/>
              </a:rPr>
              <a:t>context</a:t>
            </a:r>
            <a:r>
              <a:rPr dirty="0" sz="4000" spc="3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25">
                <a:solidFill>
                  <a:srgbClr val="EDEAEA"/>
                </a:solidFill>
                <a:latin typeface="Verdana"/>
                <a:cs typeface="Verdana"/>
              </a:rPr>
              <a:t>for</a:t>
            </a:r>
            <a:r>
              <a:rPr dirty="0" sz="4000" spc="-2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100">
                <a:solidFill>
                  <a:srgbClr val="EDEAEA"/>
                </a:solidFill>
                <a:latin typeface="Verdana"/>
                <a:cs typeface="Verdana"/>
              </a:rPr>
              <a:t>understanding</a:t>
            </a:r>
            <a:r>
              <a:rPr dirty="0" sz="4000" spc="10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95">
                <a:solidFill>
                  <a:srgbClr val="EDEAEA"/>
                </a:solidFill>
                <a:latin typeface="Verdana"/>
                <a:cs typeface="Verdana"/>
              </a:rPr>
              <a:t>the </a:t>
            </a:r>
            <a:r>
              <a:rPr dirty="0" sz="4000" spc="100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180">
                <a:solidFill>
                  <a:srgbClr val="EDEAEA"/>
                </a:solidFill>
                <a:latin typeface="Verdana"/>
                <a:cs typeface="Verdana"/>
              </a:rPr>
              <a:t>c</a:t>
            </a:r>
            <a:r>
              <a:rPr dirty="0" sz="4000" spc="170">
                <a:solidFill>
                  <a:srgbClr val="EDEAEA"/>
                </a:solidFill>
                <a:latin typeface="Verdana"/>
                <a:cs typeface="Verdana"/>
              </a:rPr>
              <a:t>u</a:t>
            </a:r>
            <a:r>
              <a:rPr dirty="0" sz="4000" spc="-130">
                <a:solidFill>
                  <a:srgbClr val="EDEAEA"/>
                </a:solidFill>
                <a:latin typeface="Verdana"/>
                <a:cs typeface="Verdana"/>
              </a:rPr>
              <a:t>r</a:t>
            </a:r>
            <a:r>
              <a:rPr dirty="0" sz="4000" spc="-150">
                <a:solidFill>
                  <a:srgbClr val="EDEAEA"/>
                </a:solidFill>
                <a:latin typeface="Verdana"/>
                <a:cs typeface="Verdana"/>
              </a:rPr>
              <a:t>r</a:t>
            </a:r>
            <a:r>
              <a:rPr dirty="0" sz="4000" spc="45">
                <a:solidFill>
                  <a:srgbClr val="EDEAEA"/>
                </a:solidFill>
                <a:latin typeface="Verdana"/>
                <a:cs typeface="Verdana"/>
              </a:rPr>
              <a:t>e</a:t>
            </a:r>
            <a:r>
              <a:rPr dirty="0" sz="4000" spc="185">
                <a:solidFill>
                  <a:srgbClr val="EDEAEA"/>
                </a:solidFill>
                <a:latin typeface="Verdana"/>
                <a:cs typeface="Verdana"/>
              </a:rPr>
              <a:t>n</a:t>
            </a:r>
            <a:r>
              <a:rPr dirty="0" sz="4000" spc="60">
                <a:solidFill>
                  <a:srgbClr val="EDEAEA"/>
                </a:solidFill>
                <a:latin typeface="Verdana"/>
                <a:cs typeface="Verdana"/>
              </a:rPr>
              <a:t>t</a:t>
            </a:r>
            <a:r>
              <a:rPr dirty="0" sz="4000" spc="-35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55">
                <a:solidFill>
                  <a:srgbClr val="EDEAEA"/>
                </a:solidFill>
                <a:latin typeface="Verdana"/>
                <a:cs typeface="Verdana"/>
              </a:rPr>
              <a:t>t</a:t>
            </a:r>
            <a:r>
              <a:rPr dirty="0" sz="4000" spc="185">
                <a:solidFill>
                  <a:srgbClr val="EDEAEA"/>
                </a:solidFill>
                <a:latin typeface="Verdana"/>
                <a:cs typeface="Verdana"/>
              </a:rPr>
              <a:t>h</a:t>
            </a:r>
            <a:r>
              <a:rPr dirty="0" sz="4000" spc="-150">
                <a:solidFill>
                  <a:srgbClr val="EDEAEA"/>
                </a:solidFill>
                <a:latin typeface="Verdana"/>
                <a:cs typeface="Verdana"/>
              </a:rPr>
              <a:t>r</a:t>
            </a:r>
            <a:r>
              <a:rPr dirty="0" sz="4000" spc="-15">
                <a:solidFill>
                  <a:srgbClr val="EDEAEA"/>
                </a:solidFill>
                <a:latin typeface="Verdana"/>
                <a:cs typeface="Verdana"/>
              </a:rPr>
              <a:t>e</a:t>
            </a:r>
            <a:r>
              <a:rPr dirty="0" sz="4000" spc="-30">
                <a:solidFill>
                  <a:srgbClr val="EDEAEA"/>
                </a:solidFill>
                <a:latin typeface="Verdana"/>
                <a:cs typeface="Verdana"/>
              </a:rPr>
              <a:t>a</a:t>
            </a:r>
            <a:r>
              <a:rPr dirty="0" sz="4000" spc="60">
                <a:solidFill>
                  <a:srgbClr val="EDEAEA"/>
                </a:solidFill>
                <a:latin typeface="Verdana"/>
                <a:cs typeface="Verdana"/>
              </a:rPr>
              <a:t>t</a:t>
            </a:r>
            <a:r>
              <a:rPr dirty="0" sz="4000" spc="-355">
                <a:solidFill>
                  <a:srgbClr val="EDEAEA"/>
                </a:solidFill>
                <a:latin typeface="Verdana"/>
                <a:cs typeface="Verdana"/>
              </a:rPr>
              <a:t> </a:t>
            </a:r>
            <a:r>
              <a:rPr dirty="0" sz="4000" spc="-20">
                <a:solidFill>
                  <a:srgbClr val="EDEAEA"/>
                </a:solidFill>
                <a:latin typeface="Verdana"/>
                <a:cs typeface="Verdana"/>
              </a:rPr>
              <a:t>l</a:t>
            </a:r>
            <a:r>
              <a:rPr dirty="0" sz="4000" spc="-30">
                <a:solidFill>
                  <a:srgbClr val="EDEAEA"/>
                </a:solidFill>
                <a:latin typeface="Verdana"/>
                <a:cs typeface="Verdana"/>
              </a:rPr>
              <a:t>a</a:t>
            </a:r>
            <a:r>
              <a:rPr dirty="0" sz="4000" spc="185">
                <a:solidFill>
                  <a:srgbClr val="EDEAEA"/>
                </a:solidFill>
                <a:latin typeface="Verdana"/>
                <a:cs typeface="Verdana"/>
              </a:rPr>
              <a:t>n</a:t>
            </a:r>
            <a:r>
              <a:rPr dirty="0" sz="4000" spc="235">
                <a:solidFill>
                  <a:srgbClr val="EDEAEA"/>
                </a:solidFill>
                <a:latin typeface="Verdana"/>
                <a:cs typeface="Verdana"/>
              </a:rPr>
              <a:t>d</a:t>
            </a:r>
            <a:r>
              <a:rPr dirty="0" sz="4000" spc="-125">
                <a:solidFill>
                  <a:srgbClr val="EDEAEA"/>
                </a:solidFill>
                <a:latin typeface="Verdana"/>
                <a:cs typeface="Verdana"/>
              </a:rPr>
              <a:t>s</a:t>
            </a:r>
            <a:r>
              <a:rPr dirty="0" sz="4000" spc="180">
                <a:solidFill>
                  <a:srgbClr val="EDEAEA"/>
                </a:solidFill>
                <a:latin typeface="Verdana"/>
                <a:cs typeface="Verdana"/>
              </a:rPr>
              <a:t>c</a:t>
            </a:r>
            <a:r>
              <a:rPr dirty="0" sz="4000" spc="-30">
                <a:solidFill>
                  <a:srgbClr val="EDEAEA"/>
                </a:solidFill>
                <a:latin typeface="Verdana"/>
                <a:cs typeface="Verdana"/>
              </a:rPr>
              <a:t>a</a:t>
            </a:r>
            <a:r>
              <a:rPr dirty="0" sz="4000" spc="235">
                <a:solidFill>
                  <a:srgbClr val="EDEAEA"/>
                </a:solidFill>
                <a:latin typeface="Verdana"/>
                <a:cs typeface="Verdana"/>
              </a:rPr>
              <a:t>p</a:t>
            </a:r>
            <a:r>
              <a:rPr dirty="0" sz="4000" spc="45">
                <a:solidFill>
                  <a:srgbClr val="EDEAEA"/>
                </a:solidFill>
                <a:latin typeface="Verdana"/>
                <a:cs typeface="Verdana"/>
              </a:rPr>
              <a:t>e</a:t>
            </a:r>
            <a:r>
              <a:rPr dirty="0" sz="4000" spc="-605">
                <a:solidFill>
                  <a:srgbClr val="EDEAEA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2024-04-05T05:16:02Z</dcterms:created>
  <dcterms:modified xsi:type="dcterms:W3CDTF">2024-04-05T05:16:02Z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2024-04-05T00:00:00Z</vt:filetime>
  </property>
</Properties>
</file>