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7" r:id="rId5"/>
    <p:sldMasterId id="2147483670" r:id="rId6"/>
    <p:sldMasterId id="2147483676" r:id="rId7"/>
    <p:sldMasterId id="214748367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y="6858000" cx="12192000"/>
  <p:notesSz cx="6858000" cy="9144000"/>
  <p:embeddedFontLst>
    <p:embeddedFont>
      <p:font typeface="Bodoni"/>
      <p:bold r:id="rId20"/>
      <p:boldItalic r:id="rId21"/>
    </p:embeddedFont>
    <p:embeddedFont>
      <p:font typeface="Quattrocento Sans"/>
      <p:regular r:id="rId22"/>
      <p:bold r:id="rId23"/>
      <p:italic r:id="rId24"/>
      <p:boldItalic r:id="rId25"/>
    </p:embeddedFont>
    <p:embeddedFont>
      <p:font typeface="Bell M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72">
          <p15:clr>
            <a:srgbClr val="A4A3A4"/>
          </p15:clr>
        </p15:guide>
        <p15:guide id="2" pos="288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1488">
          <p15:clr>
            <a:srgbClr val="A4A3A4"/>
          </p15:clr>
        </p15:guide>
        <p15:guide id="5" pos="3816">
          <p15:clr>
            <a:srgbClr val="A4A3A4"/>
          </p15:clr>
        </p15:guide>
        <p15:guide id="6" pos="7416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160">
          <p15:clr>
            <a:srgbClr val="A4A3A4"/>
          </p15:clr>
        </p15:guide>
        <p15:guide id="9" orient="horz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NA76C+z6oB79vtTSf4QuKm+bf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2" orient="horz"/>
        <p:guide pos="288"/>
        <p:guide pos="4056" orient="horz"/>
        <p:guide pos="1488" orient="horz"/>
        <p:guide pos="3816"/>
        <p:guide pos="7416"/>
        <p:guide pos="312" orient="horz"/>
        <p:guide pos="2160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doni-bold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Bodoni-boldItalic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font" Target="fonts/BellMT-regular.fntdata"/><Relationship Id="rId25" Type="http://schemas.openxmlformats.org/officeDocument/2006/relationships/font" Target="fonts/QuattrocentoSans-boldItalic.fntdata"/><Relationship Id="rId28" Type="http://schemas.openxmlformats.org/officeDocument/2006/relationships/font" Target="fonts/BellMT-italic.fntdata"/><Relationship Id="rId27" Type="http://schemas.openxmlformats.org/officeDocument/2006/relationships/font" Target="fonts/BellMT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BellMT-bold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0" Type="http://customschemas.google.com/relationships/presentationmetadata" Target="meta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17" name="Google Shape;17;p12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6" name="Google Shape;7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4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4" name="Google Shape;8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5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6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9" name="Google Shape;9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7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1" name="Google Shape;101;p27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02" name="Google Shape;102;p27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8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6" name="Google Shape;11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9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8" name="Google Shape;118;p29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9" name="Google Shape;119;p29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6" name="Google Shape;12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0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1" name="Google Shape;14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Wellspring">
  <p:cSld name="Immersive palette Wellspring">
    <p:bg>
      <p:bgPr>
        <a:solidFill>
          <a:schemeClr val="dk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/>
          <p:nvPr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p15"/>
          <p:cNvSpPr/>
          <p:nvPr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8" name="Google Shape;158;p15"/>
          <p:cNvSpPr/>
          <p:nvPr>
            <p:ph idx="2" type="pic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5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0" name="Google Shape;160;p15"/>
          <p:cNvCxnSpPr/>
          <p:nvPr/>
        </p:nvCxnSpPr>
        <p:spPr>
          <a:xfrm>
            <a:off x="228600" y="2415910"/>
            <a:ext cx="4022558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5"/>
          <p:cNvSpPr txBox="1"/>
          <p:nvPr>
            <p:ph type="title"/>
          </p:nvPr>
        </p:nvSpPr>
        <p:spPr>
          <a:xfrm>
            <a:off x="457199" y="1371600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Wellspring">
  <p:cSld name="Palette Wellspring">
    <p:bg>
      <p:bgPr>
        <a:solidFill>
          <a:srgbClr val="D8D8D8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6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6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16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6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16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16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16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16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79" name="Google Shape;179;p34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82" name="Google Shape;182;p35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84" name="Google Shape;184;p35"/>
          <p:cNvSpPr txBox="1"/>
          <p:nvPr>
            <p:ph idx="3" type="body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Balance act">
  <p:cSld name="Palette Balance act">
    <p:bg>
      <p:bgPr>
        <a:solidFill>
          <a:srgbClr val="D8D8D8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6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6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6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6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6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36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36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6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Balancing Act">
  <p:cSld name="Immersive palette Balancing Act">
    <p:bg>
      <p:bgPr>
        <a:solidFill>
          <a:schemeClr val="accent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p37"/>
          <p:cNvSpPr txBox="1"/>
          <p:nvPr>
            <p:ph type="title"/>
          </p:nvPr>
        </p:nvSpPr>
        <p:spPr>
          <a:xfrm>
            <a:off x="457199" y="1399032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99" name="Google Shape;199;p37"/>
          <p:cNvSpPr/>
          <p:nvPr>
            <p:ph idx="2" type="pic"/>
          </p:nvPr>
        </p:nvSpPr>
        <p:spPr>
          <a:xfrm>
            <a:off x="4254500" y="0"/>
            <a:ext cx="7480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7"/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05" name="Google Shape;205;p38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Star of the show">
  <p:cSld name="Palette Star of the show">
    <p:bg>
      <p:bgPr>
        <a:solidFill>
          <a:srgbClr val="D8D8D8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0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40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40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0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40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40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40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40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Star of the show">
  <p:cSld name="Immersive palette Star of the show"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/>
          <p:nvPr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3" name="Google Shape;223;p41"/>
          <p:cNvSpPr/>
          <p:nvPr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p41"/>
          <p:cNvSpPr/>
          <p:nvPr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225;p41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p41"/>
          <p:cNvSpPr txBox="1"/>
          <p:nvPr>
            <p:ph type="title"/>
          </p:nvPr>
        </p:nvSpPr>
        <p:spPr>
          <a:xfrm>
            <a:off x="457199" y="914400"/>
            <a:ext cx="5638801" cy="157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28" name="Google Shape;228;p41"/>
          <p:cNvSpPr/>
          <p:nvPr>
            <p:ph idx="2" type="pic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Amusements">
  <p:cSld name="Palette Amusements">
    <p:bg>
      <p:bgPr>
        <a:solidFill>
          <a:srgbClr val="D8D8D8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3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3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43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43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43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43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43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43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Amusements">
  <p:cSld name="Immersive palette Amusements">
    <p:bg>
      <p:bgPr>
        <a:solidFill>
          <a:schemeClr val="lt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/>
          <p:nvPr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6" name="Google Shape;246;p44"/>
          <p:cNvSpPr/>
          <p:nvPr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7" name="Google Shape;247;p44"/>
          <p:cNvSpPr/>
          <p:nvPr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8" name="Google Shape;248;p44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9" name="Google Shape;249;p44"/>
          <p:cNvSpPr txBox="1"/>
          <p:nvPr>
            <p:ph type="title"/>
          </p:nvPr>
        </p:nvSpPr>
        <p:spPr>
          <a:xfrm>
            <a:off x="457199" y="914400"/>
            <a:ext cx="5605272" cy="1572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51" name="Google Shape;251;p44"/>
          <p:cNvSpPr/>
          <p:nvPr>
            <p:ph idx="2" type="pic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rgbClr val="FBF2E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26" name="Google Shape;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8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0" name="Google Shape;4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7" name="Google Shape;5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3" name="Google Shape;6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8" name="Google Shape;6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3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5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1" name="Google Shape;1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5" name="Google Shape;17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09" name="Google Shape;20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1" name="Google Shape;23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257" name="Google Shape;25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pic>
      <p:sp>
        <p:nvSpPr>
          <p:cNvPr id="258" name="Google Shape;258;p1"/>
          <p:cNvSpPr txBox="1"/>
          <p:nvPr>
            <p:ph type="title"/>
          </p:nvPr>
        </p:nvSpPr>
        <p:spPr>
          <a:xfrm>
            <a:off x="163629" y="3108960"/>
            <a:ext cx="12028371" cy="57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thazar"/>
              <a:buNone/>
            </a:pPr>
            <a:r>
              <a:rPr b="1" lang="en-US" sz="6000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FUEL  FLOW DETECTOR</a:t>
            </a:r>
            <a:endParaRPr/>
          </a:p>
        </p:txBody>
      </p:sp>
      <p:sp>
        <p:nvSpPr>
          <p:cNvPr id="259" name="Google Shape;259;p1"/>
          <p:cNvSpPr/>
          <p:nvPr/>
        </p:nvSpPr>
        <p:spPr>
          <a:xfrm rot="-3945366">
            <a:off x="5269847" y="4589109"/>
            <a:ext cx="464771" cy="490348"/>
          </a:xfrm>
          <a:prstGeom prst="teardrop">
            <a:avLst>
              <a:gd fmla="val 103478" name="adj"/>
            </a:avLst>
          </a:prstGeom>
          <a:solidFill>
            <a:srgbClr val="AD771C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"/>
          <p:cNvSpPr txBox="1"/>
          <p:nvPr>
            <p:ph type="title"/>
          </p:nvPr>
        </p:nvSpPr>
        <p:spPr>
          <a:xfrm>
            <a:off x="264694" y="1323474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ll MT"/>
              <a:buNone/>
            </a:pPr>
            <a:r>
              <a:rPr b="1" lang="en-US">
                <a:latin typeface="Bell MT"/>
                <a:ea typeface="Bell MT"/>
                <a:cs typeface="Bell MT"/>
                <a:sym typeface="Bell MT"/>
              </a:rPr>
              <a:t>THANK YOU !</a:t>
            </a:r>
            <a:endParaRPr/>
          </a:p>
        </p:txBody>
      </p:sp>
      <p:pic>
        <p:nvPicPr>
          <p:cNvPr descr="Close up of white flower on black background" id="325" name="Google Shape;325;p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7178" l="0" r="0" t="17177"/>
          <a:stretch/>
        </p:blipFill>
        <p:spPr>
          <a:xfrm>
            <a:off x="4708525" y="960438"/>
            <a:ext cx="6575425" cy="507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"/>
          <p:cNvSpPr txBox="1"/>
          <p:nvPr>
            <p:ph type="title"/>
          </p:nvPr>
        </p:nvSpPr>
        <p:spPr>
          <a:xfrm>
            <a:off x="685800" y="253466"/>
            <a:ext cx="10131425" cy="8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doni"/>
              <a:buNone/>
            </a:pPr>
            <a:r>
              <a:rPr b="1" lang="en-US">
                <a:latin typeface="Bodoni"/>
                <a:ea typeface="Bodoni"/>
                <a:cs typeface="Bodoni"/>
                <a:sym typeface="Bodoni"/>
              </a:rPr>
              <a:t>WHAT IS A FUEL FLOW DETECTOR?</a:t>
            </a:r>
            <a:endParaRPr b="1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65" name="Google Shape;265;p2"/>
          <p:cNvSpPr txBox="1"/>
          <p:nvPr/>
        </p:nvSpPr>
        <p:spPr>
          <a:xfrm>
            <a:off x="593157" y="1530417"/>
            <a:ext cx="11005686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OUR FUEL FLOW DETECTOR IS A DEVICE WHICH INSPECTS THE QUANTITY OF FUEL THAT IS BEING PUMPED INTO THE VEHICLE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   (BIKES,CARS ETC..)</a:t>
            </a:r>
            <a:endParaRPr/>
          </a:p>
          <a:p>
            <a:pPr indent="-120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THE QUANTITY OF PUMPED FUEL WILL BE DISPLAYED IN THE LCD DISPLAY.</a:t>
            </a:r>
            <a:endParaRPr/>
          </a:p>
          <a:p>
            <a:pPr indent="-120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IN ADDITION,RATE OF FLOW WITH RESPECT TO TIME WILL ALSO BE DISPLAYED.</a:t>
            </a:r>
            <a:endParaRPr/>
          </a:p>
          <a:p>
            <a:pPr indent="-120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THROUGH THIS DEVICE,FUEL SCAM OF PETROL BUNKS WILL BE PREVENTED.</a:t>
            </a:r>
            <a:endParaRPr b="1" sz="2600">
              <a:solidFill>
                <a:schemeClr val="lt1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"/>
          <p:cNvSpPr txBox="1"/>
          <p:nvPr>
            <p:ph type="title"/>
          </p:nvPr>
        </p:nvSpPr>
        <p:spPr>
          <a:xfrm>
            <a:off x="685800" y="253466"/>
            <a:ext cx="10131425" cy="8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b="1" lang="en-US" sz="6000">
                <a:latin typeface="Bell MT"/>
                <a:ea typeface="Bell MT"/>
                <a:cs typeface="Bell MT"/>
                <a:sym typeface="Bell MT"/>
              </a:rPr>
              <a:t>OBJECTIVES</a:t>
            </a:r>
            <a:endParaRPr b="1" sz="60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71" name="Google Shape;271;p3"/>
          <p:cNvSpPr txBox="1"/>
          <p:nvPr/>
        </p:nvSpPr>
        <p:spPr>
          <a:xfrm>
            <a:off x="685800" y="2233061"/>
            <a:ext cx="1079713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* THE MAIN OBJECTIVE OF THIS PROJECT IS TO GIVE AN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INNOVATIVE SOLUTION TO HANDLE THE THEFT OF FUEL 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PETROLEUM BUNKS WITHOUT ANY HUMAN INTERVENTION.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* TO ENSURE THE ACCURATE FLOW OF FUEL.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* TO MAKE IT AFFORDABE AND HANDY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"/>
          <p:cNvSpPr txBox="1"/>
          <p:nvPr>
            <p:ph type="title"/>
          </p:nvPr>
        </p:nvSpPr>
        <p:spPr>
          <a:xfrm>
            <a:off x="685800" y="253466"/>
            <a:ext cx="10131425" cy="8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b="1" lang="en-US" sz="6000">
                <a:latin typeface="Bell MT"/>
                <a:ea typeface="Bell MT"/>
                <a:cs typeface="Bell MT"/>
                <a:sym typeface="Bell MT"/>
              </a:rPr>
              <a:t>FLOW CHART</a:t>
            </a:r>
            <a:endParaRPr b="1" sz="60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441099" y="3290313"/>
            <a:ext cx="1443789" cy="843815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FUEL SUPPLY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2081891" y="3581400"/>
            <a:ext cx="433137" cy="2326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7202484" y="3340768"/>
            <a:ext cx="1443789" cy="843815"/>
          </a:xfrm>
          <a:prstGeom prst="roundRect">
            <a:avLst>
              <a:gd fmla="val 16667" name="adj"/>
            </a:avLst>
          </a:prstGeom>
          <a:solidFill>
            <a:srgbClr val="8192E4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UNO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118810" y="3587015"/>
            <a:ext cx="462012" cy="2310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6541969" y="3588619"/>
            <a:ext cx="462012" cy="2310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 rot="-2790591">
            <a:off x="2802037" y="3218878"/>
            <a:ext cx="1062726" cy="1030253"/>
          </a:xfrm>
          <a:prstGeom prst="teardrop">
            <a:avLst>
              <a:gd fmla="val 111651" name="adj"/>
            </a:avLst>
          </a:prstGeom>
          <a:solidFill>
            <a:srgbClr val="AD771C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SENSOR</a:t>
            </a:r>
            <a:endParaRPr/>
          </a:p>
        </p:txBody>
      </p:sp>
      <p:sp>
        <p:nvSpPr>
          <p:cNvPr id="283" name="Google Shape;283;p4"/>
          <p:cNvSpPr/>
          <p:nvPr/>
        </p:nvSpPr>
        <p:spPr>
          <a:xfrm>
            <a:off x="8957916" y="3552524"/>
            <a:ext cx="519333" cy="2614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9715132" y="3375337"/>
            <a:ext cx="2204185" cy="673768"/>
          </a:xfrm>
          <a:prstGeom prst="rect">
            <a:avLst/>
          </a:prstGeom>
          <a:solidFill>
            <a:srgbClr val="485E24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OLED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DISPLAY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835895" y="3342372"/>
            <a:ext cx="1443789" cy="843815"/>
          </a:xfrm>
          <a:prstGeom prst="roundRect">
            <a:avLst>
              <a:gd fmla="val 16667" name="adj"/>
            </a:avLst>
          </a:prstGeom>
          <a:solidFill>
            <a:srgbClr val="ED968F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FUEL TANK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"/>
          <p:cNvSpPr txBox="1"/>
          <p:nvPr>
            <p:ph type="title"/>
          </p:nvPr>
        </p:nvSpPr>
        <p:spPr>
          <a:xfrm>
            <a:off x="685800" y="253466"/>
            <a:ext cx="10131425" cy="8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b="1" lang="en-US" sz="6000">
                <a:latin typeface="Bell MT"/>
                <a:ea typeface="Bell MT"/>
                <a:cs typeface="Bell MT"/>
                <a:sym typeface="Bell MT"/>
              </a:rPr>
              <a:t>CIRCUIT DIAGRAMS</a:t>
            </a:r>
            <a:endParaRPr b="1" sz="6000"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91" name="Google Shape;2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388" y="2271562"/>
            <a:ext cx="4928134" cy="313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"/>
          <p:cNvPicPr preferRelativeResize="0"/>
          <p:nvPr/>
        </p:nvPicPr>
        <p:blipFill rotWithShape="1">
          <a:blip r:embed="rId4">
            <a:alphaModFix/>
          </a:blip>
          <a:srcRect b="5302" l="0" r="0" t="0"/>
          <a:stretch/>
        </p:blipFill>
        <p:spPr>
          <a:xfrm>
            <a:off x="5751512" y="2271562"/>
            <a:ext cx="4928134" cy="313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"/>
          <p:cNvSpPr txBox="1"/>
          <p:nvPr/>
        </p:nvSpPr>
        <p:spPr>
          <a:xfrm>
            <a:off x="944480" y="5592278"/>
            <a:ext cx="3943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FLOW METER WITH ARDUINO UNO</a:t>
            </a:r>
            <a:endParaRPr b="1" sz="18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94" name="Google Shape;294;p5"/>
          <p:cNvSpPr txBox="1"/>
          <p:nvPr/>
        </p:nvSpPr>
        <p:spPr>
          <a:xfrm>
            <a:off x="6243604" y="5592278"/>
            <a:ext cx="3943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INTERFACING LCD WITH ARDUINO</a:t>
            </a:r>
            <a:endParaRPr b="1" sz="18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/>
          <p:nvPr>
            <p:ph type="title"/>
          </p:nvPr>
        </p:nvSpPr>
        <p:spPr>
          <a:xfrm>
            <a:off x="685800" y="253466"/>
            <a:ext cx="10797139" cy="843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b="1" lang="en-US" sz="6000">
                <a:latin typeface="Bell MT"/>
                <a:ea typeface="Bell MT"/>
                <a:cs typeface="Bell MT"/>
                <a:sym typeface="Bell MT"/>
              </a:rPr>
              <a:t>WORKING</a:t>
            </a:r>
            <a:endParaRPr b="1" sz="60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00" name="Google Shape;300;p6"/>
          <p:cNvSpPr txBox="1"/>
          <p:nvPr/>
        </p:nvSpPr>
        <p:spPr>
          <a:xfrm>
            <a:off x="86627" y="2481714"/>
            <a:ext cx="121053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* THE FUEL IS PUMPED INTO THE FUEL TANK IN THE FUEL FILLING STATIONS.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* THE FLOW SENSOR METER IS PLACED AT THE MOUTH OF THE FUEL TANK OPENING.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* THE FLOW SENSOR IS CONTROLLED WITH A CUSTOMIZED PROGRAMMED ARDUINO UNO.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*  THE READINGS WILL BE DISPLAYED ON THE DASHBOARD WITH A LCD DISPLAY.</a:t>
            </a:r>
            <a:endParaRPr b="1" sz="22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"/>
          <p:cNvSpPr txBox="1"/>
          <p:nvPr>
            <p:ph type="title"/>
          </p:nvPr>
        </p:nvSpPr>
        <p:spPr>
          <a:xfrm>
            <a:off x="685799" y="118712"/>
            <a:ext cx="10797139" cy="535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b="1" lang="en-US" sz="6000">
                <a:latin typeface="Bell MT"/>
                <a:ea typeface="Bell MT"/>
                <a:cs typeface="Bell MT"/>
                <a:sym typeface="Bell MT"/>
              </a:rPr>
              <a:t>PROTEUS OUTPUT</a:t>
            </a:r>
            <a:endParaRPr b="1" sz="6000"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306" name="Google Shape;3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566" y="1010652"/>
            <a:ext cx="5031606" cy="241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726" y="3638350"/>
            <a:ext cx="6304548" cy="310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"/>
          <p:cNvSpPr txBox="1"/>
          <p:nvPr>
            <p:ph type="title"/>
          </p:nvPr>
        </p:nvSpPr>
        <p:spPr>
          <a:xfrm>
            <a:off x="697429" y="340892"/>
            <a:ext cx="10797139" cy="535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b="1" lang="en-US" sz="6000">
                <a:latin typeface="Bell MT"/>
                <a:ea typeface="Bell MT"/>
                <a:cs typeface="Bell MT"/>
                <a:sym typeface="Bell MT"/>
              </a:rPr>
              <a:t>ADVANTAGES</a:t>
            </a:r>
            <a:endParaRPr b="1" sz="60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13" name="Google Shape;313;p8"/>
          <p:cNvSpPr txBox="1"/>
          <p:nvPr/>
        </p:nvSpPr>
        <p:spPr>
          <a:xfrm>
            <a:off x="697428" y="1405289"/>
            <a:ext cx="10797139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* It is cheap and is safe to handle.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* Since the components used in this system are of low cost, it is easily affordable.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* There need not be any fear of malfunctioning.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* It requires less maintenance.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* It is easy to use and it does not require any skill to operate it.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* It is hands free and the output will be displayed on the screen.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* It gives values exactly and precisely.</a:t>
            </a:r>
            <a:endParaRPr sz="24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/>
          <p:nvPr>
            <p:ph type="title"/>
          </p:nvPr>
        </p:nvSpPr>
        <p:spPr>
          <a:xfrm>
            <a:off x="697429" y="340892"/>
            <a:ext cx="10797139" cy="535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b="1" lang="en-US" sz="6000">
                <a:latin typeface="Bell MT"/>
                <a:ea typeface="Bell MT"/>
                <a:cs typeface="Bell MT"/>
                <a:sym typeface="Bell MT"/>
              </a:rPr>
              <a:t>CONCLUSION</a:t>
            </a:r>
            <a:endParaRPr b="1" sz="60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980172" y="1485567"/>
            <a:ext cx="10385659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A lot of fuel is sometimes being stolen by petroleum bunks.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It is our right to get the exact amount of fuel for which we pay.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Our project helps in overcoming this issue.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This project has been designed to serve the community who owns and uses cars running on gasoline fuel.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It has been designed by keeping the problem of the common man in mind.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Thus we conclude that our product will serve good in inspecting fuel flow in a cost efficient manner.</a:t>
            </a:r>
            <a:endParaRPr sz="24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ancing Act">
  <a:themeElements>
    <a:clrScheme name="Balancing Act">
      <a:dk1>
        <a:srgbClr val="000000"/>
      </a:dk1>
      <a:lt1>
        <a:srgbClr val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musements">
  <a:themeElements>
    <a:clrScheme name="Amusements">
      <a:dk1>
        <a:srgbClr val="000000"/>
      </a:dk1>
      <a:lt1>
        <a:srgbClr val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ellspring">
  <a:themeElements>
    <a:clrScheme name="Wellspring">
      <a:dk1>
        <a:srgbClr val="000000"/>
      </a:dk1>
      <a:lt1>
        <a:srgbClr val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ar of the show">
  <a:themeElements>
    <a:clrScheme name="Star of the show">
      <a:dk1>
        <a:srgbClr val="000000"/>
      </a:dk1>
      <a:lt1>
        <a:srgbClr val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2022-04-04T12:36:16Z</dcterms:created>
  <dc:creator>Vaisaly Sivasamy</dc:creator>
</cp:coreProperties>
</file>