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lice" panose="020B0604020202020204" charset="0"/>
      <p:regular r:id="rId14"/>
    </p:embeddedFont>
    <p:embeddedFont>
      <p:font typeface="Canva Sans 1" panose="020B0604020202020204" charset="0"/>
      <p:regular r:id="rId15"/>
    </p:embeddedFont>
    <p:embeddedFont>
      <p:font typeface="Canva Sans 1 Bold" panose="020B0604020202020204" charset="0"/>
      <p:regular r:id="rId16"/>
    </p:embeddedFont>
    <p:embeddedFont>
      <p:font typeface="Cardo" panose="020B0604020202020204" charset="-79"/>
      <p:regular r:id="rId17"/>
    </p:embeddedFont>
    <p:embeddedFont>
      <p:font typeface="Codec Pro ExtraBold" panose="020B0604020202020204" charset="0"/>
      <p:regular r:id="rId18"/>
    </p:embeddedFont>
    <p:embeddedFont>
      <p:font typeface="Codec Pro Ultra-Bold" panose="020B0604020202020204" charset="0"/>
      <p:regular r:id="rId19"/>
    </p:embeddedFont>
    <p:embeddedFont>
      <p:font typeface="DM Sans" pitchFamily="2" charset="0"/>
      <p:regular r:id="rId20"/>
    </p:embeddedFont>
    <p:embeddedFont>
      <p:font typeface="DM Sans Bold" charset="0"/>
      <p:regular r:id="rId21"/>
    </p:embeddedFont>
    <p:embeddedFont>
      <p:font typeface="IBM Plex Sans Bold" panose="020B0604020202020204" charset="0"/>
      <p:regular r:id="rId22"/>
    </p:embeddedFont>
    <p:embeddedFont>
      <p:font typeface="Kollektif Bold" panose="020B0604020202020204" charset="0"/>
      <p:regular r:id="rId23"/>
    </p:embeddedFont>
    <p:embeddedFont>
      <p:font typeface="Lora" pitchFamily="2" charset="0"/>
      <p:regular r:id="rId24"/>
    </p:embeddedFont>
    <p:embeddedFont>
      <p:font typeface="Poppins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0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svg"/><Relationship Id="rId7" Type="http://schemas.openxmlformats.org/officeDocument/2006/relationships/image" Target="../media/image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.sv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15.sv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8.png"/><Relationship Id="rId7" Type="http://schemas.openxmlformats.org/officeDocument/2006/relationships/image" Target="../media/image15.sv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3.svg"/><Relationship Id="rId10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29999" y="3928999"/>
            <a:ext cx="6358001" cy="6358001"/>
          </a:xfrm>
          <a:custGeom>
            <a:avLst/>
            <a:gdLst/>
            <a:ahLst/>
            <a:cxnLst/>
            <a:rect l="l" t="t" r="r" b="b"/>
            <a:pathLst>
              <a:path w="6358001" h="6358001">
                <a:moveTo>
                  <a:pt x="0" y="0"/>
                </a:moveTo>
                <a:lnTo>
                  <a:pt x="6358001" y="0"/>
                </a:lnTo>
                <a:lnTo>
                  <a:pt x="6358001" y="6358001"/>
                </a:lnTo>
                <a:lnTo>
                  <a:pt x="0" y="6358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03338" y="2459372"/>
            <a:ext cx="1276987" cy="1276987"/>
          </a:xfrm>
          <a:custGeom>
            <a:avLst/>
            <a:gdLst/>
            <a:ahLst/>
            <a:cxnLst/>
            <a:rect l="l" t="t" r="r" b="b"/>
            <a:pathLst>
              <a:path w="1276987" h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16151" y="-72773"/>
            <a:ext cx="3484832" cy="3484832"/>
          </a:xfrm>
          <a:custGeom>
            <a:avLst/>
            <a:gdLst/>
            <a:ahLst/>
            <a:cxnLst/>
            <a:rect l="l" t="t" r="r" b="b"/>
            <a:pathLst>
              <a:path w="3484832" h="3484832">
                <a:moveTo>
                  <a:pt x="0" y="0"/>
                </a:moveTo>
                <a:lnTo>
                  <a:pt x="3484832" y="0"/>
                </a:lnTo>
                <a:lnTo>
                  <a:pt x="3484832" y="3484833"/>
                </a:lnTo>
                <a:lnTo>
                  <a:pt x="0" y="3484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7682761">
            <a:off x="-1383321" y="-18594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2956" y="7292088"/>
            <a:ext cx="6900386" cy="877793"/>
            <a:chOff x="0" y="0"/>
            <a:chExt cx="1342999" cy="17084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2999" cy="170842"/>
            </a:xfrm>
            <a:custGeom>
              <a:avLst/>
              <a:gdLst/>
              <a:ahLst/>
              <a:cxnLst/>
              <a:rect l="l" t="t" r="r" b="b"/>
              <a:pathLst>
                <a:path w="1342999" h="170842">
                  <a:moveTo>
                    <a:pt x="20195" y="0"/>
                  </a:moveTo>
                  <a:lnTo>
                    <a:pt x="1322804" y="0"/>
                  </a:lnTo>
                  <a:cubicBezTo>
                    <a:pt x="1333957" y="0"/>
                    <a:pt x="1342999" y="9042"/>
                    <a:pt x="1342999" y="20195"/>
                  </a:cubicBezTo>
                  <a:lnTo>
                    <a:pt x="1342999" y="150647"/>
                  </a:lnTo>
                  <a:cubicBezTo>
                    <a:pt x="1342999" y="161800"/>
                    <a:pt x="1333957" y="170842"/>
                    <a:pt x="1322804" y="170842"/>
                  </a:cubicBezTo>
                  <a:lnTo>
                    <a:pt x="20195" y="170842"/>
                  </a:lnTo>
                  <a:cubicBezTo>
                    <a:pt x="9042" y="170842"/>
                    <a:pt x="0" y="161800"/>
                    <a:pt x="0" y="150647"/>
                  </a:cubicBezTo>
                  <a:lnTo>
                    <a:pt x="0" y="20195"/>
                  </a:lnTo>
                  <a:cubicBezTo>
                    <a:pt x="0" y="9042"/>
                    <a:pt x="9042" y="0"/>
                    <a:pt x="20195" y="0"/>
                  </a:cubicBezTo>
                  <a:close/>
                </a:path>
              </a:pathLst>
            </a:custGeom>
            <a:solidFill>
              <a:srgbClr val="FFC5A8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342999" cy="189892"/>
            </a:xfrm>
            <a:prstGeom prst="rect">
              <a:avLst/>
            </a:prstGeom>
          </p:spPr>
          <p:txBody>
            <a:bodyPr lIns="68744" tIns="68744" rIns="68744" bIns="68744" rtlCol="0" anchor="ctr"/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DM Sans"/>
                </a:rPr>
                <a:t>WaveCon: Powering 5G Future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722956" y="7441996"/>
            <a:ext cx="577977" cy="577977"/>
          </a:xfrm>
          <a:custGeom>
            <a:avLst/>
            <a:gdLst/>
            <a:ahLst/>
            <a:cxnLst/>
            <a:rect l="l" t="t" r="r" b="b"/>
            <a:pathLst>
              <a:path w="577977" h="577977">
                <a:moveTo>
                  <a:pt x="0" y="0"/>
                </a:moveTo>
                <a:lnTo>
                  <a:pt x="577977" y="0"/>
                </a:lnTo>
                <a:lnTo>
                  <a:pt x="577977" y="577978"/>
                </a:lnTo>
                <a:lnTo>
                  <a:pt x="0" y="5779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3479223" y="8475126"/>
            <a:ext cx="3958688" cy="113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2"/>
              </a:lnSpc>
            </a:pPr>
            <a:r>
              <a:rPr lang="en-US" sz="3266">
                <a:solidFill>
                  <a:srgbClr val="FFFFFF"/>
                </a:solidFill>
                <a:latin typeface="Alice"/>
              </a:rPr>
              <a:t>Presented By: </a:t>
            </a:r>
          </a:p>
          <a:p>
            <a:pPr algn="ctr">
              <a:lnSpc>
                <a:spcPts val="4572"/>
              </a:lnSpc>
            </a:pPr>
            <a:r>
              <a:rPr lang="en-US" sz="3266">
                <a:solidFill>
                  <a:srgbClr val="FFFFFF"/>
                </a:solidFill>
                <a:latin typeface="Alice"/>
              </a:rPr>
              <a:t>Vkas Rajpurohit</a:t>
            </a:r>
          </a:p>
        </p:txBody>
      </p:sp>
      <p:sp>
        <p:nvSpPr>
          <p:cNvPr id="14" name="Freeform 14"/>
          <p:cNvSpPr/>
          <p:nvPr/>
        </p:nvSpPr>
        <p:spPr>
          <a:xfrm rot="7682761">
            <a:off x="12596851" y="8717584"/>
            <a:ext cx="675449" cy="675449"/>
          </a:xfrm>
          <a:custGeom>
            <a:avLst/>
            <a:gdLst/>
            <a:ahLst/>
            <a:cxnLst/>
            <a:rect l="l" t="t" r="r" b="b"/>
            <a:pathLst>
              <a:path w="675449" h="675449">
                <a:moveTo>
                  <a:pt x="0" y="0"/>
                </a:moveTo>
                <a:lnTo>
                  <a:pt x="675449" y="0"/>
                </a:lnTo>
                <a:lnTo>
                  <a:pt x="675449" y="675449"/>
                </a:lnTo>
                <a:lnTo>
                  <a:pt x="0" y="6754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548284" y="760360"/>
            <a:ext cx="1820565" cy="1818568"/>
          </a:xfrm>
          <a:custGeom>
            <a:avLst/>
            <a:gdLst/>
            <a:ahLst/>
            <a:cxnLst/>
            <a:rect l="l" t="t" r="r" b="b"/>
            <a:pathLst>
              <a:path w="1820565" h="1818568">
                <a:moveTo>
                  <a:pt x="0" y="0"/>
                </a:moveTo>
                <a:lnTo>
                  <a:pt x="1820566" y="0"/>
                </a:lnTo>
                <a:lnTo>
                  <a:pt x="1820566" y="1818567"/>
                </a:lnTo>
                <a:lnTo>
                  <a:pt x="0" y="181856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1109" r="-11109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22956" y="8204970"/>
            <a:ext cx="8883055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6"/>
              </a:lnSpc>
            </a:pPr>
            <a:r>
              <a:rPr lang="en-US" sz="4230" spc="287">
                <a:solidFill>
                  <a:srgbClr val="000000"/>
                </a:solidFill>
                <a:latin typeface="Codec Pro Ultra-Bold"/>
              </a:rPr>
              <a:t>Presentation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22956" y="3107391"/>
            <a:ext cx="8883055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27"/>
              </a:lnSpc>
            </a:pPr>
            <a:r>
              <a:rPr lang="en-US" sz="9273" spc="463">
                <a:solidFill>
                  <a:srgbClr val="000000"/>
                </a:solidFill>
                <a:latin typeface="Canva Sans 1 Bold"/>
              </a:rPr>
              <a:t>WaveCon5G</a:t>
            </a:r>
          </a:p>
          <a:p>
            <a:pPr algn="l">
              <a:lnSpc>
                <a:spcPts val="11127"/>
              </a:lnSpc>
            </a:pPr>
            <a:r>
              <a:rPr lang="en-US" sz="9273" spc="463">
                <a:solidFill>
                  <a:srgbClr val="000000"/>
                </a:solidFill>
                <a:latin typeface="Canva Sans 1 Bold"/>
              </a:rPr>
              <a:t>Telecom Analysis</a:t>
            </a:r>
          </a:p>
        </p:txBody>
      </p:sp>
      <p:sp>
        <p:nvSpPr>
          <p:cNvPr id="18" name="Freeform 18"/>
          <p:cNvSpPr/>
          <p:nvPr/>
        </p:nvSpPr>
        <p:spPr>
          <a:xfrm>
            <a:off x="-3062443" y="75988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13716151" y="-72773"/>
            <a:ext cx="3484832" cy="3484832"/>
          </a:xfrm>
          <a:custGeom>
            <a:avLst/>
            <a:gdLst/>
            <a:ahLst/>
            <a:cxnLst/>
            <a:rect l="l" t="t" r="r" b="b"/>
            <a:pathLst>
              <a:path w="3484832" h="3484832">
                <a:moveTo>
                  <a:pt x="0" y="0"/>
                </a:moveTo>
                <a:lnTo>
                  <a:pt x="3484832" y="0"/>
                </a:lnTo>
                <a:lnTo>
                  <a:pt x="3484832" y="3484833"/>
                </a:lnTo>
                <a:lnTo>
                  <a:pt x="0" y="3484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13906" y="1379840"/>
            <a:ext cx="12702244" cy="77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</a:pPr>
            <a:r>
              <a:rPr lang="en-US" sz="5100">
                <a:solidFill>
                  <a:srgbClr val="227C9D"/>
                </a:solidFill>
                <a:latin typeface="Kollektif Bold"/>
              </a:rPr>
              <a:t>PLAN AFFECTED AFTER 5G LAUNCH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548284" y="760360"/>
            <a:ext cx="1820565" cy="1818568"/>
          </a:xfrm>
          <a:custGeom>
            <a:avLst/>
            <a:gdLst/>
            <a:ahLst/>
            <a:cxnLst/>
            <a:rect l="l" t="t" r="r" b="b"/>
            <a:pathLst>
              <a:path w="1820565" h="1818568">
                <a:moveTo>
                  <a:pt x="0" y="0"/>
                </a:moveTo>
                <a:lnTo>
                  <a:pt x="1820566" y="0"/>
                </a:lnTo>
                <a:lnTo>
                  <a:pt x="1820566" y="1818567"/>
                </a:lnTo>
                <a:lnTo>
                  <a:pt x="0" y="18185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109" r="-11109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964257" y="5154788"/>
            <a:ext cx="2504586" cy="301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2310">
                <a:solidFill>
                  <a:srgbClr val="373737"/>
                </a:solidFill>
                <a:latin typeface="Poppins Bold"/>
              </a:rPr>
              <a:t>Olivia Wilson</a:t>
            </a: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9692389" y="2478220"/>
            <a:ext cx="5147465" cy="10460936"/>
            <a:chOff x="0" y="0"/>
            <a:chExt cx="5001260" cy="101638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5"/>
              <a:stretch>
                <a:fillRect l="-45" r="-45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7" name="Group 17"/>
          <p:cNvGrpSpPr/>
          <p:nvPr/>
        </p:nvGrpSpPr>
        <p:grpSpPr>
          <a:xfrm rot="5400000">
            <a:off x="11341935" y="2336540"/>
            <a:ext cx="1848374" cy="4390586"/>
            <a:chOff x="0" y="0"/>
            <a:chExt cx="649927" cy="15438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49927" cy="1543822"/>
            </a:xfrm>
            <a:custGeom>
              <a:avLst/>
              <a:gdLst/>
              <a:ahLst/>
              <a:cxnLst/>
              <a:rect l="l" t="t" r="r" b="b"/>
              <a:pathLst>
                <a:path w="649927" h="1543822">
                  <a:moveTo>
                    <a:pt x="201048" y="0"/>
                  </a:moveTo>
                  <a:lnTo>
                    <a:pt x="448879" y="0"/>
                  </a:lnTo>
                  <a:cubicBezTo>
                    <a:pt x="559915" y="0"/>
                    <a:pt x="649927" y="90012"/>
                    <a:pt x="649927" y="201048"/>
                  </a:cubicBezTo>
                  <a:lnTo>
                    <a:pt x="649927" y="1342774"/>
                  </a:lnTo>
                  <a:cubicBezTo>
                    <a:pt x="649927" y="1396095"/>
                    <a:pt x="628745" y="1447232"/>
                    <a:pt x="591041" y="1484936"/>
                  </a:cubicBezTo>
                  <a:cubicBezTo>
                    <a:pt x="553338" y="1522640"/>
                    <a:pt x="502200" y="1543822"/>
                    <a:pt x="448879" y="1543822"/>
                  </a:cubicBezTo>
                  <a:lnTo>
                    <a:pt x="201048" y="1543822"/>
                  </a:lnTo>
                  <a:cubicBezTo>
                    <a:pt x="147727" y="1543822"/>
                    <a:pt x="96589" y="1522640"/>
                    <a:pt x="58886" y="1484936"/>
                  </a:cubicBezTo>
                  <a:cubicBezTo>
                    <a:pt x="21182" y="1447232"/>
                    <a:pt x="0" y="1396095"/>
                    <a:pt x="0" y="1342774"/>
                  </a:cubicBezTo>
                  <a:lnTo>
                    <a:pt x="0" y="201048"/>
                  </a:lnTo>
                  <a:cubicBezTo>
                    <a:pt x="0" y="147727"/>
                    <a:pt x="21182" y="96589"/>
                    <a:pt x="58886" y="58886"/>
                  </a:cubicBezTo>
                  <a:cubicBezTo>
                    <a:pt x="96589" y="21182"/>
                    <a:pt x="147727" y="0"/>
                    <a:pt x="20104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649927" cy="16009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337036" y="3922497"/>
            <a:ext cx="3607440" cy="336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9"/>
              </a:lnSpc>
            </a:pPr>
            <a:r>
              <a:rPr lang="en-US" sz="2510">
                <a:solidFill>
                  <a:srgbClr val="373737"/>
                </a:solidFill>
                <a:latin typeface="Poppins Bold"/>
              </a:rPr>
              <a:t>Smart Recharge Pack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101793" y="4600278"/>
            <a:ext cx="751009" cy="66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85"/>
              </a:lnSpc>
            </a:pPr>
            <a:r>
              <a:rPr lang="en-US" sz="5310">
                <a:solidFill>
                  <a:srgbClr val="373737"/>
                </a:solidFill>
                <a:latin typeface="Cardo"/>
              </a:rPr>
              <a:t>P1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905253" y="4473702"/>
            <a:ext cx="1787519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545454"/>
                </a:solidFill>
                <a:latin typeface="DM Sans"/>
              </a:rPr>
              <a:t>2GB/Day</a:t>
            </a:r>
          </a:p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545454"/>
                </a:solidFill>
                <a:latin typeface="DM Sans Bold"/>
              </a:rPr>
              <a:t>Data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673896" y="4457403"/>
            <a:ext cx="1787519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545454"/>
                </a:solidFill>
                <a:latin typeface="DM Sans"/>
              </a:rPr>
              <a:t>3 Months</a:t>
            </a:r>
          </a:p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545454"/>
                </a:solidFill>
                <a:latin typeface="DM Sans Bold"/>
              </a:rPr>
              <a:t>Validity</a:t>
            </a:r>
          </a:p>
        </p:txBody>
      </p:sp>
      <p:grpSp>
        <p:nvGrpSpPr>
          <p:cNvPr id="24" name="Group 24"/>
          <p:cNvGrpSpPr/>
          <p:nvPr/>
        </p:nvGrpSpPr>
        <p:grpSpPr>
          <a:xfrm rot="5400000">
            <a:off x="11341935" y="4371406"/>
            <a:ext cx="1848374" cy="4390586"/>
            <a:chOff x="0" y="0"/>
            <a:chExt cx="649927" cy="154382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49927" cy="1543822"/>
            </a:xfrm>
            <a:custGeom>
              <a:avLst/>
              <a:gdLst/>
              <a:ahLst/>
              <a:cxnLst/>
              <a:rect l="l" t="t" r="r" b="b"/>
              <a:pathLst>
                <a:path w="649927" h="1543822">
                  <a:moveTo>
                    <a:pt x="201048" y="0"/>
                  </a:moveTo>
                  <a:lnTo>
                    <a:pt x="448879" y="0"/>
                  </a:lnTo>
                  <a:cubicBezTo>
                    <a:pt x="559915" y="0"/>
                    <a:pt x="649927" y="90012"/>
                    <a:pt x="649927" y="201048"/>
                  </a:cubicBezTo>
                  <a:lnTo>
                    <a:pt x="649927" y="1342774"/>
                  </a:lnTo>
                  <a:cubicBezTo>
                    <a:pt x="649927" y="1396095"/>
                    <a:pt x="628745" y="1447232"/>
                    <a:pt x="591041" y="1484936"/>
                  </a:cubicBezTo>
                  <a:cubicBezTo>
                    <a:pt x="553338" y="1522640"/>
                    <a:pt x="502200" y="1543822"/>
                    <a:pt x="448879" y="1543822"/>
                  </a:cubicBezTo>
                  <a:lnTo>
                    <a:pt x="201048" y="1543822"/>
                  </a:lnTo>
                  <a:cubicBezTo>
                    <a:pt x="147727" y="1543822"/>
                    <a:pt x="96589" y="1522640"/>
                    <a:pt x="58886" y="1484936"/>
                  </a:cubicBezTo>
                  <a:cubicBezTo>
                    <a:pt x="21182" y="1447232"/>
                    <a:pt x="0" y="1396095"/>
                    <a:pt x="0" y="1342774"/>
                  </a:cubicBezTo>
                  <a:lnTo>
                    <a:pt x="0" y="201048"/>
                  </a:lnTo>
                  <a:cubicBezTo>
                    <a:pt x="0" y="147727"/>
                    <a:pt x="21182" y="96589"/>
                    <a:pt x="58886" y="58886"/>
                  </a:cubicBezTo>
                  <a:cubicBezTo>
                    <a:pt x="96589" y="21182"/>
                    <a:pt x="147727" y="0"/>
                    <a:pt x="20104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649927" cy="16009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203933" y="6056371"/>
            <a:ext cx="4124379" cy="336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9"/>
              </a:lnSpc>
            </a:pPr>
            <a:r>
              <a:rPr lang="en-US" sz="2510">
                <a:solidFill>
                  <a:srgbClr val="373737"/>
                </a:solidFill>
                <a:latin typeface="Poppins Bold"/>
              </a:rPr>
              <a:t>25GB 3G/4G Combo Pack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101793" y="6635144"/>
            <a:ext cx="751009" cy="66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85"/>
              </a:lnSpc>
            </a:pPr>
            <a:r>
              <a:rPr lang="en-US" sz="5310">
                <a:solidFill>
                  <a:srgbClr val="373737"/>
                </a:solidFill>
                <a:latin typeface="Cardo"/>
              </a:rPr>
              <a:t>P7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905253" y="6508567"/>
            <a:ext cx="1787519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545454"/>
                </a:solidFill>
                <a:latin typeface="DM Sans"/>
              </a:rPr>
              <a:t>25GB</a:t>
            </a:r>
          </a:p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545454"/>
                </a:solidFill>
                <a:latin typeface="DM Sans Bold"/>
              </a:rPr>
              <a:t>Data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673896" y="6492269"/>
            <a:ext cx="1787519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545454"/>
                </a:solidFill>
                <a:latin typeface="DM Sans"/>
              </a:rPr>
              <a:t>3 Months</a:t>
            </a:r>
          </a:p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545454"/>
                </a:solidFill>
                <a:latin typeface="DM Sans Bold"/>
              </a:rPr>
              <a:t>Validity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629465" y="4469154"/>
            <a:ext cx="164983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BM Plex Sans Bold"/>
              </a:rPr>
              <a:t>2.40 BN</a:t>
            </a:r>
          </a:p>
        </p:txBody>
      </p:sp>
      <p:grpSp>
        <p:nvGrpSpPr>
          <p:cNvPr id="32" name="Group 32"/>
          <p:cNvGrpSpPr/>
          <p:nvPr/>
        </p:nvGrpSpPr>
        <p:grpSpPr>
          <a:xfrm rot="5400000">
            <a:off x="3720615" y="-213824"/>
            <a:ext cx="3060324" cy="8444153"/>
            <a:chOff x="0" y="0"/>
            <a:chExt cx="1076074" cy="29691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076074" cy="2969140"/>
            </a:xfrm>
            <a:custGeom>
              <a:avLst/>
              <a:gdLst/>
              <a:ahLst/>
              <a:cxnLst/>
              <a:rect l="l" t="t" r="r" b="b"/>
              <a:pathLst>
                <a:path w="1076074" h="2969140">
                  <a:moveTo>
                    <a:pt x="121429" y="0"/>
                  </a:moveTo>
                  <a:lnTo>
                    <a:pt x="954645" y="0"/>
                  </a:lnTo>
                  <a:cubicBezTo>
                    <a:pt x="1021708" y="0"/>
                    <a:pt x="1076074" y="54366"/>
                    <a:pt x="1076074" y="121429"/>
                  </a:cubicBezTo>
                  <a:lnTo>
                    <a:pt x="1076074" y="2847711"/>
                  </a:lnTo>
                  <a:cubicBezTo>
                    <a:pt x="1076074" y="2879916"/>
                    <a:pt x="1063280" y="2910802"/>
                    <a:pt x="1040508" y="2933575"/>
                  </a:cubicBezTo>
                  <a:cubicBezTo>
                    <a:pt x="1017736" y="2956347"/>
                    <a:pt x="986850" y="2969140"/>
                    <a:pt x="954645" y="2969140"/>
                  </a:cubicBezTo>
                  <a:lnTo>
                    <a:pt x="121429" y="2969140"/>
                  </a:lnTo>
                  <a:cubicBezTo>
                    <a:pt x="54366" y="2969140"/>
                    <a:pt x="0" y="2914775"/>
                    <a:pt x="0" y="2847711"/>
                  </a:cubicBezTo>
                  <a:lnTo>
                    <a:pt x="0" y="121429"/>
                  </a:lnTo>
                  <a:cubicBezTo>
                    <a:pt x="0" y="89224"/>
                    <a:pt x="12793" y="58338"/>
                    <a:pt x="35566" y="35566"/>
                  </a:cubicBezTo>
                  <a:cubicBezTo>
                    <a:pt x="58338" y="12793"/>
                    <a:pt x="89224" y="0"/>
                    <a:pt x="1214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1076074" cy="30262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-3062443" y="75988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1222523" y="2999261"/>
            <a:ext cx="7238892" cy="119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37"/>
              </a:lnSpc>
            </a:pPr>
            <a:r>
              <a:rPr lang="en-US" sz="3410">
                <a:solidFill>
                  <a:srgbClr val="373737"/>
                </a:solidFill>
                <a:latin typeface="Lora"/>
              </a:rPr>
              <a:t>25GB 3G/4G Combo Pack is the least performing plan generating lowest revenue.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6575337" y="3830420"/>
            <a:ext cx="1707995" cy="1707995"/>
            <a:chOff x="0" y="0"/>
            <a:chExt cx="6350000" cy="6350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6575337" y="4415177"/>
            <a:ext cx="164983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BM Plex Sans Bold"/>
              </a:rPr>
              <a:t>155.6 MN</a:t>
            </a:r>
          </a:p>
        </p:txBody>
      </p:sp>
      <p:sp>
        <p:nvSpPr>
          <p:cNvPr id="43" name="Freeform 43"/>
          <p:cNvSpPr/>
          <p:nvPr/>
        </p:nvSpPr>
        <p:spPr>
          <a:xfrm>
            <a:off x="-2910043" y="77512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1028700" y="5871790"/>
            <a:ext cx="6905213" cy="1027869"/>
            <a:chOff x="0" y="0"/>
            <a:chExt cx="1818657" cy="27071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818657" cy="270714"/>
            </a:xfrm>
            <a:custGeom>
              <a:avLst/>
              <a:gdLst/>
              <a:ahLst/>
              <a:cxnLst/>
              <a:rect l="l" t="t" r="r" b="b"/>
              <a:pathLst>
                <a:path w="1818657" h="270714">
                  <a:moveTo>
                    <a:pt x="57180" y="0"/>
                  </a:moveTo>
                  <a:lnTo>
                    <a:pt x="1761477" y="0"/>
                  </a:lnTo>
                  <a:cubicBezTo>
                    <a:pt x="1793057" y="0"/>
                    <a:pt x="1818657" y="25600"/>
                    <a:pt x="1818657" y="57180"/>
                  </a:cubicBezTo>
                  <a:lnTo>
                    <a:pt x="1818657" y="213535"/>
                  </a:lnTo>
                  <a:cubicBezTo>
                    <a:pt x="1818657" y="245114"/>
                    <a:pt x="1793057" y="270714"/>
                    <a:pt x="1761477" y="270714"/>
                  </a:cubicBezTo>
                  <a:lnTo>
                    <a:pt x="57180" y="270714"/>
                  </a:lnTo>
                  <a:cubicBezTo>
                    <a:pt x="25600" y="270714"/>
                    <a:pt x="0" y="245114"/>
                    <a:pt x="0" y="213535"/>
                  </a:cubicBezTo>
                  <a:lnTo>
                    <a:pt x="0" y="57180"/>
                  </a:lnTo>
                  <a:cubicBezTo>
                    <a:pt x="0" y="25600"/>
                    <a:pt x="25600" y="0"/>
                    <a:pt x="5718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19050"/>
              <a:ext cx="1818657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266537" y="6095846"/>
            <a:ext cx="5311909" cy="57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0"/>
              </a:lnSpc>
            </a:pPr>
            <a:r>
              <a:rPr lang="en-US" sz="3700">
                <a:solidFill>
                  <a:srgbClr val="FFFFFF"/>
                </a:solidFill>
                <a:latin typeface="Kollektif Bold"/>
              </a:rPr>
              <a:t>SUGGESTION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16367" y="7033513"/>
            <a:ext cx="8156486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3"/>
              </a:lnSpc>
            </a:pPr>
            <a:r>
              <a:rPr lang="en-US" sz="2677">
                <a:solidFill>
                  <a:srgbClr val="545454"/>
                </a:solidFill>
                <a:latin typeface="DM Sans"/>
              </a:rPr>
              <a:t>Completely discontinue 3G plan, whereas continue offering 4G plan.</a:t>
            </a:r>
          </a:p>
          <a:p>
            <a:pPr marL="578174" lvl="1" indent="-289087" algn="l">
              <a:lnSpc>
                <a:spcPts val="3213"/>
              </a:lnSpc>
              <a:buFont typeface="Arial"/>
              <a:buChar char="•"/>
            </a:pPr>
            <a:r>
              <a:rPr lang="en-US" sz="2677">
                <a:solidFill>
                  <a:srgbClr val="545454"/>
                </a:solidFill>
                <a:latin typeface="DM Sans"/>
              </a:rPr>
              <a:t>Not everyone has 5G handset/device.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13716151" y="-72773"/>
            <a:ext cx="3484832" cy="3484832"/>
          </a:xfrm>
          <a:custGeom>
            <a:avLst/>
            <a:gdLst/>
            <a:ahLst/>
            <a:cxnLst/>
            <a:rect l="l" t="t" r="r" b="b"/>
            <a:pathLst>
              <a:path w="3484832" h="3484832">
                <a:moveTo>
                  <a:pt x="0" y="0"/>
                </a:moveTo>
                <a:lnTo>
                  <a:pt x="3484832" y="0"/>
                </a:lnTo>
                <a:lnTo>
                  <a:pt x="3484832" y="3484833"/>
                </a:lnTo>
                <a:lnTo>
                  <a:pt x="0" y="3484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548284" y="760360"/>
            <a:ext cx="1820565" cy="1818568"/>
          </a:xfrm>
          <a:custGeom>
            <a:avLst/>
            <a:gdLst/>
            <a:ahLst/>
            <a:cxnLst/>
            <a:rect l="l" t="t" r="r" b="b"/>
            <a:pathLst>
              <a:path w="1820565" h="1818568">
                <a:moveTo>
                  <a:pt x="0" y="0"/>
                </a:moveTo>
                <a:lnTo>
                  <a:pt x="1820566" y="0"/>
                </a:lnTo>
                <a:lnTo>
                  <a:pt x="1820566" y="1818567"/>
                </a:lnTo>
                <a:lnTo>
                  <a:pt x="0" y="18185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109" r="-1110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062443" y="75988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2910043" y="77512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5381227" y="8230431"/>
            <a:ext cx="11710804" cy="1027869"/>
            <a:chOff x="0" y="0"/>
            <a:chExt cx="3084327" cy="2707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084327" cy="270714"/>
            </a:xfrm>
            <a:custGeom>
              <a:avLst/>
              <a:gdLst/>
              <a:ahLst/>
              <a:cxnLst/>
              <a:rect l="l" t="t" r="r" b="b"/>
              <a:pathLst>
                <a:path w="3084327" h="270714">
                  <a:moveTo>
                    <a:pt x="33716" y="0"/>
                  </a:moveTo>
                  <a:lnTo>
                    <a:pt x="3050611" y="0"/>
                  </a:lnTo>
                  <a:cubicBezTo>
                    <a:pt x="3069232" y="0"/>
                    <a:pt x="3084327" y="15095"/>
                    <a:pt x="3084327" y="33716"/>
                  </a:cubicBezTo>
                  <a:lnTo>
                    <a:pt x="3084327" y="236999"/>
                  </a:lnTo>
                  <a:cubicBezTo>
                    <a:pt x="3084327" y="255619"/>
                    <a:pt x="3069232" y="270714"/>
                    <a:pt x="3050611" y="270714"/>
                  </a:cubicBezTo>
                  <a:lnTo>
                    <a:pt x="33716" y="270714"/>
                  </a:lnTo>
                  <a:cubicBezTo>
                    <a:pt x="15095" y="270714"/>
                    <a:pt x="0" y="255619"/>
                    <a:pt x="0" y="236999"/>
                  </a:cubicBezTo>
                  <a:lnTo>
                    <a:pt x="0" y="33716"/>
                  </a:lnTo>
                  <a:cubicBezTo>
                    <a:pt x="0" y="15095"/>
                    <a:pt x="15095" y="0"/>
                    <a:pt x="3371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19050"/>
              <a:ext cx="3084327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30210" y="523171"/>
            <a:ext cx="4148974" cy="9428867"/>
            <a:chOff x="0" y="0"/>
            <a:chExt cx="3093720" cy="703072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093720" cy="7030720"/>
            </a:xfrm>
            <a:custGeom>
              <a:avLst/>
              <a:gdLst/>
              <a:ahLst/>
              <a:cxnLst/>
              <a:rect l="l" t="t" r="r" b="b"/>
              <a:pathLst>
                <a:path w="3093720" h="7030720">
                  <a:moveTo>
                    <a:pt x="0" y="0"/>
                  </a:moveTo>
                  <a:lnTo>
                    <a:pt x="2293620" y="0"/>
                  </a:lnTo>
                  <a:cubicBezTo>
                    <a:pt x="2735580" y="0"/>
                    <a:pt x="3093720" y="358140"/>
                    <a:pt x="3093720" y="800100"/>
                  </a:cubicBezTo>
                  <a:lnTo>
                    <a:pt x="3093720" y="7030720"/>
                  </a:lnTo>
                  <a:lnTo>
                    <a:pt x="0" y="7030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3628" r="-63628"/>
              </a:stretch>
            </a:blipFill>
          </p:spPr>
        </p:sp>
      </p:grpSp>
      <p:grpSp>
        <p:nvGrpSpPr>
          <p:cNvPr id="22" name="Group 2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629465" y="4469154"/>
            <a:ext cx="164983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BM Plex Sans Bold"/>
              </a:rPr>
              <a:t>2.40 BN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789283" y="1572490"/>
            <a:ext cx="6994619" cy="77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190"/>
              </a:lnSpc>
            </a:pPr>
            <a:r>
              <a:rPr lang="en-US" sz="5073" spc="253">
                <a:solidFill>
                  <a:srgbClr val="F47C00"/>
                </a:solidFill>
                <a:latin typeface="Canva Sans 1 Bold"/>
              </a:rPr>
              <a:t>Improvement Plan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789283" y="2714765"/>
            <a:ext cx="11001201" cy="28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6199" lvl="1" indent="-343100" algn="l">
              <a:lnSpc>
                <a:spcPts val="3813"/>
              </a:lnSpc>
              <a:buFont typeface="Arial"/>
              <a:buChar char="•"/>
            </a:pPr>
            <a:r>
              <a:rPr lang="en-US" sz="3178" spc="158">
                <a:solidFill>
                  <a:srgbClr val="000000"/>
                </a:solidFill>
                <a:latin typeface="Canva Sans 1"/>
              </a:rPr>
              <a:t>Create impactful marketing for brand promotion.</a:t>
            </a:r>
          </a:p>
          <a:p>
            <a:pPr marL="686199" lvl="1" indent="-343100" algn="l">
              <a:lnSpc>
                <a:spcPts val="3813"/>
              </a:lnSpc>
              <a:buFont typeface="Arial"/>
              <a:buChar char="•"/>
            </a:pPr>
            <a:r>
              <a:rPr lang="en-US" sz="3178" spc="158">
                <a:solidFill>
                  <a:srgbClr val="000000"/>
                </a:solidFill>
                <a:latin typeface="Canva Sans 1"/>
              </a:rPr>
              <a:t>Create attractive 5G affordable and combo plans, and discontinue 3G plans.</a:t>
            </a:r>
          </a:p>
          <a:p>
            <a:pPr marL="686199" lvl="1" indent="-343100" algn="l">
              <a:lnSpc>
                <a:spcPts val="3813"/>
              </a:lnSpc>
              <a:buFont typeface="Arial"/>
              <a:buChar char="•"/>
            </a:pPr>
            <a:r>
              <a:rPr lang="en-US" sz="3178" spc="158">
                <a:solidFill>
                  <a:srgbClr val="000000"/>
                </a:solidFill>
                <a:latin typeface="Canva Sans 1"/>
              </a:rPr>
              <a:t>Improve 5G network quality and introduce new 5G compatible devices and services.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13716151" y="-72773"/>
            <a:ext cx="3484832" cy="3484832"/>
          </a:xfrm>
          <a:custGeom>
            <a:avLst/>
            <a:gdLst/>
            <a:ahLst/>
            <a:cxnLst/>
            <a:rect l="l" t="t" r="r" b="b"/>
            <a:pathLst>
              <a:path w="3484832" h="3484832">
                <a:moveTo>
                  <a:pt x="0" y="0"/>
                </a:moveTo>
                <a:lnTo>
                  <a:pt x="3484832" y="0"/>
                </a:lnTo>
                <a:lnTo>
                  <a:pt x="3484832" y="3484833"/>
                </a:lnTo>
                <a:lnTo>
                  <a:pt x="0" y="3484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548284" y="760360"/>
            <a:ext cx="1820565" cy="1818568"/>
          </a:xfrm>
          <a:custGeom>
            <a:avLst/>
            <a:gdLst/>
            <a:ahLst/>
            <a:cxnLst/>
            <a:rect l="l" t="t" r="r" b="b"/>
            <a:pathLst>
              <a:path w="1820565" h="1818568">
                <a:moveTo>
                  <a:pt x="0" y="0"/>
                </a:moveTo>
                <a:lnTo>
                  <a:pt x="1820566" y="0"/>
                </a:lnTo>
                <a:lnTo>
                  <a:pt x="1820566" y="1818567"/>
                </a:lnTo>
                <a:lnTo>
                  <a:pt x="0" y="18185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109" r="-11109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629465" y="4469154"/>
            <a:ext cx="164983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BM Plex Sans Bold"/>
              </a:rPr>
              <a:t>2.40 BN</a:t>
            </a:r>
          </a:p>
        </p:txBody>
      </p:sp>
      <p:sp>
        <p:nvSpPr>
          <p:cNvPr id="13" name="Freeform 13"/>
          <p:cNvSpPr/>
          <p:nvPr/>
        </p:nvSpPr>
        <p:spPr>
          <a:xfrm>
            <a:off x="-3062443" y="75988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2910043" y="77512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5691394" y="4144456"/>
            <a:ext cx="6905213" cy="1998088"/>
            <a:chOff x="0" y="0"/>
            <a:chExt cx="1818657" cy="52624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18657" cy="526245"/>
            </a:xfrm>
            <a:custGeom>
              <a:avLst/>
              <a:gdLst/>
              <a:ahLst/>
              <a:cxnLst/>
              <a:rect l="l" t="t" r="r" b="b"/>
              <a:pathLst>
                <a:path w="1818657" h="526245">
                  <a:moveTo>
                    <a:pt x="57180" y="0"/>
                  </a:moveTo>
                  <a:lnTo>
                    <a:pt x="1761477" y="0"/>
                  </a:lnTo>
                  <a:cubicBezTo>
                    <a:pt x="1793057" y="0"/>
                    <a:pt x="1818657" y="25600"/>
                    <a:pt x="1818657" y="57180"/>
                  </a:cubicBezTo>
                  <a:lnTo>
                    <a:pt x="1818657" y="469066"/>
                  </a:lnTo>
                  <a:cubicBezTo>
                    <a:pt x="1818657" y="500645"/>
                    <a:pt x="1793057" y="526245"/>
                    <a:pt x="1761477" y="526245"/>
                  </a:cubicBezTo>
                  <a:lnTo>
                    <a:pt x="57180" y="526245"/>
                  </a:lnTo>
                  <a:cubicBezTo>
                    <a:pt x="25600" y="526245"/>
                    <a:pt x="0" y="500645"/>
                    <a:pt x="0" y="469066"/>
                  </a:cubicBezTo>
                  <a:lnTo>
                    <a:pt x="0" y="57180"/>
                  </a:lnTo>
                  <a:cubicBezTo>
                    <a:pt x="0" y="25600"/>
                    <a:pt x="25600" y="0"/>
                    <a:pt x="5718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1818657" cy="507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0210" y="523171"/>
            <a:ext cx="4148974" cy="9428867"/>
            <a:chOff x="0" y="0"/>
            <a:chExt cx="3093720" cy="703072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093720" cy="7030720"/>
            </a:xfrm>
            <a:custGeom>
              <a:avLst/>
              <a:gdLst/>
              <a:ahLst/>
              <a:cxnLst/>
              <a:rect l="l" t="t" r="r" b="b"/>
              <a:pathLst>
                <a:path w="3093720" h="7030720">
                  <a:moveTo>
                    <a:pt x="0" y="0"/>
                  </a:moveTo>
                  <a:lnTo>
                    <a:pt x="2293620" y="0"/>
                  </a:lnTo>
                  <a:cubicBezTo>
                    <a:pt x="2735580" y="0"/>
                    <a:pt x="3093720" y="358140"/>
                    <a:pt x="3093720" y="800100"/>
                  </a:cubicBezTo>
                  <a:lnTo>
                    <a:pt x="3093720" y="7030720"/>
                  </a:lnTo>
                  <a:lnTo>
                    <a:pt x="0" y="7030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3628" r="-63628"/>
              </a:stretch>
            </a:blipFill>
          </p:spPr>
        </p:sp>
      </p:grpSp>
      <p:grpSp>
        <p:nvGrpSpPr>
          <p:cNvPr id="23" name="Group 2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2312980" y="4311980"/>
            <a:ext cx="5975020" cy="5975020"/>
          </a:xfrm>
          <a:custGeom>
            <a:avLst/>
            <a:gdLst/>
            <a:ahLst/>
            <a:cxnLst/>
            <a:rect l="l" t="t" r="r" b="b"/>
            <a:pathLst>
              <a:path w="5975020" h="5975020">
                <a:moveTo>
                  <a:pt x="0" y="0"/>
                </a:moveTo>
                <a:lnTo>
                  <a:pt x="5975020" y="0"/>
                </a:lnTo>
                <a:lnTo>
                  <a:pt x="5975020" y="5975020"/>
                </a:lnTo>
                <a:lnTo>
                  <a:pt x="0" y="59750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6488045" y="4834323"/>
            <a:ext cx="5311909" cy="755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FFFFFF"/>
                </a:solidFill>
                <a:latin typeface="Kollektif Bold"/>
              </a:rPr>
              <a:t>THANK YOU..!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020074"/>
            <a:ext cx="8399616" cy="468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>
                <a:solidFill>
                  <a:srgbClr val="000000"/>
                </a:solidFill>
                <a:latin typeface="DM Sans"/>
              </a:rPr>
              <a:t>Introduction</a:t>
            </a:r>
          </a:p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>
                <a:solidFill>
                  <a:srgbClr val="000000"/>
                </a:solidFill>
                <a:latin typeface="DM Sans"/>
              </a:rPr>
              <a:t>Intractive PowerBI Dashboard</a:t>
            </a:r>
          </a:p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>
                <a:solidFill>
                  <a:srgbClr val="000000"/>
                </a:solidFill>
                <a:latin typeface="DM Sans"/>
              </a:rPr>
              <a:t>Impact of 5G launch on Revenue</a:t>
            </a:r>
          </a:p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>
                <a:solidFill>
                  <a:srgbClr val="000000"/>
                </a:solidFill>
                <a:latin typeface="DM Sans"/>
              </a:rPr>
              <a:t>Underperforming KPI after 5G launch</a:t>
            </a:r>
          </a:p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>
                <a:solidFill>
                  <a:srgbClr val="000000"/>
                </a:solidFill>
                <a:latin typeface="DM Sans"/>
              </a:rPr>
              <a:t>5G plans performance</a:t>
            </a:r>
          </a:p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>
                <a:solidFill>
                  <a:srgbClr val="000000"/>
                </a:solidFill>
                <a:latin typeface="DM Sans"/>
              </a:rPr>
              <a:t>Plans affected by 5G launch</a:t>
            </a:r>
          </a:p>
          <a:p>
            <a:pPr marL="706335" lvl="1" indent="-353167" algn="l">
              <a:lnSpc>
                <a:spcPts val="5332"/>
              </a:lnSpc>
              <a:spcBef>
                <a:spcPct val="0"/>
              </a:spcBef>
              <a:buAutoNum type="arabicPeriod"/>
            </a:pPr>
            <a:r>
              <a:rPr lang="en-US" sz="3271">
                <a:solidFill>
                  <a:srgbClr val="000000"/>
                </a:solidFill>
                <a:latin typeface="DM Sans"/>
              </a:rPr>
              <a:t>Discontinued plans after 5G launch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2" y="1620515"/>
            <a:ext cx="4199806" cy="1628348"/>
            <a:chOff x="-20346" y="-71438"/>
            <a:chExt cx="1106122" cy="4288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85776" cy="285990"/>
            </a:xfrm>
            <a:custGeom>
              <a:avLst/>
              <a:gdLst/>
              <a:ahLst/>
              <a:cxnLst/>
              <a:rect l="l" t="t" r="r" b="b"/>
              <a:pathLst>
                <a:path w="1085776" h="285990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239042"/>
                  </a:lnTo>
                  <a:cubicBezTo>
                    <a:pt x="1085776" y="251493"/>
                    <a:pt x="1080830" y="263435"/>
                    <a:pt x="1072025" y="272239"/>
                  </a:cubicBezTo>
                  <a:cubicBezTo>
                    <a:pt x="1063220" y="281044"/>
                    <a:pt x="1051279" y="285990"/>
                    <a:pt x="1038827" y="285990"/>
                  </a:cubicBezTo>
                  <a:lnTo>
                    <a:pt x="46949" y="285990"/>
                  </a:lnTo>
                  <a:cubicBezTo>
                    <a:pt x="34497" y="285990"/>
                    <a:pt x="22555" y="281044"/>
                    <a:pt x="13751" y="272239"/>
                  </a:cubicBezTo>
                  <a:cubicBezTo>
                    <a:pt x="4946" y="263435"/>
                    <a:pt x="0" y="251493"/>
                    <a:pt x="0" y="239042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37335"/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-20346" y="-71438"/>
              <a:ext cx="1085776" cy="428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272" dirty="0">
                  <a:solidFill>
                    <a:srgbClr val="FFFFFF"/>
                  </a:solidFill>
                  <a:latin typeface="Codec Pro Ultra-Bold"/>
                </a:rPr>
                <a:t>Overview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275376" y="5431056"/>
            <a:ext cx="12295876" cy="10509296"/>
          </a:xfrm>
          <a:custGeom>
            <a:avLst/>
            <a:gdLst/>
            <a:ahLst/>
            <a:cxnLst/>
            <a:rect l="l" t="t" r="r" b="b"/>
            <a:pathLst>
              <a:path w="12295876" h="1050929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692389" y="2478220"/>
            <a:ext cx="5147465" cy="10460936"/>
            <a:chOff x="0" y="0"/>
            <a:chExt cx="5001260" cy="1016381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4"/>
              <a:stretch>
                <a:fillRect l="-45" r="-45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-58502" r="-58502"/>
              </a:stretch>
            </a:blipFill>
          </p:spPr>
        </p:sp>
      </p:grpSp>
      <p:sp>
        <p:nvSpPr>
          <p:cNvPr id="13" name="Freeform 13"/>
          <p:cNvSpPr/>
          <p:nvPr/>
        </p:nvSpPr>
        <p:spPr>
          <a:xfrm rot="2121754">
            <a:off x="14196449" y="953069"/>
            <a:ext cx="1286811" cy="1099839"/>
          </a:xfrm>
          <a:custGeom>
            <a:avLst/>
            <a:gdLst/>
            <a:ahLst/>
            <a:cxnLst/>
            <a:rect l="l" t="t" r="r" b="b"/>
            <a:pathLst>
              <a:path w="1286811" h="1099839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716151" y="-72773"/>
            <a:ext cx="3484832" cy="3484832"/>
          </a:xfrm>
          <a:custGeom>
            <a:avLst/>
            <a:gdLst/>
            <a:ahLst/>
            <a:cxnLst/>
            <a:rect l="l" t="t" r="r" b="b"/>
            <a:pathLst>
              <a:path w="3484832" h="3484832">
                <a:moveTo>
                  <a:pt x="0" y="0"/>
                </a:moveTo>
                <a:lnTo>
                  <a:pt x="3484832" y="0"/>
                </a:lnTo>
                <a:lnTo>
                  <a:pt x="3484832" y="3484833"/>
                </a:lnTo>
                <a:lnTo>
                  <a:pt x="0" y="3484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548284" y="760360"/>
            <a:ext cx="1820565" cy="1818568"/>
          </a:xfrm>
          <a:custGeom>
            <a:avLst/>
            <a:gdLst/>
            <a:ahLst/>
            <a:cxnLst/>
            <a:rect l="l" t="t" r="r" b="b"/>
            <a:pathLst>
              <a:path w="1820565" h="1818568">
                <a:moveTo>
                  <a:pt x="0" y="0"/>
                </a:moveTo>
                <a:lnTo>
                  <a:pt x="1820566" y="0"/>
                </a:lnTo>
                <a:lnTo>
                  <a:pt x="1820566" y="1818567"/>
                </a:lnTo>
                <a:lnTo>
                  <a:pt x="0" y="18185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109" r="-11109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3062443" y="75988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8345" y="1569227"/>
            <a:ext cx="6029655" cy="12059310"/>
          </a:xfrm>
          <a:custGeom>
            <a:avLst/>
            <a:gdLst/>
            <a:ahLst/>
            <a:cxnLst/>
            <a:rect l="l" t="t" r="r" b="b"/>
            <a:pathLst>
              <a:path w="6029655" h="12059310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3062443" y="75988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70191" y="1876705"/>
            <a:ext cx="9108447" cy="1281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03"/>
              </a:lnSpc>
            </a:pPr>
            <a:r>
              <a:rPr lang="en-US" sz="8288" spc="174" dirty="0">
                <a:solidFill>
                  <a:srgbClr val="000000"/>
                </a:solidFill>
                <a:latin typeface="Codec Pro ExtraBold"/>
              </a:rPr>
              <a:t>INTRODUCTION</a:t>
            </a:r>
          </a:p>
        </p:txBody>
      </p:sp>
      <p:sp>
        <p:nvSpPr>
          <p:cNvPr id="8" name="Freeform 8"/>
          <p:cNvSpPr/>
          <p:nvPr/>
        </p:nvSpPr>
        <p:spPr>
          <a:xfrm>
            <a:off x="1028700" y="1163607"/>
            <a:ext cx="934283" cy="1815744"/>
          </a:xfrm>
          <a:custGeom>
            <a:avLst/>
            <a:gdLst/>
            <a:ahLst/>
            <a:cxnLst/>
            <a:rect l="l" t="t" r="r" b="b"/>
            <a:pathLst>
              <a:path w="934283" h="1815744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898634" y="7544773"/>
            <a:ext cx="1264709" cy="1264709"/>
          </a:xfrm>
          <a:custGeom>
            <a:avLst/>
            <a:gdLst/>
            <a:ahLst/>
            <a:cxnLst/>
            <a:rect l="l" t="t" r="r" b="b"/>
            <a:pathLst>
              <a:path w="1264709" h="1264709">
                <a:moveTo>
                  <a:pt x="0" y="0"/>
                </a:moveTo>
                <a:lnTo>
                  <a:pt x="1264709" y="0"/>
                </a:lnTo>
                <a:lnTo>
                  <a:pt x="1264709" y="1264708"/>
                </a:lnTo>
                <a:lnTo>
                  <a:pt x="0" y="1264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289916" y="7935116"/>
            <a:ext cx="482144" cy="467032"/>
          </a:xfrm>
          <a:custGeom>
            <a:avLst/>
            <a:gdLst/>
            <a:ahLst/>
            <a:cxnLst/>
            <a:rect l="l" t="t" r="r" b="b"/>
            <a:pathLst>
              <a:path w="482144" h="467032">
                <a:moveTo>
                  <a:pt x="0" y="0"/>
                </a:moveTo>
                <a:lnTo>
                  <a:pt x="482144" y="0"/>
                </a:lnTo>
                <a:lnTo>
                  <a:pt x="482144" y="467032"/>
                </a:lnTo>
                <a:lnTo>
                  <a:pt x="0" y="4670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802676" y="8752331"/>
            <a:ext cx="3456624" cy="505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FFFFFF"/>
                </a:solidFill>
                <a:latin typeface="Canva Sans 1"/>
              </a:rPr>
              <a:t>WAVECON5G.CO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62983" y="3617548"/>
            <a:ext cx="10295362" cy="295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2"/>
              </a:lnSpc>
            </a:pPr>
            <a:endParaRPr dirty="0"/>
          </a:p>
          <a:p>
            <a:pPr algn="just">
              <a:lnSpc>
                <a:spcPts val="3912"/>
              </a:lnSpc>
            </a:pPr>
            <a:r>
              <a:rPr lang="en-US" sz="2794" dirty="0">
                <a:solidFill>
                  <a:srgbClr val="000000"/>
                </a:solidFill>
                <a:latin typeface="Canva Sans 1"/>
              </a:rPr>
              <a:t>WaveCon leads the charge in 5G innovation, redefining connectivity for the future with lightning-fast speeds and unparalleled reliability with more than 161.7 million active users, holding a market share of 17.84 % as of Sep2023.</a:t>
            </a:r>
          </a:p>
          <a:p>
            <a:pPr algn="just">
              <a:lnSpc>
                <a:spcPts val="3912"/>
              </a:lnSpc>
            </a:pPr>
            <a:endParaRPr lang="en-US" sz="2794" dirty="0">
              <a:solidFill>
                <a:srgbClr val="000000"/>
              </a:solidFill>
              <a:latin typeface="Canva Sans 1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-3606480" y="7586669"/>
            <a:ext cx="3606480" cy="81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1"/>
              </a:rPr>
              <a:t>Calle Cualquiera 123, Cualquier Lugar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716151" y="-72773"/>
            <a:ext cx="3484832" cy="3484832"/>
          </a:xfrm>
          <a:custGeom>
            <a:avLst/>
            <a:gdLst/>
            <a:ahLst/>
            <a:cxnLst/>
            <a:rect l="l" t="t" r="r" b="b"/>
            <a:pathLst>
              <a:path w="3484832" h="3484832">
                <a:moveTo>
                  <a:pt x="0" y="0"/>
                </a:moveTo>
                <a:lnTo>
                  <a:pt x="3484832" y="0"/>
                </a:lnTo>
                <a:lnTo>
                  <a:pt x="3484832" y="3484833"/>
                </a:lnTo>
                <a:lnTo>
                  <a:pt x="0" y="34848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548284" y="760360"/>
            <a:ext cx="1820565" cy="1818568"/>
          </a:xfrm>
          <a:custGeom>
            <a:avLst/>
            <a:gdLst/>
            <a:ahLst/>
            <a:cxnLst/>
            <a:rect l="l" t="t" r="r" b="b"/>
            <a:pathLst>
              <a:path w="1820565" h="1818568">
                <a:moveTo>
                  <a:pt x="0" y="0"/>
                </a:moveTo>
                <a:lnTo>
                  <a:pt x="1820566" y="0"/>
                </a:lnTo>
                <a:lnTo>
                  <a:pt x="1820566" y="1818567"/>
                </a:lnTo>
                <a:lnTo>
                  <a:pt x="0" y="181856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1109" r="-11109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2910043" y="77512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62983" y="1172874"/>
            <a:ext cx="11294546" cy="1009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78"/>
              </a:lnSpc>
            </a:pPr>
            <a:r>
              <a:rPr lang="en-US" sz="6600" spc="163" dirty="0">
                <a:solidFill>
                  <a:srgbClr val="000000"/>
                </a:solidFill>
                <a:latin typeface="Codec Pro ExtraBold"/>
              </a:rPr>
              <a:t>POWERBI DASHBOARD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7" name="Add-in 16">
                <a:extLst>
                  <a:ext uri="{FF2B5EF4-FFF2-40B4-BE49-F238E27FC236}">
                    <a16:creationId xmlns:a16="http://schemas.microsoft.com/office/drawing/2014/main" id="{9FA80AFF-9852-01A6-4DA1-3ADFE6F7AB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411517"/>
                  </p:ext>
                </p:extLst>
              </p:nvPr>
            </p:nvGraphicFramePr>
            <p:xfrm>
              <a:off x="1228751" y="2191648"/>
              <a:ext cx="15140097" cy="809535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7" name="Add-in 16">
                <a:extLst>
                  <a:ext uri="{FF2B5EF4-FFF2-40B4-BE49-F238E27FC236}">
                    <a16:creationId xmlns:a16="http://schemas.microsoft.com/office/drawing/2014/main" id="{9FA80AFF-9852-01A6-4DA1-3ADFE6F7AB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751" y="2191648"/>
                <a:ext cx="15140097" cy="8095351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163607"/>
            <a:ext cx="934283" cy="1815744"/>
          </a:xfrm>
          <a:custGeom>
            <a:avLst/>
            <a:gdLst/>
            <a:ahLst/>
            <a:cxnLst/>
            <a:rect l="l" t="t" r="r" b="b"/>
            <a:pathLst>
              <a:path w="934283" h="1815744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802676" y="8752331"/>
            <a:ext cx="3456624" cy="50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FFFFFF"/>
                </a:solidFill>
                <a:latin typeface="Canva Sans 1"/>
              </a:rPr>
              <a:t>WAVECON5G.CO</a:t>
            </a:r>
          </a:p>
        </p:txBody>
      </p:sp>
      <p:sp>
        <p:nvSpPr>
          <p:cNvPr id="3" name="Freeform 3"/>
          <p:cNvSpPr/>
          <p:nvPr/>
        </p:nvSpPr>
        <p:spPr>
          <a:xfrm>
            <a:off x="-3062443" y="75988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716151" y="-72773"/>
            <a:ext cx="3484832" cy="3484832"/>
          </a:xfrm>
          <a:custGeom>
            <a:avLst/>
            <a:gdLst/>
            <a:ahLst/>
            <a:cxnLst/>
            <a:rect l="l" t="t" r="r" b="b"/>
            <a:pathLst>
              <a:path w="3484832" h="3484832">
                <a:moveTo>
                  <a:pt x="0" y="0"/>
                </a:moveTo>
                <a:lnTo>
                  <a:pt x="3484832" y="0"/>
                </a:lnTo>
                <a:lnTo>
                  <a:pt x="3484832" y="3484833"/>
                </a:lnTo>
                <a:lnTo>
                  <a:pt x="0" y="34848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548284" y="760360"/>
            <a:ext cx="1820565" cy="1818568"/>
          </a:xfrm>
          <a:custGeom>
            <a:avLst/>
            <a:gdLst/>
            <a:ahLst/>
            <a:cxnLst/>
            <a:rect l="l" t="t" r="r" b="b"/>
            <a:pathLst>
              <a:path w="1820565" h="1818568">
                <a:moveTo>
                  <a:pt x="0" y="0"/>
                </a:moveTo>
                <a:lnTo>
                  <a:pt x="1820566" y="0"/>
                </a:lnTo>
                <a:lnTo>
                  <a:pt x="1820566" y="1818567"/>
                </a:lnTo>
                <a:lnTo>
                  <a:pt x="0" y="18185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1109" r="-11109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D6666-C1B2-175B-7D35-B6D4B579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FB360-4FBD-4E0C-ECAA-83B862736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5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BCAFD-8D21-E7A9-F163-86694EFC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6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A172D-B89A-0D8F-06F1-DC29CFB6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13716151" y="-72773"/>
            <a:ext cx="3484832" cy="3484832"/>
          </a:xfrm>
          <a:custGeom>
            <a:avLst/>
            <a:gdLst/>
            <a:ahLst/>
            <a:cxnLst/>
            <a:rect l="l" t="t" r="r" b="b"/>
            <a:pathLst>
              <a:path w="3484832" h="3484832">
                <a:moveTo>
                  <a:pt x="0" y="0"/>
                </a:moveTo>
                <a:lnTo>
                  <a:pt x="3484832" y="0"/>
                </a:lnTo>
                <a:lnTo>
                  <a:pt x="3484832" y="3484833"/>
                </a:lnTo>
                <a:lnTo>
                  <a:pt x="0" y="3484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13906" y="1379840"/>
            <a:ext cx="12702244" cy="77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</a:pPr>
            <a:r>
              <a:rPr lang="en-US" sz="5100">
                <a:solidFill>
                  <a:srgbClr val="227C9D"/>
                </a:solidFill>
                <a:latin typeface="Kollektif Bold"/>
              </a:rPr>
              <a:t>PLAN PERFORMANCE AFTER 5G LAUNCH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548284" y="760360"/>
            <a:ext cx="1820565" cy="1818568"/>
          </a:xfrm>
          <a:custGeom>
            <a:avLst/>
            <a:gdLst/>
            <a:ahLst/>
            <a:cxnLst/>
            <a:rect l="l" t="t" r="r" b="b"/>
            <a:pathLst>
              <a:path w="1820565" h="1818568">
                <a:moveTo>
                  <a:pt x="0" y="0"/>
                </a:moveTo>
                <a:lnTo>
                  <a:pt x="1820566" y="0"/>
                </a:lnTo>
                <a:lnTo>
                  <a:pt x="1820566" y="1818567"/>
                </a:lnTo>
                <a:lnTo>
                  <a:pt x="0" y="18185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109" r="-11109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749395" y="6148631"/>
            <a:ext cx="1475373" cy="48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BM Plex Sans Bold"/>
              </a:rPr>
              <a:t>+10K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770" y="6264926"/>
            <a:ext cx="1720044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BM Plex Sans Bold"/>
              </a:rPr>
              <a:t>5.60 MN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381651" y="6264926"/>
            <a:ext cx="164983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BM Plex Sans Bold"/>
              </a:rPr>
              <a:t>7.00 MN</a:t>
            </a:r>
          </a:p>
        </p:txBody>
      </p:sp>
      <p:grpSp>
        <p:nvGrpSpPr>
          <p:cNvPr id="16" name="Group 16"/>
          <p:cNvGrpSpPr/>
          <p:nvPr/>
        </p:nvGrpSpPr>
        <p:grpSpPr>
          <a:xfrm rot="5400000">
            <a:off x="3558192" y="56704"/>
            <a:ext cx="3110444" cy="8061172"/>
            <a:chOff x="0" y="0"/>
            <a:chExt cx="1093697" cy="283447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93697" cy="2834476"/>
            </a:xfrm>
            <a:custGeom>
              <a:avLst/>
              <a:gdLst/>
              <a:ahLst/>
              <a:cxnLst/>
              <a:rect l="l" t="t" r="r" b="b"/>
              <a:pathLst>
                <a:path w="1093697" h="2834476">
                  <a:moveTo>
                    <a:pt x="119472" y="0"/>
                  </a:moveTo>
                  <a:lnTo>
                    <a:pt x="974225" y="0"/>
                  </a:lnTo>
                  <a:cubicBezTo>
                    <a:pt x="1005911" y="0"/>
                    <a:pt x="1036299" y="12587"/>
                    <a:pt x="1058704" y="34993"/>
                  </a:cubicBezTo>
                  <a:cubicBezTo>
                    <a:pt x="1081110" y="57398"/>
                    <a:pt x="1093697" y="87786"/>
                    <a:pt x="1093697" y="119472"/>
                  </a:cubicBezTo>
                  <a:lnTo>
                    <a:pt x="1093697" y="2715004"/>
                  </a:lnTo>
                  <a:cubicBezTo>
                    <a:pt x="1093697" y="2746690"/>
                    <a:pt x="1081110" y="2777078"/>
                    <a:pt x="1058704" y="2799484"/>
                  </a:cubicBezTo>
                  <a:cubicBezTo>
                    <a:pt x="1036299" y="2821889"/>
                    <a:pt x="1005911" y="2834476"/>
                    <a:pt x="974225" y="2834476"/>
                  </a:cubicBezTo>
                  <a:lnTo>
                    <a:pt x="119472" y="2834476"/>
                  </a:lnTo>
                  <a:cubicBezTo>
                    <a:pt x="87786" y="2834476"/>
                    <a:pt x="57398" y="2821889"/>
                    <a:pt x="34993" y="2799484"/>
                  </a:cubicBezTo>
                  <a:cubicBezTo>
                    <a:pt x="12587" y="2777078"/>
                    <a:pt x="0" y="2746690"/>
                    <a:pt x="0" y="2715004"/>
                  </a:cubicBezTo>
                  <a:lnTo>
                    <a:pt x="0" y="119472"/>
                  </a:lnTo>
                  <a:cubicBezTo>
                    <a:pt x="0" y="87786"/>
                    <a:pt x="12587" y="57398"/>
                    <a:pt x="34993" y="34993"/>
                  </a:cubicBezTo>
                  <a:cubicBezTo>
                    <a:pt x="57398" y="12587"/>
                    <a:pt x="87786" y="0"/>
                    <a:pt x="1194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1093697" cy="2891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964257" y="5154788"/>
            <a:ext cx="2504586" cy="301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2310">
                <a:solidFill>
                  <a:srgbClr val="373737"/>
                </a:solidFill>
                <a:latin typeface="Poppins Bold"/>
              </a:rPr>
              <a:t>Olivia Wilson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76651" y="2891752"/>
            <a:ext cx="7238892" cy="119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37"/>
              </a:lnSpc>
            </a:pPr>
            <a:r>
              <a:rPr lang="en-US" sz="3410">
                <a:solidFill>
                  <a:srgbClr val="373737"/>
                </a:solidFill>
                <a:latin typeface="Lora"/>
              </a:rPr>
              <a:t>Smart Recharge Pack is the best performing plan generating highest revenue.</a:t>
            </a:r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9692389" y="2478220"/>
            <a:ext cx="5147465" cy="10460936"/>
            <a:chOff x="0" y="0"/>
            <a:chExt cx="5001260" cy="1016381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5"/>
              <a:stretch>
                <a:fillRect l="-45" r="-45"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4" name="Group 24"/>
          <p:cNvGrpSpPr/>
          <p:nvPr/>
        </p:nvGrpSpPr>
        <p:grpSpPr>
          <a:xfrm rot="5400000">
            <a:off x="11341935" y="2336540"/>
            <a:ext cx="1848374" cy="4390586"/>
            <a:chOff x="0" y="0"/>
            <a:chExt cx="649927" cy="154382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49927" cy="1543822"/>
            </a:xfrm>
            <a:custGeom>
              <a:avLst/>
              <a:gdLst/>
              <a:ahLst/>
              <a:cxnLst/>
              <a:rect l="l" t="t" r="r" b="b"/>
              <a:pathLst>
                <a:path w="649927" h="1543822">
                  <a:moveTo>
                    <a:pt x="201048" y="0"/>
                  </a:moveTo>
                  <a:lnTo>
                    <a:pt x="448879" y="0"/>
                  </a:lnTo>
                  <a:cubicBezTo>
                    <a:pt x="559915" y="0"/>
                    <a:pt x="649927" y="90012"/>
                    <a:pt x="649927" y="201048"/>
                  </a:cubicBezTo>
                  <a:lnTo>
                    <a:pt x="649927" y="1342774"/>
                  </a:lnTo>
                  <a:cubicBezTo>
                    <a:pt x="649927" y="1396095"/>
                    <a:pt x="628745" y="1447232"/>
                    <a:pt x="591041" y="1484936"/>
                  </a:cubicBezTo>
                  <a:cubicBezTo>
                    <a:pt x="553338" y="1522640"/>
                    <a:pt x="502200" y="1543822"/>
                    <a:pt x="448879" y="1543822"/>
                  </a:cubicBezTo>
                  <a:lnTo>
                    <a:pt x="201048" y="1543822"/>
                  </a:lnTo>
                  <a:cubicBezTo>
                    <a:pt x="147727" y="1543822"/>
                    <a:pt x="96589" y="1522640"/>
                    <a:pt x="58886" y="1484936"/>
                  </a:cubicBezTo>
                  <a:cubicBezTo>
                    <a:pt x="21182" y="1447232"/>
                    <a:pt x="0" y="1396095"/>
                    <a:pt x="0" y="1342774"/>
                  </a:cubicBezTo>
                  <a:lnTo>
                    <a:pt x="0" y="201048"/>
                  </a:lnTo>
                  <a:cubicBezTo>
                    <a:pt x="0" y="147727"/>
                    <a:pt x="21182" y="96589"/>
                    <a:pt x="58886" y="58886"/>
                  </a:cubicBezTo>
                  <a:cubicBezTo>
                    <a:pt x="96589" y="21182"/>
                    <a:pt x="147727" y="0"/>
                    <a:pt x="20104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649927" cy="16009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337036" y="3922497"/>
            <a:ext cx="3607440" cy="336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9"/>
              </a:lnSpc>
            </a:pPr>
            <a:r>
              <a:rPr lang="en-US" sz="2510">
                <a:solidFill>
                  <a:srgbClr val="373737"/>
                </a:solidFill>
                <a:latin typeface="Poppins Bold"/>
              </a:rPr>
              <a:t>Smart Recharge Pack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101793" y="4600278"/>
            <a:ext cx="751009" cy="66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85"/>
              </a:lnSpc>
            </a:pPr>
            <a:r>
              <a:rPr lang="en-US" sz="5310">
                <a:solidFill>
                  <a:srgbClr val="373737"/>
                </a:solidFill>
                <a:latin typeface="Cardo"/>
              </a:rPr>
              <a:t>P1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905253" y="4473702"/>
            <a:ext cx="1787519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545454"/>
                </a:solidFill>
                <a:latin typeface="DM Sans"/>
              </a:rPr>
              <a:t>2GB/Day</a:t>
            </a:r>
          </a:p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545454"/>
                </a:solidFill>
                <a:latin typeface="DM Sans Bold"/>
              </a:rPr>
              <a:t>Data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673896" y="4457403"/>
            <a:ext cx="1787519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545454"/>
                </a:solidFill>
                <a:latin typeface="DM Sans"/>
              </a:rPr>
              <a:t>3 Months</a:t>
            </a:r>
          </a:p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545454"/>
                </a:solidFill>
                <a:latin typeface="DM Sans Bold"/>
              </a:rPr>
              <a:t>Validity</a:t>
            </a:r>
          </a:p>
        </p:txBody>
      </p:sp>
      <p:grpSp>
        <p:nvGrpSpPr>
          <p:cNvPr id="31" name="Group 31"/>
          <p:cNvGrpSpPr/>
          <p:nvPr/>
        </p:nvGrpSpPr>
        <p:grpSpPr>
          <a:xfrm rot="5400000">
            <a:off x="11341935" y="4371406"/>
            <a:ext cx="1848374" cy="4390586"/>
            <a:chOff x="0" y="0"/>
            <a:chExt cx="649927" cy="154382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49927" cy="1543822"/>
            </a:xfrm>
            <a:custGeom>
              <a:avLst/>
              <a:gdLst/>
              <a:ahLst/>
              <a:cxnLst/>
              <a:rect l="l" t="t" r="r" b="b"/>
              <a:pathLst>
                <a:path w="649927" h="1543822">
                  <a:moveTo>
                    <a:pt x="201048" y="0"/>
                  </a:moveTo>
                  <a:lnTo>
                    <a:pt x="448879" y="0"/>
                  </a:lnTo>
                  <a:cubicBezTo>
                    <a:pt x="559915" y="0"/>
                    <a:pt x="649927" y="90012"/>
                    <a:pt x="649927" y="201048"/>
                  </a:cubicBezTo>
                  <a:lnTo>
                    <a:pt x="649927" y="1342774"/>
                  </a:lnTo>
                  <a:cubicBezTo>
                    <a:pt x="649927" y="1396095"/>
                    <a:pt x="628745" y="1447232"/>
                    <a:pt x="591041" y="1484936"/>
                  </a:cubicBezTo>
                  <a:cubicBezTo>
                    <a:pt x="553338" y="1522640"/>
                    <a:pt x="502200" y="1543822"/>
                    <a:pt x="448879" y="1543822"/>
                  </a:cubicBezTo>
                  <a:lnTo>
                    <a:pt x="201048" y="1543822"/>
                  </a:lnTo>
                  <a:cubicBezTo>
                    <a:pt x="147727" y="1543822"/>
                    <a:pt x="96589" y="1522640"/>
                    <a:pt x="58886" y="1484936"/>
                  </a:cubicBezTo>
                  <a:cubicBezTo>
                    <a:pt x="21182" y="1447232"/>
                    <a:pt x="0" y="1396095"/>
                    <a:pt x="0" y="1342774"/>
                  </a:cubicBezTo>
                  <a:lnTo>
                    <a:pt x="0" y="201048"/>
                  </a:lnTo>
                  <a:cubicBezTo>
                    <a:pt x="0" y="147727"/>
                    <a:pt x="21182" y="96589"/>
                    <a:pt x="58886" y="58886"/>
                  </a:cubicBezTo>
                  <a:cubicBezTo>
                    <a:pt x="96589" y="21182"/>
                    <a:pt x="147727" y="0"/>
                    <a:pt x="20104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3" name="TextBox 33"/>
            <p:cNvSpPr txBox="1"/>
            <p:nvPr/>
          </p:nvSpPr>
          <p:spPr>
            <a:xfrm>
              <a:off x="0" y="-57150"/>
              <a:ext cx="649927" cy="16009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0203933" y="6056371"/>
            <a:ext cx="4124379" cy="336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9"/>
              </a:lnSpc>
            </a:pPr>
            <a:r>
              <a:rPr lang="en-US" sz="2510">
                <a:solidFill>
                  <a:srgbClr val="373737"/>
                </a:solidFill>
                <a:latin typeface="Poppins Bold"/>
              </a:rPr>
              <a:t>25GB 3G/4G Combo Pack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101793" y="6635144"/>
            <a:ext cx="751009" cy="66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85"/>
              </a:lnSpc>
            </a:pPr>
            <a:r>
              <a:rPr lang="en-US" sz="5310">
                <a:solidFill>
                  <a:srgbClr val="373737"/>
                </a:solidFill>
                <a:latin typeface="Cardo"/>
              </a:rPr>
              <a:t>P7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905253" y="6508567"/>
            <a:ext cx="1787519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545454"/>
                </a:solidFill>
                <a:latin typeface="DM Sans"/>
              </a:rPr>
              <a:t>25GB</a:t>
            </a:r>
          </a:p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545454"/>
                </a:solidFill>
                <a:latin typeface="DM Sans Bold"/>
              </a:rPr>
              <a:t>Data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673896" y="6492269"/>
            <a:ext cx="1787519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545454"/>
                </a:solidFill>
                <a:latin typeface="DM Sans"/>
              </a:rPr>
              <a:t>3 Months</a:t>
            </a:r>
          </a:p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545454"/>
                </a:solidFill>
                <a:latin typeface="DM Sans Bold"/>
              </a:rPr>
              <a:t>Validity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6629465" y="3884397"/>
            <a:ext cx="1707995" cy="1707995"/>
            <a:chOff x="0" y="0"/>
            <a:chExt cx="6350000" cy="6350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6629465" y="4469154"/>
            <a:ext cx="164983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BM Plex Sans Bold"/>
              </a:rPr>
              <a:t>2.40 BN</a:t>
            </a:r>
          </a:p>
        </p:txBody>
      </p:sp>
      <p:grpSp>
        <p:nvGrpSpPr>
          <p:cNvPr id="41" name="Group 41"/>
          <p:cNvGrpSpPr/>
          <p:nvPr/>
        </p:nvGrpSpPr>
        <p:grpSpPr>
          <a:xfrm rot="5400000">
            <a:off x="3493575" y="3399849"/>
            <a:ext cx="3239678" cy="8061172"/>
            <a:chOff x="0" y="0"/>
            <a:chExt cx="1139138" cy="2834476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139139" cy="2834476"/>
            </a:xfrm>
            <a:custGeom>
              <a:avLst/>
              <a:gdLst/>
              <a:ahLst/>
              <a:cxnLst/>
              <a:rect l="l" t="t" r="r" b="b"/>
              <a:pathLst>
                <a:path w="1139139" h="2834476">
                  <a:moveTo>
                    <a:pt x="114706" y="0"/>
                  </a:moveTo>
                  <a:lnTo>
                    <a:pt x="1024432" y="0"/>
                  </a:lnTo>
                  <a:cubicBezTo>
                    <a:pt x="1054854" y="0"/>
                    <a:pt x="1084030" y="12085"/>
                    <a:pt x="1105542" y="33597"/>
                  </a:cubicBezTo>
                  <a:cubicBezTo>
                    <a:pt x="1127053" y="55108"/>
                    <a:pt x="1139139" y="84284"/>
                    <a:pt x="1139139" y="114706"/>
                  </a:cubicBezTo>
                  <a:lnTo>
                    <a:pt x="1139139" y="2719770"/>
                  </a:lnTo>
                  <a:cubicBezTo>
                    <a:pt x="1139139" y="2783120"/>
                    <a:pt x="1087783" y="2834476"/>
                    <a:pt x="1024432" y="2834476"/>
                  </a:cubicBezTo>
                  <a:lnTo>
                    <a:pt x="114706" y="2834476"/>
                  </a:lnTo>
                  <a:cubicBezTo>
                    <a:pt x="84284" y="2834476"/>
                    <a:pt x="55108" y="2822391"/>
                    <a:pt x="33597" y="2800879"/>
                  </a:cubicBezTo>
                  <a:cubicBezTo>
                    <a:pt x="12085" y="2779368"/>
                    <a:pt x="0" y="2750192"/>
                    <a:pt x="0" y="2719770"/>
                  </a:cubicBezTo>
                  <a:lnTo>
                    <a:pt x="0" y="114706"/>
                  </a:lnTo>
                  <a:cubicBezTo>
                    <a:pt x="0" y="51356"/>
                    <a:pt x="51356" y="0"/>
                    <a:pt x="11470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43" name="TextBox 43"/>
            <p:cNvSpPr txBox="1"/>
            <p:nvPr/>
          </p:nvSpPr>
          <p:spPr>
            <a:xfrm>
              <a:off x="0" y="-57150"/>
              <a:ext cx="1139138" cy="2891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44" name="Freeform 44"/>
          <p:cNvSpPr/>
          <p:nvPr/>
        </p:nvSpPr>
        <p:spPr>
          <a:xfrm>
            <a:off x="-3062443" y="75988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5" name="TextBox 45"/>
          <p:cNvSpPr txBox="1"/>
          <p:nvPr/>
        </p:nvSpPr>
        <p:spPr>
          <a:xfrm>
            <a:off x="1276651" y="6170279"/>
            <a:ext cx="7238892" cy="119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37"/>
              </a:lnSpc>
            </a:pPr>
            <a:r>
              <a:rPr lang="en-US" sz="3410">
                <a:solidFill>
                  <a:srgbClr val="373737"/>
                </a:solidFill>
                <a:latin typeface="Lora"/>
              </a:rPr>
              <a:t>25GB 3G/4G Combo Pack is the least performing plan generating lowest revenue.</a:t>
            </a:r>
          </a:p>
        </p:txBody>
      </p:sp>
      <p:grpSp>
        <p:nvGrpSpPr>
          <p:cNvPr id="46" name="Group 46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6629465" y="7162924"/>
            <a:ext cx="1707995" cy="1707995"/>
            <a:chOff x="0" y="0"/>
            <a:chExt cx="6350000" cy="63500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</p:grpSp>
      <p:sp>
        <p:nvSpPr>
          <p:cNvPr id="51" name="TextBox 51"/>
          <p:cNvSpPr txBox="1"/>
          <p:nvPr/>
        </p:nvSpPr>
        <p:spPr>
          <a:xfrm>
            <a:off x="6629465" y="7747681"/>
            <a:ext cx="164983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BM Plex Sans Bold"/>
              </a:rPr>
              <a:t>155.6 MN</a:t>
            </a:r>
          </a:p>
        </p:txBody>
      </p:sp>
      <p:sp>
        <p:nvSpPr>
          <p:cNvPr id="52" name="Freeform 52"/>
          <p:cNvSpPr/>
          <p:nvPr/>
        </p:nvSpPr>
        <p:spPr>
          <a:xfrm>
            <a:off x="-2910043" y="77512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884EE7E8-8FF7-40FB-863D-A2C574EFD2B4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dbW8cR47+KwsB9804sF5Z3G+JL9j7cLsIkt3FAYfAYJEsW7uyZIxGufgC//djzSixI2vU2padjGIjQRTNtKrJKvLhQxa7+scTPb18dcav/8Iv7eSPJ19eXPzzJW/++YdAJ09OzvcfdopKkrBqi9CaAIH6txevtqcX55cnf/zxZMub57b9++nlFZ/NkfzD//nuyQmfnX3Nz+dvg88u7cnJK9tcXpzz2en/2f5i/2q7ubI3T07sh1dnFxueQ3675a3NYb/3y/13FyH8e/I7smxPv7dvTbb7T7+xVxeb7fXvoXZMohZBRjIN2Evwv7ncf7sTc/n6edOdYE8vzrd8eu4CzM+GRE6NwsiZrHHAWml+fnl6/vzsWpW3f/vX16/mtF2+YP/p89T/4Xec47x544qCFApUKbIwxKQ9qq4dK3HOiiBKGUurnbkty8U79b+82m59Et8bEkuPUah37FmzwehlWbzTl77Mt4iHoskH6qVFEwo576d4jaq11Sy1A/g6pBo6cF9W9YBcHCoLJAnSY0GRkcdDp23oaLUpAZYQC1kVW20hOSG7YCIKYKMAschaVWFkDYEGFl8KyMMojdVyVcmog2MXbLlZQeKHWhum4bJBZkNoyJQ5rlVVAkcMCUMERbUkcaSHrqrUAd3ciHmEErWUunr2EqlwKKMYxo6jEmrfYcvp2fYaZvrrr354tXHsdETdj/WFfs/nYhNuHSA3drnHwx9P/mx8ebXZoeRXv/ji24urjdg3tpPzq/Pt6fa1jzMvd5x9tuV+ZidTnK83F47Guy//erHls2ff2Pd2frX/8sXF/z7dmKOwuz68+c4/uVNj4Y3+UmH/ZaO2+fL1Tpn/ON38hNnxyQ15P6YiLrlfUFrqNVejEEmi9AKRj2Piv/jm67895vm+ln8/zcOSAjUMkotjREltH9d++2nem8UXO/Lw7G+XU5hHPOm3arNfAqm5BcBB4ISFTMmx8JiW4Or88qo/u/p9rMAvldkvAHmMlREYy/BApuKROy8uwFOfgOcXm1NxlW+uwdOLs6uX5/eVWk9fPpPT7ald3hTZP339bEfn35/3J7+uKVzD87MvbVxs7Fn50/GI9MXwVToqieTF83/77aV5MEHYjfrVD8fjvDc5Qh6MkYCH07zKqqxlHAdy/ku2+eGg5M+e/7549vTi5SvenHrOflOs3fd/+MujQZRFEz3zZP/pC95s72mk4aaRfsT5ffPdT7UPv+If7xQ0rtd7L9xHFOC7fTbkPlJyacIjNvRU19Oj43KSRbj8rWPtohleCm99Mm+1xFtN4L93k/0RJ9Nt7wFmdr9p2tsXk7EVlB6NB3cbnFbXUHqpIKSYhDJ0wCx5uYZyYCymISmlksqwNiJRGavLWJlyazmIAaJzRK6FcLVc3QUpqkYCUnJEJVg71oDBxlVCIFWoTlzL8txv7Ydtv/jhttnHXBEihlBKDdzSOJJEZAEpHk0OckOPPYuBhNVtvmnrLDhGwmTrFxEYpQRTdFZUmrp19CNJ6O/BiR7dQr6jy34x+5BuvbpPysBsNKyXtd7dgrXCwswqbVSsYMuGcWCsUCWNrB1hENdUWyh97Vio2el2c2AdlK1n5xXL5d9DyBoHAEhOVZMUiLWV1TpWrSipJi3V8Rq0pXxkTOdBXPfYbP9dZfbGb6W2FKINglCt8IxHq6nAAIuSKIFh9ESvt/1irhnLKOYWc6Jg0HIBCj2vHUslxOBWXxIwQe2Z42pHEtXuGI3ITspDA+c9qx1p7krO3UkoI4GriyMs76McjCLctZhhaiqAKpwzr97u5MgJKI3AgyqMjpZXz36r0jGydordMdZX9R5wcZjw+FqmwZkScbSMDo/LFPHgaNn5L4gQgfpCVGannscBP198b5vnbM9ezuzw7PWzzePfNDqs0h6KEqGMoVwCxRRL86DcVkMRxjFGr2537M5FY8TV+4kUkJQslEzWiR0AaHVWkkJtCNU80wlhOEcwXp1JRNMYyZObWKJWoVLa6vkqVmdXQ3cdc60jCtTlHeeDbhVFu4DLVyI6urXYYNmtfuuKwa9cSzuwJfkbSHFMGwQ7eY5nd2AnztoM9tZa/I7YOxvpMasTaLAO1ASW98k/zYrzY7PPz9Xvh1e/lc1zZxqanHVW6CUafo4eHxCY/uXS98cvSz/5COX1d+dob1lEI0tIBclIa8HhZGx9smu1shYnSzEU65nWsy+tCXNMgQC4s3PVnNYz3+jpdzPK3EfOuc/m27VjgVPyUgrEXrPHqejkd3VtH6pTQU8oY+yUAignW07CDzLMykEKcRdU62FkhnAkdaMHeebRpGrvKPFTw01Io/TGkBC0u4nacp3o4PI1MFGz0itLES1K9UhaNB8c4I9qCd+rdZNoy4bUjWfFr2Mbq5HGSvIEr4Qyk2vROFpeXXAqynWIeSKrrfReHXJW59iM7BDYLdQUUjcdKa4vQ3JuuUSoDoA6NFNaL1cNhbm633TpEQMioR2R0f8uCt3vabI3+1g83neoFnqrSL6KurrsogaYmVLDVju5aeg9HgU5tC1DqIiT7oL/06gHW2/2YT5nwcJORwiGC0ir5fIIHWIRH6Zo69VpUl69K6CJMim1mqtLZzT4HnIdrnIbWcwCuOMjEJxJrJ6x0nOXVmrwgaIHtJZkdZVbco4BhXtOtTmESQ7L+wIHtSweF91mR48Ne3HQKHUZpu+ItgUkJYoSQ48aoO7p5REAz42S8KPv079dn+utNpYalal01BDF0w9evQ3la5lay1WhFKLgWbKsjr1UBvsIbWivarlZktVZkeyeVpLoRqutSstDV+8NUx5RWqhOEnuIHoWRVmcynWvjgSMqQo+9d74HV7ljq416T44YlgcDhlBpuWHjE6tQ3OtZkF+7arKXZvcowVFVFd+V64iq3++K9cGr4FQ1z0dgyfMIkSyM99h7/USr4I/cbj9XxR9eFQcbhhyydv+hYyAYfI45HwGwPpXq+C1z9d1153QRASdyRBKsaNS43AtwqFcQu0XKLEA9Y6gprX9an+bD4Sk0NRmem9ZJW9eOhUGHFUulRhFh5762OvXzYWyk5NpRrWMMp5arubjPUSlVFYJNmdTHfEB7U1BP9hCLjVxBnE0PTkeS+H0ITz2arO8WZfYpXwALkLtb7SxtRhjpHu3AB5cTI2OpWRlBM0ZAK8dSNf9QROAol/S9KroNLaGHoiMEnKd0tLba48GqCowSR+uNYsKG67u8UZPNZ8dMJTat7vWrM+asyFl8RHAMCQNCxNUIyRahpTRbjAvHUZvY6qbZrp58O/ZDDmO2ubYox1LMui9Lf5xe8H5V3QNnGWVk4pHNOencDFofRLF3rtSwzC3dkoBWV5wNwOmGjVJm4/I8quEeT+ccLI7lFKsop9msDS5eW71z0GNAKDwER2erlCOs35iywH0eAwIKXecWwkP6oLVIgNk/Wmt0ICrcYTVNK07xZv9nQhjOZBwp82r6mFwYGg5lgkQcQ5P4AC1ZATMW4dATOYVMER9QBBQtmamqU0myRMqMxwJEN6rQ/I4bP2o4uluvn49mSTgIM6ROKC3hA/pfgju8gRbOHWrukXk1kCSMLWCkFutw90ih4GqAY6Jci+Ro5uzDMwbj1X05zj0qRLZuuTkIsMfp1e5aW8hVZ+dRzJ4UOd+F5Z2Egw5GNAIBMkUwGE5qinzuA7y1yn73cT+/skh/eyvMMdUq3xXreErs70r1wSvsYKPNHqukOc8Oq5j6cpPcp1lhf9xG+7m+/vD6OjtNzfNxfs92JacQgZdPUvjEos2HQKtPpLx+y1Tt7QzFuaknNYo5Fs9qguXV3RapetLWR2BJOchIZLQ6ofQ0knwAH6y3mewa5dXJfKuWh3GqBt1Z73yyfDU/xQYCLFYH59StcnhA7Yj6PLPAZHJ5HCN3XH4q9HAPuqVMWXTUxDM97drCcSSAH8JPjyXpu0WX6zNYmsVBI3ZPqnoNVWU8IJs3U/YRmkyrJQhReHl79VFxgGNc0Pcq61kbO/ZgIEmtdyxEq7091JwAggNtYF9Srm4nqxFNDKTPJ8rD7AEfGO9RiDqUJY+J+mwhxFTFGXoI6yNAgyIWGqJbLg5ILaxG2hznIQhzx7HVCJFyHUdS0LovO3+UPvB+XZ3R3GYjQ7HYkxtJiuuPLsNqtuMcHa0XKTWtLjsVtKxBehfAGoogj9XOmUar1f+FUKBpK4R9tXPmWKtkSwI9ic9XcL9fLZdTFs8BapPgo8ZuCR9wEEJHcMZSKmEaaVh24rd6JQGBC/WUZ6P/LPj77K0naKwOPRxEpKXh9OUebwM4fIoKEc7uB5KQwoTuHJdB6HC3utY4MnXanU0oZUA7kkg868/8/G39+Xdyyvbdal03MujcM8FpdBwdUrqW9S4WUEfQ0YdkLYqd1x9UFCPPoyeTZ+2SgicHfayGkapZonOGWHIO3f/L63uVPBFT8PSg6yjcXLJA63cOcuIQ59mTabqEIoXlnfjDm2CZRpsQQvPgTyyW78GwDo6WIlviLFBqcDIeetNl2Q68VsRdPvfS2nzwKIEjSrrHy2IOH6pIoRQMOe+ojGbPaZcD3wHJTCJ7auBrWbBWR3Tpy6t56JU4jo4tMUUMQ6oDsN0jz7775SmFAgyLQDKSSgxY2nJae/eQmsJMt+dYI5bUM97Dfu8ecra5pA5QMeamboMZVh/JJC32nm2m80wjZ7S1LXc+2P6in99D9afNxdWrXZgJDearlMZEPp/cSLKPkqeX/3mqauc/v21LXpye6cZ2AByisyyHSBKqLZtzuH7bH+3K8wzmgw+PWwzIue7rB+9fmYJptxaT251VGM1n78CVWThgg6gwV83SyP22K/fYGSzlbM16c4gKcP3A4J3qzXMoU+2OaZl70C4al+ckUUWZr1kaEmMCHVzaIakGKBepJVbwmekh9Hqbrr+8QS9AQ4q2ecrc/A/tHzu67QYhBKq+os3hXVJv08KXNTAIYa5o878AHBlqOnSDHHfHdzd3xoJ9WKB9fLvzBqRVbfciC0PS5LRs3//y/g32m7aeokUsIBWgFf6Jpb69er7s7cYdnNUilTKfAbSYtcP+SLQ7xeLeIlNOjVtwzw0zoh3Su0oV5/EThdhdpucSbpujX95AM6bSitNkMus9tTrk0A3amK9yCyYa2H9kdm2WNWiusQVzbWtwrqv15lS9vYGnD9miB4xM7u+GHoTq4g08JIi7e2dwvJh7/CXd6vBvrouGdbh/ZucpKWNrzRP3pZWLjjsxSgmtWURrFPYE4E6x3Dj8FobqNqWVSVo9uHJB0e2CS09Fy2gl8b74dfcN2FlS1hS1heqkIvJhl6ie+QBYTOpsAeYxr4j3cQlf5D7P7queCajf5KBpODp3bMQDzcOqgWRY9jkZQjYFq9QczaJn3QdgaefW4MQVRnSYBiYN1UJZWrkcKqiqh3vng4zs67hsUDHkeT4GdXCyR1BragfBbLZAahEnrm5/o1TDsHyDHoZnuckRtuFEDw/2twae3cS2puZRbDZvhg4uDi/fQCvVkHL0GXWpqrPzcps97blVC/Pdb843SnW/HoXKbRHrJhw341nM6N0hFgdFvQMtiQljqpnnmyddG0043l+5/bVvycHJS9s83038xdX28hWLfc3ntsvMXu2Tp7mv5F97wsnnanr9/5v5879OPVfdc5C/89nVpB87iU52Is2doDf/D6ZGfOESdAAA&quot;"/>
    <we:property name="creatorSessionId" value="&quot;58e67798-7d5a-47e3-82ab-855ff1b8d38b&quot;"/>
    <we:property name="creatorTenantId" value="&quot;c6e549b3-5f45-4032-aae9-d4244dc5b2c4&quot;"/>
    <we:property name="creatorUserId" value="&quot;100320033B00C1D8&quot;"/>
    <we:property name="datasetId" value="&quot;a2c1cf56-912c-44a7-9bcb-bff3ee496d97&quot;"/>
    <we:property name="embedUrl" value="&quot;/reportEmbed?reportId=390d1fae-0c0e-4833-b40b-a72782f7d4d8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d226cR45+lYGAvTMWrCOLc5d4g1lgNpnAMxkssAgEFsmyNSNLRquVjTfIuy+rW0lspVut+RXbLcewYVl9qCKryI8fWYf/hxM9u3p1zq+/4pd28seTzy8v//mSV//8Q6CTJycXNy/+5S9//vKzZ38+/eqzL7/wly9frc8uL65O/vjDyZpXz23997Oraz6fTfiL//PtkxM+P/+an8/fBp9f2ZOTV7a6urzg87P/s+2H/a316tp+fHJi3786v1zxbPKva17bbPY7/7j/7n2Hf0/eI8v67Dv7q8l6++oze3W5Wt/8HmrHJGoRZCTTgL0E/87V9t2NmIc/PzvdCPb08mLNZxcuwHxNJcSQrZcETFB75tjn61dnF8/Pb1T55bt/e/1qjtfVC/afPk79H97jbOfHH11RUe2lKSLjkNDAhYhL22KIiSILlJEg5oYjpINtre37db/8fkdrXYsZpqYCqMI5sy6WLHICSiPwoAqjo+W8tK1WpWNk7RQ7V8ktFluuZfe5TIMzJeJoGbVjWN5aNh4gQgTqE1GZSyrz2+PsfH1jPP31F9+/WrlHuJ9sW/tMv+MLMT3ZmP3KrrZW/sPJl8ZX16uNcl+89cZfL69XYs9sbN66WJ+tX3s78+PuPadr7ud2MsX5enXpPrZ58zP3nudspy/dkl+cvz5d2Xd2cb392IvL/326Mvcyn1/48Vt/5U7thVf6tur+y0pt9fnrjVr/cbb6ySfjk1uSvx+VXAf/aCKUMZRLoJhiad16W2p0bnFjjF7d7tidi8aIY2lbFJCULJRM1okdAOiwye1pK4XaEKoxjRCGSjOGpW1F0xgJR44lahUqpS0eL60Jc0yBALizj1ZOy8c+JrBmlLmPnHOfSL20LXCjKKVA7DV3oOjDL4vbqijgkBZjpxRAOdnhMLAXOioHKcRdUK2HkRlCPRLoePb1N6fy4vm/PWqweEOJLTyQhjRKbwwJQbubqJXl0xfAAuQ+UjD3nghOIh4QlTy+YalZ2SXLGAGt9CMxhg3pOr2+cjFOPxsuzWn506M2jD0KbY3EhpbQQ1GHV3SaJ60tJkFg1anUKHG03jwkYcPFtBFRkzE69VGJTWuusBgTsyJn8RZBA4QBIeJicsZOoFtK5OBVOI7axBbT2e6BsdcyIIcxCWiL0o7QCT63cbmyj8kL3tRo6wYiXEYZmXg4xVW34bKYshTD7sSdGpYZ6jyJosO4u6ctAwDqNkqZKUXNLaTDqLuPlpWcYhUP4zONAhevLaZSPQaEwkNwdLZKOUJdrKMFT8WAGih0RZP2kAxFiwSYzK7W6EBU2FnQ4plMRqJdPH6OqupImXkxkXVhaDiUCZJnYqFJfICWrIAZi3DoiUaRFPEwbO9tTbRkpqoYnLYnUmY8FiC6lQLxG278qOHobr1uQKnmhIMwQ+qe6rWED8gLgju8gRb2tMBTg8i8GEgSxhYwUot1uHukUHAxwDFRrkVyNHP2EUoxXpyvOPeoENm65eYgwB6nF7trbSFXnRmZ0+bkQX8ALnewrM7Co2EgSa13LESLWUNwqwAIijmwEXCNtJhlOXsB6TPvD5lSHxjvAUr7RmwQBWMLIabqeXpxQrnYwhoUsdAQmzAOSC0stoocZ6kqVAqtRohubuNIwO2bi6vr/jGRrH0KbeHMWXx0htXJeHAX571b/vHhJ2KiMT//BY2vf9HjMU/H3WptJyXoZBAeXFrliNW6lsWkMAX0NFJHH5K1KHZeXlCPkRWTJMdxSaE6zxmLUc5xXKKjZiw5h+7/Om4ujjEt9p7N8zZlGjmj6WIdZ7acOkDFmJuOxhkW11w1Bc5p0vIyYkk9Ix2O77yxws+v12u3sV+zXwowPPKRjORJuLfcDot3d5Psgb4lpohhSA0ilg/Hm7ubNIk8mnjKVrBWqyz9sOJnL90vdpAkcgKCIedNnPDon+AwsdnTluNc7p6GxCKUADGkcdjo9hKI5LQmcRYoNQwaoTc9XMLYIxlnclsLSYg9s8Ri+R5kZL9kOXGInidBmriuSOGwZHtbM89CIHmQ8Pl0/hZquIcZ7wv8RD7slUiCI5NTrxwPk4i9kjk+qtMadqN1Jj4YPYlb3hogcKGe8pyHmfJ6urpUz47gZl8qYRppWM6NlhMvg84SqvPn6Al0t4SHKfR+2uttiNNnge5QHlNw5rpYsuFD5H8hFGjaCmFfHBAKWtYgvQtgDUWQx/I1aQ+ahuJZWkfrRUpNy5MhNGf1kaFY7D5e1dP6pW2ZKas4MnKqniaEKHwkbOtNlvgxFNj36LPlV9AsOmDH7vmyZ1ke8scDCjXVHBuzB7uaeJaRurZwfJP62JfSduiyncxZrtckJrOAgmO4yx9mRPvXwBoIsFgdk7k5hIflSwmtWh42XR16bAFCtcUJs0KnRDYC9zZrxUb3IGn7ULtCKd2bkpSD80jyAL+0rQ3INhqKORacxYa8GB05ZM5thjoIklOIsI3mdzrSU7fk55erM/F+bvvS08vz65cX9zU/PXt5KmfrM7u6bXv+6uvTzQ60XzvQk8fn0lfCax/Qpy94tb7t2tuap3f4jzf2rN2M8dbh38Wgfvvk5L83jb/jofr2Zkl0NCu9Js1ZqfaY+uFND7+dnX05M//Tp5cvX/Hq7Mo/eUvuzft/+OrozO2uatgHFOshbOX87MJ2usGeCBduR7h3OPPTKX5rb/yXBNg6C3liS4BMEQxGLObM/BMovy3K3y7XfH6gQPnJcf8Fx32EQXXT8Be79mipBkAsNnIFGVEGp+NID97afvHY84NdymwThIyhlKoKwdpQ07nqtDxBKJZspDRrWLWO4WnC8lozBh3mDZYaRYSndIv3QFHqPFJoajKKUC2DFycIGbtFyixA3UevprS8Np+piEBuNkt+VjRqXLz+68TN0LME7f5Dx0APSZ9i0Ttw6t9JhrBrrG5YT9VceoxkJYlkYbzHkYrfZ4pw722JH1KuT0nCO00SuFPvKWazPBgweHDUT8C8K0m4scpvjiNLeOy++xhj695EoXNtPHBEReix9+7UcjlPpeypRgu1V+4h5hKRFu9TFKdvBSX2wtqqtOxEdTFPncS0gnPdXp3uNkuyuGBMUVJruSqUQuStdlnMxY2lRmUqHTVEKTh4+Q4+KCApuXgx9OjpX01Hsrvt9hbXeUDpUWd9u/XZJn6lssRCo8eGbro1l3r4OOD+/dg5x4DCPafaWumSwwP2GpSeu7RSQySIHjhbkgccfyGLWQA3ZwshBNDFqZ8myqTUaq7CYjSYHrBDhlIIc68NjKKt19owL1+HD0mCy8QxFG+QUruHZPsSb0LFucNjgP9p1IMtHzEDzOziYKudIlRti+Vya9XaoVrorSJ5Tq+L92bUUNht3txSe8SArrMdCQjNU5Efxd7aX2lyc36Pc/OIC7XmrkPnLu7F5sXICaxbqCmkbjpSXLxYW5TrkHlUVB3AeoW4XC5PjHUeyCrzULpoHO0ebGVfHBdt2ZC68XD86tjG4nPbDUzU5vIeSxEtc4HviMz+Y9hbc1uRm30Yw2plLXVER2jrmZYf5CcaWUIqSOaA6FzMI8difOaJ8zQ0Wc5OEUu0TwtYu2b0U7Hw3mO0rXrM+3h6zJo8ATHnXk2A36NlPaoi4aGQ/yHk+VQUfKdFwThP6UI0pwkoUFps8D5r6I8GeI9DisfknY8pOu4t9xWrnjByL5lyddIkUB+wq98o5hZzomDguQdQ6IvrCX2ARUnkeQfGPLi3vPwegVJbCtEmr69WmJyVL85otaKk6nlHpdxAW8pHclnRs+0lYB9HUrtLmZudFHEAgOQ0N1wXiLXd4xK8fSUYzaVyS54/UvZsYcT2gNPXkkbWjjCIa6otlOW122CtsDCzetpQscI9rlTa60jSzRPRKjIwGw3ri40fGKUEU+QxSlPj2g8vsb1X4/8YUtsdutwcGUlYSbHp3J+OYyS8x50v++9/LJgrQsQwtyYFd4NxeKf7e53Mx74d7JYe20kcMNgdR0IgVagzFj2guO2he4SiOo9ZSskRlRYXa50DtJaDGCCOzFzL8uOCTENSSsWh1dqIRC7mYgQrFYTmoW/K0AGz5MVHWJiM5zJij5u7BmxwWlwoH/MWslyasMcNJMAhR0YF9jjQk6PJdH77us5vX3O5NZie17772tHWH6eBEXisDc5SVFnLOC77uld69PssNv0mbPxTgedggYc0gYzAWDxkRRWPp/mgk3xo2DtCW/xAIh1PgeXeMfM9btR7tvyq8p0lnw9Dg2/r8vMddi04ZyIYEsmUMBxJ+nGfk1SPJgfZpcxNImJp3q2JQXIZHEtqeiTJ/L12qT6yGbilzc3msJZ6zdUoRJIovUA8vHj3IdcEHs2gv7UHL5EKhzKKYew4KqEeyXaMB8P8sYz3boz3hHhAN53HwkKJWkpdfI+ZBI4YkkcJUFRLEsfhvcR33xCGmMbAApkNoSFTvsfNTXvuzspVMuqYF6Vj22xVpsMrKXeLByNrCOQSipPcPIzS4tHLCbnHIqIANgo4TT5cQ9mj6tDRalMCLCEWsirLT+ZxqCwwN1W6dCgy8j0uQ7t72GqrWWoHSI1SDR24H25yj6oJfeg79l5aNKGQ8/Lbv3Ge5RLq3lzWbDB6ObxZbZ9cnLMiiFLGMlfw+B77PQ9YmxQKVOdTlObTlLTH5WdKndGxj34YOZM1DljrQgvxxrYf+vk5VH9aXV6/2mA2MWFMNfN8YpWaw8z20p2zq/88U7WLnx+plSEFhBFzbcCkoVoov/6gQ8yLs3Nd2QYDqTVvEsq80N9tiKByffs7N4/yevNLWqmGlGM0ZBjVzXp7Z+atL20XJVuY6JgCl6qBR6HtetGdHSRrxvMqMbdI9FBGjqn7OphPDtAiWWJ3YUo1DIc16GEY9BSr4yG0wppC2NdBDhVUNTFRVUbmGA93EEOeuyOpw2CHkFpTs90dbHzZ6sA2ny7SU8bWGjY5NHM1ew9gbsKWGOYKLeJBsUhrsNzn043q4K41k+zT26lax0Y80MKY9yRn0IMdyBCyKVillh2KDXPb10FQLCVy6aloGa0k5l1m9HYHyDk4sKSoLbj0I3JN+zqI4nMVpYTWLKK5p26vZry7g+KQlQxVxUeLSVrdpfbNzAm0GqN/RypMQ/rpvsA7Z06qgxDOa0W5J+oOtrtUuOVzGVNpBaySWe+p1bF35nqSbDFCzAQkHvQRD1tswSpYyZ0oNJj3m5cU93XQxoTPYOIe7T8yU9nln293wK3EYMEgjhpaGlpvD9WbthcqeqPzTI/FrB3iONxBb9HJTWrsGXfFMG/R3D9z0YVJOTvS9Nbc/eHmjMOdXeS4WQxpI6kD07BAfNgn3IzUNjU7Q9Ik0mgvmgVnQjURNjaS1Nu8zfYecOngLVRdj94AR4b9PjFAHVlrcehLQ7qDft01C7fg0pnUkKJtPpNv/kO6B80cy1JtyUN1S+7/QbtovIcGVFEmbfOQGhM4wSx7YGMzSA0mRxnz4mY3cE8q+R5dZLdYB9moMK8HtjTyrkA0WUcw7dZikm5WYbTRdhrqvCSBnWZ2H0hTBoem2naGkbl/tReJ7l9zmpwVFet7vGuj4S/k4OSlrZ5vBvvyen31isW+5gvbJD2vtnnJLMr625698YWa3vx/NX/+15knflsO8nc+v570Y9PNyU+M42zmOHd/YeLXyUasWYn+8f8BSaZyYDt0AAA=&quot;"/>
    <we:property name="isFiltersActionButtonVisible" value="true"/>
    <we:property name="isVisualContainerHeaderHidden" value="false"/>
    <we:property name="pageDisplayName" value="&quot;Main_KPI&quot;"/>
    <we:property name="pageName" value="&quot;ReportSection16b73cde20cf3ed17b51&quot;"/>
    <we:property name="reportEmbeddedTime" value="&quot;2024-05-06T09:16:42.297Z&quot;"/>
    <we:property name="reportName" value="&quot;Wavecon_dashboard_analysis1&quot;"/>
    <we:property name="reportState" value="&quot;CONNECTED&quot;"/>
    <we:property name="reportUrl" value="&quot;/groups/me/reports/390d1fae-0c0e-4833-b40b-a72782f7d4d8/ReportSection16b73cde20cf3ed17b51?bookmarkGuid=59cd81fc-8e8b-4f1f-aa77-0ea0e5e1d147&amp;bookmarkUsage=1&amp;ctid=c6e549b3-5f45-4032-aae9-d4244dc5b2c4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274</Words>
  <Application>Microsoft Office PowerPoint</Application>
  <PresentationFormat>Custom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DM Sans Bold</vt:lpstr>
      <vt:lpstr>IBM Plex Sans Bold</vt:lpstr>
      <vt:lpstr>Alice</vt:lpstr>
      <vt:lpstr>Codec Pro ExtraBold</vt:lpstr>
      <vt:lpstr>Calibri</vt:lpstr>
      <vt:lpstr>Poppins Bold</vt:lpstr>
      <vt:lpstr>DM Sans</vt:lpstr>
      <vt:lpstr>Cardo</vt:lpstr>
      <vt:lpstr>Canva Sans 1</vt:lpstr>
      <vt:lpstr>Canva Sans 1 Bold</vt:lpstr>
      <vt:lpstr>Lora</vt:lpstr>
      <vt:lpstr>Kollektif Bold</vt:lpstr>
      <vt:lpstr>Arial</vt:lpstr>
      <vt:lpstr>Codec Pro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Vkas Rajpurohit</dc:title>
  <cp:lastModifiedBy>Vikram Singh</cp:lastModifiedBy>
  <cp:revision>11</cp:revision>
  <dcterms:created xsi:type="dcterms:W3CDTF">2006-08-16T00:00:00Z</dcterms:created>
  <dcterms:modified xsi:type="dcterms:W3CDTF">2024-05-06T10:46:30Z</dcterms:modified>
  <dc:identifier>DAGEXVB0Pl8</dc:identifier>
</cp:coreProperties>
</file>