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7" r:id="rId2"/>
  </p:sldMasterIdLst>
  <p:notesMasterIdLst>
    <p:notesMasterId r:id="rId33"/>
  </p:notesMasterIdLst>
  <p:handoutMasterIdLst>
    <p:handoutMasterId r:id="rId34"/>
  </p:handoutMasterIdLst>
  <p:sldIdLst>
    <p:sldId id="271" r:id="rId3"/>
    <p:sldId id="272" r:id="rId4"/>
    <p:sldId id="273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37" r:id="rId18"/>
    <p:sldId id="32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8" r:id="rId32"/>
  </p:sldIdLst>
  <p:sldSz cx="9144000" cy="6858000" type="screen4x3"/>
  <p:notesSz cx="6648450" cy="97821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85FAB"/>
    <a:srgbClr val="008000"/>
    <a:srgbClr val="00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4507" autoAdjust="0"/>
  </p:normalViewPr>
  <p:slideViewPr>
    <p:cSldViewPr>
      <p:cViewPr varScale="1">
        <p:scale>
          <a:sx n="77" d="100"/>
          <a:sy n="77" d="100"/>
        </p:scale>
        <p:origin x="-10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90" y="-96"/>
      </p:cViewPr>
      <p:guideLst>
        <p:guide orient="horz" pos="3081"/>
        <p:guide pos="209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07950" y="9402763"/>
            <a:ext cx="3702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A" sz="1200">
                <a:cs typeface="+mn-cs"/>
              </a:rPr>
              <a:t>Copyright 2002 par Yves Langevin, Adm.A., CFPIM.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791200" y="9372600"/>
            <a:ext cx="749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fr-CA" sz="1200">
                <a:cs typeface="+mn-cs"/>
              </a:rPr>
              <a:t>page </a:t>
            </a:r>
            <a:fld id="{F8EB7C7A-80B0-466D-9D62-3A3273AB7330}" type="slidenum">
              <a:rPr lang="fr-CA" sz="1200">
                <a:cs typeface="+mn-cs"/>
              </a:rPr>
              <a:pPr eaLnBrk="0" hangingPunct="0">
                <a:defRPr/>
              </a:pPr>
              <a:t>‹N°›</a:t>
            </a:fld>
            <a:endParaRPr lang="fr-CA" sz="1200">
              <a:cs typeface="+mn-cs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522413" y="152400"/>
            <a:ext cx="37353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fr-CA" sz="2100">
                <a:solidFill>
                  <a:schemeClr val="bg2"/>
                </a:solidFill>
                <a:cs typeface="+mn-cs"/>
              </a:rPr>
              <a:t>Gestion de projets  (3-504-94)</a:t>
            </a:r>
          </a:p>
          <a:p>
            <a:pPr algn="ctr" eaLnBrk="0" hangingPunct="0">
              <a:defRPr/>
            </a:pPr>
            <a:r>
              <a:rPr lang="fr-CA" sz="2100">
                <a:solidFill>
                  <a:schemeClr val="bg2"/>
                </a:solidFill>
                <a:cs typeface="+mn-cs"/>
              </a:rPr>
              <a:t>Séance 1 - 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4650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29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E5098E49-2740-4D83-9FFA-53DC1EE009F4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78325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F59EF-C3AD-43D0-89E5-2BF8A0D32761}" type="slidenum">
              <a:rPr lang="en-CA">
                <a:cs typeface="Arial" charset="0"/>
              </a:rPr>
              <a:pPr/>
              <a:t>1</a:t>
            </a:fld>
            <a:endParaRPr lang="en-CA"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0CCDD-2B7B-4A21-866B-C72CBD8A2576}" type="slidenum">
              <a:rPr lang="en-CA">
                <a:cs typeface="Arial" charset="0"/>
              </a:rPr>
              <a:pPr/>
              <a:t>2</a:t>
            </a:fld>
            <a:endParaRPr lang="en-CA"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8AE7-608C-46C4-9D6E-714BF25DB7E0}" type="slidenum">
              <a:rPr lang="en-CA">
                <a:cs typeface="Arial" charset="0"/>
              </a:rPr>
              <a:pPr/>
              <a:t>3</a:t>
            </a:fld>
            <a:endParaRPr lang="en-CA"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r>
              <a:rPr lang="fr-CA" smtClean="0"/>
              <a:t>Constitue une partie (« building block ») de la stratégie de croissance de l’entreprise;</a:t>
            </a:r>
          </a:p>
          <a:p>
            <a:pPr marL="228600" indent="-228600" eaLnBrk="1" hangingPunct="1"/>
            <a:r>
              <a:rPr lang="fr-CA" smtClean="0"/>
              <a:t>Est une solution à un problème ou une réponse à une opportunité;</a:t>
            </a:r>
          </a:p>
          <a:p>
            <a:pPr marL="228600" indent="-228600" eaLnBrk="1" hangingPunct="1"/>
            <a:r>
              <a:rPr lang="fr-CA" smtClean="0"/>
              <a:t>Est unique;</a:t>
            </a:r>
          </a:p>
          <a:p>
            <a:pPr marL="228600" indent="-228600" eaLnBrk="1" hangingPunct="1"/>
            <a:r>
              <a:rPr lang="fr-CA" smtClean="0"/>
              <a:t>A des objectifs et une étendue (« scope ») spécifiques et diversifiés;</a:t>
            </a:r>
          </a:p>
          <a:p>
            <a:pPr marL="228600" indent="-228600" eaLnBrk="1" hangingPunct="1"/>
            <a:r>
              <a:rPr lang="fr-CA" smtClean="0"/>
              <a:t>A des contraintes de temps/budget/ressources;</a:t>
            </a:r>
          </a:p>
          <a:p>
            <a:pPr marL="228600" indent="-228600" eaLnBrk="1" hangingPunct="1"/>
            <a:r>
              <a:rPr lang="fr-CA" smtClean="0"/>
              <a:t>Est souvent multi-disciplinaire;</a:t>
            </a:r>
          </a:p>
          <a:p>
            <a:pPr marL="228600" indent="-228600" eaLnBrk="1" hangingPunct="1"/>
            <a:r>
              <a:rPr lang="fr-CA" smtClean="0"/>
              <a:t>A un client.</a:t>
            </a:r>
          </a:p>
          <a:p>
            <a:pPr marL="228600" indent="-228600" eaLnBrk="1" hangingPunct="1"/>
            <a:r>
              <a:rPr lang="fr-CA" smtClean="0"/>
              <a:t>Un objectif clairement établi</a:t>
            </a:r>
          </a:p>
          <a:p>
            <a:pPr marL="228600" indent="-228600" eaLnBrk="1" hangingPunct="1"/>
            <a:r>
              <a:rPr lang="fr-CA" smtClean="0"/>
              <a:t>Une durée déterminée qui comprend un commencement et une fin</a:t>
            </a:r>
          </a:p>
          <a:p>
            <a:pPr marL="228600" indent="-228600" eaLnBrk="1" hangingPunct="1"/>
            <a:r>
              <a:rPr lang="fr-CA" smtClean="0"/>
              <a:t>Habituellement, la participation de plusieurs services et spécialistes</a:t>
            </a:r>
          </a:p>
          <a:p>
            <a:pPr marL="228600" indent="-228600" eaLnBrk="1" hangingPunct="1"/>
            <a:r>
              <a:rPr lang="fr-CA" smtClean="0"/>
              <a:t>En général, l’exécution d’un travail jamais effectué auparavant</a:t>
            </a:r>
          </a:p>
          <a:p>
            <a:pPr marL="228600" indent="-228600" eaLnBrk="1" hangingPunct="1"/>
            <a:r>
              <a:rPr lang="fr-CA" smtClean="0"/>
              <a:t>Des exigences précises en matière de temps, de coûts et de rendement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703C9-9B8A-47B8-84E8-11291F58B7D9}" type="slidenum">
              <a:rPr lang="en-CA">
                <a:cs typeface="Arial" charset="0"/>
              </a:rPr>
              <a:pPr/>
              <a:t>4</a:t>
            </a:fld>
            <a:endParaRPr lang="en-CA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noFill/>
          <a:ln/>
        </p:spPr>
        <p:txBody>
          <a:bodyPr/>
          <a:lstStyle/>
          <a:p>
            <a:pPr eaLnBrk="1" hangingPunct="1"/>
            <a:endParaRPr lang="fr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568BA-FD5F-4CD3-9EB2-2D0D6198FD89}" type="slidenum">
              <a:rPr lang="en-CA">
                <a:cs typeface="Arial" charset="0"/>
              </a:rPr>
              <a:pPr/>
              <a:t>6</a:t>
            </a:fld>
            <a:endParaRPr lang="en-CA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33425"/>
            <a:ext cx="4891087" cy="36687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646613"/>
            <a:ext cx="4876800" cy="4402137"/>
          </a:xfrm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FD70A-D892-42CE-833A-0D36A8041397}" type="slidenum">
              <a:rPr lang="en-CA">
                <a:cs typeface="Arial" charset="0"/>
              </a:rPr>
              <a:pPr/>
              <a:t>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 Page couverture 030822"/>
          <p:cNvPicPr>
            <a:picLocks noChangeAspect="1" noChangeArrowheads="1"/>
          </p:cNvPicPr>
          <p:nvPr/>
        </p:nvPicPr>
        <p:blipFill>
          <a:blip r:embed="rId2" cstate="print"/>
          <a:srcRect r="36909"/>
          <a:stretch>
            <a:fillRect/>
          </a:stretch>
        </p:blipFill>
        <p:spPr bwMode="auto">
          <a:xfrm>
            <a:off x="0" y="881063"/>
            <a:ext cx="3705225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39200" y="990600"/>
            <a:ext cx="304800" cy="304800"/>
          </a:xfrm>
          <a:prstGeom prst="rect">
            <a:avLst/>
          </a:prstGeom>
          <a:solidFill>
            <a:srgbClr val="99BD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1600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29600" y="990600"/>
            <a:ext cx="609600" cy="609600"/>
          </a:xfrm>
          <a:prstGeom prst="rect">
            <a:avLst/>
          </a:prstGeom>
          <a:solidFill>
            <a:srgbClr val="185FA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29600" y="1905000"/>
            <a:ext cx="304800" cy="304800"/>
          </a:xfrm>
          <a:prstGeom prst="rect">
            <a:avLst/>
          </a:prstGeom>
          <a:solidFill>
            <a:srgbClr val="69A6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675" y="685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03575" y="1196975"/>
            <a:ext cx="5702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  <a:defRPr/>
            </a:pPr>
            <a:r>
              <a:rPr lang="fr-CA" sz="2200">
                <a:solidFill>
                  <a:srgbClr val="004982"/>
                </a:solidFill>
                <a:latin typeface="Arial Black" pitchFamily="34" charset="0"/>
                <a:cs typeface="+mn-cs"/>
              </a:rPr>
              <a:t>Gestion des opérations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defRPr/>
            </a:pPr>
            <a:r>
              <a:rPr lang="fr-CA" sz="2200">
                <a:solidFill>
                  <a:srgbClr val="004982"/>
                </a:solidFill>
                <a:latin typeface="Arial Black" pitchFamily="34" charset="0"/>
                <a:cs typeface="+mn-cs"/>
              </a:rPr>
              <a:t>et de la Logistique</a:t>
            </a:r>
            <a:endParaRPr lang="fr-CA" sz="1800">
              <a:solidFill>
                <a:srgbClr val="004982"/>
              </a:solidFill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733800" y="1828800"/>
            <a:ext cx="2971800" cy="0"/>
          </a:xfrm>
          <a:prstGeom prst="line">
            <a:avLst/>
          </a:prstGeom>
          <a:noFill/>
          <a:ln w="9525">
            <a:solidFill>
              <a:srgbClr val="0049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733800" y="6553200"/>
            <a:ext cx="5410200" cy="0"/>
          </a:xfrm>
          <a:prstGeom prst="line">
            <a:avLst/>
          </a:prstGeom>
          <a:noFill/>
          <a:ln w="9525">
            <a:solidFill>
              <a:srgbClr val="0049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91200" y="296863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fr-CA" sz="2000">
                <a:solidFill>
                  <a:srgbClr val="92AEEB"/>
                </a:solidFill>
                <a:cs typeface="+mn-cs"/>
              </a:rPr>
              <a:t> </a:t>
            </a:r>
            <a:r>
              <a:rPr lang="fr-CA">
                <a:solidFill>
                  <a:srgbClr val="92AEEB"/>
                </a:solidFill>
                <a:cs typeface="+mn-cs"/>
              </a:rPr>
              <a:t>Programme de B.A.A.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684588" y="6538913"/>
            <a:ext cx="37639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©</a:t>
            </a:r>
            <a:r>
              <a:rPr lang="en-US" sz="1000">
                <a:cs typeface="+mn-cs"/>
              </a:rPr>
              <a:t>  </a:t>
            </a:r>
            <a:r>
              <a:rPr lang="en-US" sz="1200">
                <a:cs typeface="+mn-cs"/>
              </a:rPr>
              <a:t>2009 par Sylvie Vachon / </a:t>
            </a:r>
            <a:r>
              <a:rPr lang="fr-CA" sz="1200">
                <a:cs typeface="+mn-cs"/>
              </a:rPr>
              <a:t>André Tremblay</a:t>
            </a:r>
            <a:endParaRPr lang="en-US" sz="1200">
              <a:cs typeface="+mn-cs"/>
            </a:endParaRPr>
          </a:p>
        </p:txBody>
      </p:sp>
      <p:sp>
        <p:nvSpPr>
          <p:cNvPr id="2078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708400" y="2420938"/>
            <a:ext cx="54356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2078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708400" y="3981450"/>
            <a:ext cx="5435600" cy="1752600"/>
          </a:xfrm>
        </p:spPr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fr-CA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914400"/>
            <a:ext cx="1843087" cy="5467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76375" y="914400"/>
            <a:ext cx="5376863" cy="5467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138" y="914400"/>
            <a:ext cx="6619875" cy="9302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476375" y="1989138"/>
            <a:ext cx="7372350" cy="4392612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138" y="914400"/>
            <a:ext cx="6619875" cy="9302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476375" y="1989138"/>
            <a:ext cx="3609975" cy="43926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38750" y="1989138"/>
            <a:ext cx="3609975" cy="43926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0DB6-BAFE-4E1D-B3FA-27833343C61B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F4309-7D9A-4408-803D-B9BC45D64210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5697-0C90-46D1-BF39-631A97A49F6C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1C085-B879-472D-BD9A-F3DCCF82957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0A4EE-F7AA-49B8-AED8-482CD8AC2A4A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9526E-4A88-4754-AF12-E0F68111B6E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A6D93-73D6-4988-A674-F08D8614E75D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DA505-AD9E-4EA6-BD13-EDEF45C24CC2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C120-C48D-4835-80A0-4F3F817E2916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1DD95-BE42-45FD-9D2C-A589A8363F4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18E5-2C2A-4DCD-86CE-A9C092A3EA2B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76375" y="1989138"/>
            <a:ext cx="36099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38750" y="1989138"/>
            <a:ext cx="36099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5" y="4116388"/>
            <a:ext cx="1828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81138" y="914400"/>
            <a:ext cx="661987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0" y="0"/>
            <a:ext cx="9144000" cy="606425"/>
          </a:xfrm>
          <a:prstGeom prst="rect">
            <a:avLst/>
          </a:prstGeom>
          <a:solidFill>
            <a:srgbClr val="004982"/>
          </a:solidFill>
          <a:ln w="12700">
            <a:solidFill>
              <a:srgbClr val="004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7150" y="76200"/>
            <a:ext cx="48006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fr-CA" sz="1200">
                <a:solidFill>
                  <a:schemeClr val="bg1"/>
                </a:solidFill>
                <a:cs typeface="+mn-cs"/>
              </a:rPr>
              <a:t>HEC Montréal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fr-CA" sz="1200" b="1">
                <a:solidFill>
                  <a:schemeClr val="bg1"/>
                </a:solidFill>
                <a:cs typeface="+mn-cs"/>
              </a:rPr>
              <a:t>Gestion des opérations et de la logistique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839200" y="304800"/>
            <a:ext cx="304800" cy="304800"/>
          </a:xfrm>
          <a:prstGeom prst="rect">
            <a:avLst/>
          </a:prstGeom>
          <a:solidFill>
            <a:srgbClr val="99BD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534400" y="914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8229600" y="304800"/>
            <a:ext cx="609600" cy="609600"/>
          </a:xfrm>
          <a:prstGeom prst="rect">
            <a:avLst/>
          </a:prstGeom>
          <a:solidFill>
            <a:srgbClr val="185FA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8229600" y="1219200"/>
            <a:ext cx="304800" cy="304800"/>
          </a:xfrm>
          <a:prstGeom prst="rect">
            <a:avLst/>
          </a:prstGeom>
          <a:solidFill>
            <a:srgbClr val="69A6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29675" y="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989138"/>
            <a:ext cx="73723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3175" y="64801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A2EA53C7-32EF-454C-B846-429E24512B5C}" type="slidenum">
              <a:rPr lang="en-US">
                <a:solidFill>
                  <a:schemeClr val="bg1"/>
                </a:solidFill>
                <a:latin typeface="Arial Black" pitchFamily="34" charset="0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‹N°›</a:t>
            </a:fld>
            <a:endParaRPr lang="en-US">
              <a:solidFill>
                <a:schemeClr val="bg1"/>
              </a:solidFill>
              <a:latin typeface="Arial Black" pitchFamily="34" charset="0"/>
              <a:cs typeface="+mn-cs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1524000" y="6553200"/>
            <a:ext cx="7615238" cy="0"/>
          </a:xfrm>
          <a:prstGeom prst="line">
            <a:avLst/>
          </a:prstGeom>
          <a:noFill/>
          <a:ln w="9525">
            <a:solidFill>
              <a:srgbClr val="0049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5105400" y="15240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fr-CA" sz="2000">
                <a:solidFill>
                  <a:srgbClr val="92AEEB"/>
                </a:solidFill>
                <a:cs typeface="+mn-cs"/>
              </a:rPr>
              <a:t> </a:t>
            </a:r>
            <a:r>
              <a:rPr lang="fr-CA" sz="1200">
                <a:solidFill>
                  <a:srgbClr val="8093B0"/>
                </a:solidFill>
                <a:cs typeface="+mn-cs"/>
              </a:rPr>
              <a:t>Programme de</a:t>
            </a:r>
            <a:r>
              <a:rPr lang="fr-CA" sz="1200">
                <a:solidFill>
                  <a:srgbClr val="8093B0"/>
                </a:solidFill>
                <a:latin typeface="Arial Black" pitchFamily="34" charset="0"/>
                <a:cs typeface="+mn-cs"/>
              </a:rPr>
              <a:t> B.A.A.</a:t>
            </a:r>
          </a:p>
        </p:txBody>
      </p:sp>
      <p:sp>
        <p:nvSpPr>
          <p:cNvPr id="206863" name="Text Box 15"/>
          <p:cNvSpPr txBox="1">
            <a:spLocks noChangeArrowheads="1"/>
          </p:cNvSpPr>
          <p:nvPr/>
        </p:nvSpPr>
        <p:spPr bwMode="auto">
          <a:xfrm>
            <a:off x="5129213" y="6524625"/>
            <a:ext cx="3763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©</a:t>
            </a:r>
            <a:r>
              <a:rPr lang="en-US" sz="1000">
                <a:cs typeface="+mn-cs"/>
              </a:rPr>
              <a:t>  2009 par Sylvie Vachon / </a:t>
            </a:r>
            <a:r>
              <a:rPr lang="fr-CA" sz="1000">
                <a:cs typeface="+mn-cs"/>
              </a:rPr>
              <a:t>A.Tremblay</a:t>
            </a:r>
            <a:endParaRPr lang="en-US" sz="10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400">
          <a:solidFill>
            <a:srgbClr val="185F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9C98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85FAB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CA" smtClean="0"/>
              <a:t>BTS SIO SLAM2</a:t>
            </a:r>
            <a:endParaRPr lang="en-CA"/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A373CDC-4FFB-4707-89E5-B1C790B7811C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2132856"/>
            <a:ext cx="7777163" cy="1506538"/>
          </a:xfrm>
        </p:spPr>
        <p:txBody>
          <a:bodyPr/>
          <a:lstStyle/>
          <a:p>
            <a:pPr algn="ctr" eaLnBrk="1" hangingPunct="1"/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BTS SIO</a:t>
            </a:r>
            <a:br>
              <a:rPr lang="fr-CA" dirty="0" smtClean="0"/>
            </a:br>
            <a:r>
              <a:rPr lang="fr-CA" dirty="0" smtClean="0"/>
              <a:t>SLAM 5</a:t>
            </a:r>
            <a:br>
              <a:rPr lang="fr-CA" dirty="0" smtClean="0"/>
            </a:br>
            <a:r>
              <a:rPr lang="fr-CA" dirty="0" smtClean="0"/>
              <a:t>Introduction à la gestion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1.1 Le promoteur </a:t>
            </a:r>
            <a:r>
              <a:rPr lang="fr-CA" sz="1900" i="1" smtClean="0"/>
              <a:t>(suite)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mtClean="0"/>
              <a:t>Risques et profits du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Investit les fonds requis pour la réalisation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Assume les risques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Tire son profit de l’exploitation de l’extrant du projet</a:t>
            </a:r>
          </a:p>
          <a:p>
            <a:pPr marL="574675" eaLnBrk="1" hangingPunct="1"/>
            <a:endParaRPr lang="fr-CA" smtClean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1.2 Le mandataire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Qui est le mandataire ?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L’organisation qui exécute le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Le promoteur peut agir à titre de mandataire 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28675" y="1412875"/>
            <a:ext cx="4248150" cy="34925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1.2 Le mandataire </a:t>
            </a:r>
            <a:r>
              <a:rPr lang="fr-CA" sz="1900" i="1" smtClean="0"/>
              <a:t>(suite)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848600" cy="4876800"/>
          </a:xfrm>
        </p:spPr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Responsabilités avant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Planifier le projet en détail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Créer la liste des tâches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Établir l’échéancier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Répartir le budget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Vérifier la disponibilité des ressources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 rot="-185719">
            <a:off x="6705600" y="4035425"/>
            <a:ext cx="1828800" cy="2209800"/>
          </a:xfrm>
          <a:prstGeom prst="rect">
            <a:avLst/>
          </a:prstGeom>
          <a:noFill/>
          <a:ln w="57150" cmpd="thickThin">
            <a:solidFill>
              <a:srgbClr val="081A54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fr-FR" sz="2400">
              <a:solidFill>
                <a:srgbClr val="081A54"/>
              </a:solidFill>
              <a:ea typeface="ヒラギノ角ゴ Pro W3" pitchFamily="1" charset="-128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 rot="-294689">
            <a:off x="6704013" y="4040188"/>
            <a:ext cx="1754187" cy="2286000"/>
          </a:xfrm>
          <a:prstGeom prst="rect">
            <a:avLst/>
          </a:prstGeom>
          <a:noFill/>
          <a:ln w="25400" cmpd="thickThin">
            <a:solidFill>
              <a:srgbClr val="081A54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fr-FR" sz="2400">
              <a:solidFill>
                <a:srgbClr val="081A54"/>
              </a:solidFill>
              <a:ea typeface="ヒラギノ角ゴ Pro W3" pitchFamily="1" charset="-128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92150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1.2 Le mandataire </a:t>
            </a:r>
            <a:r>
              <a:rPr lang="fr-CA" sz="1900" i="1" smtClean="0"/>
              <a:t>(suite)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Responsabilités pendant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Exécuter le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Produire et livrer l’extrant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Respecter les termes du mandat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Responsabilité après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Préparer un rapport de clôture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1.2 Le mandataire </a:t>
            </a:r>
            <a:r>
              <a:rPr lang="fr-CA" sz="1900" i="1" smtClean="0"/>
              <a:t>(suite)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mtClean="0"/>
              <a:t>Risques et profits du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Tire ses revenus et ses profits de l’exécution efficace du mandat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Assume les risques prévus au contrat</a:t>
            </a:r>
          </a:p>
          <a:p>
            <a:pPr marL="574675" eaLnBrk="1" hangingPunct="1">
              <a:spcBef>
                <a:spcPct val="0"/>
              </a:spcBef>
            </a:pPr>
            <a:endParaRPr lang="fr-CA" sz="2000" smtClean="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Les intervenants – Résumé </a:t>
            </a:r>
            <a:r>
              <a:rPr lang="fr-CA" sz="1900" i="1" smtClean="0"/>
              <a:t>(suite)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Le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Veut que le projet se réalise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Investit ($ ou ressources) dans le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Reçoit l’extrant du projet et l’exploite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Le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Reçoit son mandat du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Fournit les ressources, est rémunéré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Produit l’extrant en respectant les contraintes ($, T, Q)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Les intervenants – Résumé </a:t>
            </a:r>
            <a:r>
              <a:rPr lang="fr-CA" sz="1900" i="1" smtClean="0"/>
              <a:t>(suite)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Le chargé de projet ou le </a:t>
            </a:r>
            <a:r>
              <a:rPr lang="fr-CA" i="1" smtClean="0"/>
              <a:t>Chef d’orchestre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Planifie, dirige, contrôle, ajuste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Employé par le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Lien entre les autres intervenants</a:t>
            </a:r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L’équipe de projet réalise les tâches 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Les utilisateurs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Bénéficiaires de l’extrant du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Déterminent la réussite ou l’échec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Devraient être impliqués dès le début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CA" smtClean="0"/>
              <a:t>Les intervenants - Résumé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5264150"/>
          </a:xfrm>
          <a:solidFill>
            <a:srgbClr val="E2ECF6"/>
          </a:solidFill>
        </p:spPr>
        <p:txBody>
          <a:bodyPr lIns="0" tIns="180000" rIns="0" bIns="0"/>
          <a:lstStyle/>
          <a:p>
            <a:pPr marL="574675" eaLnBrk="1" hangingPunct="1">
              <a:buFont typeface="Arial" charset="0"/>
              <a:buNone/>
            </a:pPr>
            <a:r>
              <a:rPr lang="fr-CA" smtClean="0"/>
              <a:t> </a:t>
            </a:r>
          </a:p>
        </p:txBody>
      </p:sp>
      <p:sp>
        <p:nvSpPr>
          <p:cNvPr id="20484" name="Freeform 4"/>
          <p:cNvSpPr>
            <a:spLocks/>
          </p:cNvSpPr>
          <p:nvPr/>
        </p:nvSpPr>
        <p:spPr bwMode="auto">
          <a:xfrm>
            <a:off x="1041400" y="2646363"/>
            <a:ext cx="7534275" cy="3463925"/>
          </a:xfrm>
          <a:custGeom>
            <a:avLst/>
            <a:gdLst>
              <a:gd name="T0" fmla="*/ 0 w 4445"/>
              <a:gd name="T1" fmla="*/ 1875 h 1965"/>
              <a:gd name="T2" fmla="*/ 680 w 4445"/>
              <a:gd name="T3" fmla="*/ 877 h 1965"/>
              <a:gd name="T4" fmla="*/ 1043 w 4445"/>
              <a:gd name="T5" fmla="*/ 514 h 1965"/>
              <a:gd name="T6" fmla="*/ 1270 w 4445"/>
              <a:gd name="T7" fmla="*/ 468 h 1965"/>
              <a:gd name="T8" fmla="*/ 1497 w 4445"/>
              <a:gd name="T9" fmla="*/ 605 h 1965"/>
              <a:gd name="T10" fmla="*/ 1723 w 4445"/>
              <a:gd name="T11" fmla="*/ 922 h 1965"/>
              <a:gd name="T12" fmla="*/ 1996 w 4445"/>
              <a:gd name="T13" fmla="*/ 1149 h 1965"/>
              <a:gd name="T14" fmla="*/ 2268 w 4445"/>
              <a:gd name="T15" fmla="*/ 1194 h 1965"/>
              <a:gd name="T16" fmla="*/ 2540 w 4445"/>
              <a:gd name="T17" fmla="*/ 1103 h 1965"/>
              <a:gd name="T18" fmla="*/ 2721 w 4445"/>
              <a:gd name="T19" fmla="*/ 967 h 1965"/>
              <a:gd name="T20" fmla="*/ 2857 w 4445"/>
              <a:gd name="T21" fmla="*/ 741 h 1965"/>
              <a:gd name="T22" fmla="*/ 3130 w 4445"/>
              <a:gd name="T23" fmla="*/ 196 h 1965"/>
              <a:gd name="T24" fmla="*/ 3447 w 4445"/>
              <a:gd name="T25" fmla="*/ 15 h 1965"/>
              <a:gd name="T26" fmla="*/ 3719 w 4445"/>
              <a:gd name="T27" fmla="*/ 106 h 1965"/>
              <a:gd name="T28" fmla="*/ 3901 w 4445"/>
              <a:gd name="T29" fmla="*/ 332 h 1965"/>
              <a:gd name="T30" fmla="*/ 4082 w 4445"/>
              <a:gd name="T31" fmla="*/ 786 h 1965"/>
              <a:gd name="T32" fmla="*/ 4445 w 4445"/>
              <a:gd name="T33" fmla="*/ 1965 h 19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445"/>
              <a:gd name="T52" fmla="*/ 0 h 1965"/>
              <a:gd name="T53" fmla="*/ 4445 w 4445"/>
              <a:gd name="T54" fmla="*/ 1965 h 196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445" h="1965">
                <a:moveTo>
                  <a:pt x="0" y="1875"/>
                </a:moveTo>
                <a:cubicBezTo>
                  <a:pt x="253" y="1489"/>
                  <a:pt x="506" y="1104"/>
                  <a:pt x="680" y="877"/>
                </a:cubicBezTo>
                <a:cubicBezTo>
                  <a:pt x="854" y="650"/>
                  <a:pt x="945" y="582"/>
                  <a:pt x="1043" y="514"/>
                </a:cubicBezTo>
                <a:cubicBezTo>
                  <a:pt x="1141" y="446"/>
                  <a:pt x="1194" y="453"/>
                  <a:pt x="1270" y="468"/>
                </a:cubicBezTo>
                <a:cubicBezTo>
                  <a:pt x="1346" y="483"/>
                  <a:pt x="1422" y="529"/>
                  <a:pt x="1497" y="605"/>
                </a:cubicBezTo>
                <a:cubicBezTo>
                  <a:pt x="1572" y="681"/>
                  <a:pt x="1640" y="831"/>
                  <a:pt x="1723" y="922"/>
                </a:cubicBezTo>
                <a:cubicBezTo>
                  <a:pt x="1806" y="1013"/>
                  <a:pt x="1905" y="1104"/>
                  <a:pt x="1996" y="1149"/>
                </a:cubicBezTo>
                <a:cubicBezTo>
                  <a:pt x="2087" y="1194"/>
                  <a:pt x="2177" y="1202"/>
                  <a:pt x="2268" y="1194"/>
                </a:cubicBezTo>
                <a:cubicBezTo>
                  <a:pt x="2359" y="1186"/>
                  <a:pt x="2465" y="1141"/>
                  <a:pt x="2540" y="1103"/>
                </a:cubicBezTo>
                <a:cubicBezTo>
                  <a:pt x="2615" y="1065"/>
                  <a:pt x="2668" y="1027"/>
                  <a:pt x="2721" y="967"/>
                </a:cubicBezTo>
                <a:cubicBezTo>
                  <a:pt x="2774" y="907"/>
                  <a:pt x="2789" y="869"/>
                  <a:pt x="2857" y="741"/>
                </a:cubicBezTo>
                <a:cubicBezTo>
                  <a:pt x="2925" y="613"/>
                  <a:pt x="3032" y="317"/>
                  <a:pt x="3130" y="196"/>
                </a:cubicBezTo>
                <a:cubicBezTo>
                  <a:pt x="3228" y="75"/>
                  <a:pt x="3349" y="30"/>
                  <a:pt x="3447" y="15"/>
                </a:cubicBezTo>
                <a:cubicBezTo>
                  <a:pt x="3545" y="0"/>
                  <a:pt x="3643" y="53"/>
                  <a:pt x="3719" y="106"/>
                </a:cubicBezTo>
                <a:cubicBezTo>
                  <a:pt x="3795" y="159"/>
                  <a:pt x="3841" y="219"/>
                  <a:pt x="3901" y="332"/>
                </a:cubicBezTo>
                <a:cubicBezTo>
                  <a:pt x="3961" y="445"/>
                  <a:pt x="3991" y="514"/>
                  <a:pt x="4082" y="786"/>
                </a:cubicBezTo>
                <a:cubicBezTo>
                  <a:pt x="4173" y="1058"/>
                  <a:pt x="4309" y="1511"/>
                  <a:pt x="4445" y="1965"/>
                </a:cubicBezTo>
              </a:path>
            </a:pathLst>
          </a:custGeom>
          <a:noFill/>
          <a:ln w="381000" cap="flat" cmpd="sng">
            <a:solidFill>
              <a:srgbClr val="FFE2C5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315913" y="1536700"/>
            <a:ext cx="0" cy="4567238"/>
          </a:xfrm>
          <a:prstGeom prst="line">
            <a:avLst/>
          </a:prstGeom>
          <a:noFill/>
          <a:ln w="12700">
            <a:solidFill>
              <a:srgbClr val="0A1F6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55600" y="6135688"/>
            <a:ext cx="849471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chemeClr val="tx2"/>
              </a:buClr>
            </a:pPr>
            <a:r>
              <a:rPr lang="fr-CA" sz="1800">
                <a:solidFill>
                  <a:srgbClr val="081A54"/>
                </a:solidFill>
              </a:rPr>
              <a:t>Fin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55600" y="6122988"/>
            <a:ext cx="849471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fr-CA" sz="1800">
                <a:solidFill>
                  <a:srgbClr val="081A54"/>
                </a:solidFill>
                <a:latin typeface="Tahoma" pitchFamily="34" charset="0"/>
              </a:rPr>
              <a:t>Début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15913" y="6157913"/>
            <a:ext cx="8494712" cy="0"/>
          </a:xfrm>
          <a:prstGeom prst="line">
            <a:avLst/>
          </a:prstGeom>
          <a:noFill/>
          <a:ln w="12700">
            <a:solidFill>
              <a:srgbClr val="0A1F62"/>
            </a:solidFill>
            <a:round/>
            <a:headEnd/>
            <a:tailEnd type="triangle" w="lg" len="lg"/>
          </a:ln>
        </p:spPr>
        <p:txBody>
          <a:bodyPr wrap="none"/>
          <a:lstStyle/>
          <a:p>
            <a:endParaRPr lang="fr-FR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3194050" y="3903663"/>
            <a:ext cx="2022475" cy="704850"/>
            <a:chOff x="1973" y="2523"/>
            <a:chExt cx="1006" cy="400"/>
          </a:xfrm>
        </p:grpSpPr>
        <p:sp>
          <p:nvSpPr>
            <p:cNvPr id="20528" name="Text Box 10"/>
            <p:cNvSpPr txBox="1">
              <a:spLocks noChangeArrowheads="1"/>
            </p:cNvSpPr>
            <p:nvPr/>
          </p:nvSpPr>
          <p:spPr bwMode="auto">
            <a:xfrm>
              <a:off x="1973" y="2583"/>
              <a:ext cx="975" cy="340"/>
            </a:xfrm>
            <a:prstGeom prst="rect">
              <a:avLst/>
            </a:prstGeom>
            <a:solidFill>
              <a:srgbClr val="00CCFF">
                <a:alpha val="25098"/>
              </a:srgbClr>
            </a:solidFill>
            <a:ln w="19050" algn="ctr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Répond à l’appel d’offres</a:t>
              </a:r>
            </a:p>
          </p:txBody>
        </p:sp>
        <p:pic>
          <p:nvPicPr>
            <p:cNvPr id="20529" name="Picture 11" descr="MCj029350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9" y="2523"/>
              <a:ext cx="19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0" name="Group 12"/>
          <p:cNvGrpSpPr>
            <a:grpSpLocks/>
          </p:cNvGrpSpPr>
          <p:nvPr/>
        </p:nvGrpSpPr>
        <p:grpSpPr bwMode="auto">
          <a:xfrm>
            <a:off x="776288" y="4722813"/>
            <a:ext cx="1808162" cy="600075"/>
            <a:chOff x="521" y="3006"/>
            <a:chExt cx="1066" cy="340"/>
          </a:xfrm>
        </p:grpSpPr>
        <p:sp>
          <p:nvSpPr>
            <p:cNvPr id="20526" name="Text Box 13"/>
            <p:cNvSpPr txBox="1">
              <a:spLocks noChangeArrowheads="1"/>
            </p:cNvSpPr>
            <p:nvPr/>
          </p:nvSpPr>
          <p:spPr bwMode="auto">
            <a:xfrm>
              <a:off x="612" y="3006"/>
              <a:ext cx="975" cy="340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</a:rPr>
                <a:t>Identifie un projet</a:t>
              </a:r>
            </a:p>
          </p:txBody>
        </p:sp>
        <p:pic>
          <p:nvPicPr>
            <p:cNvPr id="20527" name="Picture 14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" y="3012"/>
              <a:ext cx="18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1" name="Group 15"/>
          <p:cNvGrpSpPr>
            <a:grpSpLocks/>
          </p:cNvGrpSpPr>
          <p:nvPr/>
        </p:nvGrpSpPr>
        <p:grpSpPr bwMode="auto">
          <a:xfrm>
            <a:off x="239713" y="5470525"/>
            <a:ext cx="1804987" cy="598488"/>
            <a:chOff x="204" y="3430"/>
            <a:chExt cx="1065" cy="340"/>
          </a:xfrm>
        </p:grpSpPr>
        <p:sp>
          <p:nvSpPr>
            <p:cNvPr id="20524" name="Text Box 16"/>
            <p:cNvSpPr txBox="1">
              <a:spLocks noChangeArrowheads="1"/>
            </p:cNvSpPr>
            <p:nvPr/>
          </p:nvSpPr>
          <p:spPr bwMode="auto">
            <a:xfrm>
              <a:off x="294" y="3430"/>
              <a:ext cx="975" cy="340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</a:rPr>
                <a:t>Constate un besoin</a:t>
              </a:r>
            </a:p>
          </p:txBody>
        </p:sp>
        <p:pic>
          <p:nvPicPr>
            <p:cNvPr id="20525" name="Picture 17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3475"/>
              <a:ext cx="18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2" name="Group 18"/>
          <p:cNvGrpSpPr>
            <a:grpSpLocks/>
          </p:cNvGrpSpPr>
          <p:nvPr/>
        </p:nvGrpSpPr>
        <p:grpSpPr bwMode="auto">
          <a:xfrm>
            <a:off x="1316038" y="4010025"/>
            <a:ext cx="1806575" cy="598488"/>
            <a:chOff x="839" y="2583"/>
            <a:chExt cx="1066" cy="340"/>
          </a:xfrm>
        </p:grpSpPr>
        <p:sp>
          <p:nvSpPr>
            <p:cNvPr id="20522" name="Text Box 19"/>
            <p:cNvSpPr txBox="1">
              <a:spLocks noChangeArrowheads="1"/>
            </p:cNvSpPr>
            <p:nvPr/>
          </p:nvSpPr>
          <p:spPr bwMode="auto">
            <a:xfrm>
              <a:off x="930" y="2583"/>
              <a:ext cx="975" cy="340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</a:rPr>
                <a:t>Analyse de la faisabilité</a:t>
              </a:r>
            </a:p>
          </p:txBody>
        </p:sp>
        <p:pic>
          <p:nvPicPr>
            <p:cNvPr id="20523" name="Picture 20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2614"/>
              <a:ext cx="18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3" name="Group 21"/>
          <p:cNvGrpSpPr>
            <a:grpSpLocks/>
          </p:cNvGrpSpPr>
          <p:nvPr/>
        </p:nvGrpSpPr>
        <p:grpSpPr bwMode="auto">
          <a:xfrm>
            <a:off x="1839913" y="3101975"/>
            <a:ext cx="2133600" cy="681038"/>
            <a:chOff x="1104" y="1945"/>
            <a:chExt cx="1344" cy="429"/>
          </a:xfrm>
        </p:grpSpPr>
        <p:sp>
          <p:nvSpPr>
            <p:cNvPr id="20520" name="Text Box 22"/>
            <p:cNvSpPr txBox="1">
              <a:spLocks noChangeArrowheads="1"/>
            </p:cNvSpPr>
            <p:nvPr/>
          </p:nvSpPr>
          <p:spPr bwMode="auto">
            <a:xfrm>
              <a:off x="1263" y="1945"/>
              <a:ext cx="1185" cy="429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</a:rPr>
                <a:t>Lance un appel d’offres</a:t>
              </a:r>
            </a:p>
          </p:txBody>
        </p:sp>
        <p:pic>
          <p:nvPicPr>
            <p:cNvPr id="20521" name="Picture 23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1982"/>
              <a:ext cx="229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4" name="Group 24"/>
          <p:cNvGrpSpPr>
            <a:grpSpLocks/>
          </p:cNvGrpSpPr>
          <p:nvPr/>
        </p:nvGrpSpPr>
        <p:grpSpPr bwMode="auto">
          <a:xfrm>
            <a:off x="3929063" y="4670425"/>
            <a:ext cx="2271712" cy="598488"/>
            <a:chOff x="2381" y="2976"/>
            <a:chExt cx="1066" cy="340"/>
          </a:xfrm>
        </p:grpSpPr>
        <p:sp>
          <p:nvSpPr>
            <p:cNvPr id="20518" name="Text Box 25"/>
            <p:cNvSpPr txBox="1">
              <a:spLocks noChangeArrowheads="1"/>
            </p:cNvSpPr>
            <p:nvPr/>
          </p:nvSpPr>
          <p:spPr bwMode="auto">
            <a:xfrm>
              <a:off x="2472" y="2976"/>
              <a:ext cx="975" cy="340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Sélectionne le mandataire</a:t>
              </a:r>
            </a:p>
          </p:txBody>
        </p:sp>
        <p:pic>
          <p:nvPicPr>
            <p:cNvPr id="20519" name="Picture 26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81" y="3022"/>
              <a:ext cx="18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5" name="Group 27"/>
          <p:cNvGrpSpPr>
            <a:grpSpLocks/>
          </p:cNvGrpSpPr>
          <p:nvPr/>
        </p:nvGrpSpPr>
        <p:grpSpPr bwMode="auto">
          <a:xfrm>
            <a:off x="5140325" y="3311525"/>
            <a:ext cx="1782763" cy="598488"/>
            <a:chOff x="3061" y="2205"/>
            <a:chExt cx="1044" cy="340"/>
          </a:xfrm>
        </p:grpSpPr>
        <p:sp>
          <p:nvSpPr>
            <p:cNvPr id="20516" name="Text Box 28"/>
            <p:cNvSpPr txBox="1">
              <a:spLocks noChangeArrowheads="1"/>
            </p:cNvSpPr>
            <p:nvPr/>
          </p:nvSpPr>
          <p:spPr bwMode="auto">
            <a:xfrm>
              <a:off x="3130" y="2205"/>
              <a:ext cx="975" cy="340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Approuve les plans</a:t>
              </a:r>
            </a:p>
          </p:txBody>
        </p:sp>
        <p:pic>
          <p:nvPicPr>
            <p:cNvPr id="20517" name="Picture 29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1" y="2251"/>
              <a:ext cx="18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6" name="Group 30"/>
          <p:cNvGrpSpPr>
            <a:grpSpLocks/>
          </p:cNvGrpSpPr>
          <p:nvPr/>
        </p:nvGrpSpPr>
        <p:grpSpPr bwMode="auto">
          <a:xfrm>
            <a:off x="7075488" y="4008438"/>
            <a:ext cx="1768475" cy="600075"/>
            <a:chOff x="4241" y="2591"/>
            <a:chExt cx="1043" cy="340"/>
          </a:xfrm>
        </p:grpSpPr>
        <p:sp>
          <p:nvSpPr>
            <p:cNvPr id="20514" name="Text Box 31"/>
            <p:cNvSpPr txBox="1">
              <a:spLocks noChangeArrowheads="1"/>
            </p:cNvSpPr>
            <p:nvPr/>
          </p:nvSpPr>
          <p:spPr bwMode="auto">
            <a:xfrm>
              <a:off x="4309" y="2591"/>
              <a:ext cx="975" cy="340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Approuve l’extrant</a:t>
              </a:r>
            </a:p>
          </p:txBody>
        </p:sp>
        <p:pic>
          <p:nvPicPr>
            <p:cNvPr id="20515" name="Picture 32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41" y="2614"/>
              <a:ext cx="18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7" name="Group 33"/>
          <p:cNvGrpSpPr>
            <a:grpSpLocks/>
          </p:cNvGrpSpPr>
          <p:nvPr/>
        </p:nvGrpSpPr>
        <p:grpSpPr bwMode="auto">
          <a:xfrm>
            <a:off x="5214938" y="3903663"/>
            <a:ext cx="1744662" cy="704850"/>
            <a:chOff x="2994" y="2523"/>
            <a:chExt cx="1029" cy="400"/>
          </a:xfrm>
        </p:grpSpPr>
        <p:sp>
          <p:nvSpPr>
            <p:cNvPr id="20512" name="Text Box 34"/>
            <p:cNvSpPr txBox="1">
              <a:spLocks noChangeArrowheads="1"/>
            </p:cNvSpPr>
            <p:nvPr/>
          </p:nvSpPr>
          <p:spPr bwMode="auto">
            <a:xfrm>
              <a:off x="2994" y="2583"/>
              <a:ext cx="975" cy="340"/>
            </a:xfrm>
            <a:prstGeom prst="rect">
              <a:avLst/>
            </a:prstGeom>
            <a:solidFill>
              <a:srgbClr val="00CCFF">
                <a:alpha val="25098"/>
              </a:srgbClr>
            </a:solidFill>
            <a:ln w="19050" algn="ctr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Planifie le projet</a:t>
              </a:r>
            </a:p>
          </p:txBody>
        </p:sp>
        <p:pic>
          <p:nvPicPr>
            <p:cNvPr id="20513" name="Picture 35" descr="MCj029350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3" y="2523"/>
              <a:ext cx="19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8" name="Group 36"/>
          <p:cNvGrpSpPr>
            <a:grpSpLocks/>
          </p:cNvGrpSpPr>
          <p:nvPr/>
        </p:nvGrpSpPr>
        <p:grpSpPr bwMode="auto">
          <a:xfrm>
            <a:off x="6045200" y="2513013"/>
            <a:ext cx="1973263" cy="677862"/>
            <a:chOff x="3629" y="1752"/>
            <a:chExt cx="1029" cy="385"/>
          </a:xfrm>
        </p:grpSpPr>
        <p:sp>
          <p:nvSpPr>
            <p:cNvPr id="20510" name="Text Box 37"/>
            <p:cNvSpPr txBox="1">
              <a:spLocks noChangeArrowheads="1"/>
            </p:cNvSpPr>
            <p:nvPr/>
          </p:nvSpPr>
          <p:spPr bwMode="auto">
            <a:xfrm>
              <a:off x="3629" y="1797"/>
              <a:ext cx="975" cy="340"/>
            </a:xfrm>
            <a:prstGeom prst="rect">
              <a:avLst/>
            </a:prstGeom>
            <a:solidFill>
              <a:srgbClr val="00CCFF">
                <a:alpha val="25098"/>
              </a:srgbClr>
            </a:solidFill>
            <a:ln w="19050" algn="ctr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Réalise le projet</a:t>
              </a:r>
            </a:p>
          </p:txBody>
        </p:sp>
        <p:pic>
          <p:nvPicPr>
            <p:cNvPr id="20511" name="Picture 38" descr="MCj029350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8" y="1752"/>
              <a:ext cx="19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499" name="Group 39"/>
          <p:cNvGrpSpPr>
            <a:grpSpLocks/>
          </p:cNvGrpSpPr>
          <p:nvPr/>
        </p:nvGrpSpPr>
        <p:grpSpPr bwMode="auto">
          <a:xfrm>
            <a:off x="6967538" y="3152775"/>
            <a:ext cx="1997075" cy="757238"/>
            <a:chOff x="4173" y="2115"/>
            <a:chExt cx="1066" cy="430"/>
          </a:xfrm>
        </p:grpSpPr>
        <p:sp>
          <p:nvSpPr>
            <p:cNvPr id="20508" name="Text Box 40"/>
            <p:cNvSpPr txBox="1">
              <a:spLocks noChangeArrowheads="1"/>
            </p:cNvSpPr>
            <p:nvPr/>
          </p:nvSpPr>
          <p:spPr bwMode="auto">
            <a:xfrm>
              <a:off x="4173" y="2205"/>
              <a:ext cx="975" cy="340"/>
            </a:xfrm>
            <a:prstGeom prst="rect">
              <a:avLst/>
            </a:prstGeom>
            <a:solidFill>
              <a:srgbClr val="00CCFF">
                <a:alpha val="25098"/>
              </a:srgbClr>
            </a:solidFill>
            <a:ln w="19050" algn="ctr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 b="1">
                  <a:solidFill>
                    <a:srgbClr val="081A54"/>
                  </a:solidFill>
                  <a:latin typeface="Tahoma" pitchFamily="34" charset="0"/>
                </a:rPr>
                <a:t>Livre l’extrant du projet</a:t>
              </a:r>
            </a:p>
          </p:txBody>
        </p:sp>
        <p:pic>
          <p:nvPicPr>
            <p:cNvPr id="20509" name="Picture 41" descr="MCj029350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9" y="2115"/>
              <a:ext cx="19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00" name="Group 42"/>
          <p:cNvGrpSpPr>
            <a:grpSpLocks/>
          </p:cNvGrpSpPr>
          <p:nvPr/>
        </p:nvGrpSpPr>
        <p:grpSpPr bwMode="auto">
          <a:xfrm>
            <a:off x="393700" y="1233488"/>
            <a:ext cx="1652588" cy="1519237"/>
            <a:chOff x="295" y="1026"/>
            <a:chExt cx="975" cy="862"/>
          </a:xfrm>
        </p:grpSpPr>
        <p:pic>
          <p:nvPicPr>
            <p:cNvPr id="20506" name="Picture 43" descr="MCj029346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" y="1026"/>
              <a:ext cx="376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07" name="Text Box 44"/>
            <p:cNvSpPr txBox="1">
              <a:spLocks noChangeArrowheads="1"/>
            </p:cNvSpPr>
            <p:nvPr/>
          </p:nvSpPr>
          <p:spPr bwMode="auto">
            <a:xfrm>
              <a:off x="295" y="1661"/>
              <a:ext cx="975" cy="227"/>
            </a:xfrm>
            <a:prstGeom prst="rect">
              <a:avLst/>
            </a:prstGeom>
            <a:solidFill>
              <a:srgbClr val="993366">
                <a:alpha val="25098"/>
              </a:srgbClr>
            </a:solidFill>
            <a:ln w="19050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 sz="1800">
                  <a:solidFill>
                    <a:srgbClr val="081A54"/>
                  </a:solidFill>
                </a:rPr>
                <a:t>Le promoteur</a:t>
              </a:r>
            </a:p>
          </p:txBody>
        </p:sp>
      </p:grpSp>
      <p:grpSp>
        <p:nvGrpSpPr>
          <p:cNvPr id="20501" name="Group 45"/>
          <p:cNvGrpSpPr>
            <a:grpSpLocks/>
          </p:cNvGrpSpPr>
          <p:nvPr/>
        </p:nvGrpSpPr>
        <p:grpSpPr bwMode="auto">
          <a:xfrm>
            <a:off x="2843213" y="1126183"/>
            <a:ext cx="2089150" cy="1582737"/>
            <a:chOff x="1746" y="1071"/>
            <a:chExt cx="975" cy="817"/>
          </a:xfrm>
        </p:grpSpPr>
        <p:pic>
          <p:nvPicPr>
            <p:cNvPr id="20504" name="Picture 46" descr="MCj029350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3" y="1071"/>
              <a:ext cx="474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05" name="Text Box 47"/>
            <p:cNvSpPr txBox="1">
              <a:spLocks noChangeArrowheads="1"/>
            </p:cNvSpPr>
            <p:nvPr/>
          </p:nvSpPr>
          <p:spPr bwMode="auto">
            <a:xfrm>
              <a:off x="1746" y="1661"/>
              <a:ext cx="975" cy="227"/>
            </a:xfrm>
            <a:prstGeom prst="rect">
              <a:avLst/>
            </a:prstGeom>
            <a:solidFill>
              <a:srgbClr val="00CCFF">
                <a:alpha val="25098"/>
              </a:srgbClr>
            </a:solidFill>
            <a:ln w="19050" algn="ctr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fr-CA">
                  <a:solidFill>
                    <a:srgbClr val="081A54"/>
                  </a:solidFill>
                </a:rPr>
                <a:t>Le mandataire</a:t>
              </a:r>
            </a:p>
          </p:txBody>
        </p:sp>
      </p:grpSp>
      <p:sp>
        <p:nvSpPr>
          <p:cNvPr id="20502" name="Text Box 54"/>
          <p:cNvSpPr txBox="1">
            <a:spLocks noChangeArrowheads="1"/>
          </p:cNvSpPr>
          <p:nvPr/>
        </p:nvSpPr>
        <p:spPr bwMode="auto">
          <a:xfrm>
            <a:off x="7491413" y="5589588"/>
            <a:ext cx="1652587" cy="400050"/>
          </a:xfrm>
          <a:prstGeom prst="rect">
            <a:avLst/>
          </a:prstGeom>
          <a:solidFill>
            <a:srgbClr val="FFFF00">
              <a:alpha val="25098"/>
            </a:srgb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fr-CA">
                <a:solidFill>
                  <a:srgbClr val="081A54"/>
                </a:solidFill>
              </a:rPr>
              <a:t>Les utilisateurs</a:t>
            </a:r>
          </a:p>
        </p:txBody>
      </p:sp>
      <p:sp>
        <p:nvSpPr>
          <p:cNvPr id="20503" name="Text Box 55"/>
          <p:cNvSpPr txBox="1">
            <a:spLocks noChangeArrowheads="1"/>
          </p:cNvSpPr>
          <p:nvPr/>
        </p:nvSpPr>
        <p:spPr bwMode="auto">
          <a:xfrm>
            <a:off x="4643438" y="1989138"/>
            <a:ext cx="2303462" cy="400050"/>
          </a:xfrm>
          <a:prstGeom prst="rect">
            <a:avLst/>
          </a:prstGeom>
          <a:solidFill>
            <a:schemeClr val="accent2">
              <a:alpha val="25098"/>
            </a:schemeClr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fr-CA">
                <a:solidFill>
                  <a:srgbClr val="081A54"/>
                </a:solidFill>
              </a:rPr>
              <a:t>Le chargé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6619875" cy="569913"/>
          </a:xfrm>
        </p:spPr>
        <p:txBody>
          <a:bodyPr/>
          <a:lstStyle/>
          <a:p>
            <a:pPr eaLnBrk="1" hangingPunct="1"/>
            <a:r>
              <a:rPr lang="fr-CA" smtClean="0"/>
              <a:t>2. Les contraintes d’un projet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mtClean="0"/>
              <a:t>Coût</a:t>
            </a:r>
          </a:p>
          <a:p>
            <a:pPr marL="1238250" lvl="1" eaLnBrk="1" hangingPunct="1"/>
            <a:r>
              <a:rPr lang="fr-CA" smtClean="0"/>
              <a:t>Réaliser le projet en respectant le budget</a:t>
            </a:r>
          </a:p>
          <a:p>
            <a:pPr marL="574675" eaLnBrk="1" hangingPunct="1"/>
            <a:r>
              <a:rPr lang="fr-CA" smtClean="0"/>
              <a:t>Temps</a:t>
            </a:r>
          </a:p>
          <a:p>
            <a:pPr marL="1238250" lvl="1" eaLnBrk="1" hangingPunct="1"/>
            <a:r>
              <a:rPr lang="fr-CA" smtClean="0"/>
              <a:t>Réaliser le projet dans les délais prescrits</a:t>
            </a:r>
          </a:p>
          <a:p>
            <a:pPr marL="574675" eaLnBrk="1" hangingPunct="1"/>
            <a:r>
              <a:rPr lang="fr-CA" smtClean="0"/>
              <a:t>Qualité</a:t>
            </a:r>
          </a:p>
          <a:p>
            <a:pPr marL="1238250" lvl="1" eaLnBrk="1" hangingPunct="1"/>
            <a:r>
              <a:rPr lang="fr-CA" smtClean="0"/>
              <a:t>Livrer l’extrant selon les spécifications du promoteur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200900" cy="785813"/>
          </a:xfrm>
        </p:spPr>
        <p:txBody>
          <a:bodyPr/>
          <a:lstStyle/>
          <a:p>
            <a:pPr eaLnBrk="1" hangingPunct="1"/>
            <a:r>
              <a:rPr lang="fr-CA" smtClean="0"/>
              <a:t>2. Les contraintes d’un projet </a:t>
            </a:r>
            <a:r>
              <a:rPr lang="fr-CA" sz="1900" i="1" smtClean="0"/>
              <a:t>(suite)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buFont typeface="Arial" charset="0"/>
              <a:buNone/>
            </a:pPr>
            <a:r>
              <a:rPr lang="fr-CA" smtClean="0"/>
              <a:t> 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6789" name="Picture 5" descr="2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550" y="2809875"/>
            <a:ext cx="4529138" cy="3411538"/>
          </a:xfrm>
          <a:prstGeom prst="rect">
            <a:avLst/>
          </a:prstGeom>
          <a:noFill/>
          <a:ln w="9525">
            <a:solidFill>
              <a:srgbClr val="0A1F62"/>
            </a:solidFill>
            <a:miter lim="800000"/>
            <a:headEnd/>
            <a:tailEnd/>
          </a:ln>
          <a:effectLst>
            <a:outerShdw dist="107763" dir="2700000" algn="ctr" rotWithShape="0">
              <a:srgbClr val="081A54">
                <a:alpha val="50000"/>
              </a:srgbClr>
            </a:outerShdw>
          </a:effec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044575" y="1654175"/>
            <a:ext cx="3524250" cy="17795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fr-CA" sz="3000">
                <a:solidFill>
                  <a:srgbClr val="336699"/>
                </a:solidFill>
                <a:ea typeface="ヒラギノ角ゴ Pro W3" pitchFamily="1" charset="-128"/>
              </a:rPr>
              <a:t>La gestion de projet 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fr-CA" sz="3000">
                <a:solidFill>
                  <a:srgbClr val="336699"/>
                </a:solidFill>
                <a:ea typeface="ヒラギノ角ゴ Pro W3" pitchFamily="1" charset="-128"/>
              </a:rPr>
              <a:t>une  question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fr-CA" sz="3000">
                <a:solidFill>
                  <a:srgbClr val="336699"/>
                </a:solidFill>
                <a:ea typeface="ヒラギノ角ゴ Pro W3" pitchFamily="1" charset="-128"/>
              </a:rPr>
              <a:t>d’équilibre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/>
              <a:t>Introduction </a:t>
            </a:r>
            <a:br>
              <a:rPr lang="fr-CA" smtClean="0"/>
            </a:br>
            <a:r>
              <a:rPr lang="fr-CA" sz="2400" i="1" smtClean="0">
                <a:solidFill>
                  <a:srgbClr val="006699"/>
                </a:solidFill>
              </a:rPr>
              <a:t>Définition de base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1989138"/>
            <a:ext cx="6696075" cy="439261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CA" sz="2000" dirty="0" smtClean="0"/>
              <a:t>Un ensemble de ressources </a:t>
            </a:r>
            <a:r>
              <a:rPr lang="fr-CA" sz="2000" u="sng" dirty="0" smtClean="0"/>
              <a:t>humaines</a:t>
            </a:r>
            <a:r>
              <a:rPr lang="fr-CA" sz="2000" dirty="0" smtClean="0"/>
              <a:t>, </a:t>
            </a:r>
            <a:r>
              <a:rPr lang="fr-CA" sz="2000" u="sng" dirty="0" smtClean="0"/>
              <a:t>matérielles</a:t>
            </a:r>
            <a:r>
              <a:rPr lang="fr-CA" sz="2000" dirty="0" smtClean="0"/>
              <a:t> et </a:t>
            </a:r>
            <a:r>
              <a:rPr lang="fr-CA" sz="2000" u="sng" dirty="0" smtClean="0"/>
              <a:t>financières</a:t>
            </a:r>
            <a:r>
              <a:rPr lang="fr-CA" sz="2000" dirty="0" smtClean="0"/>
              <a:t> mises ensemble dans une organisation </a:t>
            </a:r>
            <a:r>
              <a:rPr lang="fr-CA" sz="2000" u="sng" dirty="0" smtClean="0"/>
              <a:t>temporaire</a:t>
            </a:r>
            <a:r>
              <a:rPr lang="fr-CA" sz="2000" dirty="0" smtClean="0"/>
              <a:t> afin d’atteindre un seul </a:t>
            </a:r>
            <a:r>
              <a:rPr lang="fr-CA" sz="2000" u="sng" dirty="0" smtClean="0"/>
              <a:t>but spécifique et unique.</a:t>
            </a:r>
          </a:p>
          <a:p>
            <a:pPr marL="0" indent="0" eaLnBrk="1" hangingPunct="1">
              <a:buFont typeface="Arial" charset="0"/>
              <a:buNone/>
            </a:pPr>
            <a:endParaRPr lang="fr-CA" sz="2000" u="sng" dirty="0" smtClean="0"/>
          </a:p>
          <a:p>
            <a:pPr marL="0" indent="0" eaLnBrk="1" hangingPunct="1"/>
            <a:r>
              <a:rPr lang="fr-CA" sz="2000" u="sng" dirty="0" smtClean="0"/>
              <a:t>Distinction entre projets et opérations</a:t>
            </a:r>
          </a:p>
          <a:p>
            <a:pPr lvl="1" eaLnBrk="1" hangingPunct="1"/>
            <a:r>
              <a:rPr lang="fr-CA" sz="2000" u="sng" dirty="0" smtClean="0"/>
              <a:t>Exemples svp</a:t>
            </a:r>
          </a:p>
          <a:p>
            <a:pPr marL="0" indent="0" eaLnBrk="1" hangingPunct="1">
              <a:buFont typeface="Arial" charset="0"/>
              <a:buNone/>
            </a:pPr>
            <a:endParaRPr lang="fr-CA" sz="20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3. Le cycle de vie d’un projet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mtClean="0"/>
              <a:t>La définition</a:t>
            </a:r>
          </a:p>
          <a:p>
            <a:pPr marL="574675" eaLnBrk="1" hangingPunct="1"/>
            <a:r>
              <a:rPr lang="fr-CA" smtClean="0"/>
              <a:t>La planification</a:t>
            </a:r>
          </a:p>
          <a:p>
            <a:pPr marL="574675" eaLnBrk="1" hangingPunct="1"/>
            <a:r>
              <a:rPr lang="fr-CA" smtClean="0"/>
              <a:t>L’exécution</a:t>
            </a:r>
          </a:p>
          <a:p>
            <a:pPr marL="574675" eaLnBrk="1" hangingPunct="1"/>
            <a:r>
              <a:rPr lang="fr-CA" smtClean="0"/>
              <a:t>Le suivi et contrôle</a:t>
            </a:r>
          </a:p>
          <a:p>
            <a:pPr marL="574675" eaLnBrk="1" hangingPunct="1"/>
            <a:r>
              <a:rPr lang="fr-CA" smtClean="0"/>
              <a:t>La clôture</a:t>
            </a:r>
          </a:p>
          <a:p>
            <a:pPr marL="574675" eaLnBrk="1" hangingPunct="1"/>
            <a:endParaRPr lang="fr-CA" smtClean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619875" cy="714375"/>
          </a:xfrm>
        </p:spPr>
        <p:txBody>
          <a:bodyPr/>
          <a:lstStyle/>
          <a:p>
            <a:pPr eaLnBrk="1" hangingPunct="1"/>
            <a:r>
              <a:rPr lang="fr-CA" sz="2400" smtClean="0"/>
              <a:t>3. Le cycle de vie d’un projet </a:t>
            </a:r>
            <a:r>
              <a:rPr lang="fr-CA" sz="1700" i="1" smtClean="0"/>
              <a:t>(suite)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buFont typeface="Arial" charset="0"/>
              <a:buNone/>
            </a:pPr>
            <a:r>
              <a:rPr lang="fr-CA" smtClean="0"/>
              <a:t> 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248837" name="Picture 5" descr="2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673225"/>
            <a:ext cx="5856288" cy="4383088"/>
          </a:xfrm>
          <a:prstGeom prst="rect">
            <a:avLst/>
          </a:prstGeom>
          <a:noFill/>
          <a:ln w="9525">
            <a:solidFill>
              <a:srgbClr val="0A1F62"/>
            </a:solidFill>
            <a:miter lim="800000"/>
            <a:headEnd/>
            <a:tailEnd/>
          </a:ln>
          <a:effectLst>
            <a:outerShdw dist="107763" dir="2700000" algn="ctr" rotWithShape="0">
              <a:srgbClr val="081A54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3.1 La définition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But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Prendre une décision relative à la réalisation d’un projet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Activités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Identification d’un besoin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Identification d’un projet comme réponse au besoin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Définition du projet : paramètres clés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Analyse de faisabilité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Sous la responsabilité du promoteur</a:t>
            </a:r>
          </a:p>
        </p:txBody>
      </p:sp>
      <p:sp>
        <p:nvSpPr>
          <p:cNvPr id="25605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3.1 La définition </a:t>
            </a:r>
            <a:r>
              <a:rPr lang="fr-CA" sz="1900" i="1" smtClean="0"/>
              <a:t>(suite)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z="2000" smtClean="0"/>
              <a:t>À la fin de la définition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Décision du promoteur de réaliser le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Choix du mandataire par le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Recherche de financement</a:t>
            </a:r>
          </a:p>
        </p:txBody>
      </p:sp>
      <p:sp>
        <p:nvSpPr>
          <p:cNvPr id="26629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3.2 La planification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But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Planifier l’affectation des ressources au calendrier d’exécution du projet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endParaRPr lang="fr-CA" sz="2000" smtClean="0"/>
          </a:p>
          <a:p>
            <a:pPr marL="574675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Activités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Déterminer le travail à faire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Établir l’échéancier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Répartir le budget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Affecter les ressources</a:t>
            </a:r>
          </a:p>
          <a:p>
            <a:pPr marL="1238250" lvl="1" eaLnBrk="1" hangingPunct="1">
              <a:spcBef>
                <a:spcPct val="0"/>
              </a:spcBef>
              <a:tabLst>
                <a:tab pos="7519988" algn="r"/>
              </a:tabLst>
            </a:pPr>
            <a:endParaRPr lang="fr-CA" sz="2000" smtClean="0"/>
          </a:p>
          <a:p>
            <a:pPr marL="574675" eaLnBrk="1" hangingPunct="1">
              <a:spcBef>
                <a:spcPct val="0"/>
              </a:spcBef>
              <a:tabLst>
                <a:tab pos="7519988" algn="r"/>
              </a:tabLst>
            </a:pPr>
            <a:r>
              <a:rPr lang="fr-CA" sz="2000" smtClean="0"/>
              <a:t>Sous la responsabilité du mandataire</a:t>
            </a:r>
          </a:p>
        </p:txBody>
      </p:sp>
      <p:sp>
        <p:nvSpPr>
          <p:cNvPr id="27653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6613"/>
            <a:ext cx="6619875" cy="642937"/>
          </a:xfrm>
        </p:spPr>
        <p:txBody>
          <a:bodyPr/>
          <a:lstStyle/>
          <a:p>
            <a:pPr eaLnBrk="1" hangingPunct="1"/>
            <a:r>
              <a:rPr lang="fr-CA" smtClean="0"/>
              <a:t>3.2 La planification </a:t>
            </a:r>
            <a:r>
              <a:rPr lang="fr-CA" sz="1900" i="1" smtClean="0"/>
              <a:t>(suite)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  <a:tabLst>
                <a:tab pos="4195763" algn="l"/>
              </a:tabLst>
            </a:pPr>
            <a:r>
              <a:rPr lang="fr-CA" sz="2000" smtClean="0"/>
              <a:t>À la fin de la planification</a:t>
            </a:r>
          </a:p>
          <a:p>
            <a:pPr marL="1238250" lvl="1" eaLnBrk="1" hangingPunct="1">
              <a:spcBef>
                <a:spcPct val="0"/>
              </a:spcBef>
              <a:tabLst>
                <a:tab pos="4195763" algn="l"/>
              </a:tabLst>
            </a:pPr>
            <a:r>
              <a:rPr lang="fr-CA" sz="2000" smtClean="0"/>
              <a:t>Approbation du plan d’exécution par le promoteur</a:t>
            </a:r>
          </a:p>
          <a:p>
            <a:pPr marL="1238250" lvl="1" eaLnBrk="1" hangingPunct="1">
              <a:spcBef>
                <a:spcPct val="0"/>
              </a:spcBef>
              <a:tabLst>
                <a:tab pos="4195763" algn="l"/>
              </a:tabLst>
            </a:pPr>
            <a:r>
              <a:rPr lang="fr-CA" sz="2000" smtClean="0"/>
              <a:t>Mise en route du projet par le mandataire</a:t>
            </a:r>
          </a:p>
        </p:txBody>
      </p:sp>
      <p:sp>
        <p:nvSpPr>
          <p:cNvPr id="28677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3.3 L’exécution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mtClean="0"/>
              <a:t>Buts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Produire l’extrant et le livrer au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Respecter les contraintes ($, T, Q)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Activités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Direction et coordination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Contrôle de l’avancement (T)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Contrôle des coûts ($)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Contrôle de la qualité (Q)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Gestion des changements</a:t>
            </a:r>
          </a:p>
          <a:p>
            <a:pPr marL="1238250" lvl="1" eaLnBrk="1" hangingPunct="1">
              <a:spcBef>
                <a:spcPct val="0"/>
              </a:spcBef>
            </a:pPr>
            <a:endParaRPr lang="fr-CA" smtClean="0"/>
          </a:p>
          <a:p>
            <a:pPr marL="574675" eaLnBrk="1" hangingPunct="1">
              <a:spcBef>
                <a:spcPct val="0"/>
              </a:spcBef>
            </a:pPr>
            <a:r>
              <a:rPr lang="fr-CA" smtClean="0"/>
              <a:t>Sous la responsabilité du mandataire</a:t>
            </a:r>
          </a:p>
        </p:txBody>
      </p:sp>
      <p:sp>
        <p:nvSpPr>
          <p:cNvPr id="29701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6619875" cy="858838"/>
          </a:xfrm>
        </p:spPr>
        <p:txBody>
          <a:bodyPr/>
          <a:lstStyle/>
          <a:p>
            <a:pPr eaLnBrk="1" hangingPunct="1"/>
            <a:r>
              <a:rPr lang="fr-CA" smtClean="0"/>
              <a:t>3.3 L’exécution </a:t>
            </a:r>
            <a:r>
              <a:rPr lang="fr-CA" sz="1900" i="1" smtClean="0"/>
              <a:t>(suite)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z="2000" smtClean="0"/>
              <a:t>À la fin de l’exécution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Approbation de l’extrant par le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Fin du projet par le mandataire</a:t>
            </a:r>
          </a:p>
          <a:p>
            <a:pPr marL="1238250" lvl="1" eaLnBrk="1" hangingPunct="1">
              <a:spcBef>
                <a:spcPct val="0"/>
              </a:spcBef>
            </a:pPr>
            <a:endParaRPr lang="fr-CA" sz="2000" smtClean="0"/>
          </a:p>
        </p:txBody>
      </p:sp>
      <p:sp>
        <p:nvSpPr>
          <p:cNvPr id="30725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3.4 La clôture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0"/>
              </a:spcBef>
            </a:pPr>
            <a:r>
              <a:rPr lang="fr-CA" sz="2000" smtClean="0"/>
              <a:t>But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Dégager les leçons techniques et de gestion que l’on peut tirer du projet complété</a:t>
            </a:r>
          </a:p>
          <a:p>
            <a:pPr marL="1238250" lvl="1" eaLnBrk="1" hangingPunct="1">
              <a:spcBef>
                <a:spcPct val="0"/>
              </a:spcBef>
            </a:pPr>
            <a:endParaRPr lang="fr-CA" sz="2000" smtClean="0"/>
          </a:p>
          <a:p>
            <a:pPr marL="574675" eaLnBrk="1" hangingPunct="1">
              <a:spcBef>
                <a:spcPct val="0"/>
              </a:spcBef>
            </a:pPr>
            <a:r>
              <a:rPr lang="fr-CA" sz="2000" smtClean="0"/>
              <a:t>Pour le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Choix du projet et du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Exploitation de l’extrant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Rentabilité du projet</a:t>
            </a:r>
          </a:p>
          <a:p>
            <a:pPr marL="1238250" lvl="1" eaLnBrk="1" hangingPunct="1">
              <a:spcBef>
                <a:spcPct val="0"/>
              </a:spcBef>
            </a:pPr>
            <a:endParaRPr lang="fr-CA" sz="2000" smtClean="0"/>
          </a:p>
          <a:p>
            <a:pPr marL="574675" eaLnBrk="1" hangingPunct="1">
              <a:spcBef>
                <a:spcPct val="0"/>
              </a:spcBef>
            </a:pPr>
            <a:r>
              <a:rPr lang="fr-CA" sz="2000" smtClean="0"/>
              <a:t>Pour le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Planification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Choix et affectation des ressources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smtClean="0"/>
              <a:t>Rentabilité du mandat</a:t>
            </a:r>
          </a:p>
        </p:txBody>
      </p:sp>
      <p:sp>
        <p:nvSpPr>
          <p:cNvPr id="31749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3.4 La clôture </a:t>
            </a:r>
            <a:r>
              <a:rPr lang="fr-CA" sz="1900" i="1" smtClean="0"/>
              <a:t>(suite)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z="2000" dirty="0" smtClean="0"/>
              <a:t>Activités du promoteur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dirty="0" smtClean="0"/>
              <a:t>Clore tous les dossiers en cours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dirty="0" smtClean="0"/>
              <a:t>Archiver les documents importants</a:t>
            </a:r>
          </a:p>
          <a:p>
            <a:pPr marL="1238250" lvl="1" eaLnBrk="1" hangingPunct="1"/>
            <a:endParaRPr lang="fr-CA" sz="2000" dirty="0" smtClean="0"/>
          </a:p>
          <a:p>
            <a:pPr marL="574675" eaLnBrk="1" hangingPunct="1"/>
            <a:r>
              <a:rPr lang="fr-CA" sz="2000" dirty="0" smtClean="0"/>
              <a:t>Activités du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dirty="0" smtClean="0"/>
              <a:t>Clore tous les dossiers en cours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dirty="0" smtClean="0"/>
              <a:t>Archiver les documents importants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z="2000" dirty="0" smtClean="0"/>
              <a:t>Libérer et réaffecter les ressources</a:t>
            </a:r>
          </a:p>
          <a:p>
            <a:pPr marL="1238250" lvl="1" eaLnBrk="1" hangingPunct="1">
              <a:spcBef>
                <a:spcPct val="0"/>
              </a:spcBef>
            </a:pPr>
            <a:endParaRPr lang="fr-CA" sz="2000" dirty="0" smtClean="0"/>
          </a:p>
          <a:p>
            <a:pPr marL="1238250" lvl="1" eaLnBrk="1" hangingPunct="1">
              <a:spcBef>
                <a:spcPct val="0"/>
              </a:spcBef>
              <a:buNone/>
            </a:pPr>
            <a:endParaRPr lang="fr-CA" sz="2000" dirty="0" smtClean="0"/>
          </a:p>
        </p:txBody>
      </p:sp>
      <p:sp>
        <p:nvSpPr>
          <p:cNvPr id="32773" name="Line 19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/>
              <a:t>Introduction</a:t>
            </a:r>
            <a:br>
              <a:rPr lang="fr-CA" smtClean="0"/>
            </a:br>
            <a:r>
              <a:rPr lang="fr-CA" sz="2400" i="1" smtClean="0">
                <a:solidFill>
                  <a:srgbClr val="006699"/>
                </a:solidFill>
              </a:rPr>
              <a:t>Caractéristiques d’un projet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Constitue une partie (« building block ») de la stratégie de croissance de l’entreprise;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Est une solution à un problème ou une réponse à une opportunité;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Est unique;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A des objectifs et une </a:t>
            </a:r>
            <a:r>
              <a:rPr lang="fr-CA" sz="1800" smtClean="0"/>
              <a:t>étendue  spécifiques </a:t>
            </a:r>
            <a:r>
              <a:rPr lang="fr-CA" sz="1800" dirty="0" smtClean="0"/>
              <a:t>et diversifiés;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A des contraintes de temps/budget/ressources;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Est souvent </a:t>
            </a:r>
            <a:r>
              <a:rPr lang="fr-CA" sz="1800" dirty="0" err="1" smtClean="0"/>
              <a:t>multi-disciplinaire</a:t>
            </a:r>
            <a:r>
              <a:rPr lang="fr-C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A un client, le promoteur.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Un objectif clairement établi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Une durée déterminée qui comprend un commencement et une fin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Habituellement, la participation de plusieurs services et spécialistes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En général, l’exécution d’un travail jamais effectué auparavant</a:t>
            </a:r>
          </a:p>
          <a:p>
            <a:pPr eaLnBrk="1" hangingPunct="1">
              <a:lnSpc>
                <a:spcPct val="80000"/>
              </a:lnSpc>
            </a:pPr>
            <a:r>
              <a:rPr lang="fr-CA" sz="1800" dirty="0" smtClean="0"/>
              <a:t>Des exigences précises en matière de temps, de coûts et de rendement</a:t>
            </a:r>
          </a:p>
          <a:p>
            <a:pPr eaLnBrk="1" hangingPunct="1">
              <a:lnSpc>
                <a:spcPct val="80000"/>
              </a:lnSpc>
            </a:pPr>
            <a:endParaRPr lang="fr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 appel d’offre: Achat d’un lot d’ordinateurs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Caractéristiques:</a:t>
            </a:r>
          </a:p>
          <a:p>
            <a:r>
              <a:rPr lang="fr-FR" dirty="0" smtClean="0"/>
              <a:t>Ram 8 GO</a:t>
            </a:r>
          </a:p>
          <a:p>
            <a:r>
              <a:rPr lang="fr-FR" dirty="0" smtClean="0"/>
              <a:t>Bonne carte graphique</a:t>
            </a:r>
          </a:p>
          <a:p>
            <a:r>
              <a:rPr lang="fr-FR" dirty="0" smtClean="0"/>
              <a:t>Wifi</a:t>
            </a:r>
          </a:p>
          <a:p>
            <a:pPr>
              <a:buNone/>
            </a:pPr>
            <a:r>
              <a:rPr lang="fr-FR" dirty="0" smtClean="0"/>
              <a:t>Budget: Pas de contrainte.</a:t>
            </a:r>
          </a:p>
          <a:p>
            <a:pPr>
              <a:buNone/>
            </a:pPr>
            <a:r>
              <a:rPr lang="fr-FR" dirty="0" smtClean="0"/>
              <a:t>Crédit: entre 6 à 10 mois sans frais</a:t>
            </a:r>
          </a:p>
          <a:p>
            <a:pPr>
              <a:buNone/>
            </a:pPr>
            <a:r>
              <a:rPr lang="fr-FR" dirty="0" smtClean="0"/>
              <a:t>Disponibilité: immédiate, après commande</a:t>
            </a:r>
          </a:p>
          <a:p>
            <a:pPr>
              <a:buNone/>
            </a:pPr>
            <a:r>
              <a:rPr lang="fr-FR" dirty="0" smtClean="0"/>
              <a:t>Contrainte: commande à passer avant </a:t>
            </a:r>
            <a:r>
              <a:rPr lang="fr-FR" smtClean="0"/>
              <a:t>le 15  </a:t>
            </a:r>
            <a:r>
              <a:rPr lang="fr-FR" dirty="0" smtClean="0"/>
              <a:t>octobre 2012.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740650" cy="1143000"/>
          </a:xfrm>
        </p:spPr>
        <p:txBody>
          <a:bodyPr/>
          <a:lstStyle/>
          <a:p>
            <a:pPr eaLnBrk="1" hangingPunct="1"/>
            <a:r>
              <a:rPr lang="fr-CA" smtClean="0"/>
              <a:t>Gestion de projet intégrée</a:t>
            </a:r>
            <a:r>
              <a:rPr lang="fr-CA" sz="2400" smtClean="0"/>
              <a:t/>
            </a:r>
            <a:br>
              <a:rPr lang="fr-CA" sz="2400" smtClean="0"/>
            </a:br>
            <a:r>
              <a:rPr lang="fr-CA" sz="2200" i="1" smtClean="0">
                <a:solidFill>
                  <a:srgbClr val="185FAB"/>
                </a:solidFill>
              </a:rPr>
              <a:t>Intégration des projets dans le plan stratégique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6525" y="1620838"/>
            <a:ext cx="5184775" cy="4184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sz="4000" smtClean="0"/>
              <a:t>Le cycle de vie du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6619875" cy="569913"/>
          </a:xfrm>
        </p:spPr>
        <p:txBody>
          <a:bodyPr/>
          <a:lstStyle/>
          <a:p>
            <a:pPr eaLnBrk="1" hangingPunct="1"/>
            <a:r>
              <a:rPr lang="fr-CA" smtClean="0"/>
              <a:t>Le déroulement d’un projet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3575" indent="-431800" eaLnBrk="1" hangingPunct="1">
              <a:buFont typeface="Arial" charset="0"/>
              <a:buNone/>
            </a:pPr>
            <a:r>
              <a:rPr lang="fr-CA" smtClean="0"/>
              <a:t>1. Les intervenants</a:t>
            </a:r>
            <a:br>
              <a:rPr lang="fr-CA" smtClean="0"/>
            </a:br>
            <a:r>
              <a:rPr lang="fr-CA" smtClean="0"/>
              <a:t>1.1.  Le promoteur</a:t>
            </a:r>
            <a:br>
              <a:rPr lang="fr-CA" smtClean="0"/>
            </a:br>
            <a:r>
              <a:rPr lang="fr-CA" smtClean="0"/>
              <a:t>1.2.  Le mandataire</a:t>
            </a:r>
          </a:p>
          <a:p>
            <a:pPr marL="663575" indent="-431800" eaLnBrk="1" hangingPunct="1">
              <a:buFont typeface="Arial" charset="0"/>
              <a:buNone/>
            </a:pPr>
            <a:r>
              <a:rPr lang="fr-CA" smtClean="0"/>
              <a:t>2. Les contraintes d’un projet</a:t>
            </a:r>
          </a:p>
          <a:p>
            <a:pPr marL="663575" indent="-431800" eaLnBrk="1" hangingPunct="1">
              <a:buFont typeface="Arial" charset="0"/>
              <a:buNone/>
            </a:pPr>
            <a:r>
              <a:rPr lang="fr-CA" smtClean="0"/>
              <a:t>3. Le groupes de processus et le cycle de vie d’un projet</a:t>
            </a:r>
            <a:br>
              <a:rPr lang="fr-CA" smtClean="0"/>
            </a:br>
            <a:r>
              <a:rPr lang="fr-CA" smtClean="0"/>
              <a:t>3.1.  La définition</a:t>
            </a:r>
            <a:br>
              <a:rPr lang="fr-CA" smtClean="0"/>
            </a:br>
            <a:r>
              <a:rPr lang="fr-CA" smtClean="0"/>
              <a:t>3.2.  La planification</a:t>
            </a:r>
            <a:br>
              <a:rPr lang="fr-CA" smtClean="0"/>
            </a:br>
            <a:r>
              <a:rPr lang="fr-CA" smtClean="0"/>
              <a:t>3.3.  L’exécution</a:t>
            </a:r>
            <a:br>
              <a:rPr lang="fr-CA" smtClean="0"/>
            </a:br>
            <a:r>
              <a:rPr lang="fr-CA" smtClean="0"/>
              <a:t>3.4.  Le suivi et contrôle</a:t>
            </a:r>
          </a:p>
          <a:p>
            <a:pPr marL="663575" indent="-431800" eaLnBrk="1" hangingPunct="1">
              <a:buFont typeface="Arial" charset="0"/>
              <a:buNone/>
            </a:pPr>
            <a:r>
              <a:rPr lang="fr-CA" smtClean="0"/>
              <a:t>3.4.  La clôture</a:t>
            </a:r>
          </a:p>
          <a:p>
            <a:pPr marL="663575" indent="-431800" eaLnBrk="1" hangingPunct="1">
              <a:buFont typeface="Arial" charset="0"/>
              <a:buNone/>
            </a:pPr>
            <a:endParaRPr lang="fr-CA" smtClean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6619875" cy="642938"/>
          </a:xfrm>
        </p:spPr>
        <p:txBody>
          <a:bodyPr/>
          <a:lstStyle/>
          <a:p>
            <a:pPr eaLnBrk="1" hangingPunct="1"/>
            <a:r>
              <a:rPr lang="fr-CA" smtClean="0"/>
              <a:t>1.1 Le promoteur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mtClean="0"/>
              <a:t>Qui est le promoteur ?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L’organisation qui constate un besoin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L’organisation qui désire réaliser un projet pour répondre au besoin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6619875" cy="714375"/>
          </a:xfrm>
        </p:spPr>
        <p:txBody>
          <a:bodyPr/>
          <a:lstStyle/>
          <a:p>
            <a:pPr eaLnBrk="1" hangingPunct="1"/>
            <a:r>
              <a:rPr lang="fr-CA" smtClean="0"/>
              <a:t>1.1 Le promoteur </a:t>
            </a:r>
            <a:r>
              <a:rPr lang="fr-CA" sz="1900" i="1" smtClean="0"/>
              <a:t>(suite)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/>
            <a:r>
              <a:rPr lang="fr-CA" smtClean="0"/>
              <a:t>Responsabilités avant le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Sélection du projet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Étude de faisabilité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Décision de réaliser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6619875" cy="647700"/>
          </a:xfrm>
        </p:spPr>
        <p:txBody>
          <a:bodyPr/>
          <a:lstStyle/>
          <a:p>
            <a:pPr eaLnBrk="1" hangingPunct="1"/>
            <a:r>
              <a:rPr lang="fr-CA" smtClean="0"/>
              <a:t>1.1 Le promoteur </a:t>
            </a:r>
            <a:r>
              <a:rPr lang="fr-CA" sz="1900" i="1" smtClean="0"/>
              <a:t>(suite)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eaLnBrk="1" hangingPunct="1">
              <a:spcBef>
                <a:spcPct val="80000"/>
              </a:spcBef>
            </a:pPr>
            <a:r>
              <a:rPr lang="fr-CA" smtClean="0"/>
              <a:t>Responsabilités pendant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Choix du mandataire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Approbation des plans d’exécution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Surveillance de l’exécution</a:t>
            </a:r>
          </a:p>
          <a:p>
            <a:pPr marL="574675" eaLnBrk="1" hangingPunct="1">
              <a:spcBef>
                <a:spcPct val="80000"/>
              </a:spcBef>
            </a:pPr>
            <a:r>
              <a:rPr lang="fr-CA" smtClean="0"/>
              <a:t>Responsabilité après</a:t>
            </a:r>
          </a:p>
          <a:p>
            <a:pPr marL="1238250" lvl="1" eaLnBrk="1" hangingPunct="1">
              <a:spcBef>
                <a:spcPct val="0"/>
              </a:spcBef>
            </a:pPr>
            <a:r>
              <a:rPr lang="fr-CA" smtClean="0"/>
              <a:t>Évaluation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828675" y="1447800"/>
            <a:ext cx="4267200" cy="0"/>
          </a:xfrm>
          <a:prstGeom prst="line">
            <a:avLst/>
          </a:prstGeom>
          <a:noFill/>
          <a:ln w="76200" cap="rnd">
            <a:solidFill>
              <a:srgbClr val="29527B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M$003F">
  <a:themeElements>
    <a:clrScheme name="WPM$003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PM$003F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PM$003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M$003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M$003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M$003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M$003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M$003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M$003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M$003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M$003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M$003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M$003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M$003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</TotalTime>
  <Words>828</Words>
  <Application>Microsoft Office PowerPoint</Application>
  <PresentationFormat>Affichage à l'écran (4:3)</PresentationFormat>
  <Paragraphs>227</Paragraphs>
  <Slides>30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WPM$003F</vt:lpstr>
      <vt:lpstr>Custom Design</vt:lpstr>
      <vt:lpstr> BTS SIO SLAM 5 Introduction à la gestion de projet</vt:lpstr>
      <vt:lpstr>Introduction  Définition de base</vt:lpstr>
      <vt:lpstr>Introduction Caractéristiques d’un projet</vt:lpstr>
      <vt:lpstr>Gestion de projet intégrée Intégration des projets dans le plan stratégique</vt:lpstr>
      <vt:lpstr>Le cycle de vie du projet</vt:lpstr>
      <vt:lpstr>Le déroulement d’un projet</vt:lpstr>
      <vt:lpstr>1.1 Le promoteur</vt:lpstr>
      <vt:lpstr>1.1 Le promoteur (suite)</vt:lpstr>
      <vt:lpstr>1.1 Le promoteur (suite)</vt:lpstr>
      <vt:lpstr>1.1 Le promoteur (suite)</vt:lpstr>
      <vt:lpstr>1.2 Le mandataire</vt:lpstr>
      <vt:lpstr>1.2 Le mandataire (suite)</vt:lpstr>
      <vt:lpstr>1.2 Le mandataire (suite)</vt:lpstr>
      <vt:lpstr>1.2 Le mandataire (suite)</vt:lpstr>
      <vt:lpstr>Les intervenants – Résumé (suite)</vt:lpstr>
      <vt:lpstr>Les intervenants – Résumé (suite)</vt:lpstr>
      <vt:lpstr>Les intervenants - Résumé</vt:lpstr>
      <vt:lpstr>2. Les contraintes d’un projet</vt:lpstr>
      <vt:lpstr>2. Les contraintes d’un projet (suite)</vt:lpstr>
      <vt:lpstr>3. Le cycle de vie d’un projet</vt:lpstr>
      <vt:lpstr>3. Le cycle de vie d’un projet (suite)</vt:lpstr>
      <vt:lpstr>3.1 La définition</vt:lpstr>
      <vt:lpstr>3.1 La définition (suite)</vt:lpstr>
      <vt:lpstr>3.2 La planification</vt:lpstr>
      <vt:lpstr>3.2 La planification (suite)</vt:lpstr>
      <vt:lpstr>3.3 L’exécution</vt:lpstr>
      <vt:lpstr>3.3 L’exécution (suite)</vt:lpstr>
      <vt:lpstr>3.4 La clôture</vt:lpstr>
      <vt:lpstr>3.4 La clôture (suite)</vt:lpstr>
      <vt:lpstr>TD appel d’offre: Achat d’un lot d’ordinateurs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 - Gestion de projet (3-504)</dc:title>
  <dc:creator>Sylvie Vachon</dc:creator>
  <cp:lastModifiedBy>mvinciguerra</cp:lastModifiedBy>
  <cp:revision>99</cp:revision>
  <dcterms:created xsi:type="dcterms:W3CDTF">2001-12-28T02:24:02Z</dcterms:created>
  <dcterms:modified xsi:type="dcterms:W3CDTF">2015-11-27T10:14:31Z</dcterms:modified>
</cp:coreProperties>
</file>