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9" r:id="rId9"/>
    <p:sldId id="267" r:id="rId10"/>
    <p:sldId id="266" r:id="rId11"/>
    <p:sldId id="271" r:id="rId12"/>
    <p:sldId id="272" r:id="rId13"/>
    <p:sldId id="273" r:id="rId14"/>
    <p:sldId id="274" r:id="rId15"/>
    <p:sldId id="270" r:id="rId16"/>
    <p:sldId id="268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701" autoAdjust="0"/>
  </p:normalViewPr>
  <p:slideViewPr>
    <p:cSldViewPr snapToGrid="0">
      <p:cViewPr>
        <p:scale>
          <a:sx n="50" d="100"/>
          <a:sy n="50" d="100"/>
        </p:scale>
        <p:origin x="193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D3FB3-D43A-4236-A1E2-8E364208C0A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C05E-E3E3-4751-95B6-52ED7444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9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br>
              <a:rPr lang="en-US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C05E-E3E3-4751-95B6-52ED74442D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020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C05E-E3E3-4751-95B6-52ED74442DD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03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C05E-E3E3-4751-95B6-52ED74442DD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7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C05E-E3E3-4751-95B6-52ED74442DD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5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C05E-E3E3-4751-95B6-52ED74442DD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1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Introduction: The Anomalous Human Activity Detection (AHAD) project addresses rising concerns about anti-social activities using AI and computer vision. Leveraging these technologies improves security monitoring's effectiveness and efficiency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C05E-E3E3-4751-95B6-52ED74442DD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3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C05E-E3E3-4751-95B6-52ED74442DD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91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C05E-E3E3-4751-95B6-52ED74442DD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3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C05E-E3E3-4751-95B6-52ED74442DD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7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C05E-E3E3-4751-95B6-52ED74442DD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C05E-E3E3-4751-95B6-52ED74442DD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97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25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9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2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06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4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27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4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3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AD23E4-271F-4374-B75C-AF4024298770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23E4-271F-4374-B75C-AF4024298770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EECF-97B7-5CD5-6797-6C8261E8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527" y="139700"/>
            <a:ext cx="9144000" cy="1268412"/>
          </a:xfrm>
        </p:spPr>
        <p:txBody>
          <a:bodyPr>
            <a:noAutofit/>
          </a:bodyPr>
          <a:lstStyle/>
          <a:p>
            <a:pPr algn="ctr"/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cap="none" dirty="0">
                <a:solidFill>
                  <a:srgbClr val="00B050"/>
                </a:solidFill>
              </a:rPr>
              <a:t>School of Computer Science And Engineering</a:t>
            </a:r>
            <a:br>
              <a:rPr lang="en-US" sz="2400" cap="none" dirty="0">
                <a:solidFill>
                  <a:srgbClr val="00B050"/>
                </a:solidFill>
              </a:rPr>
            </a:br>
            <a:r>
              <a:rPr lang="en-US" sz="2400" cap="none" dirty="0">
                <a:solidFill>
                  <a:srgbClr val="00B050"/>
                </a:solidFill>
              </a:rPr>
              <a:t>Department of Computer Science And Engineering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54B48-9D28-7784-DFE1-7FE715317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624" y="2586416"/>
            <a:ext cx="6629733" cy="9776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Title:   </a:t>
            </a:r>
            <a:r>
              <a:rPr lang="en-IN" sz="2400" b="1" cap="none" dirty="0">
                <a:solidFill>
                  <a:srgbClr val="002060"/>
                </a:solidFill>
              </a:rPr>
              <a:t>Anomalous Human Activity Detection</a:t>
            </a:r>
            <a:endParaRPr lang="en-US" sz="2400" b="1" cap="none" dirty="0">
              <a:solidFill>
                <a:srgbClr val="002060"/>
              </a:solidFill>
            </a:endParaRPr>
          </a:p>
        </p:txBody>
      </p:sp>
      <p:pic>
        <p:nvPicPr>
          <p:cNvPr id="7" name="Picture 6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6E6B0C50-02B1-7486-6925-04311B91F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7144"/>
            <a:ext cx="6710363" cy="1533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9FF9A9-3FD0-8578-87C7-20408E2FD510}"/>
              </a:ext>
            </a:extLst>
          </p:cNvPr>
          <p:cNvSpPr txBox="1"/>
          <p:nvPr/>
        </p:nvSpPr>
        <p:spPr>
          <a:xfrm>
            <a:off x="3562350" y="1552916"/>
            <a:ext cx="5124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Minor Project Presentation-I</a:t>
            </a:r>
          </a:p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5CB20-1A0B-188E-32B2-1353A20AD543}"/>
              </a:ext>
            </a:extLst>
          </p:cNvPr>
          <p:cNvSpPr txBox="1"/>
          <p:nvPr/>
        </p:nvSpPr>
        <p:spPr>
          <a:xfrm>
            <a:off x="630153" y="4313276"/>
            <a:ext cx="5401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Presented By: 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Student Name : Sumit Kumar &amp; Vaibhav Kr Goel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Enrollment: 219301597 &amp; 219301152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Section:- I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Group No: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7CB54-EDC3-8607-9248-4C61C5589093}"/>
              </a:ext>
            </a:extLst>
          </p:cNvPr>
          <p:cNvSpPr txBox="1"/>
          <p:nvPr/>
        </p:nvSpPr>
        <p:spPr>
          <a:xfrm>
            <a:off x="7419474" y="4313276"/>
            <a:ext cx="4716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Supervised By: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Supervisor Name : Dr. Sandeep Chaurasia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Designation:  Director, School of 					Computer Science &amp; 				Engineering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A2A7-7C60-5F3C-F8C7-F8E3DD1D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Implementation, Testing, Limitations, and Future Enhancements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4DC98-709A-1500-DA41-E642381B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945414"/>
            <a:ext cx="9607661" cy="36699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effectLst/>
              </a:rPr>
              <a:t>Regular maintenance and updates are essential.</a:t>
            </a:r>
          </a:p>
          <a:p>
            <a:pPr algn="just"/>
            <a:r>
              <a:rPr lang="en-US" dirty="0">
                <a:effectLst/>
              </a:rPr>
              <a:t>Conduct testing to identify vulnerabilities.</a:t>
            </a:r>
          </a:p>
          <a:p>
            <a:pPr algn="just"/>
            <a:r>
              <a:rPr lang="en-US" dirty="0">
                <a:effectLst/>
              </a:rPr>
              <a:t>The system may have limitations in extreme weather conditions and low-light environments.</a:t>
            </a:r>
          </a:p>
          <a:p>
            <a:pPr algn="just"/>
            <a:r>
              <a:rPr lang="en-US" dirty="0">
                <a:effectLst/>
              </a:rPr>
              <a:t>False positives and false negatives may occur.</a:t>
            </a:r>
          </a:p>
          <a:p>
            <a:pPr algn="just"/>
            <a:r>
              <a:rPr lang="en-US" dirty="0">
                <a:effectLst/>
              </a:rPr>
              <a:t>Possibility of integrating the system with IoT devices.</a:t>
            </a:r>
          </a:p>
          <a:p>
            <a:pPr algn="just"/>
            <a:r>
              <a:rPr lang="en-US" dirty="0">
                <a:effectLst/>
              </a:rPr>
              <a:t>Investigate the algorithms to improve accuracy and reduce false positives. </a:t>
            </a:r>
          </a:p>
          <a:p>
            <a:pPr algn="just"/>
            <a:r>
              <a:rPr lang="en-US" dirty="0">
                <a:effectLst/>
              </a:rPr>
              <a:t>May include facial recognition technology for enhanced identification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8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6D0-AA40-6DE0-946E-0B50FC74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0B5C-CCED-7A36-6163-8366A62B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67FAF1-C604-9DD9-04B0-51B077226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53539"/>
              </p:ext>
            </p:extLst>
          </p:nvPr>
        </p:nvGraphicFramePr>
        <p:xfrm>
          <a:off x="561076" y="2015732"/>
          <a:ext cx="11384280" cy="3532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295">
                  <a:extLst>
                    <a:ext uri="{9D8B030D-6E8A-4147-A177-3AD203B41FA5}">
                      <a16:colId xmlns:a16="http://schemas.microsoft.com/office/drawing/2014/main" val="272230411"/>
                    </a:ext>
                  </a:extLst>
                </a:gridCol>
                <a:gridCol w="1807274">
                  <a:extLst>
                    <a:ext uri="{9D8B030D-6E8A-4147-A177-3AD203B41FA5}">
                      <a16:colId xmlns:a16="http://schemas.microsoft.com/office/drawing/2014/main" val="728702535"/>
                    </a:ext>
                  </a:extLst>
                </a:gridCol>
                <a:gridCol w="1938571">
                  <a:extLst>
                    <a:ext uri="{9D8B030D-6E8A-4147-A177-3AD203B41FA5}">
                      <a16:colId xmlns:a16="http://schemas.microsoft.com/office/drawing/2014/main" val="3440357642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2204987281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2801310568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3602953924"/>
                    </a:ext>
                  </a:extLst>
                </a:gridCol>
              </a:tblGrid>
              <a:tr h="972204">
                <a:tc>
                  <a:txBody>
                    <a:bodyPr/>
                    <a:lstStyle/>
                    <a:p>
                      <a:r>
                        <a:rPr lang="en-IN" dirty="0"/>
                        <a:t>Completeness: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Conciseness: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Portability: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Testability: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Usability: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Reliability: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103104"/>
                  </a:ext>
                </a:extLst>
              </a:tr>
              <a:tr h="2316431">
                <a:tc>
                  <a:txBody>
                    <a:bodyPr/>
                    <a:lstStyle/>
                    <a:p>
                      <a:r>
                        <a:rPr lang="en-IN" dirty="0"/>
                        <a:t>Verifying that the system processes entire video for abnormalities detection, marking each abnormal frame.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Checking for any redundant processing that may impact efficiency.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the system’s ability to detect abnormalities in videos captured by different CCTV cameras with varying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Developing test cases to evaluate system’s performance in detecting abnormalities under various scenarios.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Assessing the user interface for ease of understanding and navigation during abnormality 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Conductive extensive testing with diverse datasets to validate the system’s reliability in accurately detecting abnormalities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16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13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0E2E-C502-4043-6CD8-1315E954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D86932-2965-5D47-B415-80EDD078D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272547"/>
              </p:ext>
            </p:extLst>
          </p:nvPr>
        </p:nvGraphicFramePr>
        <p:xfrm>
          <a:off x="3219419" y="2008479"/>
          <a:ext cx="5299741" cy="376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86">
                  <a:extLst>
                    <a:ext uri="{9D8B030D-6E8A-4147-A177-3AD203B41FA5}">
                      <a16:colId xmlns:a16="http://schemas.microsoft.com/office/drawing/2014/main" val="3712210923"/>
                    </a:ext>
                  </a:extLst>
                </a:gridCol>
                <a:gridCol w="1736755">
                  <a:extLst>
                    <a:ext uri="{9D8B030D-6E8A-4147-A177-3AD203B41FA5}">
                      <a16:colId xmlns:a16="http://schemas.microsoft.com/office/drawing/2014/main" val="2301395802"/>
                    </a:ext>
                  </a:extLst>
                </a:gridCol>
              </a:tblGrid>
              <a:tr h="371778">
                <a:tc>
                  <a:txBody>
                    <a:bodyPr/>
                    <a:lstStyle/>
                    <a:p>
                      <a:r>
                        <a:rPr lang="en-IN" dirty="0"/>
                        <a:t>Efficiency: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Security: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83762"/>
                  </a:ext>
                </a:extLst>
              </a:tr>
              <a:tr h="3394169">
                <a:tc>
                  <a:txBody>
                    <a:bodyPr/>
                    <a:lstStyle/>
                    <a:p>
                      <a:r>
                        <a:rPr lang="en-IN" dirty="0"/>
                        <a:t>Measuring the system’s efficiency in processing video frames and detecting abnormalities within a reasonable timeframe, Optimizing resource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Ensuring that the marking of abnormal frames doesn’t compromise security and integrity of the surveillance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3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67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04BF-7C9D-B303-E859-0988B98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7483-BA0D-2D66-2F4A-4801C1F3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Hardware Requirements:</a:t>
            </a:r>
          </a:p>
          <a:p>
            <a:pPr marL="0" indent="0">
              <a:buNone/>
            </a:pPr>
            <a:r>
              <a:rPr lang="en-IN" dirty="0"/>
              <a:t>Ensuring that the hardware meets the specified requirements for processing video data and generating alerts.</a:t>
            </a:r>
          </a:p>
          <a:p>
            <a:r>
              <a:rPr lang="en-IN" b="1" dirty="0"/>
              <a:t>Software Requirements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Installing the necessary software components for abnormality detection, including </a:t>
            </a:r>
            <a:r>
              <a:rPr lang="en-IN" dirty="0" err="1"/>
              <a:t>Puthon</a:t>
            </a:r>
            <a:r>
              <a:rPr lang="en-IN" dirty="0"/>
              <a:t>, </a:t>
            </a:r>
            <a:r>
              <a:rPr lang="en-IN" dirty="0" err="1"/>
              <a:t>PyTorch</a:t>
            </a:r>
            <a:r>
              <a:rPr lang="en-IN" dirty="0"/>
              <a:t>, OpenCV, and visualization libraries.</a:t>
            </a:r>
          </a:p>
        </p:txBody>
      </p:sp>
    </p:spTree>
    <p:extLst>
      <p:ext uri="{BB962C8B-B14F-4D97-AF65-F5344CB8AC3E}">
        <p14:creationId xmlns:p14="http://schemas.microsoft.com/office/powerpoint/2010/main" val="120791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6D6A-6296-9722-1F50-C5D7ED63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and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2997-390A-CF6E-800B-E1F22190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015732"/>
            <a:ext cx="8336280" cy="3562108"/>
          </a:xfrm>
        </p:spPr>
        <p:txBody>
          <a:bodyPr/>
          <a:lstStyle/>
          <a:p>
            <a:r>
              <a:rPr lang="en-IN" dirty="0"/>
              <a:t>Deploying the system in production environments and integrating it with existing surveillance infrastructure.</a:t>
            </a:r>
          </a:p>
          <a:p>
            <a:r>
              <a:rPr lang="en-IN" dirty="0"/>
              <a:t>Monitoring the system’s performance and alert generation process to ensure timely intervention in case of abnormalities. </a:t>
            </a:r>
          </a:p>
        </p:txBody>
      </p:sp>
    </p:spTree>
    <p:extLst>
      <p:ext uri="{BB962C8B-B14F-4D97-AF65-F5344CB8AC3E}">
        <p14:creationId xmlns:p14="http://schemas.microsoft.com/office/powerpoint/2010/main" val="425697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87FF-C53C-DC9F-FC2B-C59E8B14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76E5-BB49-5899-83DE-1814EDC6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final outcome of our project is the successful detection of anomalous human activity.</a:t>
            </a:r>
          </a:p>
          <a:p>
            <a:r>
              <a:rPr lang="en-IN" dirty="0"/>
              <a:t>It functions effectively, particularly in crowded environments.</a:t>
            </a:r>
          </a:p>
          <a:p>
            <a:r>
              <a:rPr lang="en-IN" dirty="0"/>
              <a:t>When it detects any anomalous human activity, it will generate a alert on the screen.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8F2F0-C013-8E26-260A-DF2B18BF9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80" y="3741038"/>
            <a:ext cx="2910840" cy="21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4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080AAC-1FC8-8CA9-8B47-1C84FAFB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D23306-A125-CBD9-8DE8-457B85A8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242298" cy="345061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. Utilizes motion influence maps for abnormal event detection.</a:t>
            </a:r>
          </a:p>
          <a:p>
            <a:pPr algn="just"/>
            <a:r>
              <a:rPr lang="en-US" dirty="0"/>
              <a:t>Enhances surveillance systems through automation.</a:t>
            </a:r>
          </a:p>
          <a:p>
            <a:pPr algn="just"/>
            <a:r>
              <a:rPr lang="en-US" dirty="0"/>
              <a:t>Enables quick identification and intervention for anomalies.</a:t>
            </a:r>
          </a:p>
          <a:p>
            <a:pPr algn="just"/>
            <a:r>
              <a:rPr lang="en-US" dirty="0"/>
              <a:t>Significantly improves public safety and security.</a:t>
            </a:r>
          </a:p>
          <a:p>
            <a:pPr algn="just"/>
            <a:r>
              <a:rPr lang="en-US" dirty="0"/>
              <a:t>Promises greater effectiveness and applicability in diverse scenarios through continued advancements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592A0F-0E53-88EC-E866-5665F33E0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54" y="2015732"/>
            <a:ext cx="3810000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1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15B1-35BC-DF67-1827-5C6A17A5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616F-32DA-D41B-E560-354DEEF1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1400" dirty="0"/>
              <a:t>Attard, L., &amp; Farrugia, R. A. (2011, April). Vision based surveillance system. In 2011 IEEE EUROCON-International Conference on Computer as a Tool (pp. 1-4). IEEE.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1400" dirty="0"/>
              <a:t>Khan, K., </a:t>
            </a:r>
            <a:r>
              <a:rPr lang="en-IN" sz="1400" dirty="0" err="1"/>
              <a:t>Albattah</a:t>
            </a:r>
            <a:r>
              <a:rPr lang="en-IN" sz="1400" dirty="0"/>
              <a:t>, W., Khan, R. U., Qamar, A. M., &amp; </a:t>
            </a:r>
            <a:r>
              <a:rPr lang="en-IN" sz="1400" dirty="0" err="1"/>
              <a:t>Nayab</a:t>
            </a:r>
            <a:r>
              <a:rPr lang="en-IN" sz="1400" dirty="0"/>
              <a:t>, D. (2020). Advances and trends in real time visual crowd analysis. Sensors, 20(18), 5073.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1400" dirty="0" err="1"/>
              <a:t>Gnouma</a:t>
            </a:r>
            <a:r>
              <a:rPr lang="en-IN" sz="1400" dirty="0"/>
              <a:t>, M., </a:t>
            </a:r>
            <a:r>
              <a:rPr lang="en-IN" sz="1400" dirty="0" err="1"/>
              <a:t>Ejbali</a:t>
            </a:r>
            <a:r>
              <a:rPr lang="en-IN" sz="1400" dirty="0"/>
              <a:t>, R., &amp; </a:t>
            </a:r>
            <a:r>
              <a:rPr lang="en-IN" sz="1400" dirty="0" err="1"/>
              <a:t>Zaied</a:t>
            </a:r>
            <a:r>
              <a:rPr lang="en-IN" sz="1400" dirty="0"/>
              <a:t>, M. (2018). Abnormal events’ detection in crowded scenes. Multimedia Tools and Applications, 77(19), 24843-24864.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1400" dirty="0"/>
              <a:t>Rodriguez, M. D., &amp; Shah, M. (2007, September). Detecting and segmenting humans in crowded scenes. In Proceedings of the 15th ACM international conference on Multimedia (pp. 353-356).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1400" dirty="0" err="1"/>
              <a:t>Sultani</a:t>
            </a:r>
            <a:r>
              <a:rPr lang="en-IN" sz="1400" dirty="0"/>
              <a:t>, W., Chen, C., &amp; Shah, M. (2018). Real-world anomaly detection in surveillance videos. In Proceedings of the IEEE Conference on Computer Vision and Pattern Recognition (pp. 6479-6488).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1400" dirty="0"/>
              <a:t>Lee, D. G., Suk, H. I., Park, S. K., &amp; Lee, S. W. (2015). Motion influence map for unusual human activity detection and localization in crowded scenes. IEEE Transactions on Circuits and Systems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8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8094-C178-F802-C1CF-B79CE3E79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369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7A5A9-7F21-44DF-57E1-3B317AB5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3290087"/>
          </a:xfrm>
        </p:spPr>
        <p:txBody>
          <a:bodyPr/>
          <a:lstStyle/>
          <a:p>
            <a:r>
              <a:rPr lang="en-IN" dirty="0"/>
              <a:t>Anomalous Human Activity Detection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B1E6A73-1840-B441-EBAE-74DD803AE2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r="139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395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F32D-9BE4-4CF3-80B3-85851951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Agenda/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062B-5A45-A3E2-B628-3FC8D0C7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51564"/>
            <a:ext cx="9603275" cy="4251115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Problem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Requirements Engineering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Design/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Result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Implementation, Testing, Limitations, and Future Enhancements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Deployment and Monitoring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References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689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D35A-75E2-5574-8C4B-4BC9238D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Introduction</a:t>
            </a:r>
            <a:br>
              <a:rPr lang="en-US" sz="3200" dirty="0"/>
            </a:br>
            <a:r>
              <a:rPr lang="en-US" sz="3200" dirty="0"/>
              <a:t>		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87FC-A7F3-7685-05C5-C24E0058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8180"/>
            <a:ext cx="5775389" cy="3729789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Anomalous Human Activity Detection(AHAD) project aims to tackle anti-social activities using artificial intelligence and computer vision algorithms.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With the escalating concern over anti-social activities, there is a growing need for Anomalous Human Activity Detection(AHAD).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By leveraging artificial intelligence and computer vision algorithms, we can enhance the effectiveness and efficiency of security monitoring.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53F2B6-A4B0-1424-23BA-057DCDE80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DFB4D-E57C-6D0E-A708-364812E7F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65" y="2007711"/>
            <a:ext cx="3729789" cy="37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054D7-429B-7734-D506-39D362119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392" y="609599"/>
            <a:ext cx="4427621" cy="44276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C0711E-76CE-2355-8FF0-D2464F839C0B}"/>
              </a:ext>
            </a:extLst>
          </p:cNvPr>
          <p:cNvSpPr txBox="1"/>
          <p:nvPr/>
        </p:nvSpPr>
        <p:spPr>
          <a:xfrm>
            <a:off x="882316" y="609600"/>
            <a:ext cx="3380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9CC497-259A-7782-F3C7-D0DBB4B7161C}"/>
              </a:ext>
            </a:extLst>
          </p:cNvPr>
          <p:cNvSpPr txBox="1"/>
          <p:nvPr/>
        </p:nvSpPr>
        <p:spPr>
          <a:xfrm>
            <a:off x="874293" y="1744260"/>
            <a:ext cx="6237803" cy="3156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The increasing prevalence of anti-social activities has become a major concern in today's society. Manual surveillance methods have several limitations, including the inability to detect abnormal events in real-time and the reliance on human operators to monitor large areas.</a:t>
            </a:r>
            <a:endParaRPr lang="en-IN" dirty="0">
              <a:effectLst/>
            </a:endParaRPr>
          </a:p>
          <a:p>
            <a:pPr marL="0" indent="0" algn="just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To address these challenges, there is a need for an intelligent surveillance system that can provide timely detection of abnormal events and enhance security measures.</a:t>
            </a:r>
            <a:endParaRPr lang="en-IN" dirty="0"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64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6EE4-205D-C7A3-CF86-43E3D1AB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Requirements Engineering </a:t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DD6B0-0AA3-464F-8F89-1C4F0720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6350" y="2022929"/>
            <a:ext cx="2121921" cy="80194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Hardware and Software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6C6244-AAAF-DD09-1C6F-F5D40EE46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6349" y="2826333"/>
            <a:ext cx="2121922" cy="264445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600" dirty="0"/>
              <a:t>The Anomalous Human Activity Detection (AHAD) project requires </a:t>
            </a:r>
            <a:r>
              <a:rPr lang="en-IN" sz="1600" dirty="0"/>
              <a:t>Intel Core i3 processor or equivalent, NVIDIA  GeForce GTX 1050 GPU, 500GB HDD/SSD storage, 8GB RAM, Python 3.11+, PyTorch 1.7+, and OpenCV.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1F1BAB-02B4-AD9A-DFE5-9B94AB565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22929"/>
            <a:ext cx="2587282" cy="80223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Functional and Non-Functional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C006A-3A0E-1E5F-8D80-53B5BA949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8272" y="2824872"/>
            <a:ext cx="2587282" cy="26373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dirty="0"/>
              <a:t>In addition to hardware and software requirements, the project also requires to detect abnormal activities in surveillance footage and provide timely alerts to operators for intervention.</a:t>
            </a:r>
            <a:endParaRPr lang="en-IN" sz="15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2DE206-0B58-CE83-E41C-C7809623E7CB}"/>
              </a:ext>
            </a:extLst>
          </p:cNvPr>
          <p:cNvSpPr txBox="1">
            <a:spLocks/>
          </p:cNvSpPr>
          <p:nvPr/>
        </p:nvSpPr>
        <p:spPr>
          <a:xfrm>
            <a:off x="8574504" y="2022929"/>
            <a:ext cx="3312696" cy="878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1900" dirty="0"/>
              <a:t>Importance of Usability, Performance, and Reliability</a:t>
            </a:r>
            <a:endParaRPr lang="en-IN" sz="1900" dirty="0">
              <a:effectLst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528545D-DFA0-96C7-8EB5-627526661454}"/>
              </a:ext>
            </a:extLst>
          </p:cNvPr>
          <p:cNvSpPr txBox="1">
            <a:spLocks/>
          </p:cNvSpPr>
          <p:nvPr/>
        </p:nvSpPr>
        <p:spPr>
          <a:xfrm>
            <a:off x="8574503" y="2824871"/>
            <a:ext cx="3200401" cy="2637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500" dirty="0">
                <a:effectLst/>
              </a:rPr>
              <a:t>The system should ensure ease of use, rapid processing, and high reliability, achieving high accuracy in abnormality detection within a fixed processing rate.</a:t>
            </a:r>
            <a:endParaRPr lang="en-US" sz="1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8A6EAA-4153-21F2-9D0F-D09141C72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86" y="2022929"/>
            <a:ext cx="3439313" cy="343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2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7698-3499-65ED-682A-3D8C289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Design/ Development</a:t>
            </a:r>
            <a:br>
              <a:rPr lang="en-US" sz="3200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705CB1-BCDF-686F-632C-AC5E2844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0" y="1860482"/>
            <a:ext cx="5819883" cy="801943"/>
          </a:xfrm>
        </p:spPr>
        <p:txBody>
          <a:bodyPr/>
          <a:lstStyle/>
          <a:p>
            <a:r>
              <a:rPr lang="en-IN" dirty="0"/>
              <a:t>Future Enhancements and Limitations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4255F1-4E67-B284-EBD5-FDE56733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0" y="2766064"/>
            <a:ext cx="5819883" cy="328777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effectLst/>
              </a:rPr>
              <a:t>The Anomalous Human Activity Detection(AHAD) project has the potential for future enhancements and limitations. Integration with other systems, such as alarm systems. This would allow for a more comprehensive security solution and improve overall efficiency.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effectLst/>
              </a:rPr>
              <a:t>However, In extreme weather conditions or low-light environments, the system may not perform as well as expected.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28AED5-5985-7F86-36EA-B52E1BFE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032" y="2019549"/>
            <a:ext cx="3514820" cy="40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551406-8707-2D8E-82A6-8C75EA72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Working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122277-43B2-0D5E-E02B-897C2699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937" y="2019549"/>
            <a:ext cx="3031024" cy="801943"/>
          </a:xfrm>
        </p:spPr>
        <p:txBody>
          <a:bodyPr/>
          <a:lstStyle/>
          <a:p>
            <a:r>
              <a:rPr lang="en-IN" dirty="0"/>
              <a:t>Data Input and Pre processing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B97665-5E08-890F-FD87-E8824078E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7" y="2821492"/>
            <a:ext cx="3031024" cy="2644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Convert video frames from RGB to grayscale. Simplify processing by focusing on intensity instead of color. Prepare frames for further analysis.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543917E-5C8C-07ED-5D32-8BCF7BEBC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10961" y="2098127"/>
            <a:ext cx="2344616" cy="802237"/>
          </a:xfrm>
        </p:spPr>
        <p:txBody>
          <a:bodyPr/>
          <a:lstStyle/>
          <a:p>
            <a:r>
              <a:rPr lang="en-IN" dirty="0"/>
              <a:t>Optical Flow Analysis: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7B3C23-CCF1-9D90-C9DF-F6DF181D0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10961" y="2864471"/>
            <a:ext cx="2344616" cy="26373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Determine pixel movement between frames. Calculate motion direction and magnitude. Divide frames into blocks for analysis.</a:t>
            </a:r>
            <a:endParaRPr lang="en-IN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D147B10-6F53-636A-8F70-A07324800C92}"/>
              </a:ext>
            </a:extLst>
          </p:cNvPr>
          <p:cNvSpPr txBox="1">
            <a:spLocks/>
          </p:cNvSpPr>
          <p:nvPr/>
        </p:nvSpPr>
        <p:spPr>
          <a:xfrm>
            <a:off x="6055577" y="2011526"/>
            <a:ext cx="2344616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Motion Information Using Motion Influence Map: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AB673C6-E7A1-7A42-3385-A710256456AF}"/>
              </a:ext>
            </a:extLst>
          </p:cNvPr>
          <p:cNvSpPr txBox="1">
            <a:spLocks/>
          </p:cNvSpPr>
          <p:nvPr/>
        </p:nvSpPr>
        <p:spPr>
          <a:xfrm>
            <a:off x="6136425" y="2993909"/>
            <a:ext cx="2344616" cy="2637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/>
              <a:t>Consider factors affecting pedestrian movement. Determine blocks influenced by movement direction and speed. Extract features from consecutive frames.</a:t>
            </a:r>
            <a:endParaRPr lang="en-IN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B26ED158-CF21-E9BD-775A-736DFBAF29A0}"/>
              </a:ext>
            </a:extLst>
          </p:cNvPr>
          <p:cNvSpPr txBox="1">
            <a:spLocks/>
          </p:cNvSpPr>
          <p:nvPr/>
        </p:nvSpPr>
        <p:spPr>
          <a:xfrm>
            <a:off x="8481041" y="2975887"/>
            <a:ext cx="3031022" cy="2637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/>
              <a:t>Create non-overlapping mega blocks.   Sum motion influence values within each block.   Extract feature vectors from mega blocks.   Cluster mega blocks based on </a:t>
            </a:r>
            <a:r>
              <a:rPr lang="en-US" dirty="0" err="1"/>
              <a:t>spatio</a:t>
            </a:r>
            <a:r>
              <a:rPr lang="en-US" dirty="0"/>
              <a:t>-temporal features.  Set cluster centers as code words to model patterns of normal activities for analysis.</a:t>
            </a:r>
            <a:endParaRPr lang="en-IN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12A4A4F-37F2-0990-81B1-D5DC8392DA1A}"/>
              </a:ext>
            </a:extLst>
          </p:cNvPr>
          <p:cNvSpPr txBox="1">
            <a:spLocks/>
          </p:cNvSpPr>
          <p:nvPr/>
        </p:nvSpPr>
        <p:spPr>
          <a:xfrm>
            <a:off x="8400193" y="2011527"/>
            <a:ext cx="3111870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Extraction and CLUSTERING: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86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8321-3DEF-3229-185E-3BB0D60499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2225" y="299537"/>
            <a:ext cx="9607550" cy="1055687"/>
          </a:xfrm>
        </p:spPr>
        <p:txBody>
          <a:bodyPr/>
          <a:lstStyle/>
          <a:p>
            <a:r>
              <a:rPr lang="en-IN" dirty="0"/>
              <a:t>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F4BA4-3BBC-C5A3-21D4-7E33BDBC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73" y="1355224"/>
            <a:ext cx="3825207" cy="290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A54D8-448C-16AC-E870-76DB140FE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49" y="1355224"/>
            <a:ext cx="4070088" cy="29023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B9D8B9-2470-3040-A32A-F6BAB42739F1}"/>
              </a:ext>
            </a:extLst>
          </p:cNvPr>
          <p:cNvSpPr/>
          <p:nvPr/>
        </p:nvSpPr>
        <p:spPr>
          <a:xfrm>
            <a:off x="5277854" y="2465445"/>
            <a:ext cx="1523018" cy="68682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B5F2D-322B-83FE-9AD7-F5C7FFC896AB}"/>
              </a:ext>
            </a:extLst>
          </p:cNvPr>
          <p:cNvSpPr txBox="1"/>
          <p:nvPr/>
        </p:nvSpPr>
        <p:spPr>
          <a:xfrm>
            <a:off x="799199" y="4536848"/>
            <a:ext cx="1036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system detects an abnormal activity where a vehicle is present in a pedestrian walking area, posing a potential safety risk. Such events trigger alerts for timely intervention, ensuring public safety and security by preventing accidents or unauthorized vehicle access in pedestrian zones.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8629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</TotalTime>
  <Words>1281</Words>
  <Application>Microsoft Office PowerPoint</Application>
  <PresentationFormat>Widescreen</PresentationFormat>
  <Paragraphs>120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Söhne</vt:lpstr>
      <vt:lpstr>Gallery</vt:lpstr>
      <vt:lpstr> School of Computer Science And Engineering Department of Computer Science And Engineering</vt:lpstr>
      <vt:lpstr>Anomalous Human Activity Detection</vt:lpstr>
      <vt:lpstr>Agenda/ contents</vt:lpstr>
      <vt:lpstr>Introduction    </vt:lpstr>
      <vt:lpstr>PowerPoint Presentation</vt:lpstr>
      <vt:lpstr>Requirements Engineering  </vt:lpstr>
      <vt:lpstr>Design/ Development </vt:lpstr>
      <vt:lpstr>Implementation and Working</vt:lpstr>
      <vt:lpstr>Result:</vt:lpstr>
      <vt:lpstr>Implementation, Testing, Limitations, and Future Enhancements</vt:lpstr>
      <vt:lpstr>Testing</vt:lpstr>
      <vt:lpstr>Testing </vt:lpstr>
      <vt:lpstr>Requirements</vt:lpstr>
      <vt:lpstr>Deployment and monitoring</vt:lpstr>
      <vt:lpstr>Outcome 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Computer Science And Engineering Department of Artificial Intelligence</dc:title>
  <dc:creator>Lokesh Malviya [MU - Jaipur]</dc:creator>
  <cp:lastModifiedBy>sanjeev goel</cp:lastModifiedBy>
  <cp:revision>17</cp:revision>
  <dcterms:created xsi:type="dcterms:W3CDTF">2024-03-18T04:17:19Z</dcterms:created>
  <dcterms:modified xsi:type="dcterms:W3CDTF">2024-05-10T14:32:59Z</dcterms:modified>
</cp:coreProperties>
</file>