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2" r:id="rId5"/>
    <p:sldMasterId id="2147483697" r:id="rId6"/>
  </p:sldMasterIdLst>
  <p:notesMasterIdLst>
    <p:notesMasterId r:id="rId33"/>
  </p:notesMasterIdLst>
  <p:handoutMasterIdLst>
    <p:handoutMasterId r:id="rId34"/>
  </p:handoutMasterIdLst>
  <p:sldIdLst>
    <p:sldId id="975" r:id="rId7"/>
    <p:sldId id="950" r:id="rId8"/>
    <p:sldId id="960" r:id="rId9"/>
    <p:sldId id="967" r:id="rId10"/>
    <p:sldId id="966" r:id="rId11"/>
    <p:sldId id="972" r:id="rId12"/>
    <p:sldId id="973" r:id="rId13"/>
    <p:sldId id="971" r:id="rId14"/>
    <p:sldId id="985" r:id="rId15"/>
    <p:sldId id="976" r:id="rId16"/>
    <p:sldId id="952" r:id="rId17"/>
    <p:sldId id="968" r:id="rId18"/>
    <p:sldId id="981" r:id="rId19"/>
    <p:sldId id="982" r:id="rId20"/>
    <p:sldId id="969" r:id="rId21"/>
    <p:sldId id="987" r:id="rId22"/>
    <p:sldId id="989" r:id="rId23"/>
    <p:sldId id="988" r:id="rId24"/>
    <p:sldId id="990" r:id="rId25"/>
    <p:sldId id="991" r:id="rId26"/>
    <p:sldId id="979" r:id="rId27"/>
    <p:sldId id="993" r:id="rId28"/>
    <p:sldId id="983" r:id="rId29"/>
    <p:sldId id="994" r:id="rId30"/>
    <p:sldId id="970" r:id="rId31"/>
    <p:sldId id="9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23F"/>
    <a:srgbClr val="B6114D"/>
    <a:srgbClr val="FF7C80"/>
    <a:srgbClr val="C60269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0" d="100"/>
          <a:sy n="70" d="100"/>
        </p:scale>
        <p:origin x="132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B985-8404-473A-A297-1E33D8BC29AD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B8ED-2479-4BFE-A0EA-F4DF44790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85CDB-4198-450F-B6D3-048A14B96D4C}" type="datetimeFigureOut">
              <a:rPr lang="en-IN" smtClean="0"/>
              <a:pPr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4008-3433-43AD-8483-BD8A804A26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3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82340" y="3911285"/>
            <a:ext cx="9144000" cy="12779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873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>
            <a:lvl1pPr marL="609570" lvl="0" indent="-450510" rtl="0">
              <a:spcBef>
                <a:spcPts val="675"/>
              </a:spcBef>
              <a:spcAft>
                <a:spcPts val="0"/>
              </a:spcAft>
              <a:buSzPts val="1721"/>
              <a:buChar char="⚫"/>
              <a:defRPr/>
            </a:lvl1pPr>
            <a:lvl2pPr marL="1219140" lvl="1" indent="-402569" rtl="0">
              <a:spcBef>
                <a:spcPts val="551"/>
              </a:spcBef>
              <a:spcAft>
                <a:spcPts val="0"/>
              </a:spcAft>
              <a:buSzPts val="1155"/>
              <a:buChar char="⚪"/>
              <a:defRPr/>
            </a:lvl2pPr>
            <a:lvl3pPr marL="1828709" lvl="2" indent="-400029" rtl="0">
              <a:spcBef>
                <a:spcPts val="500"/>
              </a:spcBef>
              <a:spcAft>
                <a:spcPts val="0"/>
              </a:spcAft>
              <a:buSzPts val="1125"/>
              <a:buChar char="⯍"/>
              <a:defRPr/>
            </a:lvl3pPr>
            <a:lvl4pPr marL="2438278" lvl="3" indent="-393681" rtl="0">
              <a:spcBef>
                <a:spcPts val="500"/>
              </a:spcBef>
              <a:spcAft>
                <a:spcPts val="0"/>
              </a:spcAft>
              <a:buSzPts val="1050"/>
              <a:buChar char="🞆"/>
              <a:defRPr/>
            </a:lvl4pPr>
            <a:lvl5pPr marL="3047848" lvl="4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3657418" lvl="5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4266987" lvl="6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4876557" lvl="7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5486126" lvl="8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8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0515600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1"/>
            <a:ext cx="10515600" cy="421441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186885"/>
            <a:ext cx="12218977" cy="70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6" y="6284782"/>
            <a:ext cx="2066548" cy="4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6A8-22BE-224B-A61F-8897E3C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AADCE-8FC1-D544-A866-6E78076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6062-9F19-9249-BC01-E5FD77C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E8D9-DEED-DE40-9219-E81C090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C673-4F62-304E-AD41-18B59C45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58BDE-0B6A-AC4D-9B03-1200FB25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A3DD-67A6-4D4A-A35F-01A4D4D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7883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721"/>
              <a:buChar char="⚫"/>
              <a:defRPr/>
            </a:lvl1pPr>
            <a:lvl2pPr marL="914400" lvl="1" indent="-301942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55"/>
              <a:buChar char="⚪"/>
              <a:defRPr/>
            </a:lvl2pPr>
            <a:lvl3pPr marL="1371600" lvl="2" indent="-3000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Char char="⯍"/>
              <a:defRPr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?"/>
              <a:defRPr/>
            </a:lvl4pPr>
            <a:lvl5pPr marL="2286000" lvl="4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25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Raleway SemiBold"/>
              <a:buNone/>
              <a:defRPr sz="4399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ftr" idx="11"/>
          </p:nvPr>
        </p:nvSpPr>
        <p:spPr>
          <a:xfrm>
            <a:off x="151388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>
            <a:spLocks noGrp="1"/>
          </p:cNvSpPr>
          <p:nvPr>
            <p:ph type="sldNum" idx="12"/>
          </p:nvPr>
        </p:nvSpPr>
        <p:spPr>
          <a:xfrm>
            <a:off x="-231349" y="255588"/>
            <a:ext cx="838200" cy="365125"/>
          </a:xfrm>
          <a:prstGeom prst="roundRect">
            <a:avLst>
              <a:gd name="adj" fmla="val 10797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/>
              </a:defRPr>
            </a:lvl1pPr>
            <a:lvl2pPr>
              <a:defRPr>
                <a:latin typeface="Avenir Next LT Pro"/>
              </a:defRPr>
            </a:lvl2pPr>
            <a:lvl3pPr>
              <a:defRPr>
                <a:latin typeface="Avenir Next LT Pro"/>
              </a:defRPr>
            </a:lvl3pPr>
            <a:lvl4pPr>
              <a:defRPr>
                <a:latin typeface="Avenir Next LT Pro"/>
              </a:defRPr>
            </a:lvl4pPr>
            <a:lvl5pPr>
              <a:defRPr>
                <a:latin typeface="Avenir Next LT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335280"/>
            <a:ext cx="12192000" cy="7193280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5180" y="2707281"/>
            <a:ext cx="0" cy="228382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2" y="2544174"/>
            <a:ext cx="4801940" cy="1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96000"/>
            <a:ext cx="12192000" cy="771800"/>
          </a:xfrm>
          <a:prstGeom prst="rect">
            <a:avLst/>
          </a:prstGeom>
          <a:solidFill>
            <a:srgbClr val="0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40361"/>
            <a:ext cx="12192000" cy="705028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2" y="6165912"/>
            <a:ext cx="1935479" cy="6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4" r:id="rId2"/>
    <p:sldLayoutId id="214748370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7" r:id="rId5"/>
    <p:sldLayoutId id="214748370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455353&amp;tag=1" TargetMode="External"/><Relationship Id="rId2" Type="http://schemas.openxmlformats.org/officeDocument/2006/relationships/hyperlink" Target="https://ieeexplore.ieee.org/stamp/stamp.jsp?arnumber=9120939&amp;tag=1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ieeexplore.ieee.org/document/9264052?denied=" TargetMode="External"/><Relationship Id="rId5" Type="http://schemas.openxmlformats.org/officeDocument/2006/relationships/hyperlink" Target="https://www.researchgate.net/publication/344018753_Automatic_Hate_Speech_Detection_using_Machine_Learning_A_Comparative_Study" TargetMode="External"/><Relationship Id="rId4" Type="http://schemas.openxmlformats.org/officeDocument/2006/relationships/hyperlink" Target="https://ieeexplore.ieee.org/stamp/stamp.jsp?arnumber=866907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9120939&amp;tag=1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8669073" TargetMode="External"/><Relationship Id="rId2" Type="http://schemas.openxmlformats.org/officeDocument/2006/relationships/hyperlink" Target="https://ieeexplore.ieee.org/stamp/stamp.jsp?arnumber=9455353&amp;tag=1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264052?denied=" TargetMode="External"/><Relationship Id="rId2" Type="http://schemas.openxmlformats.org/officeDocument/2006/relationships/hyperlink" Target="https://www.researchgate.net/publication/344018753_Automatic_Hate_Speech_Detection_using_Machine_Learning_A_Comparative_Study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164592"/>
            <a:ext cx="12235905" cy="7022592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2210457" y="1820856"/>
            <a:ext cx="7771086" cy="61555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/>
              </a:rPr>
              <a:t>SecureComment: </a:t>
            </a:r>
            <a:r>
              <a:rPr lang="en-US" sz="3200" i="1" dirty="0">
                <a:solidFill>
                  <a:schemeClr val="bg1"/>
                </a:solidFill>
                <a:latin typeface="Georgia"/>
              </a:rPr>
              <a:t>Safeguarding Online Discussions with Intelligent Toxic Comment Filtering </a:t>
            </a:r>
          </a:p>
          <a:p>
            <a:pPr algn="ctr"/>
            <a:endParaRPr lang="en-US" sz="3200" i="1" dirty="0">
              <a:solidFill>
                <a:schemeClr val="bg1"/>
              </a:solidFill>
              <a:latin typeface="Georgia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Number 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AM.EN.U4CSE20072 : Tekula Samhitha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AM.EN.U4CSE20238 : K Naveen Kumar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AM.EN.U4CSE20261 : R Reddy Kowshik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AM.EN.U4CSE20270 : V Subhash Kovid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Georgia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algn="ctr"/>
            <a:endParaRPr lang="en-US" sz="4000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7730090" y="4032183"/>
            <a:ext cx="62676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CA7</a:t>
            </a:r>
          </a:p>
        </p:txBody>
      </p:sp>
      <p:pic>
        <p:nvPicPr>
          <p:cNvPr id="11" name="Google Shape;154;p22" descr="A picture containing person, white&#10;&#10;Description automatically generated">
            <a:extLst>
              <a:ext uri="{FF2B5EF4-FFF2-40B4-BE49-F238E27FC236}">
                <a16:creationId xmlns:a16="http://schemas.microsoft.com/office/drawing/2014/main" id="{8B1E97CD-116B-7461-F600-62BBBFA559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568" t="1834" r="17645" b="33811"/>
          <a:stretch/>
        </p:blipFill>
        <p:spPr>
          <a:xfrm>
            <a:off x="5460013" y="169962"/>
            <a:ext cx="1614626" cy="1494417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890;p24">
            <a:extLst>
              <a:ext uri="{FF2B5EF4-FFF2-40B4-BE49-F238E27FC236}">
                <a16:creationId xmlns:a16="http://schemas.microsoft.com/office/drawing/2014/main" id="{D350A223-BAD9-4EAB-F348-A9D801421B4A}"/>
              </a:ext>
            </a:extLst>
          </p:cNvPr>
          <p:cNvSpPr txBox="1"/>
          <p:nvPr/>
        </p:nvSpPr>
        <p:spPr>
          <a:xfrm>
            <a:off x="298748" y="6571294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66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CBB98-8FC3-0E3F-3691-100A69F5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75584"/>
            <a:ext cx="10515600" cy="4908082"/>
          </a:xfrm>
        </p:spPr>
        <p:txBody>
          <a:bodyPr>
            <a:normAutofit/>
          </a:bodyPr>
          <a:lstStyle/>
          <a:p>
            <a:r>
              <a:rPr lang="en-US" sz="2000" b="1" dirty="0"/>
              <a:t>Explored Different Models:</a:t>
            </a:r>
          </a:p>
          <a:p>
            <a:pPr lvl="1"/>
            <a:r>
              <a:rPr lang="en-US" sz="2000" dirty="0"/>
              <a:t>Tried out four additional models: linear regression, random forest, ensemble model with voting classifier, and ensemble model with stacking classifier.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Comparison of Models:</a:t>
            </a:r>
          </a:p>
          <a:p>
            <a:pPr lvl="1"/>
            <a:r>
              <a:rPr lang="en-US" sz="2000" dirty="0"/>
              <a:t>Evaluated and compared the performance of these models using evaluation metrics like accuracy, F1 score, precision and recall seeing how well each one works.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Implementation of Evaluation Metrics:</a:t>
            </a:r>
          </a:p>
          <a:p>
            <a:pPr lvl="1"/>
            <a:r>
              <a:rPr lang="en-US" sz="2000" dirty="0"/>
              <a:t>Added various ways to measure how good the models are, such as confusion matrix, AUC, ROC curves, and log loss, into the code.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87F28-DA0E-FB72-5681-4A18E2BA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Progress After First Review</a:t>
            </a:r>
          </a:p>
        </p:txBody>
      </p:sp>
    </p:spTree>
    <p:extLst>
      <p:ext uri="{BB962C8B-B14F-4D97-AF65-F5344CB8AC3E}">
        <p14:creationId xmlns:p14="http://schemas.microsoft.com/office/powerpoint/2010/main" val="214321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Design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C81BA-7B4E-FC6C-3F92-107EFDB15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92" y="859064"/>
            <a:ext cx="7362415" cy="4908550"/>
          </a:xfrm>
        </p:spPr>
      </p:pic>
    </p:spTree>
    <p:extLst>
      <p:ext uri="{BB962C8B-B14F-4D97-AF65-F5344CB8AC3E}">
        <p14:creationId xmlns:p14="http://schemas.microsoft.com/office/powerpoint/2010/main" val="277507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1" y="1227302"/>
            <a:ext cx="9673714" cy="49080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Algorithm 1: Random Forest Classifier</a:t>
            </a:r>
          </a:p>
          <a:p>
            <a:pPr lvl="1"/>
            <a:r>
              <a:rPr lang="en-US" sz="2000" b="0" i="0" dirty="0">
                <a:effectLst/>
              </a:rPr>
              <a:t>Toxic comments often exhibit intricate patterns and context. The Random Forest algorithm's ensemble of decision trees allows us to capture these nuances.</a:t>
            </a:r>
          </a:p>
          <a:p>
            <a:pPr lvl="1"/>
            <a:r>
              <a:rPr lang="en-US" sz="2000" b="0" i="0" dirty="0">
                <a:effectLst/>
              </a:rPr>
              <a:t>By aggregating the predictions of multiple decision trees, we enhance the model's accuracy and mitigate the risk of overfitting.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5A066B3-484C-2E63-966C-FFE56D15C09F}"/>
              </a:ext>
            </a:extLst>
          </p:cNvPr>
          <p:cNvSpPr txBox="1">
            <a:spLocks/>
          </p:cNvSpPr>
          <p:nvPr/>
        </p:nvSpPr>
        <p:spPr>
          <a:xfrm>
            <a:off x="461771" y="3429000"/>
            <a:ext cx="1051560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Algorithm 2: Support Vector Machine (SVM)</a:t>
            </a:r>
          </a:p>
          <a:p>
            <a:pPr lvl="1"/>
            <a:r>
              <a:rPr lang="en-US" sz="2000" dirty="0"/>
              <a:t>Toxic comment detection involves distinguishing between toxic and non-toxic comments, a classic binary classification problem.</a:t>
            </a:r>
          </a:p>
          <a:p>
            <a:pPr lvl="1"/>
            <a:r>
              <a:rPr lang="en-US" sz="2000" dirty="0"/>
              <a:t>SVM's ability to find the optimal hyperplane that maximizes the margin between classes ensures robust classification, especially when dealing with nonlinear data.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739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5" y="1251642"/>
            <a:ext cx="9673714" cy="4908082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</a:rPr>
              <a:t>Algorithm 3: Logistic Regression</a:t>
            </a:r>
          </a:p>
          <a:p>
            <a:pPr lvl="1"/>
            <a:r>
              <a:rPr lang="en-US" sz="2000" b="0" i="0" dirty="0">
                <a:effectLst/>
              </a:rPr>
              <a:t>Logistic Regression in our code serves as a foundational model, revealing linear relationships to establish feature importance in binary classification tasks. </a:t>
            </a:r>
          </a:p>
          <a:p>
            <a:pPr lvl="1"/>
            <a:r>
              <a:rPr lang="en-US" sz="2000" b="0" i="0" dirty="0">
                <a:effectLst/>
              </a:rPr>
              <a:t>This algorithm provides insights into the contribution of each feature, aiding in understanding toxicity indicators.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5A066B3-484C-2E63-966C-FFE56D15C09F}"/>
              </a:ext>
            </a:extLst>
          </p:cNvPr>
          <p:cNvSpPr txBox="1">
            <a:spLocks/>
          </p:cNvSpPr>
          <p:nvPr/>
        </p:nvSpPr>
        <p:spPr>
          <a:xfrm>
            <a:off x="470915" y="3429000"/>
            <a:ext cx="1051560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effectLst/>
              </a:rPr>
              <a:t>Algorithm 4: K-Nearest Neighbors (KNN)</a:t>
            </a:r>
            <a:endParaRPr lang="en-US" sz="2000" dirty="0"/>
          </a:p>
          <a:p>
            <a:pPr lvl="1"/>
            <a:r>
              <a:rPr lang="en-US" sz="2000" dirty="0"/>
              <a:t>The K-Nearest Neighbors algorithm, applied in our code, identifies toxicity clusters in localized regions. </a:t>
            </a:r>
          </a:p>
          <a:p>
            <a:pPr lvl="1"/>
            <a:r>
              <a:rPr lang="en-US" sz="2000" dirty="0"/>
              <a:t>This approach is beneficial when toxic comments exhibit specific spatial patterns, allowing the model to capture local nuances for improved performance.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45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40135"/>
            <a:ext cx="9673714" cy="4908082"/>
          </a:xfrm>
        </p:spPr>
        <p:txBody>
          <a:bodyPr>
            <a:normAutofit/>
          </a:bodyPr>
          <a:lstStyle/>
          <a:p>
            <a:r>
              <a:rPr lang="en-IN" sz="2000" b="1" i="0" dirty="0">
                <a:effectLst/>
              </a:rPr>
              <a:t>Algorithm 5: Voting Classifier</a:t>
            </a:r>
          </a:p>
          <a:p>
            <a:pPr lvl="1"/>
            <a:r>
              <a:rPr lang="en-US" sz="2000" i="0" dirty="0">
                <a:effectLst/>
              </a:rPr>
              <a:t>The Voting Classifier in our code combines predictions from diverse models, including SVC, Logistic Regression, and Random Forest. </a:t>
            </a:r>
          </a:p>
          <a:p>
            <a:pPr lvl="1"/>
            <a:r>
              <a:rPr lang="en-US" sz="2000" i="0" dirty="0">
                <a:effectLst/>
              </a:rPr>
              <a:t>This ensemble approach aims to achieve a more robust and balanced toxic comment classification by leveraging the strengths of multiple algorithms.</a:t>
            </a:r>
            <a:endParaRPr lang="en-IN" sz="2000" i="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5A066B3-484C-2E63-966C-FFE56D15C09F}"/>
              </a:ext>
            </a:extLst>
          </p:cNvPr>
          <p:cNvSpPr txBox="1">
            <a:spLocks/>
          </p:cNvSpPr>
          <p:nvPr/>
        </p:nvSpPr>
        <p:spPr>
          <a:xfrm>
            <a:off x="470915" y="3429000"/>
            <a:ext cx="1051560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i="0" dirty="0">
                <a:effectLst/>
              </a:rPr>
              <a:t>Algorithm 6: Stacking Classifier</a:t>
            </a:r>
          </a:p>
          <a:p>
            <a:pPr lvl="1"/>
            <a:r>
              <a:rPr lang="en-IN" sz="2000" b="0" i="0" dirty="0">
                <a:effectLst/>
              </a:rPr>
              <a:t>Our Stacking Classifier introduces a meta-model that combines predictions from base models (Random Forest, KNN, SVC, Logistic Regression). </a:t>
            </a:r>
          </a:p>
          <a:p>
            <a:pPr lvl="1"/>
            <a:r>
              <a:rPr lang="en-IN" sz="2000" b="0" i="0" dirty="0">
                <a:effectLst/>
              </a:rPr>
              <a:t>This stacking approach enhances adaptability to intricate toxicity patterns, contributing to a comprehensive toxic comment detection framework.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552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DE5E60-184F-C507-B5E5-4A62823D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74959"/>
            <a:ext cx="11731751" cy="49080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have used twitter dataset.</a:t>
            </a:r>
          </a:p>
          <a:p>
            <a:pPr>
              <a:spcAft>
                <a:spcPts val="1800"/>
              </a:spcAft>
            </a:pPr>
            <a:r>
              <a:rPr lang="en-US" sz="2000" b="1" i="0" dirty="0">
                <a:effectLst/>
              </a:rPr>
              <a:t>Types of Experiments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effectLst/>
              </a:rPr>
              <a:t>Algorithm Selection:</a:t>
            </a:r>
            <a:r>
              <a:rPr lang="en-US" sz="2000" b="0" i="0" dirty="0">
                <a:effectLst/>
              </a:rPr>
              <a:t> Explored a diverse set of machine learning algorithms, including Random Forest, Support Vector Classifier, Logistic Regression, K-Nearest Neighbors, Voting Classifier, and Stacking Classifier.</a:t>
            </a:r>
          </a:p>
          <a:p>
            <a:pPr marL="742950" lvl="1" indent="-285750" algn="l">
              <a:spcBef>
                <a:spcPts val="1200"/>
              </a:spcBef>
              <a:buFont typeface="+mj-lt"/>
              <a:buAutoNum type="arabicPeriod"/>
            </a:pPr>
            <a:r>
              <a:rPr lang="en-US" sz="2000" b="1" i="0" dirty="0">
                <a:effectLst/>
              </a:rPr>
              <a:t>Feature Extraction Techniques:</a:t>
            </a:r>
            <a:r>
              <a:rPr lang="en-US" sz="2000" b="0" i="0" dirty="0">
                <a:effectLst/>
              </a:rPr>
              <a:t> Utilized Count Vectorization and TF-IDF Vectorization for converting text data into numerical format, capturing essential features for toxicity classification.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  <a:p>
            <a:pPr>
              <a:spcAft>
                <a:spcPts val="1800"/>
              </a:spcAft>
            </a:pPr>
            <a:r>
              <a:rPr lang="en-US" sz="2000" b="1" dirty="0"/>
              <a:t>The Evaluation Metrics Used</a:t>
            </a:r>
          </a:p>
          <a:p>
            <a:pPr lvl="1"/>
            <a:r>
              <a:rPr lang="en-US" sz="2000" b="1" dirty="0"/>
              <a:t>Performance Metrics: </a:t>
            </a:r>
            <a:r>
              <a:rPr lang="en-US" sz="2000" dirty="0"/>
              <a:t>Evaluated algorithms using precision, recall, and F1 score to measure their effectiveness in distinguishing toxic and non-toxic comments.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Additional Metrics: </a:t>
            </a:r>
            <a:r>
              <a:rPr lang="en-US" sz="2000" dirty="0"/>
              <a:t>Analyzed accuracy, log loss, and receiver operating characteristic (ROC) curves to gain comprehensive insights into algorithm performance.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4266F-EC5D-621B-8760-C5ECACFA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7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0AFA79-30A4-D92E-1940-394A923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and 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818B8A-575E-1C9F-8384-C982275B5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15371"/>
              </p:ext>
            </p:extLst>
          </p:nvPr>
        </p:nvGraphicFramePr>
        <p:xfrm>
          <a:off x="320040" y="3155175"/>
          <a:ext cx="11548872" cy="254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26">
                  <a:extLst>
                    <a:ext uri="{9D8B030D-6E8A-4147-A177-3AD203B41FA5}">
                      <a16:colId xmlns:a16="http://schemas.microsoft.com/office/drawing/2014/main" val="3174858268"/>
                    </a:ext>
                  </a:extLst>
                </a:gridCol>
                <a:gridCol w="1059561">
                  <a:extLst>
                    <a:ext uri="{9D8B030D-6E8A-4147-A177-3AD203B41FA5}">
                      <a16:colId xmlns:a16="http://schemas.microsoft.com/office/drawing/2014/main" val="3200973414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1490301980"/>
                    </a:ext>
                  </a:extLst>
                </a:gridCol>
                <a:gridCol w="1985391">
                  <a:extLst>
                    <a:ext uri="{9D8B030D-6E8A-4147-A177-3AD203B41FA5}">
                      <a16:colId xmlns:a16="http://schemas.microsoft.com/office/drawing/2014/main" val="836373847"/>
                    </a:ext>
                  </a:extLst>
                </a:gridCol>
                <a:gridCol w="1831086">
                  <a:extLst>
                    <a:ext uri="{9D8B030D-6E8A-4147-A177-3AD203B41FA5}">
                      <a16:colId xmlns:a16="http://schemas.microsoft.com/office/drawing/2014/main" val="781164983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2663345764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4230284700"/>
                    </a:ext>
                  </a:extLst>
                </a:gridCol>
              </a:tblGrid>
              <a:tr h="913486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Metric</a:t>
                      </a:r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SVC</a:t>
                      </a:r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Neighbors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extLst>
                  <a:ext uri="{0D108BD9-81ED-4DB2-BD59-A6C34878D82A}">
                    <a16:rowId xmlns:a16="http://schemas.microsoft.com/office/drawing/2014/main" val="3188914977"/>
                  </a:ext>
                </a:extLst>
              </a:tr>
              <a:tr h="543154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0.77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1.00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0.87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0.75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0.90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0.89</a:t>
                      </a:r>
                    </a:p>
                  </a:txBody>
                  <a:tcPr marL="123444" marR="123444" marT="61722" marB="61722"/>
                </a:tc>
                <a:extLst>
                  <a:ext uri="{0D108BD9-81ED-4DB2-BD59-A6C34878D82A}">
                    <a16:rowId xmlns:a16="http://schemas.microsoft.com/office/drawing/2014/main" val="4055096157"/>
                  </a:ext>
                </a:extLst>
              </a:tr>
              <a:tr h="543154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0.51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0.19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0.41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0.03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0.38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0.52</a:t>
                      </a:r>
                    </a:p>
                  </a:txBody>
                  <a:tcPr marL="123444" marR="123444" marT="61722" marB="61722"/>
                </a:tc>
                <a:extLst>
                  <a:ext uri="{0D108BD9-81ED-4DB2-BD59-A6C34878D82A}">
                    <a16:rowId xmlns:a16="http://schemas.microsoft.com/office/drawing/2014/main" val="2232977883"/>
                  </a:ext>
                </a:extLst>
              </a:tr>
              <a:tr h="543154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IN" sz="2400"/>
                    </a:p>
                  </a:txBody>
                  <a:tcPr marL="123444" marR="123444" marT="61722" marB="61722"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0.62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0.32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0.56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0.06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0.54</a:t>
                      </a:r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0.66</a:t>
                      </a:r>
                    </a:p>
                  </a:txBody>
                  <a:tcPr marL="123444" marR="123444" marT="61722" marB="61722"/>
                </a:tc>
                <a:extLst>
                  <a:ext uri="{0D108BD9-81ED-4DB2-BD59-A6C34878D82A}">
                    <a16:rowId xmlns:a16="http://schemas.microsoft.com/office/drawing/2014/main" val="48158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90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0AFA79-30A4-D92E-1940-394A923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and Results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B770B6-BB76-8F40-F2FF-E4F070C7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312" y="640080"/>
            <a:ext cx="707058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0AFA79-30A4-D92E-1940-394A923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and Results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0D4A2-67F9-F9DB-AD16-268B99F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6" t="1302" r="1130" b="659"/>
          <a:stretch/>
        </p:blipFill>
        <p:spPr>
          <a:xfrm>
            <a:off x="4849573" y="712344"/>
            <a:ext cx="6845603" cy="54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7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0AFA79-30A4-D92E-1940-394A923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</a:rPr>
              <a:t>Experiments and Results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AA73A-0FBE-C760-2094-B9BD173E0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"/>
          <a:stretch/>
        </p:blipFill>
        <p:spPr>
          <a:xfrm>
            <a:off x="292608" y="2864855"/>
            <a:ext cx="3758184" cy="312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45BD1-E7A3-3FCF-742F-4F9D81A7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850762"/>
            <a:ext cx="3758184" cy="31380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895C1-77C9-8D5A-A318-68F2ED8A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85" b="1"/>
          <a:stretch/>
        </p:blipFill>
        <p:spPr>
          <a:xfrm>
            <a:off x="8141208" y="2883142"/>
            <a:ext cx="3758184" cy="31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6CCA71-8852-C51B-0B11-A7AB22D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AFE66-B1D3-9ED9-5540-26F2CC84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6" y="1102975"/>
            <a:ext cx="11768328" cy="490808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 today's digital age, online communication platforms are increasingly pivotal, emphasizing the urgent need for a secure and respectful online environment.</a:t>
            </a: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Toxic comments, hate speech, and harassment on online platforms can create hostile environments, posing potential harm to users.</a:t>
            </a: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Developing effective filtration systems is crucial to combat negative impacts, fostering civil discourse and making online spaces more inclusive.</a:t>
            </a: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Toxic comment filters leverage cutting-edge technologies like natural language processing and machine learning.</a:t>
            </a: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These filters play a pivotal role in removing harmful content, contributing to a safer and more respectful digital environment.</a:t>
            </a: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project presents an opportunity to innovate and utilize advanced technologies for creating solutions that enhance online safety and encourage constructive conversations.</a:t>
            </a:r>
            <a:endParaRPr lang="en-IN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33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0AFA79-30A4-D92E-1940-394A923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</a:rPr>
              <a:t>Experiments and Results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DAD71-7334-D245-3B55-24FC219F5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"/>
          <a:stretch/>
        </p:blipFill>
        <p:spPr>
          <a:xfrm>
            <a:off x="4214609" y="2855460"/>
            <a:ext cx="3758184" cy="311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0C757-08DF-4D6C-1514-9B1586B3B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5" b="1"/>
          <a:stretch/>
        </p:blipFill>
        <p:spPr>
          <a:xfrm>
            <a:off x="228213" y="2855460"/>
            <a:ext cx="3758184" cy="3092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E7FCD3-F0FD-2251-FBEE-8EA27B5D3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855460"/>
            <a:ext cx="3758184" cy="3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70BF68-238F-11BD-61EA-AC27FEA2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5" y="1051560"/>
            <a:ext cx="10622280" cy="5358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</a:rPr>
              <a:t>Findings and Inferences</a:t>
            </a:r>
            <a:endParaRPr lang="en-US" sz="2000" b="0" i="0" dirty="0">
              <a:effectLst/>
            </a:endParaRPr>
          </a:p>
          <a:p>
            <a:pPr algn="l"/>
            <a:r>
              <a:rPr lang="en-US" sz="2000" b="1" dirty="0">
                <a:effectLst/>
              </a:rPr>
              <a:t>Random Forest Classifier:</a:t>
            </a:r>
          </a:p>
          <a:p>
            <a:pPr lvl="1"/>
            <a:r>
              <a:rPr lang="en-US" sz="2000" b="0" i="0" dirty="0">
                <a:effectLst/>
              </a:rPr>
              <a:t>Captures intricate patterns in toxic comments.</a:t>
            </a:r>
          </a:p>
          <a:p>
            <a:pPr lvl="1"/>
            <a:r>
              <a:rPr lang="en-US" sz="2000" b="0" i="0" dirty="0">
                <a:effectLst/>
              </a:rPr>
              <a:t>Ensembles decision trees for enhanced accuracy and reduced overfitting.</a:t>
            </a:r>
          </a:p>
          <a:p>
            <a:pPr algn="l"/>
            <a:r>
              <a:rPr lang="en-US" sz="2000" b="1" dirty="0">
                <a:effectLst/>
              </a:rPr>
              <a:t>Support Vector Machine (SVM):</a:t>
            </a:r>
          </a:p>
          <a:p>
            <a:pPr lvl="1"/>
            <a:r>
              <a:rPr lang="en-US" sz="2000" b="0" i="0" dirty="0">
                <a:effectLst/>
              </a:rPr>
              <a:t>Effective for binary classification, distinguishing toxic from non-toxic comments.</a:t>
            </a:r>
          </a:p>
          <a:p>
            <a:pPr lvl="1"/>
            <a:r>
              <a:rPr lang="en-US" sz="2000" b="0" i="0" dirty="0">
                <a:effectLst/>
              </a:rPr>
              <a:t>Utilizes an optimal hyperplane to maximize the margin between classes.</a:t>
            </a:r>
          </a:p>
          <a:p>
            <a:pPr algn="l"/>
            <a:r>
              <a:rPr lang="en-US" sz="2000" b="1" dirty="0">
                <a:effectLst/>
              </a:rPr>
              <a:t>Logistic Regression:</a:t>
            </a:r>
          </a:p>
          <a:p>
            <a:pPr lvl="1"/>
            <a:r>
              <a:rPr lang="en-US" sz="2000" b="0" i="0" dirty="0">
                <a:effectLst/>
              </a:rPr>
              <a:t>Applied for its simplicity and efficiency in binary classification.</a:t>
            </a:r>
          </a:p>
          <a:p>
            <a:pPr lvl="1"/>
            <a:r>
              <a:rPr lang="en-US" sz="2000" b="0" i="0" dirty="0">
                <a:effectLst/>
              </a:rPr>
              <a:t>Suitable for analyzing the relationship between features and the binary outcome.</a:t>
            </a:r>
            <a:endParaRPr lang="en-US" sz="2000" dirty="0"/>
          </a:p>
          <a:p>
            <a:pPr algn="l"/>
            <a:r>
              <a:rPr lang="en-US" sz="2000" b="1" dirty="0">
                <a:effectLst/>
              </a:rPr>
              <a:t>K-Nearest Neighbors (KNN):</a:t>
            </a:r>
          </a:p>
          <a:p>
            <a:pPr lvl="1"/>
            <a:r>
              <a:rPr lang="en-US" sz="2000" b="0" i="0" dirty="0">
                <a:effectLst/>
              </a:rPr>
              <a:t>Utilized for simplicity and effectiveness in classifying data points based on neighbors.</a:t>
            </a:r>
          </a:p>
          <a:p>
            <a:pPr lvl="1"/>
            <a:r>
              <a:rPr lang="en-US" sz="2000" b="0" i="0" dirty="0">
                <a:effectLst/>
              </a:rPr>
              <a:t>Requires no training phase, making it computationally efficient.</a:t>
            </a:r>
          </a:p>
          <a:p>
            <a:endParaRPr lang="en-US" sz="2400" b="0" i="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245E-5106-AC1D-8A5C-ACAF43D2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00959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70BF68-238F-11BD-61EA-AC27FEA2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79" y="1099286"/>
            <a:ext cx="11818621" cy="527523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/>
              </a:rPr>
              <a:t>Voting Classifier:</a:t>
            </a:r>
          </a:p>
          <a:p>
            <a:pPr lvl="1"/>
            <a:r>
              <a:rPr lang="en-US" sz="2000" b="0" i="0" dirty="0">
                <a:effectLst/>
              </a:rPr>
              <a:t>Ensemble of multiple classifiers (SVM, Logistic Regression, Random Forest).</a:t>
            </a:r>
          </a:p>
          <a:p>
            <a:pPr lvl="1"/>
            <a:r>
              <a:rPr lang="en-US" sz="2000" b="0" i="0" dirty="0">
                <a:effectLst/>
              </a:rPr>
              <a:t>Combines individual models for improved overall performance.</a:t>
            </a:r>
          </a:p>
          <a:p>
            <a:pPr algn="l"/>
            <a:r>
              <a:rPr lang="en-US" sz="2000" b="1" dirty="0">
                <a:effectLst/>
              </a:rPr>
              <a:t>Stacking Classifier:</a:t>
            </a:r>
          </a:p>
          <a:p>
            <a:pPr lvl="1"/>
            <a:r>
              <a:rPr lang="en-US" sz="2000" b="0" i="0" dirty="0">
                <a:effectLst/>
              </a:rPr>
              <a:t>Employs multiple base models (Random Forest, KNN, SVM, Logistic Regression) and a meta-model.</a:t>
            </a:r>
          </a:p>
          <a:p>
            <a:pPr lvl="1"/>
            <a:r>
              <a:rPr lang="en-US" sz="2000" b="0" i="0" dirty="0">
                <a:effectLst/>
              </a:rPr>
              <a:t>Enhances predictive performance through a layered model architecture.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State the practical implications</a:t>
            </a:r>
          </a:p>
          <a:p>
            <a:pPr algn="l"/>
            <a:r>
              <a:rPr lang="en-IN" sz="2000" b="1" dirty="0">
                <a:effectLst/>
              </a:rPr>
              <a:t>Accuracy Comparison Bar Graph:</a:t>
            </a:r>
          </a:p>
          <a:p>
            <a:pPr lvl="1"/>
            <a:r>
              <a:rPr lang="en-IN" sz="2000" b="0" i="0" dirty="0">
                <a:effectLst/>
              </a:rPr>
              <a:t>Compares accuracy, providing a visual representation of model performance.</a:t>
            </a:r>
          </a:p>
          <a:p>
            <a:pPr algn="l"/>
            <a:r>
              <a:rPr lang="en-IN" sz="2000" b="1" dirty="0">
                <a:effectLst/>
              </a:rPr>
              <a:t>Model Comparison Metrics:</a:t>
            </a:r>
          </a:p>
          <a:p>
            <a:pPr lvl="1"/>
            <a:r>
              <a:rPr lang="en-IN" sz="2000" b="0" i="0" dirty="0">
                <a:effectLst/>
              </a:rPr>
              <a:t>Displays precision, recall, and F1 score for detailed model performance analysis.</a:t>
            </a:r>
          </a:p>
          <a:p>
            <a:pPr marL="0" indent="0">
              <a:buNone/>
            </a:pPr>
            <a:endParaRPr lang="en-IN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245E-5106-AC1D-8A5C-ACAF43D2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2792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5855C8-39BC-DE99-1E12-E8BCD821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" y="1150990"/>
            <a:ext cx="11632830" cy="533210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000" b="1" i="0" dirty="0">
                <a:effectLst/>
              </a:rPr>
              <a:t> Originality/Uniqueness of Your Project:</a:t>
            </a:r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This project stands out in its comprehensive approach to toxic comment classification, incorporating a diverse set of machine learning algorithms.</a:t>
            </a:r>
          </a:p>
          <a:p>
            <a:pPr lvl="1">
              <a:spcBef>
                <a:spcPts val="1200"/>
              </a:spcBef>
            </a:pPr>
            <a:r>
              <a:rPr lang="en-US" sz="2000" b="0" i="0" dirty="0">
                <a:effectLst/>
              </a:rPr>
              <a:t>The utilization of ensemble methods, such as Voting and Stacking Classifiers, showcases an innovative approach to enhancing classification accuracy.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sz="2000" b="0" i="0" dirty="0">
              <a:effectLst/>
            </a:endParaRPr>
          </a:p>
          <a:p>
            <a:pPr algn="l">
              <a:spcAft>
                <a:spcPts val="1800"/>
              </a:spcAft>
            </a:pPr>
            <a:r>
              <a:rPr lang="en-US" sz="2000" b="1" i="0" dirty="0">
                <a:effectLst/>
              </a:rPr>
              <a:t> Practical Implications of the Work:</a:t>
            </a:r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The practical implications are significant, contributing to online content moderation and creating safer digital spaces.</a:t>
            </a:r>
          </a:p>
          <a:p>
            <a:pPr lvl="1">
              <a:spcBef>
                <a:spcPts val="1200"/>
              </a:spcBef>
            </a:pPr>
            <a:r>
              <a:rPr lang="en-US" sz="2000" b="0" i="0" dirty="0">
                <a:effectLst/>
              </a:rPr>
              <a:t>The models developed exhibit practical usability in identifying and filtering toxic comments, aiding in the improvement of online discourse.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E65CD-615B-52A3-74D9-504C9731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91791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48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5855C8-39BC-DE99-1E12-E8BCD821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" y="1115231"/>
            <a:ext cx="11632830" cy="5332106"/>
          </a:xfrm>
        </p:spPr>
        <p:txBody>
          <a:bodyPr>
            <a:no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2000" b="1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Current Limitations in the Work:</a:t>
            </a:r>
            <a:r>
              <a:rPr lang="en-US" sz="2000" b="0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 </a:t>
            </a:r>
            <a:endParaRPr lang="en-IN" sz="20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The models may encounter challenges in adapting to rapidly evolving language trends and emerging expressions, potentially impacting their real-time effectiveness.</a:t>
            </a:r>
            <a:endParaRPr lang="en-IN" sz="20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Continuous monitoring and updates are essential to address the evolving landscape of online communication effectively.</a:t>
            </a:r>
          </a:p>
          <a:p>
            <a:pPr marL="457200" indent="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2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</a:pPr>
            <a:r>
              <a:rPr lang="en-US" sz="2000" b="1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Future Scope:</a:t>
            </a:r>
            <a:endParaRPr lang="en-IN" sz="20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Future work could involve continuous model refinement to adapt to evolving online language patterns.</a:t>
            </a:r>
            <a:endParaRPr lang="en-IN" sz="20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+mn-ea"/>
                <a:cs typeface="+mn-cs"/>
              </a:rPr>
              <a:t>Exploration of deep learning techniques or transformer-based models may further enhance the project's capabilities.</a:t>
            </a:r>
            <a:endParaRPr lang="en-IN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E65CD-615B-52A3-74D9-504C9731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91791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819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0D22F-8881-378B-D731-088B85AF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360037"/>
            <a:ext cx="10752802" cy="5275236"/>
          </a:xfrm>
        </p:spPr>
        <p:txBody>
          <a:bodyPr>
            <a:normAutofit/>
          </a:bodyPr>
          <a:lstStyle/>
          <a:p>
            <a:r>
              <a:rPr lang="en-US" sz="1800" dirty="0"/>
              <a:t>[1] Rahul,</a:t>
            </a:r>
            <a:r>
              <a:rPr lang="en-IN" sz="1800" dirty="0">
                <a:latin typeface="Georgia" panose="02040502050405020303" pitchFamily="18" charset="0"/>
              </a:rPr>
              <a:t>Harsh K, Jatin H, and Gajanand S. "Classification of online toxic comments using machine learning algorithms." </a:t>
            </a:r>
            <a:r>
              <a:rPr lang="en-US" sz="1800" dirty="0"/>
              <a:t>IEEE Xplore, </a:t>
            </a:r>
            <a:r>
              <a:rPr lang="en-US" sz="1800" dirty="0">
                <a:hlinkClick r:id="rId2"/>
              </a:rPr>
              <a:t>https://ieeexplore.ieee.org/stamp/stamp.jsp?arnumber=9120939&amp;tag=1</a:t>
            </a:r>
            <a:endParaRPr lang="en-US" sz="1800" dirty="0"/>
          </a:p>
          <a:p>
            <a:r>
              <a:rPr lang="en-US" sz="1800" dirty="0"/>
              <a:t>[2] </a:t>
            </a:r>
            <a:r>
              <a:rPr lang="en-IN" sz="1800" dirty="0">
                <a:latin typeface="Georgia" panose="02040502050405020303" pitchFamily="18" charset="0"/>
              </a:rPr>
              <a:t>Mullah, </a:t>
            </a:r>
            <a:r>
              <a:rPr lang="en-IN" sz="1800" dirty="0" err="1">
                <a:latin typeface="Georgia" panose="02040502050405020303" pitchFamily="18" charset="0"/>
              </a:rPr>
              <a:t>Nanlir</a:t>
            </a:r>
            <a:r>
              <a:rPr lang="en-IN" sz="1800" dirty="0">
                <a:latin typeface="Georgia" panose="02040502050405020303" pitchFamily="18" charset="0"/>
              </a:rPr>
              <a:t> </a:t>
            </a:r>
            <a:r>
              <a:rPr lang="en-IN" sz="1800" dirty="0" err="1">
                <a:latin typeface="Georgia" panose="02040502050405020303" pitchFamily="18" charset="0"/>
              </a:rPr>
              <a:t>Sallau</a:t>
            </a:r>
            <a:r>
              <a:rPr lang="en-IN" sz="1800" dirty="0">
                <a:latin typeface="Georgia" panose="02040502050405020303" pitchFamily="18" charset="0"/>
              </a:rPr>
              <a:t>, and Wan Mohd </a:t>
            </a:r>
            <a:r>
              <a:rPr lang="en-IN" sz="1800" dirty="0" err="1">
                <a:latin typeface="Georgia" panose="02040502050405020303" pitchFamily="18" charset="0"/>
              </a:rPr>
              <a:t>Nazmee</a:t>
            </a:r>
            <a:r>
              <a:rPr lang="en-IN" sz="1800" dirty="0">
                <a:latin typeface="Georgia" panose="02040502050405020303" pitchFamily="18" charset="0"/>
              </a:rPr>
              <a:t> Wan </a:t>
            </a:r>
            <a:r>
              <a:rPr lang="en-IN" sz="1800" dirty="0" err="1">
                <a:latin typeface="Georgia" panose="02040502050405020303" pitchFamily="18" charset="0"/>
              </a:rPr>
              <a:t>Zainon</a:t>
            </a:r>
            <a:r>
              <a:rPr lang="en-IN" sz="1800" dirty="0">
                <a:latin typeface="Georgia" panose="02040502050405020303" pitchFamily="18" charset="0"/>
              </a:rPr>
              <a:t>. "Advances in machine learning algorithms for hate speech detection in social media: a review." </a:t>
            </a:r>
            <a:r>
              <a:rPr lang="en-US" sz="1800" dirty="0"/>
              <a:t>IEEE Xplore, </a:t>
            </a:r>
            <a:r>
              <a:rPr lang="en-US" sz="1800" dirty="0">
                <a:hlinkClick r:id="rId3"/>
              </a:rPr>
              <a:t>https://ieeexplore.ieee.org/stamp/stamp.jsp?arnumber=9455353&amp;tag=1</a:t>
            </a:r>
            <a:endParaRPr lang="en-US" sz="1800" dirty="0"/>
          </a:p>
          <a:p>
            <a:r>
              <a:rPr lang="en-US" sz="1800" dirty="0"/>
              <a:t>[3] </a:t>
            </a:r>
            <a:r>
              <a:rPr lang="en-IN" sz="1800" dirty="0">
                <a:latin typeface="Georgia" panose="02040502050405020303" pitchFamily="18" charset="0"/>
              </a:rPr>
              <a:t>Rodriguez, Axel, Carlos Argueta, and Yi-Ling Chen. "Automatic detection of hate speech on </a:t>
            </a:r>
            <a:r>
              <a:rPr lang="en-IN" sz="1800" dirty="0" err="1">
                <a:latin typeface="Georgia" panose="02040502050405020303" pitchFamily="18" charset="0"/>
              </a:rPr>
              <a:t>facebook</a:t>
            </a:r>
            <a:r>
              <a:rPr lang="en-IN" sz="1800" dirty="0">
                <a:latin typeface="Georgia" panose="02040502050405020303" pitchFamily="18" charset="0"/>
              </a:rPr>
              <a:t> using sentiment and emotion analysis." </a:t>
            </a:r>
            <a:r>
              <a:rPr lang="en-US" sz="1800" dirty="0"/>
              <a:t>IEEE Xplore, </a:t>
            </a:r>
            <a:r>
              <a:rPr lang="en-US" sz="1800" dirty="0">
                <a:hlinkClick r:id="rId4"/>
              </a:rPr>
              <a:t>https://ieeexplore.ieee.org/stamp/stamp.jsp?arnumber=8669073</a:t>
            </a:r>
            <a:endParaRPr lang="en-US" sz="1800" dirty="0"/>
          </a:p>
          <a:p>
            <a:r>
              <a:rPr lang="en-US" sz="1800" dirty="0"/>
              <a:t>[4] </a:t>
            </a:r>
            <a:r>
              <a:rPr lang="en-US" sz="1800" dirty="0">
                <a:latin typeface="Georgia" panose="02040502050405020303" pitchFamily="18" charset="0"/>
              </a:rPr>
              <a:t>Sindhu A, Zahid H, Sarang S, Zafar. "Automatic hate speech detection using machine learning: A comparative study." </a:t>
            </a:r>
            <a:r>
              <a:rPr lang="en-US" sz="1800" dirty="0"/>
              <a:t>ResearchGate, </a:t>
            </a:r>
            <a:r>
              <a:rPr lang="en-US" sz="1800" dirty="0">
                <a:hlinkClick r:id="rId5"/>
              </a:rPr>
              <a:t>https://www.researchgate.net/publication/344018753_Automatic_Hate_Speech_Detection_using_Machine_Learning_A_Comparative_Study</a:t>
            </a:r>
            <a:endParaRPr lang="en-US" sz="1800" dirty="0"/>
          </a:p>
          <a:p>
            <a:r>
              <a:rPr lang="en-US" sz="1800" dirty="0"/>
              <a:t>[5] </a:t>
            </a:r>
            <a:r>
              <a:rPr lang="en-IN" sz="1800" dirty="0" err="1">
                <a:latin typeface="Georgia" panose="02040502050405020303" pitchFamily="18" charset="0"/>
              </a:rPr>
              <a:t>Istaiteh</a:t>
            </a:r>
            <a:r>
              <a:rPr lang="en-IN" sz="1800" dirty="0">
                <a:latin typeface="Georgia" panose="02040502050405020303" pitchFamily="18" charset="0"/>
              </a:rPr>
              <a:t> Othman, Razan Al-</a:t>
            </a:r>
            <a:r>
              <a:rPr lang="en-IN" sz="1800" dirty="0" err="1">
                <a:latin typeface="Georgia" panose="02040502050405020303" pitchFamily="18" charset="0"/>
              </a:rPr>
              <a:t>Omoush</a:t>
            </a:r>
            <a:r>
              <a:rPr lang="en-IN" sz="1800" dirty="0">
                <a:latin typeface="Georgia" panose="02040502050405020303" pitchFamily="18" charset="0"/>
              </a:rPr>
              <a:t>, and Sara </a:t>
            </a:r>
            <a:r>
              <a:rPr lang="en-IN" sz="1800" dirty="0" err="1">
                <a:latin typeface="Georgia" panose="02040502050405020303" pitchFamily="18" charset="0"/>
              </a:rPr>
              <a:t>Tedmori</a:t>
            </a:r>
            <a:r>
              <a:rPr lang="en-IN" sz="1800" dirty="0">
                <a:latin typeface="Georgia" panose="02040502050405020303" pitchFamily="18" charset="0"/>
              </a:rPr>
              <a:t>. "Racist and sexist hate speech detection: Literature review." </a:t>
            </a:r>
            <a:r>
              <a:rPr lang="en-US" sz="1800" dirty="0"/>
              <a:t>IEEE Xplore, </a:t>
            </a:r>
            <a:r>
              <a:rPr lang="en-US" sz="1800" dirty="0">
                <a:hlinkClick r:id="rId6"/>
              </a:rPr>
              <a:t>https://ieeexplore.ieee.org/document/9264052?denied=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EEF86-278A-9475-5530-05B891D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6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3CA20-833D-DEF8-E939-A15764A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EEB98-0F7D-D15C-C70A-97892B56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E7CC91-1BFE-77A2-D1EF-F14FD1D7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281483"/>
            <a:ext cx="10515600" cy="49080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  <a:t>The motivation for developing a secure comment web application with toxic comment filtration stems from a range of compelling reasons, driven by the pressing need to enhance online interactions and user experiences. Here are some key motivations for this project:</a:t>
            </a:r>
            <a:br>
              <a:rPr lang="en-US" sz="2000" b="1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US" sz="2000" b="1" dirty="0">
              <a:effectLst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720000" lvl="1">
              <a:lnSpc>
                <a:spcPct val="100000"/>
              </a:lnSpc>
            </a:pPr>
            <a:r>
              <a:rPr lang="en-IN" sz="2000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  <a:t>The prominence of unpleasant and dangerous information stifles good involvement produces a hostile environment and endangers user safety.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000" b="0" i="0" dirty="0">
                <a:effectLst/>
              </a:rPr>
              <a:t>Comment Toxicity Filter allows users to tailor their experience to their preferences.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000" b="0" i="0" dirty="0">
                <a:effectLst/>
              </a:rPr>
              <a:t>Filtering toxic content is crucial as comment toxicity can lead to severe consequences, including emotional distress, mental health issues, and even self-harm among targeted individuals.</a:t>
            </a:r>
          </a:p>
          <a:p>
            <a:pPr marL="0" indent="0" algn="l">
              <a:buNone/>
            </a:pPr>
            <a:endParaRPr lang="en-US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67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3C4DE-D87F-11B0-9148-7D5846E3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b="1" i="0" dirty="0">
                <a:effectLst/>
              </a:rPr>
              <a:t>Challenges Identified:</a:t>
            </a:r>
            <a:endParaRPr lang="en-IN" sz="2000" b="0" i="0" dirty="0">
              <a:effectLst/>
            </a:endParaRPr>
          </a:p>
          <a:p>
            <a:pPr marL="742950" lvl="1" indent="-28575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Dynamic Language: Toxic language evolves rapidly.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Context and Intent: Accurate detection requires understanding.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Data Quality and Bias: Ensuring diverse, unbiased training data.</a:t>
            </a:r>
            <a:endParaRPr lang="en-IN" sz="2000" dirty="0"/>
          </a:p>
          <a:p>
            <a:pPr marL="457200" lvl="1" indent="0" algn="l">
              <a:buNone/>
            </a:pPr>
            <a:endParaRPr lang="en-IN" sz="2000" b="0" i="0" dirty="0">
              <a:effectLst/>
            </a:endParaRPr>
          </a:p>
          <a:p>
            <a:pPr marL="0" indent="0" algn="l">
              <a:buNone/>
            </a:pPr>
            <a:r>
              <a:rPr lang="en-IN" sz="2000" b="1" i="0" dirty="0">
                <a:effectLst/>
              </a:rPr>
              <a:t>Challenges Addressed in this Project</a:t>
            </a:r>
            <a:endParaRPr lang="en-IN" sz="2000" b="0" i="0" dirty="0">
              <a:effectLst/>
            </a:endParaRPr>
          </a:p>
          <a:p>
            <a:pPr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Dynamic Language:</a:t>
            </a:r>
            <a:endParaRPr lang="en-IN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Regular model updates to adapt to evolving toxic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Context and Intent:</a:t>
            </a:r>
            <a:endParaRPr lang="en-IN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Developing a model that recognizes context and intent nuances.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Data Quality and Bias:</a:t>
            </a:r>
            <a:endParaRPr lang="en-IN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Ensuring diverse, balanced training data for ethical comment classification.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C292F-69AB-6307-6EEF-22A06CB5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Persisting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BB9B5-4E4C-C5FF-36B7-632BDFB2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3" y="338916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/>
              </a:rPr>
              <a:t>Background Study/Related Work</a:t>
            </a:r>
            <a:endParaRPr lang="en-GB" dirty="0">
              <a:latin typeface="Georgia"/>
            </a:endParaRPr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7FAD81-98B2-1112-AEE1-20312FF20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05970"/>
              </p:ext>
            </p:extLst>
          </p:nvPr>
        </p:nvGraphicFramePr>
        <p:xfrm>
          <a:off x="0" y="652277"/>
          <a:ext cx="12203416" cy="62196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83363">
                  <a:extLst>
                    <a:ext uri="{9D8B030D-6E8A-4147-A177-3AD203B41FA5}">
                      <a16:colId xmlns:a16="http://schemas.microsoft.com/office/drawing/2014/main" val="373493890"/>
                    </a:ext>
                  </a:extLst>
                </a:gridCol>
                <a:gridCol w="2565919">
                  <a:extLst>
                    <a:ext uri="{9D8B030D-6E8A-4147-A177-3AD203B41FA5}">
                      <a16:colId xmlns:a16="http://schemas.microsoft.com/office/drawing/2014/main" val="254964784"/>
                    </a:ext>
                  </a:extLst>
                </a:gridCol>
                <a:gridCol w="2771192">
                  <a:extLst>
                    <a:ext uri="{9D8B030D-6E8A-4147-A177-3AD203B41FA5}">
                      <a16:colId xmlns:a16="http://schemas.microsoft.com/office/drawing/2014/main" val="3705166554"/>
                    </a:ext>
                  </a:extLst>
                </a:gridCol>
                <a:gridCol w="2165393">
                  <a:extLst>
                    <a:ext uri="{9D8B030D-6E8A-4147-A177-3AD203B41FA5}">
                      <a16:colId xmlns:a16="http://schemas.microsoft.com/office/drawing/2014/main" val="3115082166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927350724"/>
                    </a:ext>
                  </a:extLst>
                </a:gridCol>
              </a:tblGrid>
              <a:tr h="32294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Title &amp;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Contributions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Limitations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Open problems/Future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59826"/>
                  </a:ext>
                </a:extLst>
              </a:tr>
              <a:tr h="275967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Rahul, Harsh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Kajla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, Jatin Hooda, and Gajanand Saini.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"Classification of online toxic comments using machine learning algorithms."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2020 4th international conference on intelligent computing and control systems (ICICCS). IEEE, </a:t>
                      </a:r>
                      <a:r>
                        <a:rPr lang="en-IN" sz="1400" dirty="0">
                          <a:latin typeface="Georgia" panose="02040502050405020303" pitchFamily="18" charset="0"/>
                          <a:hlinkClick r:id="rId2"/>
                        </a:rPr>
                        <a:t>Paper – 1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Paper focuses on classifying toxic online comments with machine learning.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Toxic comments impede free expression, leading platforms to restrict or close comments.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Study aims to assess online harassment extent and propose a viable classification solution.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Paper systematically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analyzes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 online comment toxicity with six machine learning algorithms.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Compares algorithms using metrics such as hamming loss, accuracy, and log loss.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Identifies logistic regression as the best-performing model, balancing high accuracy with low hamming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Paper doesn't explicitly mention limitations; potential constraints encompass data, generalizability, scalability, bias, and model robustness.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Addressing these concerns can boost the reliability and applicability of the proposed approach.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Future research could explore alternative machine learning models such as LSTM, multi-layer perceptron, and GRU for improved results.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Addressing imbalanced data, ensuring fairness, and considering real-world implementation are crucial aspects for further investigation and enhancement.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48015"/>
                  </a:ext>
                </a:extLst>
              </a:tr>
              <a:tr h="23486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Mullah,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Nanlir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Sallau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, and Wan Mohd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Nazmee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 Wan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Zainon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"Advances in machine learning algorithms for hate speech detection in social media: a review.“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Paper focuses on hate speech detection in social media, treating it as a text classification task.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Challenges highlighted encompass dataset availability, data sparsity, imbalanced datasets, cultural variation, and the impact of pandemic or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Paper aims to inform readers about critical steps in hate speech detection with machine learning.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Evaluates strengths and weaknesses of different methods, guiding researchers in algorithm selection.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The main limitation of the study is that no experiments were conducted with a given dataset.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Instead, the work of other researchers was critically appraised and synthesized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Paper identifies open challenges in hate speech detection: cultural variations, data sparsity, imbalanced datasets, and considering the impact of events like pandemics or natural disasters.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Review suggests exploring hate speech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5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03DCB-1A41-21A5-CB6A-20BF074C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32172"/>
              </p:ext>
            </p:extLst>
          </p:nvPr>
        </p:nvGraphicFramePr>
        <p:xfrm>
          <a:off x="0" y="579878"/>
          <a:ext cx="12204000" cy="6365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3819091469"/>
                    </a:ext>
                  </a:extLst>
                </a:gridCol>
                <a:gridCol w="2460172">
                  <a:extLst>
                    <a:ext uri="{9D8B030D-6E8A-4147-A177-3AD203B41FA5}">
                      <a16:colId xmlns:a16="http://schemas.microsoft.com/office/drawing/2014/main" val="2457522438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596194905"/>
                    </a:ext>
                  </a:extLst>
                </a:gridCol>
                <a:gridCol w="2296886">
                  <a:extLst>
                    <a:ext uri="{9D8B030D-6E8A-4147-A177-3AD203B41FA5}">
                      <a16:colId xmlns:a16="http://schemas.microsoft.com/office/drawing/2014/main" val="3245619109"/>
                    </a:ext>
                  </a:extLst>
                </a:gridCol>
                <a:gridCol w="2417743">
                  <a:extLst>
                    <a:ext uri="{9D8B030D-6E8A-4147-A177-3AD203B41FA5}">
                      <a16:colId xmlns:a16="http://schemas.microsoft.com/office/drawing/2014/main" val="1198124621"/>
                    </a:ext>
                  </a:extLst>
                </a:gridCol>
              </a:tblGrid>
              <a:tr h="96254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</a:rPr>
                        <a:t>IEEE Access 9 (2021): 88364-88376.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dirty="0">
                          <a:latin typeface="Georgia" panose="02040502050405020303" pitchFamily="18" charset="0"/>
                          <a:hlinkClick r:id="rId2"/>
                        </a:rPr>
                        <a:t>Paper - 2</a:t>
                      </a:r>
                      <a:endParaRPr lang="en-IN" sz="1400" dirty="0">
                        <a:latin typeface="Georgia" panose="02040502050405020303" pitchFamily="18" charset="0"/>
                      </a:endParaRPr>
                    </a:p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natural disasters.</a:t>
                      </a:r>
                    </a:p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Review covers various variants of machine learning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detection with ensemble and deep learning methods.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70801"/>
                  </a:ext>
                </a:extLst>
              </a:tr>
              <a:tr h="31360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Rodriguez, Axel, Carlos Argueta, and Yi-Ling Chen.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"Automatic detection of hate speech on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facebook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 using sentiment and emotion analysis."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2019 international conference on artificial intelligence in information and communication (ICAIIC). IEEE, 2019.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  <a:hlinkClick r:id="rId3"/>
                        </a:rPr>
                        <a:t>Paper - 3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Hate speech is rampant on Facebook, posing a major concern.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Identifying highly discussed hate speech topics is challenging due to concealed intentions in posts.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The need to address this issue is pressing.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Proposed a new framework using graph, sentiment, and emotion analysis for hate speech detection.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Identifies pages potentially promoting hate speech by analyzing negative posts and comments.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Leverages K-means clustering to identify sensitive topics with promising results.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Framework concentrates on analyzing public posts, potentially overlooking hate speech in private or closed groups.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Effectiveness may vary based on seed pages and parameter choices.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Detection of subtle or coded hate speech poses a challenge for the framework.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Future work involves incorporating the latest comments and replies to capture complete conversations.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Testing more parameter combinations with diverse seed pages to evaluate effectiveness.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Enhancing accuracy in detecting subtle hate speech and exploring regional variations are essential for progress.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14371"/>
                  </a:ext>
                </a:extLst>
              </a:tr>
              <a:tr h="226663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Abro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Sindhu, et 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 "Automatic hate speech detection using machine learning: A comparative study."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International Journal of Advanced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Computer Science and Applications 11.8 (2020).</a:t>
                      </a:r>
                    </a:p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Increasing social media use has led to a surge in hate speech, posing challenges for content moderation and fostering online hostility.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Study addresses the issue using machine learning for automatic hate speech detection.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</a:rPr>
                        <a:t>Paper contributes by comparing Bigram with TFIDF, word2vec, and doc2vec for hate speech detection feature engineering.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</a:rPr>
                        <a:t>Evaluates eight machine learning algorithms (SVM, RF, LR, NB, KNN, DT, AdaBoost, and MLP)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Study acknowledges limitations: inefficient real-time prediction accuracy affecting live content.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Model limited to three hate speech classes, lacking severity identification for nuanced cases.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Improve real-time prediction accuracy and develop a sophisticated model to assess hate speech severity.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Enhance using lexicon-based techniques and gather more data for effective training.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9566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CA8A16-02EC-0ADD-A9D6-864C0AE406F6}"/>
              </a:ext>
            </a:extLst>
          </p:cNvPr>
          <p:cNvSpPr txBox="1"/>
          <p:nvPr/>
        </p:nvSpPr>
        <p:spPr>
          <a:xfrm>
            <a:off x="354561" y="-55986"/>
            <a:ext cx="740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A4123F"/>
                </a:solidFill>
                <a:latin typeface="Georgia"/>
              </a:rPr>
              <a:t> Background Study/Related Work</a:t>
            </a:r>
            <a:endParaRPr lang="en-IN" sz="3600" dirty="0">
              <a:solidFill>
                <a:srgbClr val="A41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6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FE73B-7EA5-9D8A-32FA-BD9FA57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83841"/>
              </p:ext>
            </p:extLst>
          </p:nvPr>
        </p:nvGraphicFramePr>
        <p:xfrm>
          <a:off x="9331" y="662472"/>
          <a:ext cx="12182668" cy="628261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63755">
                  <a:extLst>
                    <a:ext uri="{9D8B030D-6E8A-4147-A177-3AD203B41FA5}">
                      <a16:colId xmlns:a16="http://schemas.microsoft.com/office/drawing/2014/main" val="3819091469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4575224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96194905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245619109"/>
                    </a:ext>
                  </a:extLst>
                </a:gridCol>
                <a:gridCol w="2558142">
                  <a:extLst>
                    <a:ext uri="{9D8B030D-6E8A-4147-A177-3AD203B41FA5}">
                      <a16:colId xmlns:a16="http://schemas.microsoft.com/office/drawing/2014/main" val="1198124621"/>
                    </a:ext>
                  </a:extLst>
                </a:gridCol>
              </a:tblGrid>
              <a:tr h="1709768">
                <a:tc>
                  <a:txBody>
                    <a:bodyPr/>
                    <a:lstStyle/>
                    <a:p>
                      <a:pPr algn="l"/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  <a:hlinkClick r:id="rId2"/>
                        </a:rPr>
                        <a:t>Paper - 4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Compares performance of various feature engineering techniques and machine learning algorithms.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dirty="0">
                          <a:latin typeface="Georgia" panose="02040502050405020303" pitchFamily="18" charset="0"/>
                        </a:rPr>
                        <a:t>Presents experimental results and insights, enhancing understanding of hate speech detection techniques.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Research and compare model performance with state-of-the-art hate speech detection methods.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70801"/>
                  </a:ext>
                </a:extLst>
              </a:tr>
              <a:tr h="457284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Istaiteh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, Othman, Razan Al-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Omoush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, and Sara </a:t>
                      </a:r>
                      <a:r>
                        <a:rPr lang="en-IN" sz="1400" dirty="0" err="1">
                          <a:latin typeface="Georgia" panose="02040502050405020303" pitchFamily="18" charset="0"/>
                        </a:rPr>
                        <a:t>Tedmori</a:t>
                      </a:r>
                      <a:r>
                        <a:rPr lang="en-IN" sz="1400" dirty="0">
                          <a:latin typeface="Georgia" panose="02040502050405020303" pitchFamily="18" charset="0"/>
                        </a:rPr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"Racist and sexist hate speech detection: Literature review."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Georgia" panose="02040502050405020303" pitchFamily="18" charset="0"/>
                        </a:rPr>
                        <a:t>2020 international conference on intelligent data science technologies and applications (IDSTA). IEEE, 2020. 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dirty="0">
                          <a:latin typeface="Georgia" panose="02040502050405020303" pitchFamily="18" charset="0"/>
                          <a:hlinkClick r:id="rId3"/>
                        </a:rPr>
                        <a:t>Paper - 5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Paper tackles the pressing issue of increasing racist and sexist hate speech fueled by internet and social media.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Main challenge is developing effective hate speech detection models for safer platforms without compromising freedom of speech principles.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Paper offers a thorough survey on detecting racist and sexist hate speech, focusing on datasets, features, and machine learning models.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Identifies challenges like limited annotated data, dialect impact on annotations, and lack of generalizability to other social media platforms.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Scarcity of annotated datasets hinders accurate and robust model training.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Outdated feature representations, such as word n-grams and char n-grams, prove less effective in hate speech detection.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Word2Vec and Doc2Vec face challenges with out-of-vocabulary words and short tweets.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Lack of professionally annotated datasets hampers hate speech detection model performance.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Future research should explore LSTM-based deep learning feature extraction and ensemble learning to enhance results.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latin typeface="Georgia" panose="02040502050405020303" pitchFamily="18" charset="0"/>
                        </a:rPr>
                        <a:t>Emphasize developing models that generalize across diverse social media platforms beyond Twitter.</a:t>
                      </a:r>
                      <a:endParaRPr lang="en-IN" sz="1400" b="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143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69BFD1-2B67-34A6-8543-A1E6DC95D1DF}"/>
              </a:ext>
            </a:extLst>
          </p:cNvPr>
          <p:cNvSpPr txBox="1"/>
          <p:nvPr/>
        </p:nvSpPr>
        <p:spPr>
          <a:xfrm>
            <a:off x="354561" y="-55986"/>
            <a:ext cx="7343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A4123F"/>
                </a:solidFill>
                <a:latin typeface="Georgia"/>
              </a:rPr>
              <a:t> Background Study/Related Work</a:t>
            </a:r>
            <a:endParaRPr lang="en-IN" sz="3600" dirty="0">
              <a:solidFill>
                <a:srgbClr val="A41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6166"/>
            <a:ext cx="12115800" cy="490808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Contributions of the Project: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Comparative Analysis of Machine Learning Algorithms for Toxic Comment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Optimized Feature Representation and Selection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Objectives:</a:t>
            </a:r>
          </a:p>
          <a:p>
            <a:pPr lvl="1"/>
            <a:r>
              <a:rPr lang="en-US" sz="2000" b="0" i="0" dirty="0">
                <a:effectLst/>
              </a:rPr>
              <a:t>Perform feature engineering and selection.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Implement and compare traditional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Experiment with ensemble techniques for improved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Outcomes/Deliverables:</a:t>
            </a:r>
          </a:p>
          <a:p>
            <a:pPr lvl="1"/>
            <a:r>
              <a:rPr lang="en-IN" sz="2000" dirty="0">
                <a:effectLst/>
                <a:ea typeface="Times New Roman" panose="02020603050405020304" pitchFamily="18" charset="0"/>
                <a:cs typeface="Gautami" panose="020B0502040204020203" pitchFamily="34" charset="0"/>
              </a:rPr>
              <a:t>To this end, we propose a tool which serves as a precaution, minimising the exposure of abusive remarks and fostering a more constructive atmosphere for all users.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Comparative Analysis of Machine Learning Algorithms.</a:t>
            </a:r>
          </a:p>
          <a:p>
            <a:pPr algn="l"/>
            <a:r>
              <a:rPr lang="en-US" sz="2000" b="1" i="0" dirty="0">
                <a:effectLst/>
              </a:rPr>
              <a:t>Assumptions:</a:t>
            </a:r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Fairness and bias considerations in model predictions.</a:t>
            </a:r>
          </a:p>
          <a:p>
            <a:pPr lvl="1"/>
            <a:r>
              <a:rPr lang="en-US" sz="2000" b="0" i="0" dirty="0">
                <a:effectLst/>
              </a:rPr>
              <a:t>Handling class imbalance.</a:t>
            </a:r>
          </a:p>
          <a:p>
            <a:pPr lvl="1"/>
            <a:r>
              <a:rPr lang="en-US" sz="2000" b="0" i="0" dirty="0">
                <a:effectLst/>
              </a:rPr>
              <a:t>Ethical deployment for responsible content moderation and user freedom of expression.</a:t>
            </a:r>
          </a:p>
          <a:p>
            <a:pPr marL="457200" lvl="1" indent="0" algn="l">
              <a:buNone/>
            </a:pPr>
            <a:endParaRPr lang="en-US" sz="1800" b="0" i="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4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20BD7-07C4-F40E-CAC9-92DFDC82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</a:rPr>
              <a:t>The reviewers offered valuable suggestions to improve the project:</a:t>
            </a:r>
          </a:p>
          <a:p>
            <a:pPr marL="514350" indent="-514350" algn="l">
              <a:spcBef>
                <a:spcPts val="1800"/>
              </a:spcBef>
              <a:buFont typeface="+mj-lt"/>
              <a:buAutoNum type="arabicPeriod"/>
            </a:pPr>
            <a:r>
              <a:rPr lang="en-US" sz="2000" b="1" i="0" dirty="0">
                <a:effectLst/>
              </a:rPr>
              <a:t>Enhance Background Study Table: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Simplified the table for better visual clarity.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Presented information concisely using bullet points to avoid overcrowding.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i="0" dirty="0">
                <a:effectLst/>
              </a:rPr>
              <a:t>Code Review Improvements: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Integrated essential elements such as the confusion matrix, AUC, ROC curves, and log loss methods into the code for a more comprehensive evaluation.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Ensured these additions contribute to a thorough analysis of the project.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i="0" dirty="0">
                <a:effectLst/>
              </a:rPr>
              <a:t>Incorporate Thorough Evaluation Metrics: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Included key evaluation metrics to provide a comprehensive understanding of the project's past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Addressed the reviewers' suggestion to enhance the depth of the evaluation for a more robust assessment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CF205A-7C65-9DD6-E6CB-C655DF6D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Improvements Based on First Review(If any)</a:t>
            </a:r>
          </a:p>
        </p:txBody>
      </p:sp>
    </p:spTree>
    <p:extLst>
      <p:ext uri="{BB962C8B-B14F-4D97-AF65-F5344CB8AC3E}">
        <p14:creationId xmlns:p14="http://schemas.microsoft.com/office/powerpoint/2010/main" val="34093686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Cover p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CD6CE29747349A5A94DA81629FDC5" ma:contentTypeVersion="11" ma:contentTypeDescription="Create a new document." ma:contentTypeScope="" ma:versionID="dc06cc9d132ff9dbfd94d33746a170bc">
  <xsd:schema xmlns:xsd="http://www.w3.org/2001/XMLSchema" xmlns:xs="http://www.w3.org/2001/XMLSchema" xmlns:p="http://schemas.microsoft.com/office/2006/metadata/properties" xmlns:ns2="288a120d-550d-410d-8e83-3a0debd8f61a" xmlns:ns3="b2fc7224-56e7-4a56-81e9-64380d6fda13" targetNamespace="http://schemas.microsoft.com/office/2006/metadata/properties" ma:root="true" ma:fieldsID="3e4d2b7f430bf8adbb47ab8b4dbba55a" ns2:_="" ns3:_="">
    <xsd:import namespace="288a120d-550d-410d-8e83-3a0debd8f61a"/>
    <xsd:import namespace="b2fc7224-56e7-4a56-81e9-64380d6fd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a120d-550d-410d-8e83-3a0debd8f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c7224-56e7-4a56-81e9-64380d6fd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4EAF80-A9B1-4397-8673-948369AFEF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86E6DA-5186-4C2D-B67F-DA1E8DD817FC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6A51D3-70D6-4C59-A5F9-E965D4778D2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88a120d-550d-410d-8e83-3a0debd8f61a"/>
    <ds:schemaRef ds:uri="b2fc7224-56e7-4a56-81e9-64380d6fda1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2854</Words>
  <Application>Microsoft Office PowerPoint</Application>
  <PresentationFormat>Widescreen</PresentationFormat>
  <Paragraphs>266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Avenir Next LT Pro</vt:lpstr>
      <vt:lpstr>Calibri</vt:lpstr>
      <vt:lpstr>Calibri Light</vt:lpstr>
      <vt:lpstr>Futura</vt:lpstr>
      <vt:lpstr>Garamond</vt:lpstr>
      <vt:lpstr>Georgia</vt:lpstr>
      <vt:lpstr>Poppins</vt:lpstr>
      <vt:lpstr>Raleway Medium</vt:lpstr>
      <vt:lpstr>Raleway SemiBold</vt:lpstr>
      <vt:lpstr>Times New Roman</vt:lpstr>
      <vt:lpstr>Presentation Cover page</vt:lpstr>
      <vt:lpstr>Presentation slides</vt:lpstr>
      <vt:lpstr>Office Theme</vt:lpstr>
      <vt:lpstr>PowerPoint Presentation</vt:lpstr>
      <vt:lpstr>Introduction</vt:lpstr>
      <vt:lpstr>Motivation</vt:lpstr>
      <vt:lpstr>Persisting Challenges</vt:lpstr>
      <vt:lpstr>Background Study/Related Work </vt:lpstr>
      <vt:lpstr>PowerPoint Presentation</vt:lpstr>
      <vt:lpstr>PowerPoint Presentation</vt:lpstr>
      <vt:lpstr>Project Contributions</vt:lpstr>
      <vt:lpstr>Improvements Based on First Review(If any)</vt:lpstr>
      <vt:lpstr>Progress After First Review</vt:lpstr>
      <vt:lpstr>High Level Design</vt:lpstr>
      <vt:lpstr>Algorithms </vt:lpstr>
      <vt:lpstr>Algorithms </vt:lpstr>
      <vt:lpstr>Algorithms </vt:lpstr>
      <vt:lpstr>Experimental Setup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Findings</vt:lpstr>
      <vt:lpstr>Findings</vt:lpstr>
      <vt:lpstr>Conclusion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KSUM-SB2-XPS-35</dc:creator>
  <cp:lastModifiedBy>Kowshik Rayani</cp:lastModifiedBy>
  <cp:revision>17</cp:revision>
  <dcterms:created xsi:type="dcterms:W3CDTF">2020-07-03T08:40:50Z</dcterms:created>
  <dcterms:modified xsi:type="dcterms:W3CDTF">2023-11-17T03:28:23Z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0x010100643CD6CE29747349A5A94DA81629FDC5</vt:lpwstr>
  </property>
</Properties>
</file>