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9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8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23711BA-C1D2-4563-8F3F-241B76B009A2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6A422B3-5684-4F28-B967-0B43D67469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0259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711BA-C1D2-4563-8F3F-241B76B009A2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422B3-5684-4F28-B967-0B43D67469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2241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711BA-C1D2-4563-8F3F-241B76B009A2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422B3-5684-4F28-B967-0B43D67469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4380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711BA-C1D2-4563-8F3F-241B76B009A2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422B3-5684-4F28-B967-0B43D67469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6524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711BA-C1D2-4563-8F3F-241B76B009A2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422B3-5684-4F28-B967-0B43D67469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83054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711BA-C1D2-4563-8F3F-241B76B009A2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422B3-5684-4F28-B967-0B43D67469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71708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711BA-C1D2-4563-8F3F-241B76B009A2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422B3-5684-4F28-B967-0B43D67469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31562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23711BA-C1D2-4563-8F3F-241B76B009A2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422B3-5684-4F28-B967-0B43D67469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10302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523711BA-C1D2-4563-8F3F-241B76B009A2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422B3-5684-4F28-B967-0B43D67469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282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711BA-C1D2-4563-8F3F-241B76B009A2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422B3-5684-4F28-B967-0B43D67469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9065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711BA-C1D2-4563-8F3F-241B76B009A2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422B3-5684-4F28-B967-0B43D67469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7789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711BA-C1D2-4563-8F3F-241B76B009A2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422B3-5684-4F28-B967-0B43D67469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0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711BA-C1D2-4563-8F3F-241B76B009A2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422B3-5684-4F28-B967-0B43D67469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3954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711BA-C1D2-4563-8F3F-241B76B009A2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422B3-5684-4F28-B967-0B43D67469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0777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711BA-C1D2-4563-8F3F-241B76B009A2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422B3-5684-4F28-B967-0B43D67469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2669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711BA-C1D2-4563-8F3F-241B76B009A2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422B3-5684-4F28-B967-0B43D67469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6691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711BA-C1D2-4563-8F3F-241B76B009A2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422B3-5684-4F28-B967-0B43D67469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9809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23711BA-C1D2-4563-8F3F-241B76B009A2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6A422B3-5684-4F28-B967-0B43D67469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7320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05B87-56B4-86FC-5BD0-B84E8D0DD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751351"/>
            <a:ext cx="8825658" cy="2950493"/>
          </a:xfrm>
        </p:spPr>
        <p:txBody>
          <a:bodyPr/>
          <a:lstStyle/>
          <a:p>
            <a:r>
              <a:rPr lang="en-IN" b="1" dirty="0"/>
              <a:t>BOOK RECOMMENDDATION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75C366-EF4C-C8C0-3A58-938BA3B4F0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02535" y="4955459"/>
            <a:ext cx="3156155" cy="1357667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rgbClr val="EBD9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By..</a:t>
            </a:r>
          </a:p>
          <a:p>
            <a:r>
              <a:rPr lang="en-IN" sz="2800" b="1" dirty="0" err="1">
                <a:solidFill>
                  <a:srgbClr val="EBD9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Vinodkumar</a:t>
            </a:r>
            <a:endParaRPr lang="en-IN" sz="2800" b="1" dirty="0">
              <a:solidFill>
                <a:srgbClr val="EBD9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0053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5F326-0F65-A000-DF6E-11236DF45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Recommender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D28ED-FC0A-A84F-5D9A-53E1EC048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In this Project We main focused on</a:t>
            </a:r>
          </a:p>
          <a:p>
            <a:pPr marL="0" indent="0">
              <a:buNone/>
            </a:pPr>
            <a:endParaRPr lang="en-IN" sz="2800" dirty="0"/>
          </a:p>
          <a:p>
            <a:pPr marL="722313">
              <a:buFont typeface="Arial" panose="020B0604020202020204" pitchFamily="34" charset="0"/>
              <a:buChar char="•"/>
            </a:pPr>
            <a:r>
              <a:rPr lang="en-IN" sz="2800" dirty="0"/>
              <a:t>Popularity Based Recommendation System</a:t>
            </a:r>
          </a:p>
          <a:p>
            <a:pPr marL="722313">
              <a:buFont typeface="Arial" panose="020B0604020202020204" pitchFamily="34" charset="0"/>
              <a:buChar char="•"/>
            </a:pPr>
            <a:r>
              <a:rPr lang="en-IN" sz="2800" dirty="0"/>
              <a:t>Collaborative Filtering (User-Item Based)</a:t>
            </a:r>
          </a:p>
        </p:txBody>
      </p:sp>
    </p:spTree>
    <p:extLst>
      <p:ext uri="{BB962C8B-B14F-4D97-AF65-F5344CB8AC3E}">
        <p14:creationId xmlns:p14="http://schemas.microsoft.com/office/powerpoint/2010/main" val="2412138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BDB90-7401-1AFF-C84B-78BBBB252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Recommender Systems(Cont.)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1D9EB-21B0-8DBC-3715-D66733EAF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433484"/>
            <a:ext cx="8825659" cy="3908322"/>
          </a:xfrm>
        </p:spPr>
        <p:txBody>
          <a:bodyPr/>
          <a:lstStyle/>
          <a:p>
            <a:r>
              <a:rPr lang="en-IN" dirty="0"/>
              <a:t>Popularity Based Recommended System</a:t>
            </a:r>
          </a:p>
          <a:p>
            <a:pPr marL="722313">
              <a:buFont typeface="Arial" panose="020B0604020202020204" pitchFamily="34" charset="0"/>
              <a:buChar char="•"/>
            </a:pPr>
            <a:r>
              <a:rPr lang="en-IN" dirty="0"/>
              <a:t>We Recommend books to User on Popularity Basis with respect to Age and Location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5E5EB8-11A8-EDC5-6A3D-3CFE0E4CA2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6493" y="3675226"/>
            <a:ext cx="6519016" cy="2666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863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8E757-EEA9-7B76-9FF3-4D68B1D32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Recommender Systems(Cont.)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65E1F-6A1F-B8BB-A3CC-B084354AB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241755"/>
            <a:ext cx="9626117" cy="4262284"/>
          </a:xfrm>
        </p:spPr>
        <p:txBody>
          <a:bodyPr/>
          <a:lstStyle/>
          <a:p>
            <a:r>
              <a:rPr lang="en-IN" sz="2400" b="1" dirty="0"/>
              <a:t>Collaborative Filtering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2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Collaborative filtering is used in recommendation systems to make predictions about a user's preferences based on the preferences and behaviour of other users.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2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User-Item collaborative filtering specifically focuses on similarities between users.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200" dirty="0">
                <a:solidFill>
                  <a:srgbClr val="000000"/>
                </a:solidFill>
                <a:latin typeface="Arial" panose="020B0604020202020204" pitchFamily="34" charset="0"/>
              </a:rPr>
              <a:t>Steps involved in Collaborative Filtering are Data collection, User-Item Matrix, Similarity Calculation, Neighbourhood Selection, Recommendation Generation, Evaluation, Optimization and Continuous Improvement etc.,</a:t>
            </a:r>
          </a:p>
        </p:txBody>
      </p:sp>
    </p:spTree>
    <p:extLst>
      <p:ext uri="{BB962C8B-B14F-4D97-AF65-F5344CB8AC3E}">
        <p14:creationId xmlns:p14="http://schemas.microsoft.com/office/powerpoint/2010/main" val="21641400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105EE15-B82C-9556-3EB9-80CF898C4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700" y="973138"/>
            <a:ext cx="8761413" cy="708025"/>
          </a:xfrm>
        </p:spPr>
        <p:txBody>
          <a:bodyPr/>
          <a:lstStyle/>
          <a:p>
            <a:r>
              <a:rPr lang="en-IN" b="1" dirty="0"/>
              <a:t>Recommender Systems(Cont.)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3020C1-319C-A3B4-20D8-034536075C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6" r="1589"/>
          <a:stretch/>
        </p:blipFill>
        <p:spPr>
          <a:xfrm>
            <a:off x="1766366" y="2382273"/>
            <a:ext cx="8150747" cy="4151262"/>
          </a:xfrm>
        </p:spPr>
      </p:pic>
    </p:spTree>
    <p:extLst>
      <p:ext uri="{BB962C8B-B14F-4D97-AF65-F5344CB8AC3E}">
        <p14:creationId xmlns:p14="http://schemas.microsoft.com/office/powerpoint/2010/main" val="3444553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B0445C1-F201-A49B-B8FA-BD1F4577D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700" y="973138"/>
            <a:ext cx="8761413" cy="708025"/>
          </a:xfrm>
        </p:spPr>
        <p:txBody>
          <a:bodyPr/>
          <a:lstStyle/>
          <a:p>
            <a:r>
              <a:rPr lang="en-IN" b="1" dirty="0"/>
              <a:t>Recommender Systems(Cont.)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EC1CE9-8A53-6697-D5AA-D84E88DFAE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2"/>
          <a:stretch/>
        </p:blipFill>
        <p:spPr>
          <a:xfrm>
            <a:off x="2708412" y="3193436"/>
            <a:ext cx="6303227" cy="34163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9369B13-B059-C919-336D-795CD2276CB0}"/>
              </a:ext>
            </a:extLst>
          </p:cNvPr>
          <p:cNvSpPr txBox="1"/>
          <p:nvPr/>
        </p:nvSpPr>
        <p:spPr>
          <a:xfrm>
            <a:off x="3655141" y="2610465"/>
            <a:ext cx="4881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Collaborative Filtering User-Item Based</a:t>
            </a:r>
          </a:p>
        </p:txBody>
      </p:sp>
    </p:spTree>
    <p:extLst>
      <p:ext uri="{BB962C8B-B14F-4D97-AF65-F5344CB8AC3E}">
        <p14:creationId xmlns:p14="http://schemas.microsoft.com/office/powerpoint/2010/main" val="16638100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DC6B491-8F77-6824-870A-55363FCBF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700" y="973138"/>
            <a:ext cx="8761413" cy="708025"/>
          </a:xfrm>
        </p:spPr>
        <p:txBody>
          <a:bodyPr/>
          <a:lstStyle/>
          <a:p>
            <a:r>
              <a:rPr lang="en-IN" b="1" dirty="0"/>
              <a:t>Recommender Systems(Cont.)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FC68DA-CB06-3A5A-9145-BDDA35A669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29"/>
          <a:stretch/>
        </p:blipFill>
        <p:spPr>
          <a:xfrm>
            <a:off x="2657520" y="3178687"/>
            <a:ext cx="6876958" cy="34163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028D390-1BB1-D917-DB3B-EC69F08BFADD}"/>
              </a:ext>
            </a:extLst>
          </p:cNvPr>
          <p:cNvSpPr txBox="1"/>
          <p:nvPr/>
        </p:nvSpPr>
        <p:spPr>
          <a:xfrm>
            <a:off x="3655141" y="2389239"/>
            <a:ext cx="4881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Collaborative Filtering Item-Item Based</a:t>
            </a:r>
          </a:p>
        </p:txBody>
      </p:sp>
    </p:spTree>
    <p:extLst>
      <p:ext uri="{BB962C8B-B14F-4D97-AF65-F5344CB8AC3E}">
        <p14:creationId xmlns:p14="http://schemas.microsoft.com/office/powerpoint/2010/main" val="35902538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EE5B2-1948-8495-31EB-49E3761E9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916" y="2433484"/>
            <a:ext cx="10618839" cy="4424516"/>
          </a:xfrm>
        </p:spPr>
        <p:txBody>
          <a:bodyPr>
            <a:normAutofit/>
          </a:bodyPr>
          <a:lstStyle/>
          <a:p>
            <a:pPr algn="just"/>
            <a:r>
              <a:rPr lang="en-GB" sz="2400" b="1" i="0" dirty="0">
                <a:effectLst/>
                <a:latin typeface="Söhne"/>
              </a:rPr>
              <a:t>Singular Value Decomposition (SVD)</a:t>
            </a:r>
          </a:p>
          <a:p>
            <a:pPr algn="just"/>
            <a:r>
              <a:rPr lang="en-GB" sz="2400" b="0" i="0" dirty="0">
                <a:effectLst/>
                <a:latin typeface="Söhne"/>
              </a:rPr>
              <a:t>Singular Value Decomposition (SVD) is a matrix factorization technique that plays a crucial role in various fields, including linear algebra, signal processing, and machine learning. </a:t>
            </a:r>
          </a:p>
          <a:p>
            <a:pPr algn="just"/>
            <a:r>
              <a:rPr lang="en-GB" sz="2400" b="0" i="0" dirty="0">
                <a:effectLst/>
                <a:latin typeface="Söhne"/>
              </a:rPr>
              <a:t>In the context of collaborative filtering for recommendation systems, SVD is used to decompose the user-item interaction matrix into three matrices: </a:t>
            </a:r>
          </a:p>
          <a:p>
            <a:pPr marL="987425" algn="just">
              <a:buFont typeface="Wingdings" panose="05000000000000000000" pitchFamily="2" charset="2"/>
              <a:buChar char="ü"/>
            </a:pPr>
            <a:r>
              <a:rPr lang="en-GB" sz="2400" b="0" i="0" dirty="0">
                <a:effectLst/>
                <a:latin typeface="Söhne"/>
              </a:rPr>
              <a:t>a user matrix, </a:t>
            </a:r>
          </a:p>
          <a:p>
            <a:pPr marL="987425" algn="just">
              <a:buFont typeface="Wingdings" panose="05000000000000000000" pitchFamily="2" charset="2"/>
              <a:buChar char="ü"/>
            </a:pPr>
            <a:r>
              <a:rPr lang="en-GB" sz="2400" b="0" i="0" dirty="0">
                <a:effectLst/>
                <a:latin typeface="Söhne"/>
              </a:rPr>
              <a:t>a singular value matrix, and </a:t>
            </a:r>
          </a:p>
          <a:p>
            <a:pPr marL="987425" algn="just">
              <a:buFont typeface="Wingdings" panose="05000000000000000000" pitchFamily="2" charset="2"/>
              <a:buChar char="ü"/>
            </a:pPr>
            <a:r>
              <a:rPr lang="en-GB" sz="2400" b="0" i="0" dirty="0">
                <a:effectLst/>
                <a:latin typeface="Söhne"/>
              </a:rPr>
              <a:t>an item matrix.</a:t>
            </a:r>
          </a:p>
          <a:p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D241140-756E-A2C9-87FF-78FAF438F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700" y="973138"/>
            <a:ext cx="8761413" cy="708025"/>
          </a:xfrm>
        </p:spPr>
        <p:txBody>
          <a:bodyPr/>
          <a:lstStyle/>
          <a:p>
            <a:r>
              <a:rPr lang="en-IN" b="1" dirty="0"/>
              <a:t>Recommender Systems(Cont.)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9D9A95-E8E7-41CF-D773-D1076FB0A6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5507" y="5014453"/>
            <a:ext cx="3270596" cy="1701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1764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A855448-541B-C964-2211-5B832FFCF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700" y="973138"/>
            <a:ext cx="8761413" cy="708025"/>
          </a:xfrm>
        </p:spPr>
        <p:txBody>
          <a:bodyPr/>
          <a:lstStyle/>
          <a:p>
            <a:r>
              <a:rPr lang="en-IN" b="1" dirty="0"/>
              <a:t>Recommender Systems(Cont.)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E13A53-25B7-C56E-6738-8CA6A70639E5}"/>
              </a:ext>
            </a:extLst>
          </p:cNvPr>
          <p:cNvSpPr txBox="1"/>
          <p:nvPr/>
        </p:nvSpPr>
        <p:spPr>
          <a:xfrm>
            <a:off x="4097592" y="2315497"/>
            <a:ext cx="4881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User-Item Interaction Matrix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C931658-3E84-B911-7F2F-6514D610C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8474" y="2684829"/>
            <a:ext cx="9631119" cy="3839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5262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994B0-004E-F58D-6367-1958B040F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418735"/>
            <a:ext cx="9257407" cy="4262284"/>
          </a:xfrm>
        </p:spPr>
        <p:txBody>
          <a:bodyPr>
            <a:normAutofit lnSpcReduction="10000"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b="1" dirty="0"/>
              <a:t>Advantages of SVD for Collaborative Filtering:</a:t>
            </a:r>
            <a:endParaRPr lang="en-GB" dirty="0"/>
          </a:p>
          <a:p>
            <a:pPr>
              <a:buFont typeface="+mj-lt"/>
              <a:buAutoNum type="arabicPeriod"/>
            </a:pPr>
            <a:r>
              <a:rPr lang="en-GB" b="1" dirty="0"/>
              <a:t>Personalization:</a:t>
            </a:r>
            <a:endParaRPr lang="en-GB" dirty="0"/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GB" dirty="0"/>
              <a:t>SVD captures personalized user preferences by learning latent factors that influence ratings.</a:t>
            </a:r>
          </a:p>
          <a:p>
            <a:pPr>
              <a:buFont typeface="+mj-lt"/>
              <a:buAutoNum type="arabicPeriod"/>
            </a:pPr>
            <a:r>
              <a:rPr lang="en-GB" b="1" dirty="0"/>
              <a:t>Handling Sparsity:</a:t>
            </a:r>
            <a:endParaRPr lang="en-GB" dirty="0"/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GB" dirty="0"/>
              <a:t>SVD handles sparse matrices well, making it suitable for recommendation systems where users only rate a small fraction of items.</a:t>
            </a:r>
          </a:p>
          <a:p>
            <a:pPr>
              <a:buFont typeface="+mj-lt"/>
              <a:buAutoNum type="arabicPeriod"/>
            </a:pPr>
            <a:r>
              <a:rPr lang="en-GB" b="1" dirty="0"/>
              <a:t>Dimensionality Reduction:</a:t>
            </a:r>
            <a:endParaRPr lang="en-GB" dirty="0"/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GB" dirty="0"/>
              <a:t>Reducing dimensionality helps in capturing the most important latent factors, leading to more efficient and less noisy models.</a:t>
            </a:r>
          </a:p>
          <a:p>
            <a:pPr>
              <a:buFont typeface="+mj-lt"/>
              <a:buAutoNum type="arabicPeriod"/>
            </a:pPr>
            <a:r>
              <a:rPr lang="en-GB" b="1" dirty="0"/>
              <a:t>Improved Accuracy:</a:t>
            </a:r>
            <a:endParaRPr lang="en-GB" dirty="0"/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GB" dirty="0"/>
              <a:t>SVD-based models often outperform simpler collaborative filtering methods by capturing complex patterns in the data.</a:t>
            </a:r>
          </a:p>
          <a:p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5749FF7-C222-5B39-728E-D8CE9975B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700" y="973138"/>
            <a:ext cx="8761413" cy="708025"/>
          </a:xfrm>
        </p:spPr>
        <p:txBody>
          <a:bodyPr/>
          <a:lstStyle/>
          <a:p>
            <a:r>
              <a:rPr lang="en-IN" b="1" dirty="0"/>
              <a:t>Recommender Systems(Cont.)</a:t>
            </a:r>
          </a:p>
        </p:txBody>
      </p:sp>
    </p:spTree>
    <p:extLst>
      <p:ext uri="{BB962C8B-B14F-4D97-AF65-F5344CB8AC3E}">
        <p14:creationId xmlns:p14="http://schemas.microsoft.com/office/powerpoint/2010/main" val="35725377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B696245-BEAE-83D2-4832-A3A4B29C59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6735"/>
          <a:stretch/>
        </p:blipFill>
        <p:spPr>
          <a:xfrm>
            <a:off x="596085" y="2639962"/>
            <a:ext cx="6339777" cy="3746346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AA666FB8-B4B3-B831-6227-049D37827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700" y="973138"/>
            <a:ext cx="8761413" cy="708025"/>
          </a:xfrm>
        </p:spPr>
        <p:txBody>
          <a:bodyPr/>
          <a:lstStyle/>
          <a:p>
            <a:r>
              <a:rPr lang="en-IN" b="1" dirty="0"/>
              <a:t>Recommender Systems(Cont.)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E9D8587-3386-7B4E-7924-6B1D859818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2856" y="2922238"/>
            <a:ext cx="4363059" cy="159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56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972BF-EC8F-9A04-83C2-54FFBED64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67F97-D69A-0E39-3626-A247BE05C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398902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2800" b="1" dirty="0"/>
              <a:t>Problem Statement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800" b="1" dirty="0"/>
              <a:t>Data Overview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800" b="1" dirty="0"/>
              <a:t>Data Preprocessing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800" b="1" dirty="0"/>
              <a:t>Exploratory Data Analysis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800" b="1" dirty="0"/>
              <a:t>Recommender Systems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800" b="1" dirty="0"/>
              <a:t>Evaluation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800" b="1" dirty="0"/>
              <a:t>Deployment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42127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0D7BD-F19E-3F2E-0851-A0F61F95E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Evaluation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0FA8189-C2BA-D8B8-E606-083725BE8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478633" cy="3416300"/>
          </a:xfrm>
        </p:spPr>
        <p:txBody>
          <a:bodyPr/>
          <a:lstStyle/>
          <a:p>
            <a:r>
              <a:rPr lang="en-IN" dirty="0"/>
              <a:t>Evaluation was carried by Choosing five random Users and ratings to books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A00F6F6E-462A-D51F-F856-5B53A909E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9337" y="3429000"/>
            <a:ext cx="5608293" cy="3094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6506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3BD0D-11F6-977F-A0D3-A73D0FA3D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8E80F-BA2B-2B78-A464-DE03B4093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Deployment Was done with the Help of Pickle and Stream lit Libraries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FCEB62-F59D-CB93-9B99-D30DD0991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499" y="3215147"/>
            <a:ext cx="6923001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4431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4E8FE-C2E3-1C0D-1C85-6D4B94564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3B012-A5D6-DBD7-3972-F3530B1BD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74489"/>
            <a:ext cx="9891588" cy="4232787"/>
          </a:xfrm>
        </p:spPr>
        <p:txBody>
          <a:bodyPr>
            <a:normAutofit fontScale="92500"/>
          </a:bodyPr>
          <a:lstStyle/>
          <a:p>
            <a:pPr algn="just"/>
            <a:r>
              <a:rPr lang="en-GB" sz="2400" i="0" u="none" strike="noStrike" baseline="0" dirty="0"/>
              <a:t>The initial step, of our project was Data preprocessing of the three datasets-</a:t>
            </a:r>
            <a:r>
              <a:rPr lang="en-GB" sz="2400" dirty="0"/>
              <a:t>B</a:t>
            </a:r>
            <a:r>
              <a:rPr lang="en-GB" sz="2400" i="0" u="none" strike="noStrike" baseline="0" dirty="0"/>
              <a:t>ooks, Users and </a:t>
            </a:r>
            <a:r>
              <a:rPr lang="en-GB" sz="2400" dirty="0"/>
              <a:t>R</a:t>
            </a:r>
            <a:r>
              <a:rPr lang="en-GB" sz="2400" i="0" u="none" strike="noStrike" baseline="0" dirty="0"/>
              <a:t>atings, wherein we removed duplicates and imputed the missing values &amp; invalid entries with appropriate values and</a:t>
            </a:r>
            <a:r>
              <a:rPr lang="en-IN" sz="2400" i="0" u="none" strike="noStrike" baseline="0" dirty="0"/>
              <a:t>corrected spellings .</a:t>
            </a:r>
          </a:p>
          <a:p>
            <a:pPr algn="just"/>
            <a:r>
              <a:rPr lang="en-IN" sz="2400" dirty="0"/>
              <a:t>We have done Some Exploratory Data Analysis to Understood the data and some conclusions were drawn which helped us in Model Building.</a:t>
            </a:r>
            <a:endParaRPr lang="en-IN" sz="2400" i="0" u="none" strike="noStrike" baseline="0" dirty="0"/>
          </a:p>
          <a:p>
            <a:pPr algn="just"/>
            <a:r>
              <a:rPr lang="en-GB" sz="2400" i="0" u="none" strike="noStrike" baseline="0" dirty="0"/>
              <a:t>Then, we used Popularity-based approach, Collaborative filtering approach to built different types of recommendation models.</a:t>
            </a:r>
          </a:p>
          <a:p>
            <a:pPr algn="just"/>
            <a:r>
              <a:rPr lang="en-GB" sz="2400" i="0" u="none" strike="noStrike" baseline="0" dirty="0"/>
              <a:t>We evaluated the performance of Singular Value Decomposition based recommender and obtained 48%</a:t>
            </a:r>
            <a:r>
              <a:rPr lang="en-IN" sz="1800" b="1" i="0" u="none" strike="noStrike" baseline="0" dirty="0">
                <a:solidFill>
                  <a:srgbClr val="F6FEFF"/>
                </a:solidFill>
                <a:latin typeface="Arial-BoldMT"/>
              </a:rPr>
              <a:t>%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88915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D89565A-31EF-5ED4-3372-D16BC9CFB0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476" y="1664839"/>
            <a:ext cx="7619048" cy="42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910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726D7-1527-4386-DC64-C9F0BC253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D344F-9586-A532-1FBB-F7A1D58A4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744104" cy="3944784"/>
          </a:xfrm>
        </p:spPr>
        <p:txBody>
          <a:bodyPr>
            <a:normAutofit lnSpcReduction="10000"/>
          </a:bodyPr>
          <a:lstStyle/>
          <a:p>
            <a:pPr algn="just"/>
            <a:r>
              <a:rPr lang="en-GB" sz="2400" i="0" u="none" strike="noStrike" baseline="0" dirty="0">
                <a:solidFill>
                  <a:srgbClr val="134F5C"/>
                </a:solidFill>
              </a:rPr>
              <a:t>In General recommender systems are algorithms aimed at suggesting relevant items to users (items being movies to watch, text to read, products to buy, or anything else depending on industries).</a:t>
            </a:r>
          </a:p>
          <a:p>
            <a:pPr algn="just"/>
            <a:r>
              <a:rPr lang="en-GB" sz="2400" i="0" u="none" strike="noStrike" baseline="0" dirty="0">
                <a:solidFill>
                  <a:srgbClr val="134F5C"/>
                </a:solidFill>
              </a:rPr>
              <a:t>Recommender systems are really critical in some industries as they can generate a huge amount of income when they are efficient or also be a way to stand out significantly from competitors. </a:t>
            </a:r>
          </a:p>
          <a:p>
            <a:pPr algn="just"/>
            <a:r>
              <a:rPr lang="en-GB" sz="2400" i="0" u="none" strike="noStrike" baseline="0" dirty="0">
                <a:solidFill>
                  <a:srgbClr val="134F5C"/>
                </a:solidFill>
              </a:rPr>
              <a:t>The main objective is to create a book recommendation system for users.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284710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C6392-AFA9-9585-1DC9-FB389B0FB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Data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BC219-6276-BF3D-FE7A-EDEBA7CA6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10688001" cy="3974281"/>
          </a:xfrm>
        </p:spPr>
        <p:txBody>
          <a:bodyPr>
            <a:normAutofit fontScale="92500" lnSpcReduction="10000"/>
          </a:bodyPr>
          <a:lstStyle/>
          <a:p>
            <a:r>
              <a:rPr lang="en-GB" sz="1800" b="1" i="0" u="none" strike="noStrike" baseline="0" dirty="0">
                <a:solidFill>
                  <a:srgbClr val="134F5C"/>
                </a:solidFill>
                <a:latin typeface="Montserrat-Bold"/>
              </a:rPr>
              <a:t>This Book-crossing dataset contains three files: Users, Books, Ratings.</a:t>
            </a:r>
          </a:p>
          <a:p>
            <a:pPr algn="l"/>
            <a:r>
              <a:rPr lang="en-GB" sz="1800" b="1" i="0" u="none" strike="noStrike" baseline="0" dirty="0">
                <a:solidFill>
                  <a:srgbClr val="134F5C"/>
                </a:solidFill>
                <a:latin typeface="Montserrat-Regular"/>
              </a:rPr>
              <a:t>Users</a:t>
            </a:r>
          </a:p>
          <a:p>
            <a:pPr marL="728663" indent="-285750" algn="l">
              <a:buFont typeface="Arial" panose="020B0604020202020204" pitchFamily="34" charset="0"/>
              <a:buChar char="•"/>
            </a:pPr>
            <a:r>
              <a:rPr lang="en-GB" sz="1800" b="0" i="0" u="none" strike="noStrike" baseline="0" dirty="0">
                <a:solidFill>
                  <a:srgbClr val="134F5C"/>
                </a:solidFill>
                <a:latin typeface="Montserrat-Regular"/>
              </a:rPr>
              <a:t>User-ID: Unique ID of each user</a:t>
            </a:r>
          </a:p>
          <a:p>
            <a:pPr marL="728663" indent="-285750" algn="l">
              <a:buFont typeface="Arial" panose="020B0604020202020204" pitchFamily="34" charset="0"/>
              <a:buChar char="•"/>
            </a:pPr>
            <a:r>
              <a:rPr lang="en-GB" sz="1800" b="0" i="0" u="none" strike="noStrike" baseline="0" dirty="0">
                <a:solidFill>
                  <a:srgbClr val="134F5C"/>
                </a:solidFill>
                <a:latin typeface="Montserrat-Regular"/>
              </a:rPr>
              <a:t>Location: Location of the user</a:t>
            </a:r>
          </a:p>
          <a:p>
            <a:pPr marL="728663" indent="-285750" algn="l">
              <a:buFont typeface="Arial" panose="020B0604020202020204" pitchFamily="34" charset="0"/>
              <a:buChar char="•"/>
            </a:pPr>
            <a:r>
              <a:rPr lang="en-GB" sz="1800" b="0" i="0" u="none" strike="noStrike" baseline="0" dirty="0">
                <a:solidFill>
                  <a:srgbClr val="134F5C"/>
                </a:solidFill>
                <a:latin typeface="Montserrat-Regular"/>
              </a:rPr>
              <a:t>Age: Age of the user</a:t>
            </a:r>
          </a:p>
          <a:p>
            <a:pPr algn="l"/>
            <a:r>
              <a:rPr lang="en-IN" sz="1800" b="1" i="0" u="none" strike="noStrike" baseline="0" dirty="0">
                <a:solidFill>
                  <a:srgbClr val="134F5C"/>
                </a:solidFill>
                <a:latin typeface="Montserrat-Bold"/>
              </a:rPr>
              <a:t>Books</a:t>
            </a:r>
          </a:p>
          <a:p>
            <a:pPr marL="722313" algn="l">
              <a:buFont typeface="Arial" panose="020B0604020202020204" pitchFamily="34" charset="0"/>
              <a:buChar char="•"/>
            </a:pPr>
            <a:r>
              <a:rPr lang="en-GB" sz="1800" b="0" i="0" u="none" strike="noStrike" baseline="0" dirty="0">
                <a:solidFill>
                  <a:srgbClr val="134F5C"/>
                </a:solidFill>
                <a:latin typeface="Montserrat-Regular"/>
              </a:rPr>
              <a:t>ISBN: The International Standard Book Number is a unique numeric Identifier</a:t>
            </a:r>
          </a:p>
          <a:p>
            <a:pPr marL="722313" algn="l">
              <a:buFont typeface="Arial" panose="020B0604020202020204" pitchFamily="34" charset="0"/>
              <a:buChar char="•"/>
            </a:pPr>
            <a:r>
              <a:rPr lang="en-GB" sz="1800" b="0" i="0" u="none" strike="noStrike" baseline="0" dirty="0">
                <a:solidFill>
                  <a:srgbClr val="134F5C"/>
                </a:solidFill>
                <a:latin typeface="Montserrat-Regular"/>
              </a:rPr>
              <a:t>Book-Title: Title of Book corresponding to an ISBN</a:t>
            </a:r>
          </a:p>
          <a:p>
            <a:pPr marL="722313" algn="l">
              <a:buFont typeface="Arial" panose="020B0604020202020204" pitchFamily="34" charset="0"/>
              <a:buChar char="•"/>
            </a:pPr>
            <a:r>
              <a:rPr lang="en-GB" sz="1800" b="0" i="0" u="none" strike="noStrike" baseline="0" dirty="0">
                <a:solidFill>
                  <a:srgbClr val="134F5C"/>
                </a:solidFill>
                <a:latin typeface="Montserrat-Regular"/>
              </a:rPr>
              <a:t>Book-Author: Author of the book</a:t>
            </a:r>
          </a:p>
          <a:p>
            <a:pPr marL="722313" algn="l">
              <a:buFont typeface="Arial" panose="020B0604020202020204" pitchFamily="34" charset="0"/>
              <a:buChar char="•"/>
            </a:pPr>
            <a:r>
              <a:rPr lang="en-GB" sz="1800" b="0" i="0" u="none" strike="noStrike" baseline="0" dirty="0">
                <a:solidFill>
                  <a:srgbClr val="134F5C"/>
                </a:solidFill>
                <a:latin typeface="Montserrat-Regular"/>
              </a:rPr>
              <a:t>Year-Of-Publication: Year of Publication of the book</a:t>
            </a:r>
          </a:p>
          <a:p>
            <a:pPr marL="722313" algn="l">
              <a:buFont typeface="Arial" panose="020B0604020202020204" pitchFamily="34" charset="0"/>
              <a:buChar char="•"/>
            </a:pPr>
            <a:r>
              <a:rPr lang="en-GB" sz="1800" b="0" i="0" u="none" strike="noStrike" baseline="0" dirty="0">
                <a:solidFill>
                  <a:srgbClr val="134F5C"/>
                </a:solidFill>
                <a:latin typeface="Montserrat-Regular"/>
              </a:rPr>
              <a:t>Publisher: Publisher of the book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3927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7DE22-CB5E-090D-E477-937C65D65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Data Overview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74EAD-53C4-5B49-FE33-D83C6CD02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722313" algn="l">
              <a:buFont typeface="Arial" panose="020B0604020202020204" pitchFamily="34" charset="0"/>
              <a:buChar char="•"/>
            </a:pPr>
            <a:r>
              <a:rPr lang="en-GB" sz="1800" b="0" i="0" u="none" strike="noStrike" baseline="0" dirty="0">
                <a:solidFill>
                  <a:srgbClr val="134F5C"/>
                </a:solidFill>
                <a:latin typeface="Montserrat-Regular"/>
              </a:rPr>
              <a:t>Image-URL-S: Small cover image </a:t>
            </a:r>
            <a:r>
              <a:rPr lang="en-GB" sz="1800" b="0" i="0" u="none" strike="noStrike" baseline="0" dirty="0" err="1">
                <a:solidFill>
                  <a:srgbClr val="134F5C"/>
                </a:solidFill>
                <a:latin typeface="Montserrat-Regular"/>
              </a:rPr>
              <a:t>url</a:t>
            </a:r>
            <a:r>
              <a:rPr lang="en-GB" sz="1800" b="0" i="0" u="none" strike="noStrike" baseline="0" dirty="0">
                <a:solidFill>
                  <a:srgbClr val="134F5C"/>
                </a:solidFill>
                <a:latin typeface="Montserrat-Regular"/>
              </a:rPr>
              <a:t> to a book</a:t>
            </a:r>
          </a:p>
          <a:p>
            <a:pPr marL="722313" algn="l">
              <a:buFont typeface="Arial" panose="020B0604020202020204" pitchFamily="34" charset="0"/>
              <a:buChar char="•"/>
            </a:pPr>
            <a:r>
              <a:rPr lang="en-GB" sz="1800" b="0" i="0" u="none" strike="noStrike" baseline="0" dirty="0">
                <a:solidFill>
                  <a:srgbClr val="134F5C"/>
                </a:solidFill>
                <a:latin typeface="Montserrat-Regular"/>
              </a:rPr>
              <a:t>Image-URL-M: Medium cover image </a:t>
            </a:r>
            <a:r>
              <a:rPr lang="en-GB" sz="1800" b="0" i="0" u="none" strike="noStrike" baseline="0" dirty="0" err="1">
                <a:solidFill>
                  <a:srgbClr val="134F5C"/>
                </a:solidFill>
                <a:latin typeface="Montserrat-Regular"/>
              </a:rPr>
              <a:t>url</a:t>
            </a:r>
            <a:r>
              <a:rPr lang="en-GB" sz="1800" b="0" i="0" u="none" strike="noStrike" baseline="0" dirty="0">
                <a:solidFill>
                  <a:srgbClr val="134F5C"/>
                </a:solidFill>
                <a:latin typeface="Montserrat-Regular"/>
              </a:rPr>
              <a:t> to a book</a:t>
            </a:r>
          </a:p>
          <a:p>
            <a:pPr marL="722313" algn="l">
              <a:buFont typeface="Arial" panose="020B0604020202020204" pitchFamily="34" charset="0"/>
              <a:buChar char="•"/>
            </a:pPr>
            <a:r>
              <a:rPr lang="en-GB" sz="1800" b="0" i="0" u="none" strike="noStrike" baseline="0" dirty="0">
                <a:solidFill>
                  <a:srgbClr val="134F5C"/>
                </a:solidFill>
                <a:latin typeface="Montserrat-Regular"/>
              </a:rPr>
              <a:t>Image-URL-L: Large cover image </a:t>
            </a:r>
            <a:r>
              <a:rPr lang="en-GB" sz="1800" b="0" i="0" u="none" strike="noStrike" baseline="0" dirty="0" err="1">
                <a:solidFill>
                  <a:srgbClr val="134F5C"/>
                </a:solidFill>
                <a:latin typeface="Montserrat-Regular"/>
              </a:rPr>
              <a:t>url</a:t>
            </a:r>
            <a:r>
              <a:rPr lang="en-GB" sz="1800" b="0" i="0" u="none" strike="noStrike" baseline="0" dirty="0">
                <a:solidFill>
                  <a:srgbClr val="134F5C"/>
                </a:solidFill>
                <a:latin typeface="Montserrat-Regular"/>
              </a:rPr>
              <a:t> to a book</a:t>
            </a:r>
          </a:p>
          <a:p>
            <a:pPr algn="l"/>
            <a:r>
              <a:rPr lang="en-IN" sz="1800" b="1" i="0" u="none" strike="noStrike" baseline="0" dirty="0">
                <a:solidFill>
                  <a:srgbClr val="134F5C"/>
                </a:solidFill>
                <a:latin typeface="Montserrat-Bold"/>
              </a:rPr>
              <a:t>Ratings</a:t>
            </a:r>
          </a:p>
          <a:p>
            <a:pPr marL="722313" algn="l">
              <a:buFont typeface="Arial" panose="020B0604020202020204" pitchFamily="34" charset="0"/>
              <a:buChar char="•"/>
            </a:pPr>
            <a:r>
              <a:rPr lang="en-GB" sz="1800" b="0" i="0" u="none" strike="noStrike" baseline="0" dirty="0">
                <a:solidFill>
                  <a:srgbClr val="134F5C"/>
                </a:solidFill>
                <a:latin typeface="Montserrat-Regular"/>
              </a:rPr>
              <a:t>User-ID: Unique ID of each user</a:t>
            </a:r>
          </a:p>
          <a:p>
            <a:pPr marL="722313" algn="l">
              <a:buFont typeface="Arial" panose="020B0604020202020204" pitchFamily="34" charset="0"/>
              <a:buChar char="•"/>
            </a:pPr>
            <a:r>
              <a:rPr lang="en-GB" sz="1800" b="0" i="0" u="none" strike="noStrike" baseline="0" dirty="0">
                <a:solidFill>
                  <a:srgbClr val="134F5C"/>
                </a:solidFill>
                <a:latin typeface="Montserrat-Regular"/>
              </a:rPr>
              <a:t>ISBN: The International Standard Book Number is a unique numeric Identifier</a:t>
            </a:r>
          </a:p>
          <a:p>
            <a:pPr marL="722313" algn="l">
              <a:buFont typeface="Arial" panose="020B0604020202020204" pitchFamily="34" charset="0"/>
              <a:buChar char="•"/>
            </a:pPr>
            <a:r>
              <a:rPr lang="en-GB" sz="1800" b="0" i="0" u="none" strike="noStrike" baseline="0" dirty="0">
                <a:solidFill>
                  <a:srgbClr val="134F5C"/>
                </a:solidFill>
                <a:latin typeface="Montserrat-Regular"/>
              </a:rPr>
              <a:t>Book-Rating: Book-Rating are either explicit, expressed on a scale from 1-10</a:t>
            </a:r>
          </a:p>
          <a:p>
            <a:pPr marL="722313" algn="l">
              <a:buFont typeface="Arial" panose="020B0604020202020204" pitchFamily="34" charset="0"/>
              <a:buChar char="•"/>
            </a:pPr>
            <a:r>
              <a:rPr lang="en-GB" sz="1800" b="0" i="0" u="none" strike="noStrike" baseline="0" dirty="0">
                <a:solidFill>
                  <a:srgbClr val="134F5C"/>
                </a:solidFill>
                <a:latin typeface="Montserrat-Regular"/>
              </a:rPr>
              <a:t>(higher values denoting higher appreciation), or implicit, expressed by 0.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5077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1C3EA-FADB-5E86-2AFE-6334310B3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2D3BA-D723-41CC-33F1-B2301D447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507226"/>
            <a:ext cx="8825659" cy="3674806"/>
          </a:xfrm>
        </p:spPr>
        <p:txBody>
          <a:bodyPr/>
          <a:lstStyle/>
          <a:p>
            <a:r>
              <a:rPr lang="en-IN" sz="2400" dirty="0"/>
              <a:t>It Involves in </a:t>
            </a:r>
          </a:p>
          <a:p>
            <a:pPr marL="722313">
              <a:buFont typeface="Arial" panose="020B0604020202020204" pitchFamily="34" charset="0"/>
              <a:buChar char="•"/>
            </a:pPr>
            <a:r>
              <a:rPr lang="en-IN" sz="2400" dirty="0"/>
              <a:t>Fixing Null Values, </a:t>
            </a:r>
          </a:p>
          <a:p>
            <a:pPr marL="722313">
              <a:buFont typeface="Arial" panose="020B0604020202020204" pitchFamily="34" charset="0"/>
              <a:buChar char="•"/>
            </a:pPr>
            <a:r>
              <a:rPr lang="en-IN" sz="2400" dirty="0"/>
              <a:t>Data Miss Matches, </a:t>
            </a:r>
          </a:p>
          <a:p>
            <a:pPr marL="722313">
              <a:buFont typeface="Arial" panose="020B0604020202020204" pitchFamily="34" charset="0"/>
              <a:buChar char="•"/>
            </a:pPr>
            <a:r>
              <a:rPr lang="en-IN" sz="2400" dirty="0"/>
              <a:t>Renaming Columns, </a:t>
            </a:r>
          </a:p>
          <a:p>
            <a:pPr marL="722313">
              <a:buFont typeface="Arial" panose="020B0604020202020204" pitchFamily="34" charset="0"/>
              <a:buChar char="•"/>
            </a:pPr>
            <a:r>
              <a:rPr lang="en-IN" sz="2400" dirty="0"/>
              <a:t>Handling Duplicated Values,</a:t>
            </a:r>
          </a:p>
          <a:p>
            <a:pPr marL="722313">
              <a:buFont typeface="Arial" panose="020B0604020202020204" pitchFamily="34" charset="0"/>
              <a:buChar char="•"/>
            </a:pPr>
            <a:r>
              <a:rPr lang="en-IN" sz="2400" dirty="0"/>
              <a:t>Data Merging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8806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B71FB-FAB0-7CED-8353-15EFE3BB8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Preprocessing (Cont.)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EDCC5FE-3290-B9FA-BE49-AE6EC47444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5569" y="2040062"/>
            <a:ext cx="9401540" cy="4817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123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24A43-7390-5230-B716-462EB6AE6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Exploratory Data Analysis </a:t>
            </a:r>
            <a:r>
              <a:rPr lang="en-IN" sz="2400" b="1" dirty="0"/>
              <a:t>(Dataset Level)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8E0D63-1453-64D1-90EC-209A983CEF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817" y="2629118"/>
            <a:ext cx="3475031" cy="360945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F663A65-9EE9-DD1F-BA51-797B6D8EC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9136" y="2861236"/>
            <a:ext cx="3705047" cy="30230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ACD76A3-D07E-6E82-8F95-9D9DEF60F8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3536" y="2629118"/>
            <a:ext cx="4446220" cy="3487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909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8EECD-3E75-17D7-1F6C-077B5B223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Exploratory Data Analysis </a:t>
            </a:r>
            <a:r>
              <a:rPr lang="en-IN" sz="2400" b="1" dirty="0"/>
              <a:t>(Merging Datasets)</a:t>
            </a: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ACBAF0-84C2-56F8-1DF7-8B02C7DD31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3739" y="2655093"/>
            <a:ext cx="5512261" cy="383419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1A2C3B-80D1-D922-339A-E7C8ACACC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858073"/>
            <a:ext cx="5701057" cy="342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0390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101</TotalTime>
  <Words>740</Words>
  <Application>Microsoft Office PowerPoint</Application>
  <PresentationFormat>Widescreen</PresentationFormat>
  <Paragraphs>93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Arial-BoldMT</vt:lpstr>
      <vt:lpstr>Century Gothic</vt:lpstr>
      <vt:lpstr>Montserrat-Bold</vt:lpstr>
      <vt:lpstr>Montserrat-Regular</vt:lpstr>
      <vt:lpstr>Söhne</vt:lpstr>
      <vt:lpstr>Wingdings</vt:lpstr>
      <vt:lpstr>Wingdings 3</vt:lpstr>
      <vt:lpstr>Ion Boardroom</vt:lpstr>
      <vt:lpstr>BOOK RECOMMENDDATION SYSTEM</vt:lpstr>
      <vt:lpstr>Contents</vt:lpstr>
      <vt:lpstr>Problem Statement</vt:lpstr>
      <vt:lpstr>Data Overview</vt:lpstr>
      <vt:lpstr>Data Overview (Cont.)</vt:lpstr>
      <vt:lpstr>Preprocessing</vt:lpstr>
      <vt:lpstr>Preprocessing (Cont.)</vt:lpstr>
      <vt:lpstr>Exploratory Data Analysis (Dataset Level)</vt:lpstr>
      <vt:lpstr>Exploratory Data Analysis (Merging Datasets)</vt:lpstr>
      <vt:lpstr>Recommender Systems</vt:lpstr>
      <vt:lpstr>Recommender Systems(Cont.)</vt:lpstr>
      <vt:lpstr>Recommender Systems(Cont.)</vt:lpstr>
      <vt:lpstr>Recommender Systems(Cont.)</vt:lpstr>
      <vt:lpstr>Recommender Systems(Cont.)</vt:lpstr>
      <vt:lpstr>Recommender Systems(Cont.)</vt:lpstr>
      <vt:lpstr>Recommender Systems(Cont.)</vt:lpstr>
      <vt:lpstr>Recommender Systems(Cont.)</vt:lpstr>
      <vt:lpstr>Recommender Systems(Cont.)</vt:lpstr>
      <vt:lpstr>Recommender Systems(Cont.)</vt:lpstr>
      <vt:lpstr>Evaluation</vt:lpstr>
      <vt:lpstr>Deployment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 RECOMMENDDATION SYSTEM</dc:title>
  <dc:creator>Vinu</dc:creator>
  <cp:lastModifiedBy>Vinu</cp:lastModifiedBy>
  <cp:revision>3</cp:revision>
  <dcterms:created xsi:type="dcterms:W3CDTF">2024-01-03T16:04:10Z</dcterms:created>
  <dcterms:modified xsi:type="dcterms:W3CDTF">2024-02-29T15:06:50Z</dcterms:modified>
</cp:coreProperties>
</file>