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3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l Nijo" userId="90b1d31e05af163a" providerId="LiveId" clId="{DFADF12D-90F6-4FD4-972F-4B70FA0C3240}"/>
    <pc:docChg chg="undo custSel modSld">
      <pc:chgData name="Hail Nijo" userId="90b1d31e05af163a" providerId="LiveId" clId="{DFADF12D-90F6-4FD4-972F-4B70FA0C3240}" dt="2024-03-18T11:02:26.698" v="398" actId="20577"/>
      <pc:docMkLst>
        <pc:docMk/>
      </pc:docMkLst>
      <pc:sldChg chg="modSp mod">
        <pc:chgData name="Hail Nijo" userId="90b1d31e05af163a" providerId="LiveId" clId="{DFADF12D-90F6-4FD4-972F-4B70FA0C3240}" dt="2024-03-18T10:38:37.939" v="18" actId="20577"/>
        <pc:sldMkLst>
          <pc:docMk/>
          <pc:sldMk cId="345086498" sldId="256"/>
        </pc:sldMkLst>
        <pc:spChg chg="mod">
          <ac:chgData name="Hail Nijo" userId="90b1d31e05af163a" providerId="LiveId" clId="{DFADF12D-90F6-4FD4-972F-4B70FA0C3240}" dt="2024-03-18T10:38:37.939" v="18" actId="20577"/>
          <ac:spMkLst>
            <pc:docMk/>
            <pc:sldMk cId="345086498" sldId="256"/>
            <ac:spMk id="2" creationId="{25245047-D62C-6653-808B-255D5F2C4B85}"/>
          </ac:spMkLst>
        </pc:spChg>
        <pc:spChg chg="mod">
          <ac:chgData name="Hail Nijo" userId="90b1d31e05af163a" providerId="LiveId" clId="{DFADF12D-90F6-4FD4-972F-4B70FA0C3240}" dt="2024-03-18T10:38:20.483" v="4" actId="20577"/>
          <ac:spMkLst>
            <pc:docMk/>
            <pc:sldMk cId="345086498" sldId="256"/>
            <ac:spMk id="3" creationId="{C55F8946-0E8E-DB05-757A-C7F0048FF29F}"/>
          </ac:spMkLst>
        </pc:spChg>
      </pc:sldChg>
      <pc:sldChg chg="modSp mod">
        <pc:chgData name="Hail Nijo" userId="90b1d31e05af163a" providerId="LiveId" clId="{DFADF12D-90F6-4FD4-972F-4B70FA0C3240}" dt="2024-03-18T10:39:44.683" v="20" actId="20577"/>
        <pc:sldMkLst>
          <pc:docMk/>
          <pc:sldMk cId="564059049" sldId="257"/>
        </pc:sldMkLst>
        <pc:spChg chg="mod">
          <ac:chgData name="Hail Nijo" userId="90b1d31e05af163a" providerId="LiveId" clId="{DFADF12D-90F6-4FD4-972F-4B70FA0C3240}" dt="2024-03-18T10:39:44.683" v="20" actId="20577"/>
          <ac:spMkLst>
            <pc:docMk/>
            <pc:sldMk cId="564059049" sldId="257"/>
            <ac:spMk id="2" creationId="{25245047-D62C-6653-808B-255D5F2C4B85}"/>
          </ac:spMkLst>
        </pc:spChg>
      </pc:sldChg>
      <pc:sldChg chg="modSp mod">
        <pc:chgData name="Hail Nijo" userId="90b1d31e05af163a" providerId="LiveId" clId="{DFADF12D-90F6-4FD4-972F-4B70FA0C3240}" dt="2024-03-18T10:40:37.156" v="39" actId="20577"/>
        <pc:sldMkLst>
          <pc:docMk/>
          <pc:sldMk cId="36623740" sldId="258"/>
        </pc:sldMkLst>
        <pc:spChg chg="mod">
          <ac:chgData name="Hail Nijo" userId="90b1d31e05af163a" providerId="LiveId" clId="{DFADF12D-90F6-4FD4-972F-4B70FA0C3240}" dt="2024-03-18T10:40:37.156" v="39" actId="20577"/>
          <ac:spMkLst>
            <pc:docMk/>
            <pc:sldMk cId="36623740" sldId="258"/>
            <ac:spMk id="2" creationId="{25245047-D62C-6653-808B-255D5F2C4B85}"/>
          </ac:spMkLst>
        </pc:spChg>
      </pc:sldChg>
      <pc:sldChg chg="addSp modSp mod">
        <pc:chgData name="Hail Nijo" userId="90b1d31e05af163a" providerId="LiveId" clId="{DFADF12D-90F6-4FD4-972F-4B70FA0C3240}" dt="2024-03-18T11:02:26.698" v="398" actId="20577"/>
        <pc:sldMkLst>
          <pc:docMk/>
          <pc:sldMk cId="2547390304" sldId="259"/>
        </pc:sldMkLst>
        <pc:spChg chg="mod">
          <ac:chgData name="Hail Nijo" userId="90b1d31e05af163a" providerId="LiveId" clId="{DFADF12D-90F6-4FD4-972F-4B70FA0C3240}" dt="2024-03-18T11:02:26.698" v="398" actId="20577"/>
          <ac:spMkLst>
            <pc:docMk/>
            <pc:sldMk cId="2547390304" sldId="259"/>
            <ac:spMk id="21" creationId="{6BD3C77A-39FC-4068-941F-0E6E92E625CC}"/>
          </ac:spMkLst>
        </pc:spChg>
        <pc:picChg chg="add mod">
          <ac:chgData name="Hail Nijo" userId="90b1d31e05af163a" providerId="LiveId" clId="{DFADF12D-90F6-4FD4-972F-4B70FA0C3240}" dt="2024-03-18T11:01:38.892" v="280" actId="1076"/>
          <ac:picMkLst>
            <pc:docMk/>
            <pc:sldMk cId="2547390304" sldId="259"/>
            <ac:picMk id="3" creationId="{07454272-5128-CC0C-7CD8-20F045D05F91}"/>
          </ac:picMkLst>
        </pc:picChg>
        <pc:picChg chg="mod">
          <ac:chgData name="Hail Nijo" userId="90b1d31e05af163a" providerId="LiveId" clId="{DFADF12D-90F6-4FD4-972F-4B70FA0C3240}" dt="2024-03-18T11:01:33.878" v="279" actId="1076"/>
          <ac:picMkLst>
            <pc:docMk/>
            <pc:sldMk cId="2547390304" sldId="259"/>
            <ac:picMk id="19" creationId="{1823AF82-A180-6FD2-7D12-56A685121E9A}"/>
          </ac:picMkLst>
        </pc:picChg>
      </pc:sldChg>
      <pc:sldChg chg="addSp delSp modSp mod">
        <pc:chgData name="Hail Nijo" userId="90b1d31e05af163a" providerId="LiveId" clId="{DFADF12D-90F6-4FD4-972F-4B70FA0C3240}" dt="2024-03-18T10:51:32.408" v="101" actId="1076"/>
        <pc:sldMkLst>
          <pc:docMk/>
          <pc:sldMk cId="1912092950" sldId="260"/>
        </pc:sldMkLst>
        <pc:spChg chg="mod">
          <ac:chgData name="Hail Nijo" userId="90b1d31e05af163a" providerId="LiveId" clId="{DFADF12D-90F6-4FD4-972F-4B70FA0C3240}" dt="2024-03-18T10:51:11.904" v="91" actId="1076"/>
          <ac:spMkLst>
            <pc:docMk/>
            <pc:sldMk cId="1912092950" sldId="260"/>
            <ac:spMk id="2" creationId="{6BB48C5A-E49A-1990-F561-A725F7CE3AA6}"/>
          </ac:spMkLst>
        </pc:spChg>
        <pc:picChg chg="add del mod">
          <ac:chgData name="Hail Nijo" userId="90b1d31e05af163a" providerId="LiveId" clId="{DFADF12D-90F6-4FD4-972F-4B70FA0C3240}" dt="2024-03-18T10:51:12.728" v="93" actId="22"/>
          <ac:picMkLst>
            <pc:docMk/>
            <pc:sldMk cId="1912092950" sldId="260"/>
            <ac:picMk id="4" creationId="{9B984DB4-1F02-1CBE-3833-C70C2BAB3EDC}"/>
          </ac:picMkLst>
        </pc:picChg>
        <pc:picChg chg="add mod">
          <ac:chgData name="Hail Nijo" userId="90b1d31e05af163a" providerId="LiveId" clId="{DFADF12D-90F6-4FD4-972F-4B70FA0C3240}" dt="2024-03-18T10:51:32.408" v="101" actId="1076"/>
          <ac:picMkLst>
            <pc:docMk/>
            <pc:sldMk cId="1912092950" sldId="260"/>
            <ac:picMk id="8" creationId="{CE8AE913-850F-E05E-1A8C-D3D76989F511}"/>
          </ac:picMkLst>
        </pc:picChg>
        <pc:picChg chg="add del mod">
          <ac:chgData name="Hail Nijo" userId="90b1d31e05af163a" providerId="LiveId" clId="{DFADF12D-90F6-4FD4-972F-4B70FA0C3240}" dt="2024-03-18T10:51:19.794" v="97" actId="1076"/>
          <ac:picMkLst>
            <pc:docMk/>
            <pc:sldMk cId="1912092950" sldId="260"/>
            <ac:picMk id="17" creationId="{C7A9A240-663B-2DE5-0153-FD48299ED062}"/>
          </ac:picMkLst>
        </pc:picChg>
      </pc:sldChg>
      <pc:sldChg chg="modSp mod">
        <pc:chgData name="Hail Nijo" userId="90b1d31e05af163a" providerId="LiveId" clId="{DFADF12D-90F6-4FD4-972F-4B70FA0C3240}" dt="2024-03-18T10:43:12.065" v="40" actId="1076"/>
        <pc:sldMkLst>
          <pc:docMk/>
          <pc:sldMk cId="2946322319" sldId="261"/>
        </pc:sldMkLst>
        <pc:spChg chg="mod">
          <ac:chgData name="Hail Nijo" userId="90b1d31e05af163a" providerId="LiveId" clId="{DFADF12D-90F6-4FD4-972F-4B70FA0C3240}" dt="2024-03-18T10:43:12.065" v="40" actId="1076"/>
          <ac:spMkLst>
            <pc:docMk/>
            <pc:sldMk cId="2946322319" sldId="261"/>
            <ac:spMk id="21" creationId="{6BD3C77A-39FC-4068-941F-0E6E92E625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6E63-3D66-091E-1423-54D4D0144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12E22F-7028-5441-9686-99D78A7C3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B5B5E8E-F4D5-7DF3-640F-3537BE765C10}"/>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5" name="Footer Placeholder 4">
            <a:extLst>
              <a:ext uri="{FF2B5EF4-FFF2-40B4-BE49-F238E27FC236}">
                <a16:creationId xmlns:a16="http://schemas.microsoft.com/office/drawing/2014/main" id="{0772F6EC-5DD5-02D2-0423-C328865EC3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891366-CB2B-CEA9-6A69-EED78B202449}"/>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375706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D681-9D06-77ED-3F53-447CAC84C5D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1F34F58-8A18-7D8B-E68D-1EA9BEFC9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D9A348-FF7D-EC83-E742-D11D3DC68F33}"/>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5" name="Footer Placeholder 4">
            <a:extLst>
              <a:ext uri="{FF2B5EF4-FFF2-40B4-BE49-F238E27FC236}">
                <a16:creationId xmlns:a16="http://schemas.microsoft.com/office/drawing/2014/main" id="{8894801B-7A2E-E17D-3F51-CBF8558BA3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4298EE-DF48-E0D4-30CC-A6BFA4DBD0EC}"/>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03359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41A2E-0845-E42F-8446-DC462BAF51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79D3ADE-8813-23E7-FB47-9484329AA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E71C18-244A-CBD0-D7B9-91003A4C3BFE}"/>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5" name="Footer Placeholder 4">
            <a:extLst>
              <a:ext uri="{FF2B5EF4-FFF2-40B4-BE49-F238E27FC236}">
                <a16:creationId xmlns:a16="http://schemas.microsoft.com/office/drawing/2014/main" id="{0D8686A7-1931-BCCA-F3F4-0DAA82D5E2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9F5236-6ED8-6FDB-7F30-A26EF6ED5B33}"/>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48252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AD4D-6CC0-B10C-D030-0FA91171F97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4A2E778-90BD-C7FF-4D8D-1379623B4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AE7294-19E7-C3EA-AA6F-65C3F29DD104}"/>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5" name="Footer Placeholder 4">
            <a:extLst>
              <a:ext uri="{FF2B5EF4-FFF2-40B4-BE49-F238E27FC236}">
                <a16:creationId xmlns:a16="http://schemas.microsoft.com/office/drawing/2014/main" id="{D8557BBD-C376-5F26-5C00-B931C5CFD9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C52D54-8F88-38D8-119C-1D135B0F4B09}"/>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63354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1799-2692-72F6-FBD6-C17C949D9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02D13AE-7F74-D135-311D-5C158CA2A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A8BDB-0C29-6C8A-40BC-97985F9D690C}"/>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5" name="Footer Placeholder 4">
            <a:extLst>
              <a:ext uri="{FF2B5EF4-FFF2-40B4-BE49-F238E27FC236}">
                <a16:creationId xmlns:a16="http://schemas.microsoft.com/office/drawing/2014/main" id="{76205A6F-237C-532C-431E-DDCF0B9DFB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E49674-9A49-8E14-FD7F-1D19899D92A0}"/>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6890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4BF8-F716-73F0-975C-29661A5B4B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1E8520-A918-EFA3-2612-43E8D5055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69DAC1A-FC06-606F-8EFE-1BB4F1029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F75148C-C2C6-3409-37A0-18F993DEE0CD}"/>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6" name="Footer Placeholder 5">
            <a:extLst>
              <a:ext uri="{FF2B5EF4-FFF2-40B4-BE49-F238E27FC236}">
                <a16:creationId xmlns:a16="http://schemas.microsoft.com/office/drawing/2014/main" id="{ECE83E6B-F86F-8536-8D54-7D1CF6CDE3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F8FE50-7771-22E1-6FF8-20534D52690D}"/>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48300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7F33-601C-F745-34CB-39B2EE5954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2E03D61-2213-B5D3-4096-9EB4CA684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67E40-7BBE-24D2-25E7-D6240F544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0380E95-C549-ED37-A13F-4BEFD2BE1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1DEB8-9148-2584-F0BE-E496B37AD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F2D4407-9E2B-476B-1C8F-5FA180EA6037}"/>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8" name="Footer Placeholder 7">
            <a:extLst>
              <a:ext uri="{FF2B5EF4-FFF2-40B4-BE49-F238E27FC236}">
                <a16:creationId xmlns:a16="http://schemas.microsoft.com/office/drawing/2014/main" id="{0FA8BC38-6F59-5B7F-8D04-414F39D5359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C9D97E5-376E-B77D-F37A-CBA69AFCBB78}"/>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50578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0A17-BBC9-27B2-C4C3-5917BB2B2A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A63A65F-CFE0-5A8A-A113-1D43C9E67D9C}"/>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4" name="Footer Placeholder 3">
            <a:extLst>
              <a:ext uri="{FF2B5EF4-FFF2-40B4-BE49-F238E27FC236}">
                <a16:creationId xmlns:a16="http://schemas.microsoft.com/office/drawing/2014/main" id="{E2C7BB81-CD58-8AAE-E5BD-21F018A2CD9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EB3DB5-C61A-8813-814B-702F58A57C1A}"/>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37859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07AB3D-4674-0E52-A529-80AFAAECFCDC}"/>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3" name="Footer Placeholder 2">
            <a:extLst>
              <a:ext uri="{FF2B5EF4-FFF2-40B4-BE49-F238E27FC236}">
                <a16:creationId xmlns:a16="http://schemas.microsoft.com/office/drawing/2014/main" id="{1F8E38C1-5360-6ADE-BC06-3F49B94621D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A13C9E2-E5FF-FCB3-5758-FA66601FEC5A}"/>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21624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09BD-4FF6-5346-6389-3CF609AB2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54BBC32-41E3-9341-9FDC-EDC26911D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EBB98EF-1566-1903-AF2A-5854BC380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FCFF2-0762-480F-BF86-0F32A1C19712}"/>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6" name="Footer Placeholder 5">
            <a:extLst>
              <a:ext uri="{FF2B5EF4-FFF2-40B4-BE49-F238E27FC236}">
                <a16:creationId xmlns:a16="http://schemas.microsoft.com/office/drawing/2014/main" id="{2E33CAA3-7BB8-4842-590F-8E77003F6B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40ECAA-D681-E9EF-C545-73061CE2EB1F}"/>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22093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7D37-0CB0-6B6B-FBFD-E5A28E1DF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688438D-38F1-68BF-22EC-FF834E6F7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DDB5FD1-56B9-4F12-FE9D-4AFA9043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D8585-FE69-9577-BDBE-50C571D6E75F}"/>
              </a:ext>
            </a:extLst>
          </p:cNvPr>
          <p:cNvSpPr>
            <a:spLocks noGrp="1"/>
          </p:cNvSpPr>
          <p:nvPr>
            <p:ph type="dt" sz="half" idx="10"/>
          </p:nvPr>
        </p:nvSpPr>
        <p:spPr/>
        <p:txBody>
          <a:bodyPr/>
          <a:lstStyle/>
          <a:p>
            <a:fld id="{DB35434F-B9E8-4EF6-A868-09CDA957E3B0}" type="datetimeFigureOut">
              <a:rPr lang="en-AU" smtClean="0"/>
              <a:t>18/03/2024</a:t>
            </a:fld>
            <a:endParaRPr lang="en-AU"/>
          </a:p>
        </p:txBody>
      </p:sp>
      <p:sp>
        <p:nvSpPr>
          <p:cNvPr id="6" name="Footer Placeholder 5">
            <a:extLst>
              <a:ext uri="{FF2B5EF4-FFF2-40B4-BE49-F238E27FC236}">
                <a16:creationId xmlns:a16="http://schemas.microsoft.com/office/drawing/2014/main" id="{7BEF9BC6-2179-3AA2-E7C2-C4628001DB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7E20C9-136D-CDDA-2D37-D1BC03406942}"/>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8442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10F3C-E2E5-CD1F-81EC-119B9D882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BB8F30E-746A-72E9-C068-982671BE3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C0CB48-B3A7-1F19-AD1C-2C5D11E2B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35434F-B9E8-4EF6-A868-09CDA957E3B0}" type="datetimeFigureOut">
              <a:rPr lang="en-AU" smtClean="0"/>
              <a:t>18/03/2024</a:t>
            </a:fld>
            <a:endParaRPr lang="en-AU"/>
          </a:p>
        </p:txBody>
      </p:sp>
      <p:sp>
        <p:nvSpPr>
          <p:cNvPr id="5" name="Footer Placeholder 4">
            <a:extLst>
              <a:ext uri="{FF2B5EF4-FFF2-40B4-BE49-F238E27FC236}">
                <a16:creationId xmlns:a16="http://schemas.microsoft.com/office/drawing/2014/main" id="{3D0FDFD6-C6BD-872C-A7A6-E3AF6BCE7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02634219-6A0B-35F7-FCE5-3CAB68D57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58B50F-84DC-4341-BA1D-A40015325AA4}" type="slidenum">
              <a:rPr lang="en-AU" smtClean="0"/>
              <a:t>‹#›</a:t>
            </a:fld>
            <a:endParaRPr lang="en-AU"/>
          </a:p>
        </p:txBody>
      </p:sp>
    </p:spTree>
    <p:extLst>
      <p:ext uri="{BB962C8B-B14F-4D97-AF65-F5344CB8AC3E}">
        <p14:creationId xmlns:p14="http://schemas.microsoft.com/office/powerpoint/2010/main" val="123173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Project 3 </a:t>
            </a:r>
            <a:endParaRPr lang="en-AU" sz="4800" dirty="0">
              <a:solidFill>
                <a:srgbClr val="FFFFFF"/>
              </a:solidFill>
            </a:endParaRPr>
          </a:p>
        </p:txBody>
      </p:sp>
      <p:sp>
        <p:nvSpPr>
          <p:cNvPr id="3" name="Subtitle 2">
            <a:extLst>
              <a:ext uri="{FF2B5EF4-FFF2-40B4-BE49-F238E27FC236}">
                <a16:creationId xmlns:a16="http://schemas.microsoft.com/office/drawing/2014/main" id="{C55F8946-0E8E-DB05-757A-C7F0048FF29F}"/>
              </a:ext>
            </a:extLst>
          </p:cNvPr>
          <p:cNvSpPr>
            <a:spLocks noGrp="1"/>
          </p:cNvSpPr>
          <p:nvPr>
            <p:ph type="subTitle" idx="1"/>
          </p:nvPr>
        </p:nvSpPr>
        <p:spPr>
          <a:xfrm>
            <a:off x="1350682" y="4870824"/>
            <a:ext cx="10005951" cy="1458258"/>
          </a:xfrm>
        </p:spPr>
        <p:txBody>
          <a:bodyPr anchor="ctr">
            <a:normAutofit/>
          </a:bodyPr>
          <a:lstStyle/>
          <a:p>
            <a:pPr algn="l"/>
            <a:r>
              <a:rPr lang="en-US" dirty="0"/>
              <a:t>Group 1: Vijay, Sameer, Hail</a:t>
            </a:r>
          </a:p>
          <a:p>
            <a:pPr algn="l"/>
            <a:r>
              <a:rPr lang="en-US" dirty="0"/>
              <a:t>18</a:t>
            </a:r>
            <a:r>
              <a:rPr lang="en-US" baseline="30000" dirty="0"/>
              <a:t>th</a:t>
            </a:r>
            <a:r>
              <a:rPr lang="en-US" dirty="0"/>
              <a:t> March 24</a:t>
            </a:r>
            <a:endParaRPr lang="en-AU" dirty="0"/>
          </a:p>
        </p:txBody>
      </p:sp>
    </p:spTree>
    <p:extLst>
      <p:ext uri="{BB962C8B-B14F-4D97-AF65-F5344CB8AC3E}">
        <p14:creationId xmlns:p14="http://schemas.microsoft.com/office/powerpoint/2010/main" val="34508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338762" y="869606"/>
            <a:ext cx="11861608" cy="5881571"/>
          </a:xfrm>
        </p:spPr>
        <p:txBody>
          <a:bodyPr anchor="t">
            <a:normAutofit fontScale="90000"/>
          </a:bodyPr>
          <a:lstStyle/>
          <a:p>
            <a:pPr algn="l"/>
            <a:r>
              <a:rPr lang="en-US" sz="5300" dirty="0">
                <a:solidFill>
                  <a:schemeClr val="tx2"/>
                </a:solidFill>
                <a:latin typeface="Calibri" panose="020F0502020204030204" pitchFamily="34" charset="0"/>
                <a:cs typeface="Calibri" panose="020F0502020204030204" pitchFamily="34" charset="0"/>
              </a:rPr>
              <a:t>The Story: </a:t>
            </a: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Electric and Hybrid vehicle (EV/ HV) usage is on the rise across the world</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This story looks at sales data of EV and HV data across US</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It also maps charging stations across US to see where they are concentrated</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Data analytics and charging station concentration arms commercial and public decision makers to direct resources optimally</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Public policy can then be directed in a certain direction</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Commercial decisions can be made optimally based on current and potential sales opportunities</a:t>
            </a:r>
            <a:endParaRPr lang="en-AU" sz="3200" dirty="0">
              <a:solidFill>
                <a:schemeClr val="tx2"/>
              </a:solidFill>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405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644733" y="723086"/>
            <a:ext cx="10863776" cy="4790965"/>
          </a:xfrm>
        </p:spPr>
        <p:txBody>
          <a:bodyPr anchor="t">
            <a:normAutofit fontScale="90000"/>
          </a:bodyPr>
          <a:lstStyle/>
          <a:p>
            <a:pPr algn="l"/>
            <a:r>
              <a:rPr lang="en-US" sz="2000" dirty="0">
                <a:latin typeface="Calibri" panose="020F0502020204030204" pitchFamily="34" charset="0"/>
                <a:cs typeface="Calibri" panose="020F0502020204030204" pitchFamily="34" charset="0"/>
              </a:rPr>
              <a:t>Data source </a:t>
            </a:r>
            <a:r>
              <a:rPr lang="en-US" sz="2000" dirty="0" err="1">
                <a:latin typeface="Calibri" panose="020F0502020204030204" pitchFamily="34" charset="0"/>
                <a:cs typeface="Calibri" panose="020F0502020204030204" pitchFamily="34" charset="0"/>
              </a:rPr>
              <a:t>Kaggel</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1800" dirty="0"/>
              <a:t> - </a:t>
            </a:r>
            <a:r>
              <a:rPr kumimoji="0" lang="en-US" altLang="en-US" sz="1400" b="0" i="0" u="none" strike="noStrike" cap="none" normalizeH="0" baseline="0" dirty="0">
                <a:ln>
                  <a:noFill/>
                </a:ln>
                <a:solidFill>
                  <a:srgbClr val="1F2328"/>
                </a:solidFill>
                <a:effectLst/>
                <a:latin typeface="ui-monospace"/>
              </a:rPr>
              <a:t>title={Electric &amp;amp; Alternative Fuel Charging Stations 2023}, </a:t>
            </a:r>
            <a:r>
              <a:rPr kumimoji="0" lang="en-US" altLang="en-US" sz="1400" b="0" i="0" u="none" strike="noStrike" cap="none" normalizeH="0" baseline="0" dirty="0" err="1">
                <a:ln>
                  <a:noFill/>
                </a:ln>
                <a:solidFill>
                  <a:srgbClr val="1F2328"/>
                </a:solidFill>
                <a:effectLst/>
                <a:latin typeface="ui-monospace"/>
              </a:rPr>
              <a:t>url</a:t>
            </a:r>
            <a:r>
              <a:rPr kumimoji="0" lang="en-US" altLang="en-US" sz="1400" b="0" i="0" u="none" strike="noStrike" cap="none" normalizeH="0" baseline="0" dirty="0">
                <a:ln>
                  <a:noFill/>
                </a:ln>
                <a:solidFill>
                  <a:srgbClr val="1F2328"/>
                </a:solidFill>
                <a:effectLst/>
                <a:latin typeface="ui-monospace"/>
              </a:rPr>
              <a:t>={https://www.kaggle.com/ds/2375714}, DOI={10.34740/KAGGLE/DS/2375714}, publisher={Kaggle},</a:t>
            </a:r>
            <a:r>
              <a:rPr kumimoji="0" lang="en-US" altLang="en-US" sz="1400" b="0" i="0" u="none" strike="noStrike" cap="none" normalizeH="0" baseline="0" dirty="0">
                <a:ln>
                  <a:noFill/>
                </a:ln>
                <a:solidFill>
                  <a:schemeClr val="tx1"/>
                </a:solidFill>
                <a:effectLst/>
              </a:rPr>
              <a:t> </a:t>
            </a:r>
            <a:br>
              <a:rPr kumimoji="0" lang="en-US" altLang="en-US" sz="1400" b="0" i="0" u="none" strike="noStrike" cap="none" normalizeH="0" baseline="0" dirty="0">
                <a:ln>
                  <a:noFill/>
                </a:ln>
                <a:solidFill>
                  <a:schemeClr val="tx1"/>
                </a:solidFill>
                <a:effectLst/>
              </a:rPr>
            </a:b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 - </a:t>
            </a:r>
            <a:r>
              <a:rPr lang="en-US" altLang="en-US" sz="1400" dirty="0">
                <a:solidFill>
                  <a:srgbClr val="1F2328"/>
                </a:solidFill>
                <a:latin typeface="ui-monospace"/>
              </a:rPr>
              <a:t>title={Electric Vehicle Population}, </a:t>
            </a:r>
            <a:r>
              <a:rPr lang="en-US" altLang="en-US" sz="1400" dirty="0" err="1">
                <a:solidFill>
                  <a:srgbClr val="1F2328"/>
                </a:solidFill>
                <a:latin typeface="ui-monospace"/>
              </a:rPr>
              <a:t>url</a:t>
            </a:r>
            <a:r>
              <a:rPr lang="en-US" altLang="en-US" sz="1400" dirty="0">
                <a:solidFill>
                  <a:srgbClr val="1F2328"/>
                </a:solidFill>
                <a:latin typeface="ui-monospace"/>
              </a:rPr>
              <a:t>={https://www.kaggle.com/dsv/6687350}, </a:t>
            </a:r>
            <a:br>
              <a:rPr lang="en-US" altLang="en-US" sz="1400" dirty="0">
                <a:solidFill>
                  <a:srgbClr val="1F2328"/>
                </a:solidFill>
                <a:latin typeface="ui-monospace"/>
              </a:rPr>
            </a:br>
            <a:br>
              <a:rPr lang="en-US" altLang="en-US" sz="1400" dirty="0">
                <a:solidFill>
                  <a:srgbClr val="1F2328"/>
                </a:solidFill>
                <a:latin typeface="ui-monospace"/>
              </a:rPr>
            </a:br>
            <a:r>
              <a:rPr lang="en-US" altLang="en-US" sz="2000" dirty="0" err="1">
                <a:latin typeface="Calibri" panose="020F0502020204030204" pitchFamily="34" charset="0"/>
                <a:cs typeface="Calibri" panose="020F0502020204030204" pitchFamily="34" charset="0"/>
              </a:rPr>
              <a:t>Visualisations</a:t>
            </a:r>
            <a:r>
              <a:rPr lang="en-US" altLang="en-US" sz="2000" dirty="0">
                <a:latin typeface="Calibri" panose="020F0502020204030204" pitchFamily="34" charset="0"/>
                <a:cs typeface="Calibri" panose="020F0502020204030204" pitchFamily="34" charset="0"/>
              </a:rPr>
              <a:t> created using JavaScript / Pandas</a:t>
            </a:r>
            <a:br>
              <a:rPr lang="en-US" altLang="en-US" sz="2000" dirty="0">
                <a:solidFill>
                  <a:srgbClr val="1F2328"/>
                </a:solidFill>
                <a:latin typeface="Calibri" panose="020F0502020204030204" pitchFamily="34" charset="0"/>
                <a:cs typeface="Calibri" panose="020F0502020204030204" pitchFamily="34" charset="0"/>
              </a:rPr>
            </a:br>
            <a:br>
              <a:rPr lang="en-US" altLang="en-US" sz="2000" dirty="0">
                <a:solidFill>
                  <a:srgbClr val="1F2328"/>
                </a:solidFill>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Data stored and extracted from PostgreSQL</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Datasets over 200,000 records merged using Pandas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User driven interaction provided with API routes and Java dropdowns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Final </a:t>
            </a:r>
            <a:r>
              <a:rPr lang="en-US" altLang="en-US" sz="2000" dirty="0" err="1">
                <a:latin typeface="Calibri" panose="020F0502020204030204" pitchFamily="34" charset="0"/>
                <a:cs typeface="Calibri" panose="020F0502020204030204" pitchFamily="34" charset="0"/>
              </a:rPr>
              <a:t>visualisation</a:t>
            </a:r>
            <a:r>
              <a:rPr lang="en-US" altLang="en-US" sz="2000" dirty="0">
                <a:latin typeface="Calibri" panose="020F0502020204030204" pitchFamily="34" charset="0"/>
                <a:cs typeface="Calibri" panose="020F0502020204030204" pitchFamily="34" charset="0"/>
              </a:rPr>
              <a:t> includes following views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1. Bar/ line/ pie charts</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2. Heatmap</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3. User interaction to explore data for specific region</a:t>
            </a:r>
            <a:br>
              <a:rPr lang="en-US" altLang="en-US" sz="1800" dirty="0"/>
            </a:br>
            <a:br>
              <a:rPr lang="en-US" altLang="en-US" sz="1800" dirty="0"/>
            </a:br>
            <a:br>
              <a:rPr lang="en-US" altLang="en-US" sz="1400" dirty="0">
                <a:solidFill>
                  <a:srgbClr val="1F2328"/>
                </a:solidFill>
                <a:latin typeface="ui-monospace"/>
              </a:rPr>
            </a:br>
            <a:br>
              <a:rPr kumimoji="0" lang="en-US" altLang="en-US" sz="1400" b="0" i="0" u="none" strike="noStrike" cap="none" normalizeH="0" baseline="0" dirty="0">
                <a:ln>
                  <a:noFill/>
                </a:ln>
                <a:solidFill>
                  <a:schemeClr val="tx1"/>
                </a:solidFill>
                <a:effectLst/>
                <a:latin typeface="Arial" panose="020B0604020202020204" pitchFamily="34" charset="0"/>
              </a:rPr>
            </a:br>
            <a:br>
              <a:rPr lang="en-US" sz="1400" dirty="0"/>
            </a:br>
            <a:r>
              <a:rPr lang="en-US" sz="1800" dirty="0"/>
              <a:t>  </a:t>
            </a:r>
            <a:endParaRPr lang="en-AU" sz="1800" dirty="0"/>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a:t>How does the project address specific project requirements?</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err="1"/>
              <a:t>Visualisation</a:t>
            </a:r>
            <a:r>
              <a:rPr lang="en-US" dirty="0"/>
              <a:t> 2: Top selling car brands in the US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C7A9A240-663B-2DE5-0153-FD48299ED062}"/>
              </a:ext>
            </a:extLst>
          </p:cNvPr>
          <p:cNvPicPr>
            <a:picLocks noChangeAspect="1"/>
          </p:cNvPicPr>
          <p:nvPr/>
        </p:nvPicPr>
        <p:blipFill>
          <a:blip r:embed="rId2"/>
          <a:stretch>
            <a:fillRect/>
          </a:stretch>
        </p:blipFill>
        <p:spPr>
          <a:xfrm>
            <a:off x="220949" y="1619223"/>
            <a:ext cx="5677861" cy="2848106"/>
          </a:xfrm>
          <a:prstGeom prst="rect">
            <a:avLst/>
          </a:prstGeom>
        </p:spPr>
      </p:pic>
      <p:sp>
        <p:nvSpPr>
          <p:cNvPr id="2" name="TextBox 1">
            <a:extLst>
              <a:ext uri="{FF2B5EF4-FFF2-40B4-BE49-F238E27FC236}">
                <a16:creationId xmlns:a16="http://schemas.microsoft.com/office/drawing/2014/main" id="{6BB48C5A-E49A-1990-F561-A725F7CE3AA6}"/>
              </a:ext>
            </a:extLst>
          </p:cNvPr>
          <p:cNvSpPr txBox="1"/>
          <p:nvPr/>
        </p:nvSpPr>
        <p:spPr>
          <a:xfrm>
            <a:off x="517236" y="5264727"/>
            <a:ext cx="8069365" cy="369332"/>
          </a:xfrm>
          <a:prstGeom prst="rect">
            <a:avLst/>
          </a:prstGeom>
          <a:noFill/>
        </p:spPr>
        <p:txBody>
          <a:bodyPr wrap="square" rtlCol="0">
            <a:spAutoFit/>
          </a:bodyPr>
          <a:lstStyle/>
          <a:p>
            <a:r>
              <a:rPr lang="en-US" dirty="0"/>
              <a:t>Tesla dominates the market with Nissan and Chevrolet a distant second</a:t>
            </a:r>
            <a:endParaRPr lang="en-AU" dirty="0"/>
          </a:p>
        </p:txBody>
      </p:sp>
      <p:pic>
        <p:nvPicPr>
          <p:cNvPr id="8" name="Picture 7">
            <a:extLst>
              <a:ext uri="{FF2B5EF4-FFF2-40B4-BE49-F238E27FC236}">
                <a16:creationId xmlns:a16="http://schemas.microsoft.com/office/drawing/2014/main" id="{CE8AE913-850F-E05E-1A8C-D3D76989F511}"/>
              </a:ext>
            </a:extLst>
          </p:cNvPr>
          <p:cNvPicPr>
            <a:picLocks noChangeAspect="1"/>
          </p:cNvPicPr>
          <p:nvPr/>
        </p:nvPicPr>
        <p:blipFill>
          <a:blip r:embed="rId3"/>
          <a:stretch>
            <a:fillRect/>
          </a:stretch>
        </p:blipFill>
        <p:spPr>
          <a:xfrm>
            <a:off x="6462765" y="1474485"/>
            <a:ext cx="4576325" cy="3778479"/>
          </a:xfrm>
          <a:prstGeom prst="rect">
            <a:avLst/>
          </a:prstGeom>
        </p:spPr>
      </p:pic>
    </p:spTree>
    <p:extLst>
      <p:ext uri="{BB962C8B-B14F-4D97-AF65-F5344CB8AC3E}">
        <p14:creationId xmlns:p14="http://schemas.microsoft.com/office/powerpoint/2010/main" val="191209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err="1"/>
              <a:t>Visualisation</a:t>
            </a:r>
            <a:r>
              <a:rPr lang="en-US" dirty="0"/>
              <a:t> 2: EV + HV popularity over the years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1823AF82-A180-6FD2-7D12-56A685121E9A}"/>
              </a:ext>
            </a:extLst>
          </p:cNvPr>
          <p:cNvPicPr>
            <a:picLocks noChangeAspect="1"/>
          </p:cNvPicPr>
          <p:nvPr/>
        </p:nvPicPr>
        <p:blipFill>
          <a:blip r:embed="rId2"/>
          <a:stretch>
            <a:fillRect/>
          </a:stretch>
        </p:blipFill>
        <p:spPr>
          <a:xfrm>
            <a:off x="212113" y="1212177"/>
            <a:ext cx="5883887" cy="3148145"/>
          </a:xfrm>
          <a:prstGeom prst="rect">
            <a:avLst/>
          </a:prstGeom>
        </p:spPr>
      </p:pic>
      <p:sp>
        <p:nvSpPr>
          <p:cNvPr id="21" name="TextBox 20">
            <a:extLst>
              <a:ext uri="{FF2B5EF4-FFF2-40B4-BE49-F238E27FC236}">
                <a16:creationId xmlns:a16="http://schemas.microsoft.com/office/drawing/2014/main" id="{6BD3C77A-39FC-4068-941F-0E6E92E625CC}"/>
              </a:ext>
            </a:extLst>
          </p:cNvPr>
          <p:cNvSpPr txBox="1"/>
          <p:nvPr/>
        </p:nvSpPr>
        <p:spPr>
          <a:xfrm>
            <a:off x="524348" y="4593561"/>
            <a:ext cx="8069365" cy="3139321"/>
          </a:xfrm>
          <a:prstGeom prst="rect">
            <a:avLst/>
          </a:prstGeom>
          <a:noFill/>
        </p:spPr>
        <p:txBody>
          <a:bodyPr wrap="square" rtlCol="0">
            <a:spAutoFit/>
          </a:bodyPr>
          <a:lstStyle/>
          <a:p>
            <a:r>
              <a:rPr lang="en-US" dirty="0"/>
              <a:t>EV + HV sales have risen 600% in 10years 2013 to 2023</a:t>
            </a:r>
          </a:p>
          <a:p>
            <a:endParaRPr lang="en-US" dirty="0"/>
          </a:p>
          <a:p>
            <a:r>
              <a:rPr lang="en-US" dirty="0"/>
              <a:t>Left graph shows how much EV + HV models were bought every year</a:t>
            </a:r>
          </a:p>
          <a:p>
            <a:endParaRPr lang="en-US" dirty="0"/>
          </a:p>
          <a:p>
            <a:r>
              <a:rPr lang="en-US" dirty="0"/>
              <a:t>Right Graph shows EV and HV as a rolling total</a:t>
            </a:r>
          </a:p>
          <a:p>
            <a:endParaRPr lang="en-US" dirty="0"/>
          </a:p>
          <a:p>
            <a:r>
              <a:rPr lang="en-US" dirty="0"/>
              <a:t>Electric cars have an exponential growth, Hybrid cars have </a:t>
            </a:r>
            <a:r>
              <a:rPr lang="en-US"/>
              <a:t>linear growth</a:t>
            </a:r>
            <a:endParaRPr lang="en-US" dirty="0"/>
          </a:p>
          <a:p>
            <a:endParaRPr lang="en-US" dirty="0"/>
          </a:p>
          <a:p>
            <a:endParaRPr lang="en-US" dirty="0"/>
          </a:p>
          <a:p>
            <a:endParaRPr lang="en-US" dirty="0"/>
          </a:p>
          <a:p>
            <a:endParaRPr lang="en-AU" dirty="0"/>
          </a:p>
        </p:txBody>
      </p:sp>
      <p:pic>
        <p:nvPicPr>
          <p:cNvPr id="3" name="Picture 2">
            <a:extLst>
              <a:ext uri="{FF2B5EF4-FFF2-40B4-BE49-F238E27FC236}">
                <a16:creationId xmlns:a16="http://schemas.microsoft.com/office/drawing/2014/main" id="{07454272-5128-CC0C-7CD8-20F045D05F91}"/>
              </a:ext>
            </a:extLst>
          </p:cNvPr>
          <p:cNvPicPr>
            <a:picLocks noChangeAspect="1"/>
          </p:cNvPicPr>
          <p:nvPr/>
        </p:nvPicPr>
        <p:blipFill>
          <a:blip r:embed="rId3"/>
          <a:stretch>
            <a:fillRect/>
          </a:stretch>
        </p:blipFill>
        <p:spPr>
          <a:xfrm>
            <a:off x="6527277" y="1182221"/>
            <a:ext cx="4830391" cy="3543865"/>
          </a:xfrm>
          <a:prstGeom prst="rect">
            <a:avLst/>
          </a:prstGeom>
        </p:spPr>
      </p:pic>
    </p:spTree>
    <p:extLst>
      <p:ext uri="{BB962C8B-B14F-4D97-AF65-F5344CB8AC3E}">
        <p14:creationId xmlns:p14="http://schemas.microsoft.com/office/powerpoint/2010/main" val="254739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err="1"/>
              <a:t>Visualisation</a:t>
            </a:r>
            <a:r>
              <a:rPr lang="en-US" dirty="0"/>
              <a:t> 4: Density of charging stations across US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6BD3C77A-39FC-4068-941F-0E6E92E625CC}"/>
              </a:ext>
            </a:extLst>
          </p:cNvPr>
          <p:cNvSpPr txBox="1"/>
          <p:nvPr/>
        </p:nvSpPr>
        <p:spPr>
          <a:xfrm>
            <a:off x="517236" y="5256236"/>
            <a:ext cx="80693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High density in western coastal cities</a:t>
            </a:r>
          </a:p>
          <a:p>
            <a:pPr marL="285750" indent="-285750">
              <a:buFont typeface="Arial" panose="020B0604020202020204" pitchFamily="34" charset="0"/>
              <a:buChar char="•"/>
            </a:pPr>
            <a:r>
              <a:rPr lang="en-US" dirty="0"/>
              <a:t>With inland density low</a:t>
            </a:r>
          </a:p>
          <a:p>
            <a:pPr marL="285750" indent="-285750">
              <a:buFont typeface="Arial" panose="020B0604020202020204" pitchFamily="34" charset="0"/>
              <a:buChar char="•"/>
            </a:pPr>
            <a:r>
              <a:rPr lang="en-US" dirty="0"/>
              <a:t>North Eastern coastal cities density is medium </a:t>
            </a:r>
            <a:endParaRPr lang="en-AU" dirty="0"/>
          </a:p>
        </p:txBody>
      </p:sp>
      <p:pic>
        <p:nvPicPr>
          <p:cNvPr id="6" name="Picture 5">
            <a:extLst>
              <a:ext uri="{FF2B5EF4-FFF2-40B4-BE49-F238E27FC236}">
                <a16:creationId xmlns:a16="http://schemas.microsoft.com/office/drawing/2014/main" id="{06D62826-452E-F92D-8E41-735074D7791D}"/>
              </a:ext>
            </a:extLst>
          </p:cNvPr>
          <p:cNvPicPr>
            <a:picLocks noChangeAspect="1"/>
          </p:cNvPicPr>
          <p:nvPr/>
        </p:nvPicPr>
        <p:blipFill>
          <a:blip r:embed="rId2"/>
          <a:stretch>
            <a:fillRect/>
          </a:stretch>
        </p:blipFill>
        <p:spPr>
          <a:xfrm>
            <a:off x="0" y="664918"/>
            <a:ext cx="12192000" cy="4324152"/>
          </a:xfrm>
          <a:prstGeom prst="rect">
            <a:avLst/>
          </a:prstGeom>
        </p:spPr>
      </p:pic>
    </p:spTree>
    <p:extLst>
      <p:ext uri="{BB962C8B-B14F-4D97-AF65-F5344CB8AC3E}">
        <p14:creationId xmlns:p14="http://schemas.microsoft.com/office/powerpoint/2010/main" val="294632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381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Calibri</vt:lpstr>
      <vt:lpstr>ui-monospace</vt:lpstr>
      <vt:lpstr>Office Theme</vt:lpstr>
      <vt:lpstr>Project 3 </vt:lpstr>
      <vt:lpstr>The Story:   - Electric and Hybrid vehicle (EV/ HV) usage is on the rise across the world   - This story looks at sales data of EV and HV data across US   - It also maps charging stations across US to see where they are concentrated   - Data analytics and charging station concentration arms commercial and public decision makers to direct resources optimally   - Public policy can then be directed in a certain direction   - Commercial decisions can be made optimally based on current and potential sales opportunities</vt:lpstr>
      <vt:lpstr>Data source Kaggel:  - title={Electric &amp;amp; Alternative Fuel Charging Stations 2023}, url={https://www.kaggle.com/ds/2375714}, DOI={10.34740/KAGGLE/DS/2375714}, publisher={Kaggle},    - title={Electric Vehicle Population}, url={https://www.kaggle.com/dsv/6687350},   Visualisations created using JavaScript / Pandas  Data stored and extracted from PostgreSQL  Datasets over 200,000 records merged using Pandas  User driven interaction provided with API routes and Java dropdowns  Final visualisation includes following views  1. Bar/ line/ pie charts 2. Heatmap 3. User interaction to explore data for specific region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Project</dc:title>
  <dc:creator>Erande, Sameer</dc:creator>
  <cp:lastModifiedBy>Hail Nijo</cp:lastModifiedBy>
  <cp:revision>9</cp:revision>
  <dcterms:created xsi:type="dcterms:W3CDTF">2024-03-17T03:14:18Z</dcterms:created>
  <dcterms:modified xsi:type="dcterms:W3CDTF">2024-03-18T11:02:34Z</dcterms:modified>
</cp:coreProperties>
</file>