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44"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D6E63-3D66-091E-1423-54D4D01445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D12E22F-7028-5441-9686-99D78A7C3B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B5B5E8E-F4D5-7DF3-640F-3537BE765C10}"/>
              </a:ext>
            </a:extLst>
          </p:cNvPr>
          <p:cNvSpPr>
            <a:spLocks noGrp="1"/>
          </p:cNvSpPr>
          <p:nvPr>
            <p:ph type="dt" sz="half" idx="10"/>
          </p:nvPr>
        </p:nvSpPr>
        <p:spPr/>
        <p:txBody>
          <a:bodyPr/>
          <a:lstStyle/>
          <a:p>
            <a:fld id="{DB35434F-B9E8-4EF6-A868-09CDA957E3B0}" type="datetimeFigureOut">
              <a:rPr lang="en-AU" smtClean="0"/>
              <a:t>17/03/2024</a:t>
            </a:fld>
            <a:endParaRPr lang="en-AU"/>
          </a:p>
        </p:txBody>
      </p:sp>
      <p:sp>
        <p:nvSpPr>
          <p:cNvPr id="5" name="Footer Placeholder 4">
            <a:extLst>
              <a:ext uri="{FF2B5EF4-FFF2-40B4-BE49-F238E27FC236}">
                <a16:creationId xmlns:a16="http://schemas.microsoft.com/office/drawing/2014/main" id="{0772F6EC-5DD5-02D2-0423-C328865EC33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9891366-CB2B-CEA9-6A69-EED78B202449}"/>
              </a:ext>
            </a:extLst>
          </p:cNvPr>
          <p:cNvSpPr>
            <a:spLocks noGrp="1"/>
          </p:cNvSpPr>
          <p:nvPr>
            <p:ph type="sldNum" sz="quarter" idx="12"/>
          </p:nvPr>
        </p:nvSpPr>
        <p:spPr/>
        <p:txBody>
          <a:bodyPr/>
          <a:lstStyle/>
          <a:p>
            <a:fld id="{3458B50F-84DC-4341-BA1D-A40015325AA4}" type="slidenum">
              <a:rPr lang="en-AU" smtClean="0"/>
              <a:t>‹#›</a:t>
            </a:fld>
            <a:endParaRPr lang="en-AU"/>
          </a:p>
        </p:txBody>
      </p:sp>
    </p:spTree>
    <p:extLst>
      <p:ext uri="{BB962C8B-B14F-4D97-AF65-F5344CB8AC3E}">
        <p14:creationId xmlns:p14="http://schemas.microsoft.com/office/powerpoint/2010/main" val="3757060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AD681-9D06-77ED-3F53-447CAC84C5D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1F34F58-8A18-7D8B-E68D-1EA9BEFC9D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BD9A348-FF7D-EC83-E742-D11D3DC68F33}"/>
              </a:ext>
            </a:extLst>
          </p:cNvPr>
          <p:cNvSpPr>
            <a:spLocks noGrp="1"/>
          </p:cNvSpPr>
          <p:nvPr>
            <p:ph type="dt" sz="half" idx="10"/>
          </p:nvPr>
        </p:nvSpPr>
        <p:spPr/>
        <p:txBody>
          <a:bodyPr/>
          <a:lstStyle/>
          <a:p>
            <a:fld id="{DB35434F-B9E8-4EF6-A868-09CDA957E3B0}" type="datetimeFigureOut">
              <a:rPr lang="en-AU" smtClean="0"/>
              <a:t>17/03/2024</a:t>
            </a:fld>
            <a:endParaRPr lang="en-AU"/>
          </a:p>
        </p:txBody>
      </p:sp>
      <p:sp>
        <p:nvSpPr>
          <p:cNvPr id="5" name="Footer Placeholder 4">
            <a:extLst>
              <a:ext uri="{FF2B5EF4-FFF2-40B4-BE49-F238E27FC236}">
                <a16:creationId xmlns:a16="http://schemas.microsoft.com/office/drawing/2014/main" id="{8894801B-7A2E-E17D-3F51-CBF8558BA3A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A4298EE-DF48-E0D4-30CC-A6BFA4DBD0EC}"/>
              </a:ext>
            </a:extLst>
          </p:cNvPr>
          <p:cNvSpPr>
            <a:spLocks noGrp="1"/>
          </p:cNvSpPr>
          <p:nvPr>
            <p:ph type="sldNum" sz="quarter" idx="12"/>
          </p:nvPr>
        </p:nvSpPr>
        <p:spPr/>
        <p:txBody>
          <a:bodyPr/>
          <a:lstStyle/>
          <a:p>
            <a:fld id="{3458B50F-84DC-4341-BA1D-A40015325AA4}" type="slidenum">
              <a:rPr lang="en-AU" smtClean="0"/>
              <a:t>‹#›</a:t>
            </a:fld>
            <a:endParaRPr lang="en-AU"/>
          </a:p>
        </p:txBody>
      </p:sp>
    </p:spTree>
    <p:extLst>
      <p:ext uri="{BB962C8B-B14F-4D97-AF65-F5344CB8AC3E}">
        <p14:creationId xmlns:p14="http://schemas.microsoft.com/office/powerpoint/2010/main" val="1033599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141A2E-0845-E42F-8446-DC462BAF51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79D3ADE-8813-23E7-FB47-9484329AAA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8E71C18-244A-CBD0-D7B9-91003A4C3BFE}"/>
              </a:ext>
            </a:extLst>
          </p:cNvPr>
          <p:cNvSpPr>
            <a:spLocks noGrp="1"/>
          </p:cNvSpPr>
          <p:nvPr>
            <p:ph type="dt" sz="half" idx="10"/>
          </p:nvPr>
        </p:nvSpPr>
        <p:spPr/>
        <p:txBody>
          <a:bodyPr/>
          <a:lstStyle/>
          <a:p>
            <a:fld id="{DB35434F-B9E8-4EF6-A868-09CDA957E3B0}" type="datetimeFigureOut">
              <a:rPr lang="en-AU" smtClean="0"/>
              <a:t>17/03/2024</a:t>
            </a:fld>
            <a:endParaRPr lang="en-AU"/>
          </a:p>
        </p:txBody>
      </p:sp>
      <p:sp>
        <p:nvSpPr>
          <p:cNvPr id="5" name="Footer Placeholder 4">
            <a:extLst>
              <a:ext uri="{FF2B5EF4-FFF2-40B4-BE49-F238E27FC236}">
                <a16:creationId xmlns:a16="http://schemas.microsoft.com/office/drawing/2014/main" id="{0D8686A7-1931-BCCA-F3F4-0DAA82D5E2B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A9F5236-6ED8-6FDB-7F30-A26EF6ED5B33}"/>
              </a:ext>
            </a:extLst>
          </p:cNvPr>
          <p:cNvSpPr>
            <a:spLocks noGrp="1"/>
          </p:cNvSpPr>
          <p:nvPr>
            <p:ph type="sldNum" sz="quarter" idx="12"/>
          </p:nvPr>
        </p:nvSpPr>
        <p:spPr/>
        <p:txBody>
          <a:bodyPr/>
          <a:lstStyle/>
          <a:p>
            <a:fld id="{3458B50F-84DC-4341-BA1D-A40015325AA4}" type="slidenum">
              <a:rPr lang="en-AU" smtClean="0"/>
              <a:t>‹#›</a:t>
            </a:fld>
            <a:endParaRPr lang="en-AU"/>
          </a:p>
        </p:txBody>
      </p:sp>
    </p:spTree>
    <p:extLst>
      <p:ext uri="{BB962C8B-B14F-4D97-AF65-F5344CB8AC3E}">
        <p14:creationId xmlns:p14="http://schemas.microsoft.com/office/powerpoint/2010/main" val="482529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8AD4D-6CC0-B10C-D030-0FA91171F97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4A2E778-90BD-C7FF-4D8D-1379623B40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AAE7294-19E7-C3EA-AA6F-65C3F29DD104}"/>
              </a:ext>
            </a:extLst>
          </p:cNvPr>
          <p:cNvSpPr>
            <a:spLocks noGrp="1"/>
          </p:cNvSpPr>
          <p:nvPr>
            <p:ph type="dt" sz="half" idx="10"/>
          </p:nvPr>
        </p:nvSpPr>
        <p:spPr/>
        <p:txBody>
          <a:bodyPr/>
          <a:lstStyle/>
          <a:p>
            <a:fld id="{DB35434F-B9E8-4EF6-A868-09CDA957E3B0}" type="datetimeFigureOut">
              <a:rPr lang="en-AU" smtClean="0"/>
              <a:t>17/03/2024</a:t>
            </a:fld>
            <a:endParaRPr lang="en-AU"/>
          </a:p>
        </p:txBody>
      </p:sp>
      <p:sp>
        <p:nvSpPr>
          <p:cNvPr id="5" name="Footer Placeholder 4">
            <a:extLst>
              <a:ext uri="{FF2B5EF4-FFF2-40B4-BE49-F238E27FC236}">
                <a16:creationId xmlns:a16="http://schemas.microsoft.com/office/drawing/2014/main" id="{D8557BBD-C376-5F26-5C00-B931C5CFD9A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0C52D54-8F88-38D8-119C-1D135B0F4B09}"/>
              </a:ext>
            </a:extLst>
          </p:cNvPr>
          <p:cNvSpPr>
            <a:spLocks noGrp="1"/>
          </p:cNvSpPr>
          <p:nvPr>
            <p:ph type="sldNum" sz="quarter" idx="12"/>
          </p:nvPr>
        </p:nvSpPr>
        <p:spPr/>
        <p:txBody>
          <a:bodyPr/>
          <a:lstStyle/>
          <a:p>
            <a:fld id="{3458B50F-84DC-4341-BA1D-A40015325AA4}" type="slidenum">
              <a:rPr lang="en-AU" smtClean="0"/>
              <a:t>‹#›</a:t>
            </a:fld>
            <a:endParaRPr lang="en-AU"/>
          </a:p>
        </p:txBody>
      </p:sp>
    </p:spTree>
    <p:extLst>
      <p:ext uri="{BB962C8B-B14F-4D97-AF65-F5344CB8AC3E}">
        <p14:creationId xmlns:p14="http://schemas.microsoft.com/office/powerpoint/2010/main" val="1633540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1799-2692-72F6-FBD6-C17C949D9A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02D13AE-7F74-D135-311D-5C158CA2AA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1A8BDB-0C29-6C8A-40BC-97985F9D690C}"/>
              </a:ext>
            </a:extLst>
          </p:cNvPr>
          <p:cNvSpPr>
            <a:spLocks noGrp="1"/>
          </p:cNvSpPr>
          <p:nvPr>
            <p:ph type="dt" sz="half" idx="10"/>
          </p:nvPr>
        </p:nvSpPr>
        <p:spPr/>
        <p:txBody>
          <a:bodyPr/>
          <a:lstStyle/>
          <a:p>
            <a:fld id="{DB35434F-B9E8-4EF6-A868-09CDA957E3B0}" type="datetimeFigureOut">
              <a:rPr lang="en-AU" smtClean="0"/>
              <a:t>17/03/2024</a:t>
            </a:fld>
            <a:endParaRPr lang="en-AU"/>
          </a:p>
        </p:txBody>
      </p:sp>
      <p:sp>
        <p:nvSpPr>
          <p:cNvPr id="5" name="Footer Placeholder 4">
            <a:extLst>
              <a:ext uri="{FF2B5EF4-FFF2-40B4-BE49-F238E27FC236}">
                <a16:creationId xmlns:a16="http://schemas.microsoft.com/office/drawing/2014/main" id="{76205A6F-237C-532C-431E-DDCF0B9DFB8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0E49674-9A49-8E14-FD7F-1D19899D92A0}"/>
              </a:ext>
            </a:extLst>
          </p:cNvPr>
          <p:cNvSpPr>
            <a:spLocks noGrp="1"/>
          </p:cNvSpPr>
          <p:nvPr>
            <p:ph type="sldNum" sz="quarter" idx="12"/>
          </p:nvPr>
        </p:nvSpPr>
        <p:spPr/>
        <p:txBody>
          <a:bodyPr/>
          <a:lstStyle/>
          <a:p>
            <a:fld id="{3458B50F-84DC-4341-BA1D-A40015325AA4}" type="slidenum">
              <a:rPr lang="en-AU" smtClean="0"/>
              <a:t>‹#›</a:t>
            </a:fld>
            <a:endParaRPr lang="en-AU"/>
          </a:p>
        </p:txBody>
      </p:sp>
    </p:spTree>
    <p:extLst>
      <p:ext uri="{BB962C8B-B14F-4D97-AF65-F5344CB8AC3E}">
        <p14:creationId xmlns:p14="http://schemas.microsoft.com/office/powerpoint/2010/main" val="68900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64BF8-F716-73F0-975C-29661A5B4BA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81E8520-A918-EFA3-2612-43E8D5055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69DAC1A-FC06-606F-8EFE-1BB4F10290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F75148C-C2C6-3409-37A0-18F993DEE0CD}"/>
              </a:ext>
            </a:extLst>
          </p:cNvPr>
          <p:cNvSpPr>
            <a:spLocks noGrp="1"/>
          </p:cNvSpPr>
          <p:nvPr>
            <p:ph type="dt" sz="half" idx="10"/>
          </p:nvPr>
        </p:nvSpPr>
        <p:spPr/>
        <p:txBody>
          <a:bodyPr/>
          <a:lstStyle/>
          <a:p>
            <a:fld id="{DB35434F-B9E8-4EF6-A868-09CDA957E3B0}" type="datetimeFigureOut">
              <a:rPr lang="en-AU" smtClean="0"/>
              <a:t>17/03/2024</a:t>
            </a:fld>
            <a:endParaRPr lang="en-AU"/>
          </a:p>
        </p:txBody>
      </p:sp>
      <p:sp>
        <p:nvSpPr>
          <p:cNvPr id="6" name="Footer Placeholder 5">
            <a:extLst>
              <a:ext uri="{FF2B5EF4-FFF2-40B4-BE49-F238E27FC236}">
                <a16:creationId xmlns:a16="http://schemas.microsoft.com/office/drawing/2014/main" id="{ECE83E6B-F86F-8536-8D54-7D1CF6CDE34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BF8FE50-7771-22E1-6FF8-20534D52690D}"/>
              </a:ext>
            </a:extLst>
          </p:cNvPr>
          <p:cNvSpPr>
            <a:spLocks noGrp="1"/>
          </p:cNvSpPr>
          <p:nvPr>
            <p:ph type="sldNum" sz="quarter" idx="12"/>
          </p:nvPr>
        </p:nvSpPr>
        <p:spPr/>
        <p:txBody>
          <a:bodyPr/>
          <a:lstStyle/>
          <a:p>
            <a:fld id="{3458B50F-84DC-4341-BA1D-A40015325AA4}" type="slidenum">
              <a:rPr lang="en-AU" smtClean="0"/>
              <a:t>‹#›</a:t>
            </a:fld>
            <a:endParaRPr lang="en-AU"/>
          </a:p>
        </p:txBody>
      </p:sp>
    </p:spTree>
    <p:extLst>
      <p:ext uri="{BB962C8B-B14F-4D97-AF65-F5344CB8AC3E}">
        <p14:creationId xmlns:p14="http://schemas.microsoft.com/office/powerpoint/2010/main" val="483000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A7F33-601C-F745-34CB-39B2EE59544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2E03D61-2213-B5D3-4096-9EB4CA684F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F67E40-7BBE-24D2-25E7-D6240F544E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0380E95-C549-ED37-A13F-4BEFD2BE15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F1DEB8-9148-2584-F0BE-E496B37AD1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F2D4407-9E2B-476B-1C8F-5FA180EA6037}"/>
              </a:ext>
            </a:extLst>
          </p:cNvPr>
          <p:cNvSpPr>
            <a:spLocks noGrp="1"/>
          </p:cNvSpPr>
          <p:nvPr>
            <p:ph type="dt" sz="half" idx="10"/>
          </p:nvPr>
        </p:nvSpPr>
        <p:spPr/>
        <p:txBody>
          <a:bodyPr/>
          <a:lstStyle/>
          <a:p>
            <a:fld id="{DB35434F-B9E8-4EF6-A868-09CDA957E3B0}" type="datetimeFigureOut">
              <a:rPr lang="en-AU" smtClean="0"/>
              <a:t>17/03/2024</a:t>
            </a:fld>
            <a:endParaRPr lang="en-AU"/>
          </a:p>
        </p:txBody>
      </p:sp>
      <p:sp>
        <p:nvSpPr>
          <p:cNvPr id="8" name="Footer Placeholder 7">
            <a:extLst>
              <a:ext uri="{FF2B5EF4-FFF2-40B4-BE49-F238E27FC236}">
                <a16:creationId xmlns:a16="http://schemas.microsoft.com/office/drawing/2014/main" id="{0FA8BC38-6F59-5B7F-8D04-414F39D53592}"/>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C9D97E5-376E-B77D-F37A-CBA69AFCBB78}"/>
              </a:ext>
            </a:extLst>
          </p:cNvPr>
          <p:cNvSpPr>
            <a:spLocks noGrp="1"/>
          </p:cNvSpPr>
          <p:nvPr>
            <p:ph type="sldNum" sz="quarter" idx="12"/>
          </p:nvPr>
        </p:nvSpPr>
        <p:spPr/>
        <p:txBody>
          <a:bodyPr/>
          <a:lstStyle/>
          <a:p>
            <a:fld id="{3458B50F-84DC-4341-BA1D-A40015325AA4}" type="slidenum">
              <a:rPr lang="en-AU" smtClean="0"/>
              <a:t>‹#›</a:t>
            </a:fld>
            <a:endParaRPr lang="en-AU"/>
          </a:p>
        </p:txBody>
      </p:sp>
    </p:spTree>
    <p:extLst>
      <p:ext uri="{BB962C8B-B14F-4D97-AF65-F5344CB8AC3E}">
        <p14:creationId xmlns:p14="http://schemas.microsoft.com/office/powerpoint/2010/main" val="505784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A0A17-BBC9-27B2-C4C3-5917BB2B2AD3}"/>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4A63A65F-CFE0-5A8A-A113-1D43C9E67D9C}"/>
              </a:ext>
            </a:extLst>
          </p:cNvPr>
          <p:cNvSpPr>
            <a:spLocks noGrp="1"/>
          </p:cNvSpPr>
          <p:nvPr>
            <p:ph type="dt" sz="half" idx="10"/>
          </p:nvPr>
        </p:nvSpPr>
        <p:spPr/>
        <p:txBody>
          <a:bodyPr/>
          <a:lstStyle/>
          <a:p>
            <a:fld id="{DB35434F-B9E8-4EF6-A868-09CDA957E3B0}" type="datetimeFigureOut">
              <a:rPr lang="en-AU" smtClean="0"/>
              <a:t>17/03/2024</a:t>
            </a:fld>
            <a:endParaRPr lang="en-AU"/>
          </a:p>
        </p:txBody>
      </p:sp>
      <p:sp>
        <p:nvSpPr>
          <p:cNvPr id="4" name="Footer Placeholder 3">
            <a:extLst>
              <a:ext uri="{FF2B5EF4-FFF2-40B4-BE49-F238E27FC236}">
                <a16:creationId xmlns:a16="http://schemas.microsoft.com/office/drawing/2014/main" id="{E2C7BB81-CD58-8AAE-E5BD-21F018A2CD9E}"/>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3EB3DB5-C61A-8813-814B-702F58A57C1A}"/>
              </a:ext>
            </a:extLst>
          </p:cNvPr>
          <p:cNvSpPr>
            <a:spLocks noGrp="1"/>
          </p:cNvSpPr>
          <p:nvPr>
            <p:ph type="sldNum" sz="quarter" idx="12"/>
          </p:nvPr>
        </p:nvSpPr>
        <p:spPr/>
        <p:txBody>
          <a:bodyPr/>
          <a:lstStyle/>
          <a:p>
            <a:fld id="{3458B50F-84DC-4341-BA1D-A40015325AA4}" type="slidenum">
              <a:rPr lang="en-AU" smtClean="0"/>
              <a:t>‹#›</a:t>
            </a:fld>
            <a:endParaRPr lang="en-AU"/>
          </a:p>
        </p:txBody>
      </p:sp>
    </p:spTree>
    <p:extLst>
      <p:ext uri="{BB962C8B-B14F-4D97-AF65-F5344CB8AC3E}">
        <p14:creationId xmlns:p14="http://schemas.microsoft.com/office/powerpoint/2010/main" val="378599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07AB3D-4674-0E52-A529-80AFAAECFCDC}"/>
              </a:ext>
            </a:extLst>
          </p:cNvPr>
          <p:cNvSpPr>
            <a:spLocks noGrp="1"/>
          </p:cNvSpPr>
          <p:nvPr>
            <p:ph type="dt" sz="half" idx="10"/>
          </p:nvPr>
        </p:nvSpPr>
        <p:spPr/>
        <p:txBody>
          <a:bodyPr/>
          <a:lstStyle/>
          <a:p>
            <a:fld id="{DB35434F-B9E8-4EF6-A868-09CDA957E3B0}" type="datetimeFigureOut">
              <a:rPr lang="en-AU" smtClean="0"/>
              <a:t>17/03/2024</a:t>
            </a:fld>
            <a:endParaRPr lang="en-AU"/>
          </a:p>
        </p:txBody>
      </p:sp>
      <p:sp>
        <p:nvSpPr>
          <p:cNvPr id="3" name="Footer Placeholder 2">
            <a:extLst>
              <a:ext uri="{FF2B5EF4-FFF2-40B4-BE49-F238E27FC236}">
                <a16:creationId xmlns:a16="http://schemas.microsoft.com/office/drawing/2014/main" id="{1F8E38C1-5360-6ADE-BC06-3F49B94621DF}"/>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A13C9E2-E5FF-FCB3-5758-FA66601FEC5A}"/>
              </a:ext>
            </a:extLst>
          </p:cNvPr>
          <p:cNvSpPr>
            <a:spLocks noGrp="1"/>
          </p:cNvSpPr>
          <p:nvPr>
            <p:ph type="sldNum" sz="quarter" idx="12"/>
          </p:nvPr>
        </p:nvSpPr>
        <p:spPr/>
        <p:txBody>
          <a:bodyPr/>
          <a:lstStyle/>
          <a:p>
            <a:fld id="{3458B50F-84DC-4341-BA1D-A40015325AA4}" type="slidenum">
              <a:rPr lang="en-AU" smtClean="0"/>
              <a:t>‹#›</a:t>
            </a:fld>
            <a:endParaRPr lang="en-AU"/>
          </a:p>
        </p:txBody>
      </p:sp>
    </p:spTree>
    <p:extLst>
      <p:ext uri="{BB962C8B-B14F-4D97-AF65-F5344CB8AC3E}">
        <p14:creationId xmlns:p14="http://schemas.microsoft.com/office/powerpoint/2010/main" val="1216244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09BD-4FF6-5346-6389-3CF609AB2A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54BBC32-41E3-9341-9FDC-EDC26911D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AEBB98EF-1566-1903-AF2A-5854BC380F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1FCFF2-0762-480F-BF86-0F32A1C19712}"/>
              </a:ext>
            </a:extLst>
          </p:cNvPr>
          <p:cNvSpPr>
            <a:spLocks noGrp="1"/>
          </p:cNvSpPr>
          <p:nvPr>
            <p:ph type="dt" sz="half" idx="10"/>
          </p:nvPr>
        </p:nvSpPr>
        <p:spPr/>
        <p:txBody>
          <a:bodyPr/>
          <a:lstStyle/>
          <a:p>
            <a:fld id="{DB35434F-B9E8-4EF6-A868-09CDA957E3B0}" type="datetimeFigureOut">
              <a:rPr lang="en-AU" smtClean="0"/>
              <a:t>17/03/2024</a:t>
            </a:fld>
            <a:endParaRPr lang="en-AU"/>
          </a:p>
        </p:txBody>
      </p:sp>
      <p:sp>
        <p:nvSpPr>
          <p:cNvPr id="6" name="Footer Placeholder 5">
            <a:extLst>
              <a:ext uri="{FF2B5EF4-FFF2-40B4-BE49-F238E27FC236}">
                <a16:creationId xmlns:a16="http://schemas.microsoft.com/office/drawing/2014/main" id="{2E33CAA3-7BB8-4842-590F-8E77003F6BE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A40ECAA-D681-E9EF-C545-73061CE2EB1F}"/>
              </a:ext>
            </a:extLst>
          </p:cNvPr>
          <p:cNvSpPr>
            <a:spLocks noGrp="1"/>
          </p:cNvSpPr>
          <p:nvPr>
            <p:ph type="sldNum" sz="quarter" idx="12"/>
          </p:nvPr>
        </p:nvSpPr>
        <p:spPr/>
        <p:txBody>
          <a:bodyPr/>
          <a:lstStyle/>
          <a:p>
            <a:fld id="{3458B50F-84DC-4341-BA1D-A40015325AA4}" type="slidenum">
              <a:rPr lang="en-AU" smtClean="0"/>
              <a:t>‹#›</a:t>
            </a:fld>
            <a:endParaRPr lang="en-AU"/>
          </a:p>
        </p:txBody>
      </p:sp>
    </p:spTree>
    <p:extLst>
      <p:ext uri="{BB962C8B-B14F-4D97-AF65-F5344CB8AC3E}">
        <p14:creationId xmlns:p14="http://schemas.microsoft.com/office/powerpoint/2010/main" val="122093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57D37-0CB0-6B6B-FBFD-E5A28E1DF1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688438D-38F1-68BF-22EC-FF834E6F7E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CDDB5FD1-56B9-4F12-FE9D-4AFA9043C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ED8585-FE69-9577-BDBE-50C571D6E75F}"/>
              </a:ext>
            </a:extLst>
          </p:cNvPr>
          <p:cNvSpPr>
            <a:spLocks noGrp="1"/>
          </p:cNvSpPr>
          <p:nvPr>
            <p:ph type="dt" sz="half" idx="10"/>
          </p:nvPr>
        </p:nvSpPr>
        <p:spPr/>
        <p:txBody>
          <a:bodyPr/>
          <a:lstStyle/>
          <a:p>
            <a:fld id="{DB35434F-B9E8-4EF6-A868-09CDA957E3B0}" type="datetimeFigureOut">
              <a:rPr lang="en-AU" smtClean="0"/>
              <a:t>17/03/2024</a:t>
            </a:fld>
            <a:endParaRPr lang="en-AU"/>
          </a:p>
        </p:txBody>
      </p:sp>
      <p:sp>
        <p:nvSpPr>
          <p:cNvPr id="6" name="Footer Placeholder 5">
            <a:extLst>
              <a:ext uri="{FF2B5EF4-FFF2-40B4-BE49-F238E27FC236}">
                <a16:creationId xmlns:a16="http://schemas.microsoft.com/office/drawing/2014/main" id="{7BEF9BC6-2179-3AA2-E7C2-C4628001DB8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87E20C9-136D-CDDA-2D37-D1BC03406942}"/>
              </a:ext>
            </a:extLst>
          </p:cNvPr>
          <p:cNvSpPr>
            <a:spLocks noGrp="1"/>
          </p:cNvSpPr>
          <p:nvPr>
            <p:ph type="sldNum" sz="quarter" idx="12"/>
          </p:nvPr>
        </p:nvSpPr>
        <p:spPr/>
        <p:txBody>
          <a:bodyPr/>
          <a:lstStyle/>
          <a:p>
            <a:fld id="{3458B50F-84DC-4341-BA1D-A40015325AA4}" type="slidenum">
              <a:rPr lang="en-AU" smtClean="0"/>
              <a:t>‹#›</a:t>
            </a:fld>
            <a:endParaRPr lang="en-AU"/>
          </a:p>
        </p:txBody>
      </p:sp>
    </p:spTree>
    <p:extLst>
      <p:ext uri="{BB962C8B-B14F-4D97-AF65-F5344CB8AC3E}">
        <p14:creationId xmlns:p14="http://schemas.microsoft.com/office/powerpoint/2010/main" val="184428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010F3C-E2E5-CD1F-81EC-119B9D882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BB8F30E-746A-72E9-C068-982671BE37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9C0CB48-B3A7-1F19-AD1C-2C5D11E2B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35434F-B9E8-4EF6-A868-09CDA957E3B0}" type="datetimeFigureOut">
              <a:rPr lang="en-AU" smtClean="0"/>
              <a:t>17/03/2024</a:t>
            </a:fld>
            <a:endParaRPr lang="en-AU"/>
          </a:p>
        </p:txBody>
      </p:sp>
      <p:sp>
        <p:nvSpPr>
          <p:cNvPr id="5" name="Footer Placeholder 4">
            <a:extLst>
              <a:ext uri="{FF2B5EF4-FFF2-40B4-BE49-F238E27FC236}">
                <a16:creationId xmlns:a16="http://schemas.microsoft.com/office/drawing/2014/main" id="{3D0FDFD6-C6BD-872C-A7A6-E3AF6BCE77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02634219-6A0B-35F7-FCE5-3CAB68D57C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458B50F-84DC-4341-BA1D-A40015325AA4}" type="slidenum">
              <a:rPr lang="en-AU" smtClean="0"/>
              <a:t>‹#›</a:t>
            </a:fld>
            <a:endParaRPr lang="en-AU"/>
          </a:p>
        </p:txBody>
      </p:sp>
    </p:spTree>
    <p:extLst>
      <p:ext uri="{BB962C8B-B14F-4D97-AF65-F5344CB8AC3E}">
        <p14:creationId xmlns:p14="http://schemas.microsoft.com/office/powerpoint/2010/main" val="1231736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5245047-D62C-6653-808B-255D5F2C4B85}"/>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Data </a:t>
            </a:r>
            <a:r>
              <a:rPr lang="en-US" sz="4800" dirty="0" err="1">
                <a:solidFill>
                  <a:srgbClr val="FFFFFF"/>
                </a:solidFill>
              </a:rPr>
              <a:t>Visualisation</a:t>
            </a:r>
            <a:r>
              <a:rPr lang="en-US" sz="4800" dirty="0">
                <a:solidFill>
                  <a:srgbClr val="FFFFFF"/>
                </a:solidFill>
              </a:rPr>
              <a:t> Project</a:t>
            </a:r>
            <a:endParaRPr lang="en-AU" sz="4800" dirty="0">
              <a:solidFill>
                <a:srgbClr val="FFFFFF"/>
              </a:solidFill>
            </a:endParaRPr>
          </a:p>
        </p:txBody>
      </p:sp>
      <p:sp>
        <p:nvSpPr>
          <p:cNvPr id="3" name="Subtitle 2">
            <a:extLst>
              <a:ext uri="{FF2B5EF4-FFF2-40B4-BE49-F238E27FC236}">
                <a16:creationId xmlns:a16="http://schemas.microsoft.com/office/drawing/2014/main" id="{C55F8946-0E8E-DB05-757A-C7F0048FF29F}"/>
              </a:ext>
            </a:extLst>
          </p:cNvPr>
          <p:cNvSpPr>
            <a:spLocks noGrp="1"/>
          </p:cNvSpPr>
          <p:nvPr>
            <p:ph type="subTitle" idx="1"/>
          </p:nvPr>
        </p:nvSpPr>
        <p:spPr>
          <a:xfrm>
            <a:off x="1350682" y="4870824"/>
            <a:ext cx="10005951" cy="1458258"/>
          </a:xfrm>
        </p:spPr>
        <p:txBody>
          <a:bodyPr anchor="ctr">
            <a:normAutofit/>
          </a:bodyPr>
          <a:lstStyle/>
          <a:p>
            <a:pPr algn="l"/>
            <a:r>
              <a:rPr lang="en-US" dirty="0"/>
              <a:t>Group 1: Vijay, Sameer, Hail</a:t>
            </a:r>
          </a:p>
          <a:p>
            <a:pPr algn="l"/>
            <a:r>
              <a:rPr lang="en-US" dirty="0"/>
              <a:t>18</a:t>
            </a:r>
            <a:r>
              <a:rPr lang="en-US" baseline="30000" dirty="0"/>
              <a:t>th</a:t>
            </a:r>
            <a:r>
              <a:rPr lang="en-US" dirty="0"/>
              <a:t> Apr 24</a:t>
            </a:r>
            <a:endParaRPr lang="en-AU" dirty="0"/>
          </a:p>
        </p:txBody>
      </p:sp>
    </p:spTree>
    <p:extLst>
      <p:ext uri="{BB962C8B-B14F-4D97-AF65-F5344CB8AC3E}">
        <p14:creationId xmlns:p14="http://schemas.microsoft.com/office/powerpoint/2010/main" val="345086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25245047-D62C-6653-808B-255D5F2C4B85}"/>
              </a:ext>
            </a:extLst>
          </p:cNvPr>
          <p:cNvSpPr>
            <a:spLocks noGrp="1"/>
          </p:cNvSpPr>
          <p:nvPr>
            <p:ph type="ctrTitle"/>
          </p:nvPr>
        </p:nvSpPr>
        <p:spPr>
          <a:xfrm>
            <a:off x="338762" y="869606"/>
            <a:ext cx="11861608" cy="5881571"/>
          </a:xfrm>
        </p:spPr>
        <p:txBody>
          <a:bodyPr anchor="t">
            <a:normAutofit fontScale="90000"/>
          </a:bodyPr>
          <a:lstStyle/>
          <a:p>
            <a:pPr algn="l"/>
            <a:r>
              <a:rPr lang="en-US" sz="5300" dirty="0">
                <a:solidFill>
                  <a:schemeClr val="tx2"/>
                </a:solidFill>
                <a:latin typeface="Calibri" panose="020F0502020204030204" pitchFamily="34" charset="0"/>
                <a:cs typeface="Calibri" panose="020F0502020204030204" pitchFamily="34" charset="0"/>
              </a:rPr>
              <a:t>The Story: </a:t>
            </a:r>
            <a:br>
              <a:rPr lang="en-US" sz="3200" dirty="0">
                <a:solidFill>
                  <a:schemeClr val="tx2"/>
                </a:solidFill>
                <a:latin typeface="Calibri" panose="020F0502020204030204" pitchFamily="34" charset="0"/>
                <a:cs typeface="Calibri" panose="020F0502020204030204" pitchFamily="34" charset="0"/>
              </a:rPr>
            </a:br>
            <a:r>
              <a:rPr lang="en-US" sz="3200" dirty="0">
                <a:solidFill>
                  <a:schemeClr val="tx2"/>
                </a:solidFill>
                <a:latin typeface="Calibri" panose="020F0502020204030204" pitchFamily="34" charset="0"/>
                <a:cs typeface="Calibri" panose="020F0502020204030204" pitchFamily="34" charset="0"/>
              </a:rPr>
              <a:t> - Electric and Hybrid vehicle (EV/ HV) usage is on the rise across the world</a:t>
            </a:r>
            <a:br>
              <a:rPr lang="en-US" sz="3200" dirty="0">
                <a:solidFill>
                  <a:schemeClr val="tx2"/>
                </a:solidFill>
                <a:latin typeface="Calibri" panose="020F0502020204030204" pitchFamily="34" charset="0"/>
                <a:cs typeface="Calibri" panose="020F0502020204030204" pitchFamily="34" charset="0"/>
              </a:rPr>
            </a:br>
            <a:br>
              <a:rPr lang="en-US" sz="3200" dirty="0">
                <a:solidFill>
                  <a:schemeClr val="tx2"/>
                </a:solidFill>
                <a:latin typeface="Calibri" panose="020F0502020204030204" pitchFamily="34" charset="0"/>
                <a:cs typeface="Calibri" panose="020F0502020204030204" pitchFamily="34" charset="0"/>
              </a:rPr>
            </a:br>
            <a:r>
              <a:rPr lang="en-US" sz="3200" dirty="0">
                <a:solidFill>
                  <a:schemeClr val="tx2"/>
                </a:solidFill>
                <a:latin typeface="Calibri" panose="020F0502020204030204" pitchFamily="34" charset="0"/>
                <a:cs typeface="Calibri" panose="020F0502020204030204" pitchFamily="34" charset="0"/>
              </a:rPr>
              <a:t> - This story looks at sales data of EV and HV data across US</a:t>
            </a:r>
            <a:br>
              <a:rPr lang="en-US" sz="3200" dirty="0">
                <a:solidFill>
                  <a:schemeClr val="tx2"/>
                </a:solidFill>
                <a:latin typeface="Calibri" panose="020F0502020204030204" pitchFamily="34" charset="0"/>
                <a:cs typeface="Calibri" panose="020F0502020204030204" pitchFamily="34" charset="0"/>
              </a:rPr>
            </a:br>
            <a:br>
              <a:rPr lang="en-US" sz="3200" dirty="0">
                <a:solidFill>
                  <a:schemeClr val="tx2"/>
                </a:solidFill>
                <a:latin typeface="Calibri" panose="020F0502020204030204" pitchFamily="34" charset="0"/>
                <a:cs typeface="Calibri" panose="020F0502020204030204" pitchFamily="34" charset="0"/>
              </a:rPr>
            </a:br>
            <a:r>
              <a:rPr lang="en-US" sz="3200" dirty="0">
                <a:solidFill>
                  <a:schemeClr val="tx2"/>
                </a:solidFill>
                <a:latin typeface="Calibri" panose="020F0502020204030204" pitchFamily="34" charset="0"/>
                <a:cs typeface="Calibri" panose="020F0502020204030204" pitchFamily="34" charset="0"/>
              </a:rPr>
              <a:t> - It also maps charging stations across US to see where they are concentrated</a:t>
            </a:r>
            <a:br>
              <a:rPr lang="en-US" sz="3200" dirty="0">
                <a:solidFill>
                  <a:schemeClr val="tx2"/>
                </a:solidFill>
                <a:latin typeface="Calibri" panose="020F0502020204030204" pitchFamily="34" charset="0"/>
                <a:cs typeface="Calibri" panose="020F0502020204030204" pitchFamily="34" charset="0"/>
              </a:rPr>
            </a:br>
            <a:br>
              <a:rPr lang="en-US" sz="3200" dirty="0">
                <a:solidFill>
                  <a:schemeClr val="tx2"/>
                </a:solidFill>
                <a:latin typeface="Calibri" panose="020F0502020204030204" pitchFamily="34" charset="0"/>
                <a:cs typeface="Calibri" panose="020F0502020204030204" pitchFamily="34" charset="0"/>
              </a:rPr>
            </a:br>
            <a:r>
              <a:rPr lang="en-US" sz="3200" dirty="0">
                <a:solidFill>
                  <a:schemeClr val="tx2"/>
                </a:solidFill>
                <a:latin typeface="Calibri" panose="020F0502020204030204" pitchFamily="34" charset="0"/>
                <a:cs typeface="Calibri" panose="020F0502020204030204" pitchFamily="34" charset="0"/>
              </a:rPr>
              <a:t> - Data analytics and charging station concentration arms commercial and public decision makers to direct resources optimally</a:t>
            </a:r>
            <a:br>
              <a:rPr lang="en-US" sz="3200" dirty="0">
                <a:solidFill>
                  <a:schemeClr val="tx2"/>
                </a:solidFill>
                <a:latin typeface="Calibri" panose="020F0502020204030204" pitchFamily="34" charset="0"/>
                <a:cs typeface="Calibri" panose="020F0502020204030204" pitchFamily="34" charset="0"/>
              </a:rPr>
            </a:br>
            <a:br>
              <a:rPr lang="en-US" sz="3200" dirty="0">
                <a:solidFill>
                  <a:schemeClr val="tx2"/>
                </a:solidFill>
                <a:latin typeface="Calibri" panose="020F0502020204030204" pitchFamily="34" charset="0"/>
                <a:cs typeface="Calibri" panose="020F0502020204030204" pitchFamily="34" charset="0"/>
              </a:rPr>
            </a:br>
            <a:r>
              <a:rPr lang="en-US" sz="3200" dirty="0">
                <a:solidFill>
                  <a:schemeClr val="tx2"/>
                </a:solidFill>
                <a:latin typeface="Calibri" panose="020F0502020204030204" pitchFamily="34" charset="0"/>
                <a:cs typeface="Calibri" panose="020F0502020204030204" pitchFamily="34" charset="0"/>
              </a:rPr>
              <a:t> - Public policy can then be directed in a certain direction</a:t>
            </a:r>
            <a:br>
              <a:rPr lang="en-US" sz="3200" dirty="0">
                <a:solidFill>
                  <a:schemeClr val="tx2"/>
                </a:solidFill>
                <a:latin typeface="Calibri" panose="020F0502020204030204" pitchFamily="34" charset="0"/>
                <a:cs typeface="Calibri" panose="020F0502020204030204" pitchFamily="34" charset="0"/>
              </a:rPr>
            </a:br>
            <a:br>
              <a:rPr lang="en-US" sz="3200" dirty="0">
                <a:solidFill>
                  <a:schemeClr val="tx2"/>
                </a:solidFill>
                <a:latin typeface="Calibri" panose="020F0502020204030204" pitchFamily="34" charset="0"/>
                <a:cs typeface="Calibri" panose="020F0502020204030204" pitchFamily="34" charset="0"/>
              </a:rPr>
            </a:br>
            <a:r>
              <a:rPr lang="en-US" sz="3200" dirty="0">
                <a:solidFill>
                  <a:schemeClr val="tx2"/>
                </a:solidFill>
                <a:latin typeface="Calibri" panose="020F0502020204030204" pitchFamily="34" charset="0"/>
                <a:cs typeface="Calibri" panose="020F0502020204030204" pitchFamily="34" charset="0"/>
              </a:rPr>
              <a:t> - Commercial decisions can be made optimally based of current and potential sales opportunities</a:t>
            </a:r>
            <a:endParaRPr lang="en-AU" sz="3200" dirty="0">
              <a:solidFill>
                <a:schemeClr val="tx2"/>
              </a:solidFill>
              <a:latin typeface="Calibri" panose="020F0502020204030204" pitchFamily="34" charset="0"/>
              <a:cs typeface="Calibri" panose="020F0502020204030204" pitchFamily="34" charset="0"/>
            </a:endParaRP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6405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245047-D62C-6653-808B-255D5F2C4B85}"/>
              </a:ext>
            </a:extLst>
          </p:cNvPr>
          <p:cNvSpPr>
            <a:spLocks noGrp="1"/>
          </p:cNvSpPr>
          <p:nvPr>
            <p:ph type="ctrTitle"/>
          </p:nvPr>
        </p:nvSpPr>
        <p:spPr>
          <a:xfrm>
            <a:off x="644733" y="723086"/>
            <a:ext cx="10863776" cy="4790965"/>
          </a:xfrm>
        </p:spPr>
        <p:txBody>
          <a:bodyPr anchor="t">
            <a:normAutofit fontScale="90000"/>
          </a:bodyPr>
          <a:lstStyle/>
          <a:p>
            <a:pPr algn="l"/>
            <a:r>
              <a:rPr lang="en-US" sz="2000" dirty="0">
                <a:latin typeface="Calibri" panose="020F0502020204030204" pitchFamily="34" charset="0"/>
                <a:cs typeface="Calibri" panose="020F0502020204030204" pitchFamily="34" charset="0"/>
              </a:rPr>
              <a:t>Data source </a:t>
            </a:r>
            <a:r>
              <a:rPr lang="en-US" sz="2000" dirty="0" err="1">
                <a:latin typeface="Calibri" panose="020F0502020204030204" pitchFamily="34" charset="0"/>
                <a:cs typeface="Calibri" panose="020F0502020204030204" pitchFamily="34" charset="0"/>
              </a:rPr>
              <a:t>Kaggel</a:t>
            </a:r>
            <a:r>
              <a:rPr lang="en-US" sz="2000" dirty="0">
                <a:latin typeface="Calibri" panose="020F0502020204030204" pitchFamily="34" charset="0"/>
                <a:cs typeface="Calibri" panose="020F0502020204030204" pitchFamily="34" charset="0"/>
              </a:rPr>
              <a:t>:</a:t>
            </a:r>
            <a:br>
              <a:rPr lang="en-US" sz="2000" dirty="0">
                <a:latin typeface="Calibri" panose="020F0502020204030204" pitchFamily="34" charset="0"/>
                <a:cs typeface="Calibri" panose="020F0502020204030204" pitchFamily="34" charset="0"/>
              </a:rPr>
            </a:br>
            <a:r>
              <a:rPr lang="en-US" sz="1800" dirty="0"/>
              <a:t> - </a:t>
            </a:r>
            <a:r>
              <a:rPr kumimoji="0" lang="en-US" altLang="en-US" sz="1400" b="0" i="0" u="none" strike="noStrike" cap="none" normalizeH="0" baseline="0" dirty="0">
                <a:ln>
                  <a:noFill/>
                </a:ln>
                <a:solidFill>
                  <a:srgbClr val="1F2328"/>
                </a:solidFill>
                <a:effectLst/>
                <a:latin typeface="ui-monospace"/>
              </a:rPr>
              <a:t>title={Electric &amp;amp; Alternative Fuel Charging Stations 2023}, </a:t>
            </a:r>
            <a:r>
              <a:rPr kumimoji="0" lang="en-US" altLang="en-US" sz="1400" b="0" i="0" u="none" strike="noStrike" cap="none" normalizeH="0" baseline="0" dirty="0" err="1">
                <a:ln>
                  <a:noFill/>
                </a:ln>
                <a:solidFill>
                  <a:srgbClr val="1F2328"/>
                </a:solidFill>
                <a:effectLst/>
                <a:latin typeface="ui-monospace"/>
              </a:rPr>
              <a:t>url</a:t>
            </a:r>
            <a:r>
              <a:rPr kumimoji="0" lang="en-US" altLang="en-US" sz="1400" b="0" i="0" u="none" strike="noStrike" cap="none" normalizeH="0" baseline="0" dirty="0">
                <a:ln>
                  <a:noFill/>
                </a:ln>
                <a:solidFill>
                  <a:srgbClr val="1F2328"/>
                </a:solidFill>
                <a:effectLst/>
                <a:latin typeface="ui-monospace"/>
              </a:rPr>
              <a:t>={https://www.kaggle.com/ds/2375714}, DOI={10.34740/KAGGLE/DS/2375714}, publisher={Kaggle},</a:t>
            </a:r>
            <a:r>
              <a:rPr kumimoji="0" lang="en-US" altLang="en-US" sz="1400" b="0" i="0" u="none" strike="noStrike" cap="none" normalizeH="0" baseline="0" dirty="0">
                <a:ln>
                  <a:noFill/>
                </a:ln>
                <a:solidFill>
                  <a:schemeClr val="tx1"/>
                </a:solidFill>
                <a:effectLst/>
              </a:rPr>
              <a:t> </a:t>
            </a:r>
            <a:br>
              <a:rPr kumimoji="0" lang="en-US" altLang="en-US" sz="1400" b="0" i="0" u="none" strike="noStrike" cap="none" normalizeH="0" baseline="0" dirty="0">
                <a:ln>
                  <a:noFill/>
                </a:ln>
                <a:solidFill>
                  <a:schemeClr val="tx1"/>
                </a:solidFill>
                <a:effectLst/>
              </a:rPr>
            </a:br>
            <a:br>
              <a:rPr kumimoji="0" lang="en-US" altLang="en-US" sz="1400" b="0" i="0" u="none" strike="noStrike" cap="none" normalizeH="0" baseline="0" dirty="0">
                <a:ln>
                  <a:noFill/>
                </a:ln>
                <a:solidFill>
                  <a:schemeClr val="tx1"/>
                </a:solidFill>
                <a:effectLst/>
              </a:rPr>
            </a:br>
            <a:r>
              <a:rPr kumimoji="0" lang="en-US" altLang="en-US" sz="1400" b="0" i="0" u="none" strike="noStrike" cap="none" normalizeH="0" baseline="0" dirty="0">
                <a:ln>
                  <a:noFill/>
                </a:ln>
                <a:solidFill>
                  <a:schemeClr val="tx1"/>
                </a:solidFill>
                <a:effectLst/>
              </a:rPr>
              <a:t> - </a:t>
            </a:r>
            <a:r>
              <a:rPr lang="en-US" altLang="en-US" sz="1400" dirty="0">
                <a:solidFill>
                  <a:srgbClr val="1F2328"/>
                </a:solidFill>
                <a:latin typeface="ui-monospace"/>
              </a:rPr>
              <a:t>title={Electric Vehicle Population}, </a:t>
            </a:r>
            <a:r>
              <a:rPr lang="en-US" altLang="en-US" sz="1400" dirty="0" err="1">
                <a:solidFill>
                  <a:srgbClr val="1F2328"/>
                </a:solidFill>
                <a:latin typeface="ui-monospace"/>
              </a:rPr>
              <a:t>url</a:t>
            </a:r>
            <a:r>
              <a:rPr lang="en-US" altLang="en-US" sz="1400" dirty="0">
                <a:solidFill>
                  <a:srgbClr val="1F2328"/>
                </a:solidFill>
                <a:latin typeface="ui-monospace"/>
              </a:rPr>
              <a:t>={https://www.kaggle.com/dsv/6687350}, </a:t>
            </a:r>
            <a:br>
              <a:rPr lang="en-US" altLang="en-US" sz="1400" dirty="0">
                <a:solidFill>
                  <a:srgbClr val="1F2328"/>
                </a:solidFill>
                <a:latin typeface="ui-monospace"/>
              </a:rPr>
            </a:br>
            <a:br>
              <a:rPr lang="en-US" altLang="en-US" sz="1400" dirty="0">
                <a:solidFill>
                  <a:srgbClr val="1F2328"/>
                </a:solidFill>
                <a:latin typeface="ui-monospace"/>
              </a:rPr>
            </a:br>
            <a:r>
              <a:rPr lang="en-US" altLang="en-US" sz="2000" dirty="0" err="1">
                <a:latin typeface="Calibri" panose="020F0502020204030204" pitchFamily="34" charset="0"/>
                <a:cs typeface="Calibri" panose="020F0502020204030204" pitchFamily="34" charset="0"/>
              </a:rPr>
              <a:t>Visualisations</a:t>
            </a:r>
            <a:r>
              <a:rPr lang="en-US" altLang="en-US" sz="2000" dirty="0">
                <a:latin typeface="Calibri" panose="020F0502020204030204" pitchFamily="34" charset="0"/>
                <a:cs typeface="Calibri" panose="020F0502020204030204" pitchFamily="34" charset="0"/>
              </a:rPr>
              <a:t> created using JavaScript</a:t>
            </a:r>
            <a:br>
              <a:rPr lang="en-US" altLang="en-US" sz="2000" dirty="0">
                <a:solidFill>
                  <a:srgbClr val="1F2328"/>
                </a:solidFill>
                <a:latin typeface="Calibri" panose="020F0502020204030204" pitchFamily="34" charset="0"/>
                <a:cs typeface="Calibri" panose="020F0502020204030204" pitchFamily="34" charset="0"/>
              </a:rPr>
            </a:br>
            <a:br>
              <a:rPr lang="en-US" altLang="en-US" sz="2000" dirty="0">
                <a:solidFill>
                  <a:srgbClr val="1F2328"/>
                </a:solidFill>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Data stored and extracted from PostgreSQL</a:t>
            </a:r>
            <a:br>
              <a:rPr lang="en-US" altLang="en-US" sz="2000" dirty="0">
                <a:latin typeface="Calibri" panose="020F0502020204030204" pitchFamily="34" charset="0"/>
                <a:cs typeface="Calibri" panose="020F0502020204030204" pitchFamily="34" charset="0"/>
              </a:rPr>
            </a:b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Datasets over 200,000 records merged using Python</a:t>
            </a:r>
            <a:br>
              <a:rPr lang="en-US" altLang="en-US" sz="2000" dirty="0">
                <a:latin typeface="Calibri" panose="020F0502020204030204" pitchFamily="34" charset="0"/>
                <a:cs typeface="Calibri" panose="020F0502020204030204" pitchFamily="34" charset="0"/>
              </a:rPr>
            </a:b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User driven interaction provided with API routes and Java dropdowns</a:t>
            </a:r>
            <a:br>
              <a:rPr lang="en-US" altLang="en-US" sz="2000" dirty="0">
                <a:latin typeface="Calibri" panose="020F0502020204030204" pitchFamily="34" charset="0"/>
                <a:cs typeface="Calibri" panose="020F0502020204030204" pitchFamily="34" charset="0"/>
              </a:rPr>
            </a:b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Final </a:t>
            </a:r>
            <a:r>
              <a:rPr lang="en-US" altLang="en-US" sz="2000" dirty="0" err="1">
                <a:latin typeface="Calibri" panose="020F0502020204030204" pitchFamily="34" charset="0"/>
                <a:cs typeface="Calibri" panose="020F0502020204030204" pitchFamily="34" charset="0"/>
              </a:rPr>
              <a:t>visualisation</a:t>
            </a:r>
            <a:r>
              <a:rPr lang="en-US" altLang="en-US" sz="2000" dirty="0">
                <a:latin typeface="Calibri" panose="020F0502020204030204" pitchFamily="34" charset="0"/>
                <a:cs typeface="Calibri" panose="020F0502020204030204" pitchFamily="34" charset="0"/>
              </a:rPr>
              <a:t> includes following views</a:t>
            </a:r>
            <a:br>
              <a:rPr lang="en-US" altLang="en-US" sz="2000" dirty="0">
                <a:latin typeface="Calibri" panose="020F0502020204030204" pitchFamily="34" charset="0"/>
                <a:cs typeface="Calibri" panose="020F0502020204030204" pitchFamily="34" charset="0"/>
              </a:rPr>
            </a:b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1. Bar/ line/ pie charts</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2. Heatmap</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3. User interaction to explore data for specific region</a:t>
            </a:r>
            <a:br>
              <a:rPr lang="en-US" altLang="en-US" sz="1800" dirty="0"/>
            </a:br>
            <a:br>
              <a:rPr lang="en-US" altLang="en-US" sz="1800" dirty="0"/>
            </a:br>
            <a:br>
              <a:rPr lang="en-US" altLang="en-US" sz="1400" dirty="0">
                <a:solidFill>
                  <a:srgbClr val="1F2328"/>
                </a:solidFill>
                <a:latin typeface="ui-monospace"/>
              </a:rPr>
            </a:br>
            <a:br>
              <a:rPr kumimoji="0" lang="en-US" altLang="en-US" sz="1400" b="0" i="0" u="none" strike="noStrike" cap="none" normalizeH="0" baseline="0" dirty="0">
                <a:ln>
                  <a:noFill/>
                </a:ln>
                <a:solidFill>
                  <a:schemeClr val="tx1"/>
                </a:solidFill>
                <a:effectLst/>
                <a:latin typeface="Arial" panose="020B0604020202020204" pitchFamily="34" charset="0"/>
              </a:rPr>
            </a:br>
            <a:br>
              <a:rPr lang="en-US" sz="1400" dirty="0"/>
            </a:br>
            <a:r>
              <a:rPr lang="en-US" sz="1800" dirty="0"/>
              <a:t>  </a:t>
            </a:r>
            <a:endParaRPr lang="en-AU" sz="1800" dirty="0"/>
          </a:p>
        </p:txBody>
      </p:sp>
      <p:sp>
        <p:nvSpPr>
          <p:cNvPr id="4" name="Subtitle 3">
            <a:extLst>
              <a:ext uri="{FF2B5EF4-FFF2-40B4-BE49-F238E27FC236}">
                <a16:creationId xmlns:a16="http://schemas.microsoft.com/office/drawing/2014/main" id="{6CF0B302-14FB-19F7-45EA-606E71403F71}"/>
              </a:ext>
            </a:extLst>
          </p:cNvPr>
          <p:cNvSpPr>
            <a:spLocks noGrp="1"/>
          </p:cNvSpPr>
          <p:nvPr>
            <p:ph type="subTitle" idx="1"/>
          </p:nvPr>
        </p:nvSpPr>
        <p:spPr>
          <a:xfrm>
            <a:off x="1524000" y="5514052"/>
            <a:ext cx="9144000" cy="651910"/>
          </a:xfrm>
        </p:spPr>
        <p:txBody>
          <a:bodyPr anchor="ctr">
            <a:normAutofit/>
          </a:bodyPr>
          <a:lstStyle/>
          <a:p>
            <a:r>
              <a:rPr lang="en-US" dirty="0"/>
              <a:t>How does the project address specific project requirements?</a:t>
            </a:r>
            <a:endParaRPr lang="en-AU" dirty="0"/>
          </a:p>
        </p:txBody>
      </p:sp>
      <p:cxnSp>
        <p:nvCxnSpPr>
          <p:cNvPr id="6" name="Straight Connector 5">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D063C3F4-DEC1-7855-F702-FAB4000DCAD2}"/>
              </a:ext>
            </a:extLst>
          </p:cNvPr>
          <p:cNvSpPr>
            <a:spLocks noChangeArrowheads="1"/>
          </p:cNvSpPr>
          <p:nvPr/>
        </p:nvSpPr>
        <p:spPr bwMode="auto">
          <a:xfrm>
            <a:off x="129310" y="2526574"/>
            <a:ext cx="65"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98D3FA7-C886-460F-DBA4-1A82E8CCC00A}"/>
              </a:ext>
            </a:extLst>
          </p:cNvPr>
          <p:cNvSpPr>
            <a:spLocks noChangeArrowheads="1"/>
          </p:cNvSpPr>
          <p:nvPr/>
        </p:nvSpPr>
        <p:spPr bwMode="auto">
          <a:xfrm>
            <a:off x="0" y="90100"/>
            <a:ext cx="65"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23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3" name="Freeform: Shape 2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ubtitle 14">
            <a:extLst>
              <a:ext uri="{FF2B5EF4-FFF2-40B4-BE49-F238E27FC236}">
                <a16:creationId xmlns:a16="http://schemas.microsoft.com/office/drawing/2014/main" id="{38B59382-C25B-F292-7C02-D87A0A5B8BA1}"/>
              </a:ext>
            </a:extLst>
          </p:cNvPr>
          <p:cNvSpPr>
            <a:spLocks/>
          </p:cNvSpPr>
          <p:nvPr/>
        </p:nvSpPr>
        <p:spPr>
          <a:xfrm>
            <a:off x="336223" y="99941"/>
            <a:ext cx="10968868" cy="314838"/>
          </a:xfrm>
          <a:prstGeom prst="rect">
            <a:avLst/>
          </a:prstGeom>
        </p:spPr>
        <p:txBody>
          <a:bodyPr/>
          <a:lstStyle/>
          <a:p>
            <a:r>
              <a:rPr lang="en-US" dirty="0" err="1"/>
              <a:t>Visualisation</a:t>
            </a:r>
            <a:r>
              <a:rPr lang="en-US" dirty="0"/>
              <a:t> 2: Top selling car brands in the US</a:t>
            </a:r>
            <a:endParaRPr lang="en-AU" dirty="0"/>
          </a:p>
        </p:txBody>
      </p:sp>
      <p:sp>
        <p:nvSpPr>
          <p:cNvPr id="5" name="Rectangle 1">
            <a:extLst>
              <a:ext uri="{FF2B5EF4-FFF2-40B4-BE49-F238E27FC236}">
                <a16:creationId xmlns:a16="http://schemas.microsoft.com/office/drawing/2014/main" id="{D063C3F4-DEC1-7855-F702-FAB4000DCAD2}"/>
              </a:ext>
            </a:extLst>
          </p:cNvPr>
          <p:cNvSpPr>
            <a:spLocks noChangeArrowheads="1"/>
          </p:cNvSpPr>
          <p:nvPr/>
        </p:nvSpPr>
        <p:spPr bwMode="auto">
          <a:xfrm>
            <a:off x="6228677" y="5645822"/>
            <a:ext cx="133" cy="56871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98D3FA7-C886-460F-DBA4-1A82E8CCC00A}"/>
              </a:ext>
            </a:extLst>
          </p:cNvPr>
          <p:cNvSpPr>
            <a:spLocks noChangeArrowheads="1"/>
          </p:cNvSpPr>
          <p:nvPr/>
        </p:nvSpPr>
        <p:spPr bwMode="auto">
          <a:xfrm>
            <a:off x="5963189" y="643467"/>
            <a:ext cx="133" cy="56871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7" name="Picture 16">
            <a:extLst>
              <a:ext uri="{FF2B5EF4-FFF2-40B4-BE49-F238E27FC236}">
                <a16:creationId xmlns:a16="http://schemas.microsoft.com/office/drawing/2014/main" id="{C7A9A240-663B-2DE5-0153-FD48299ED062}"/>
              </a:ext>
            </a:extLst>
          </p:cNvPr>
          <p:cNvPicPr>
            <a:picLocks noChangeAspect="1"/>
          </p:cNvPicPr>
          <p:nvPr/>
        </p:nvPicPr>
        <p:blipFill>
          <a:blip r:embed="rId2"/>
          <a:stretch>
            <a:fillRect/>
          </a:stretch>
        </p:blipFill>
        <p:spPr>
          <a:xfrm>
            <a:off x="335279" y="541241"/>
            <a:ext cx="9042400" cy="4535813"/>
          </a:xfrm>
          <a:prstGeom prst="rect">
            <a:avLst/>
          </a:prstGeom>
        </p:spPr>
      </p:pic>
      <p:sp>
        <p:nvSpPr>
          <p:cNvPr id="2" name="TextBox 1">
            <a:extLst>
              <a:ext uri="{FF2B5EF4-FFF2-40B4-BE49-F238E27FC236}">
                <a16:creationId xmlns:a16="http://schemas.microsoft.com/office/drawing/2014/main" id="{6BB48C5A-E49A-1990-F561-A725F7CE3AA6}"/>
              </a:ext>
            </a:extLst>
          </p:cNvPr>
          <p:cNvSpPr txBox="1"/>
          <p:nvPr/>
        </p:nvSpPr>
        <p:spPr>
          <a:xfrm>
            <a:off x="517236" y="5264727"/>
            <a:ext cx="8069365" cy="369332"/>
          </a:xfrm>
          <a:prstGeom prst="rect">
            <a:avLst/>
          </a:prstGeom>
          <a:noFill/>
        </p:spPr>
        <p:txBody>
          <a:bodyPr wrap="square" rtlCol="0">
            <a:spAutoFit/>
          </a:bodyPr>
          <a:lstStyle/>
          <a:p>
            <a:r>
              <a:rPr lang="en-US" dirty="0"/>
              <a:t>Tesla dominates the market with Nissan and Chevrolet a distant second</a:t>
            </a:r>
            <a:endParaRPr lang="en-AU" dirty="0"/>
          </a:p>
        </p:txBody>
      </p:sp>
    </p:spTree>
    <p:extLst>
      <p:ext uri="{BB962C8B-B14F-4D97-AF65-F5344CB8AC3E}">
        <p14:creationId xmlns:p14="http://schemas.microsoft.com/office/powerpoint/2010/main" val="1912092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3" name="Freeform: Shape 2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ubtitle 14">
            <a:extLst>
              <a:ext uri="{FF2B5EF4-FFF2-40B4-BE49-F238E27FC236}">
                <a16:creationId xmlns:a16="http://schemas.microsoft.com/office/drawing/2014/main" id="{38B59382-C25B-F292-7C02-D87A0A5B8BA1}"/>
              </a:ext>
            </a:extLst>
          </p:cNvPr>
          <p:cNvSpPr>
            <a:spLocks/>
          </p:cNvSpPr>
          <p:nvPr/>
        </p:nvSpPr>
        <p:spPr>
          <a:xfrm>
            <a:off x="336223" y="99941"/>
            <a:ext cx="10968868" cy="314838"/>
          </a:xfrm>
          <a:prstGeom prst="rect">
            <a:avLst/>
          </a:prstGeom>
        </p:spPr>
        <p:txBody>
          <a:bodyPr/>
          <a:lstStyle/>
          <a:p>
            <a:r>
              <a:rPr lang="en-US" dirty="0" err="1"/>
              <a:t>Visualisation</a:t>
            </a:r>
            <a:r>
              <a:rPr lang="en-US" dirty="0"/>
              <a:t> 2: EV + HV popularity over the years</a:t>
            </a:r>
            <a:endParaRPr lang="en-AU" dirty="0"/>
          </a:p>
        </p:txBody>
      </p:sp>
      <p:sp>
        <p:nvSpPr>
          <p:cNvPr id="5" name="Rectangle 1">
            <a:extLst>
              <a:ext uri="{FF2B5EF4-FFF2-40B4-BE49-F238E27FC236}">
                <a16:creationId xmlns:a16="http://schemas.microsoft.com/office/drawing/2014/main" id="{D063C3F4-DEC1-7855-F702-FAB4000DCAD2}"/>
              </a:ext>
            </a:extLst>
          </p:cNvPr>
          <p:cNvSpPr>
            <a:spLocks noChangeArrowheads="1"/>
          </p:cNvSpPr>
          <p:nvPr/>
        </p:nvSpPr>
        <p:spPr bwMode="auto">
          <a:xfrm>
            <a:off x="6228677" y="5645822"/>
            <a:ext cx="133" cy="56871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98D3FA7-C886-460F-DBA4-1A82E8CCC00A}"/>
              </a:ext>
            </a:extLst>
          </p:cNvPr>
          <p:cNvSpPr>
            <a:spLocks noChangeArrowheads="1"/>
          </p:cNvSpPr>
          <p:nvPr/>
        </p:nvSpPr>
        <p:spPr bwMode="auto">
          <a:xfrm>
            <a:off x="5963189" y="643467"/>
            <a:ext cx="133" cy="56871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9" name="Picture 18">
            <a:extLst>
              <a:ext uri="{FF2B5EF4-FFF2-40B4-BE49-F238E27FC236}">
                <a16:creationId xmlns:a16="http://schemas.microsoft.com/office/drawing/2014/main" id="{1823AF82-A180-6FD2-7D12-56A685121E9A}"/>
              </a:ext>
            </a:extLst>
          </p:cNvPr>
          <p:cNvPicPr>
            <a:picLocks noChangeAspect="1"/>
          </p:cNvPicPr>
          <p:nvPr/>
        </p:nvPicPr>
        <p:blipFill>
          <a:blip r:embed="rId2"/>
          <a:stretch>
            <a:fillRect/>
          </a:stretch>
        </p:blipFill>
        <p:spPr>
          <a:xfrm>
            <a:off x="336223" y="593676"/>
            <a:ext cx="8161891" cy="4366980"/>
          </a:xfrm>
          <a:prstGeom prst="rect">
            <a:avLst/>
          </a:prstGeom>
        </p:spPr>
      </p:pic>
      <p:sp>
        <p:nvSpPr>
          <p:cNvPr id="21" name="TextBox 20">
            <a:extLst>
              <a:ext uri="{FF2B5EF4-FFF2-40B4-BE49-F238E27FC236}">
                <a16:creationId xmlns:a16="http://schemas.microsoft.com/office/drawing/2014/main" id="{6BD3C77A-39FC-4068-941F-0E6E92E625CC}"/>
              </a:ext>
            </a:extLst>
          </p:cNvPr>
          <p:cNvSpPr txBox="1"/>
          <p:nvPr/>
        </p:nvSpPr>
        <p:spPr>
          <a:xfrm>
            <a:off x="517236" y="5264727"/>
            <a:ext cx="8069365" cy="369332"/>
          </a:xfrm>
          <a:prstGeom prst="rect">
            <a:avLst/>
          </a:prstGeom>
          <a:noFill/>
        </p:spPr>
        <p:txBody>
          <a:bodyPr wrap="square" rtlCol="0">
            <a:spAutoFit/>
          </a:bodyPr>
          <a:lstStyle/>
          <a:p>
            <a:r>
              <a:rPr lang="en-US" dirty="0"/>
              <a:t>EV + HV sales have risen 600% in 10years 2013 to 2023</a:t>
            </a:r>
            <a:endParaRPr lang="en-AU" dirty="0"/>
          </a:p>
        </p:txBody>
      </p:sp>
    </p:spTree>
    <p:extLst>
      <p:ext uri="{BB962C8B-B14F-4D97-AF65-F5344CB8AC3E}">
        <p14:creationId xmlns:p14="http://schemas.microsoft.com/office/powerpoint/2010/main" val="2547390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3" name="Freeform: Shape 2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ubtitle 14">
            <a:extLst>
              <a:ext uri="{FF2B5EF4-FFF2-40B4-BE49-F238E27FC236}">
                <a16:creationId xmlns:a16="http://schemas.microsoft.com/office/drawing/2014/main" id="{38B59382-C25B-F292-7C02-D87A0A5B8BA1}"/>
              </a:ext>
            </a:extLst>
          </p:cNvPr>
          <p:cNvSpPr>
            <a:spLocks/>
          </p:cNvSpPr>
          <p:nvPr/>
        </p:nvSpPr>
        <p:spPr>
          <a:xfrm>
            <a:off x="336223" y="99941"/>
            <a:ext cx="10968868" cy="314838"/>
          </a:xfrm>
          <a:prstGeom prst="rect">
            <a:avLst/>
          </a:prstGeom>
        </p:spPr>
        <p:txBody>
          <a:bodyPr/>
          <a:lstStyle/>
          <a:p>
            <a:r>
              <a:rPr lang="en-US" dirty="0" err="1"/>
              <a:t>Visualisation</a:t>
            </a:r>
            <a:r>
              <a:rPr lang="en-US" dirty="0"/>
              <a:t> 4: Density of charging stations across US</a:t>
            </a:r>
            <a:endParaRPr lang="en-AU" dirty="0"/>
          </a:p>
        </p:txBody>
      </p:sp>
      <p:sp>
        <p:nvSpPr>
          <p:cNvPr id="5" name="Rectangle 1">
            <a:extLst>
              <a:ext uri="{FF2B5EF4-FFF2-40B4-BE49-F238E27FC236}">
                <a16:creationId xmlns:a16="http://schemas.microsoft.com/office/drawing/2014/main" id="{D063C3F4-DEC1-7855-F702-FAB4000DCAD2}"/>
              </a:ext>
            </a:extLst>
          </p:cNvPr>
          <p:cNvSpPr>
            <a:spLocks noChangeArrowheads="1"/>
          </p:cNvSpPr>
          <p:nvPr/>
        </p:nvSpPr>
        <p:spPr bwMode="auto">
          <a:xfrm>
            <a:off x="6228677" y="5645822"/>
            <a:ext cx="133" cy="56871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98D3FA7-C886-460F-DBA4-1A82E8CCC00A}"/>
              </a:ext>
            </a:extLst>
          </p:cNvPr>
          <p:cNvSpPr>
            <a:spLocks noChangeArrowheads="1"/>
          </p:cNvSpPr>
          <p:nvPr/>
        </p:nvSpPr>
        <p:spPr bwMode="auto">
          <a:xfrm>
            <a:off x="5963189" y="643467"/>
            <a:ext cx="133" cy="56871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6BD3C77A-39FC-4068-941F-0E6E92E625CC}"/>
              </a:ext>
            </a:extLst>
          </p:cNvPr>
          <p:cNvSpPr txBox="1"/>
          <p:nvPr/>
        </p:nvSpPr>
        <p:spPr>
          <a:xfrm>
            <a:off x="517236" y="5264727"/>
            <a:ext cx="8069365" cy="923330"/>
          </a:xfrm>
          <a:prstGeom prst="rect">
            <a:avLst/>
          </a:prstGeom>
          <a:noFill/>
        </p:spPr>
        <p:txBody>
          <a:bodyPr wrap="square" rtlCol="0">
            <a:spAutoFit/>
          </a:bodyPr>
          <a:lstStyle/>
          <a:p>
            <a:pPr marL="285750" indent="-285750">
              <a:buFont typeface="Arial" panose="020B0604020202020204" pitchFamily="34" charset="0"/>
              <a:buChar char="•"/>
            </a:pPr>
            <a:r>
              <a:rPr lang="en-US" dirty="0"/>
              <a:t>High density in western coastal cities</a:t>
            </a:r>
          </a:p>
          <a:p>
            <a:pPr marL="285750" indent="-285750">
              <a:buFont typeface="Arial" panose="020B0604020202020204" pitchFamily="34" charset="0"/>
              <a:buChar char="•"/>
            </a:pPr>
            <a:r>
              <a:rPr lang="en-US" dirty="0"/>
              <a:t>With inland density low</a:t>
            </a:r>
          </a:p>
          <a:p>
            <a:pPr marL="285750" indent="-285750">
              <a:buFont typeface="Arial" panose="020B0604020202020204" pitchFamily="34" charset="0"/>
              <a:buChar char="•"/>
            </a:pPr>
            <a:r>
              <a:rPr lang="en-US" dirty="0"/>
              <a:t>North Eastern coastal cities density is medium </a:t>
            </a:r>
            <a:endParaRPr lang="en-AU" dirty="0"/>
          </a:p>
        </p:txBody>
      </p:sp>
      <p:pic>
        <p:nvPicPr>
          <p:cNvPr id="6" name="Picture 5">
            <a:extLst>
              <a:ext uri="{FF2B5EF4-FFF2-40B4-BE49-F238E27FC236}">
                <a16:creationId xmlns:a16="http://schemas.microsoft.com/office/drawing/2014/main" id="{06D62826-452E-F92D-8E41-735074D7791D}"/>
              </a:ext>
            </a:extLst>
          </p:cNvPr>
          <p:cNvPicPr>
            <a:picLocks noChangeAspect="1"/>
          </p:cNvPicPr>
          <p:nvPr/>
        </p:nvPicPr>
        <p:blipFill>
          <a:blip r:embed="rId2"/>
          <a:stretch>
            <a:fillRect/>
          </a:stretch>
        </p:blipFill>
        <p:spPr>
          <a:xfrm>
            <a:off x="0" y="664918"/>
            <a:ext cx="12192000" cy="4324152"/>
          </a:xfrm>
          <a:prstGeom prst="rect">
            <a:avLst/>
          </a:prstGeom>
        </p:spPr>
      </p:pic>
    </p:spTree>
    <p:extLst>
      <p:ext uri="{BB962C8B-B14F-4D97-AF65-F5344CB8AC3E}">
        <p14:creationId xmlns:p14="http://schemas.microsoft.com/office/powerpoint/2010/main" val="2946322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TotalTime>
  <Words>345</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Aptos Display</vt:lpstr>
      <vt:lpstr>Arial</vt:lpstr>
      <vt:lpstr>Calibri</vt:lpstr>
      <vt:lpstr>ui-monospace</vt:lpstr>
      <vt:lpstr>Office Theme</vt:lpstr>
      <vt:lpstr>Data Visualisation Project</vt:lpstr>
      <vt:lpstr>The Story:   - Electric and Hybrid vehicle (EV/ HV) usage is on the rise across the world   - This story looks at sales data of EV and HV data across US   - It also maps charging stations across US to see where they are concentrated   - Data analytics and charging station concentration arms commercial and public decision makers to direct resources optimally   - Public policy can then be directed in a certain direction   - Commercial decisions can be made optimally based of current and potential sales opportunities</vt:lpstr>
      <vt:lpstr>Data source Kaggel:  - title={Electric &amp;amp; Alternative Fuel Charging Stations 2023}, url={https://www.kaggle.com/ds/2375714}, DOI={10.34740/KAGGLE/DS/2375714}, publisher={Kaggle},    - title={Electric Vehicle Population}, url={https://www.kaggle.com/dsv/6687350},   Visualisations created using JavaScript  Data stored and extracted from PostgreSQL  Datasets over 200,000 records merged using Python  User driven interaction provided with API routes and Java dropdowns  Final visualisation includes following views  1. Bar/ line/ pie charts 2. Heatmap 3. User interaction to explore data for specific region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Visualisation Project</dc:title>
  <dc:creator>Erande, Sameer</dc:creator>
  <cp:lastModifiedBy>Erande, Sameer</cp:lastModifiedBy>
  <cp:revision>9</cp:revision>
  <dcterms:created xsi:type="dcterms:W3CDTF">2024-03-17T03:14:18Z</dcterms:created>
  <dcterms:modified xsi:type="dcterms:W3CDTF">2024-03-17T04:20:27Z</dcterms:modified>
</cp:coreProperties>
</file>