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60" r:id="rId6"/>
    <p:sldId id="264" r:id="rId7"/>
    <p:sldId id="262" r:id="rId8"/>
    <p:sldId id="263"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14" y="18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6E63-3D66-091E-1423-54D4D0144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12E22F-7028-5441-9686-99D78A7C3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B5B5E8E-F4D5-7DF3-640F-3537BE765C10}"/>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5" name="Footer Placeholder 4">
            <a:extLst>
              <a:ext uri="{FF2B5EF4-FFF2-40B4-BE49-F238E27FC236}">
                <a16:creationId xmlns:a16="http://schemas.microsoft.com/office/drawing/2014/main" id="{0772F6EC-5DD5-02D2-0423-C328865EC3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891366-CB2B-CEA9-6A69-EED78B202449}"/>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375706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D681-9D06-77ED-3F53-447CAC84C5D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1F34F58-8A18-7D8B-E68D-1EA9BEFC9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D9A348-FF7D-EC83-E742-D11D3DC68F33}"/>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5" name="Footer Placeholder 4">
            <a:extLst>
              <a:ext uri="{FF2B5EF4-FFF2-40B4-BE49-F238E27FC236}">
                <a16:creationId xmlns:a16="http://schemas.microsoft.com/office/drawing/2014/main" id="{8894801B-7A2E-E17D-3F51-CBF8558BA3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4298EE-DF48-E0D4-30CC-A6BFA4DBD0EC}"/>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03359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41A2E-0845-E42F-8446-DC462BAF51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79D3ADE-8813-23E7-FB47-9484329AA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E71C18-244A-CBD0-D7B9-91003A4C3BFE}"/>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5" name="Footer Placeholder 4">
            <a:extLst>
              <a:ext uri="{FF2B5EF4-FFF2-40B4-BE49-F238E27FC236}">
                <a16:creationId xmlns:a16="http://schemas.microsoft.com/office/drawing/2014/main" id="{0D8686A7-1931-BCCA-F3F4-0DAA82D5E2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9F5236-6ED8-6FDB-7F30-A26EF6ED5B33}"/>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48252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AD4D-6CC0-B10C-D030-0FA91171F97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4A2E778-90BD-C7FF-4D8D-1379623B4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AE7294-19E7-C3EA-AA6F-65C3F29DD104}"/>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5" name="Footer Placeholder 4">
            <a:extLst>
              <a:ext uri="{FF2B5EF4-FFF2-40B4-BE49-F238E27FC236}">
                <a16:creationId xmlns:a16="http://schemas.microsoft.com/office/drawing/2014/main" id="{D8557BBD-C376-5F26-5C00-B931C5CFD9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C52D54-8F88-38D8-119C-1D135B0F4B09}"/>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63354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1799-2692-72F6-FBD6-C17C949D9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02D13AE-7F74-D135-311D-5C158CA2A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A8BDB-0C29-6C8A-40BC-97985F9D690C}"/>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5" name="Footer Placeholder 4">
            <a:extLst>
              <a:ext uri="{FF2B5EF4-FFF2-40B4-BE49-F238E27FC236}">
                <a16:creationId xmlns:a16="http://schemas.microsoft.com/office/drawing/2014/main" id="{76205A6F-237C-532C-431E-DDCF0B9DFB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E49674-9A49-8E14-FD7F-1D19899D92A0}"/>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6890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4BF8-F716-73F0-975C-29661A5B4B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1E8520-A918-EFA3-2612-43E8D5055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69DAC1A-FC06-606F-8EFE-1BB4F1029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F75148C-C2C6-3409-37A0-18F993DEE0CD}"/>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6" name="Footer Placeholder 5">
            <a:extLst>
              <a:ext uri="{FF2B5EF4-FFF2-40B4-BE49-F238E27FC236}">
                <a16:creationId xmlns:a16="http://schemas.microsoft.com/office/drawing/2014/main" id="{ECE83E6B-F86F-8536-8D54-7D1CF6CDE3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F8FE50-7771-22E1-6FF8-20534D52690D}"/>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48300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7F33-601C-F745-34CB-39B2EE5954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2E03D61-2213-B5D3-4096-9EB4CA684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67E40-7BBE-24D2-25E7-D6240F544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0380E95-C549-ED37-A13F-4BEFD2BE1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1DEB8-9148-2584-F0BE-E496B37AD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F2D4407-9E2B-476B-1C8F-5FA180EA6037}"/>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8" name="Footer Placeholder 7">
            <a:extLst>
              <a:ext uri="{FF2B5EF4-FFF2-40B4-BE49-F238E27FC236}">
                <a16:creationId xmlns:a16="http://schemas.microsoft.com/office/drawing/2014/main" id="{0FA8BC38-6F59-5B7F-8D04-414F39D5359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C9D97E5-376E-B77D-F37A-CBA69AFCBB78}"/>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50578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0A17-BBC9-27B2-C4C3-5917BB2B2A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A63A65F-CFE0-5A8A-A113-1D43C9E67D9C}"/>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4" name="Footer Placeholder 3">
            <a:extLst>
              <a:ext uri="{FF2B5EF4-FFF2-40B4-BE49-F238E27FC236}">
                <a16:creationId xmlns:a16="http://schemas.microsoft.com/office/drawing/2014/main" id="{E2C7BB81-CD58-8AAE-E5BD-21F018A2CD9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EB3DB5-C61A-8813-814B-702F58A57C1A}"/>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37859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07AB3D-4674-0E52-A529-80AFAAECFCDC}"/>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3" name="Footer Placeholder 2">
            <a:extLst>
              <a:ext uri="{FF2B5EF4-FFF2-40B4-BE49-F238E27FC236}">
                <a16:creationId xmlns:a16="http://schemas.microsoft.com/office/drawing/2014/main" id="{1F8E38C1-5360-6ADE-BC06-3F49B94621D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A13C9E2-E5FF-FCB3-5758-FA66601FEC5A}"/>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21624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09BD-4FF6-5346-6389-3CF609AB2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54BBC32-41E3-9341-9FDC-EDC26911D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EBB98EF-1566-1903-AF2A-5854BC380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FCFF2-0762-480F-BF86-0F32A1C19712}"/>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6" name="Footer Placeholder 5">
            <a:extLst>
              <a:ext uri="{FF2B5EF4-FFF2-40B4-BE49-F238E27FC236}">
                <a16:creationId xmlns:a16="http://schemas.microsoft.com/office/drawing/2014/main" id="{2E33CAA3-7BB8-4842-590F-8E77003F6B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40ECAA-D681-E9EF-C545-73061CE2EB1F}"/>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22093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7D37-0CB0-6B6B-FBFD-E5A28E1DF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688438D-38F1-68BF-22EC-FF834E6F7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DDB5FD1-56B9-4F12-FE9D-4AFA9043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D8585-FE69-9577-BDBE-50C571D6E75F}"/>
              </a:ext>
            </a:extLst>
          </p:cNvPr>
          <p:cNvSpPr>
            <a:spLocks noGrp="1"/>
          </p:cNvSpPr>
          <p:nvPr>
            <p:ph type="dt" sz="half" idx="10"/>
          </p:nvPr>
        </p:nvSpPr>
        <p:spPr/>
        <p:txBody>
          <a:bodyPr/>
          <a:lstStyle/>
          <a:p>
            <a:fld id="{DB35434F-B9E8-4EF6-A868-09CDA957E3B0}" type="datetimeFigureOut">
              <a:rPr lang="en-AU" smtClean="0"/>
              <a:t>19/03/2024</a:t>
            </a:fld>
            <a:endParaRPr lang="en-AU"/>
          </a:p>
        </p:txBody>
      </p:sp>
      <p:sp>
        <p:nvSpPr>
          <p:cNvPr id="6" name="Footer Placeholder 5">
            <a:extLst>
              <a:ext uri="{FF2B5EF4-FFF2-40B4-BE49-F238E27FC236}">
                <a16:creationId xmlns:a16="http://schemas.microsoft.com/office/drawing/2014/main" id="{7BEF9BC6-2179-3AA2-E7C2-C4628001DB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7E20C9-136D-CDDA-2D37-D1BC03406942}"/>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8442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10F3C-E2E5-CD1F-81EC-119B9D882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BB8F30E-746A-72E9-C068-982671BE3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C0CB48-B3A7-1F19-AD1C-2C5D11E2B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35434F-B9E8-4EF6-A868-09CDA957E3B0}" type="datetimeFigureOut">
              <a:rPr lang="en-AU" smtClean="0"/>
              <a:t>19/03/2024</a:t>
            </a:fld>
            <a:endParaRPr lang="en-AU"/>
          </a:p>
        </p:txBody>
      </p:sp>
      <p:sp>
        <p:nvSpPr>
          <p:cNvPr id="5" name="Footer Placeholder 4">
            <a:extLst>
              <a:ext uri="{FF2B5EF4-FFF2-40B4-BE49-F238E27FC236}">
                <a16:creationId xmlns:a16="http://schemas.microsoft.com/office/drawing/2014/main" id="{3D0FDFD6-C6BD-872C-A7A6-E3AF6BCE7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02634219-6A0B-35F7-FCE5-3CAB68D57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58B50F-84DC-4341-BA1D-A40015325AA4}" type="slidenum">
              <a:rPr lang="en-AU" smtClean="0"/>
              <a:t>‹#›</a:t>
            </a:fld>
            <a:endParaRPr lang="en-AU"/>
          </a:p>
        </p:txBody>
      </p:sp>
    </p:spTree>
    <p:extLst>
      <p:ext uri="{BB962C8B-B14F-4D97-AF65-F5344CB8AC3E}">
        <p14:creationId xmlns:p14="http://schemas.microsoft.com/office/powerpoint/2010/main" val="123173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8000/"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1302870" y="708473"/>
            <a:ext cx="10053763" cy="2928470"/>
          </a:xfrm>
        </p:spPr>
        <p:txBody>
          <a:bodyPr anchor="b">
            <a:normAutofit/>
          </a:bodyPr>
          <a:lstStyle/>
          <a:p>
            <a:pPr algn="l"/>
            <a:r>
              <a:rPr lang="en-US" sz="3200" dirty="0">
                <a:solidFill>
                  <a:srgbClr val="FFFFFF"/>
                </a:solidFill>
              </a:rPr>
              <a:t>Project 3 – Growth of EV/HV Cars and Charging Stations</a:t>
            </a:r>
            <a:endParaRPr lang="en-AU" sz="3200" dirty="0">
              <a:solidFill>
                <a:srgbClr val="FFFFFF"/>
              </a:solidFill>
            </a:endParaRPr>
          </a:p>
        </p:txBody>
      </p:sp>
      <p:sp>
        <p:nvSpPr>
          <p:cNvPr id="3" name="Subtitle 2">
            <a:extLst>
              <a:ext uri="{FF2B5EF4-FFF2-40B4-BE49-F238E27FC236}">
                <a16:creationId xmlns:a16="http://schemas.microsoft.com/office/drawing/2014/main" id="{C55F8946-0E8E-DB05-757A-C7F0048FF29F}"/>
              </a:ext>
            </a:extLst>
          </p:cNvPr>
          <p:cNvSpPr>
            <a:spLocks noGrp="1"/>
          </p:cNvSpPr>
          <p:nvPr>
            <p:ph type="subTitle" idx="1"/>
          </p:nvPr>
        </p:nvSpPr>
        <p:spPr>
          <a:xfrm>
            <a:off x="1350682" y="4870824"/>
            <a:ext cx="10005951" cy="1458258"/>
          </a:xfrm>
        </p:spPr>
        <p:txBody>
          <a:bodyPr anchor="ctr">
            <a:normAutofit/>
          </a:bodyPr>
          <a:lstStyle/>
          <a:p>
            <a:pPr algn="l"/>
            <a:r>
              <a:rPr lang="en-US" dirty="0"/>
              <a:t>Group 1: Vijay, Sameer, Hail</a:t>
            </a:r>
          </a:p>
          <a:p>
            <a:pPr algn="l"/>
            <a:r>
              <a:rPr lang="en-US" dirty="0"/>
              <a:t>19</a:t>
            </a:r>
            <a:r>
              <a:rPr lang="en-US" baseline="30000" dirty="0"/>
              <a:t>th</a:t>
            </a:r>
            <a:r>
              <a:rPr lang="en-US" dirty="0"/>
              <a:t> March 24</a:t>
            </a:r>
            <a:endParaRPr lang="en-AU" dirty="0"/>
          </a:p>
        </p:txBody>
      </p:sp>
    </p:spTree>
    <p:extLst>
      <p:ext uri="{BB962C8B-B14F-4D97-AF65-F5344CB8AC3E}">
        <p14:creationId xmlns:p14="http://schemas.microsoft.com/office/powerpoint/2010/main" val="34508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err="1"/>
              <a:t>API_Flask</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96F829-3A2F-9A9F-D981-EDCE48F6C639}"/>
              </a:ext>
            </a:extLst>
          </p:cNvPr>
          <p:cNvSpPr txBox="1"/>
          <p:nvPr/>
        </p:nvSpPr>
        <p:spPr>
          <a:xfrm>
            <a:off x="840509" y="812800"/>
            <a:ext cx="9670473" cy="923330"/>
          </a:xfrm>
          <a:prstGeom prst="rect">
            <a:avLst/>
          </a:prstGeom>
          <a:noFill/>
        </p:spPr>
        <p:txBody>
          <a:bodyPr wrap="square" rtlCol="0">
            <a:spAutoFit/>
          </a:bodyPr>
          <a:lstStyle/>
          <a:p>
            <a:r>
              <a:rPr lang="en-US" dirty="0"/>
              <a:t>3 available routes are generated as below</a:t>
            </a:r>
          </a:p>
          <a:p>
            <a:endParaRPr lang="en-US" dirty="0"/>
          </a:p>
          <a:p>
            <a:endParaRPr lang="en-US" dirty="0"/>
          </a:p>
        </p:txBody>
      </p:sp>
      <p:pic>
        <p:nvPicPr>
          <p:cNvPr id="3" name="Picture 2">
            <a:extLst>
              <a:ext uri="{FF2B5EF4-FFF2-40B4-BE49-F238E27FC236}">
                <a16:creationId xmlns:a16="http://schemas.microsoft.com/office/drawing/2014/main" id="{3C2CBFDB-83B8-62C3-B30A-92D382E16F67}"/>
              </a:ext>
            </a:extLst>
          </p:cNvPr>
          <p:cNvPicPr>
            <a:picLocks noChangeAspect="1"/>
          </p:cNvPicPr>
          <p:nvPr/>
        </p:nvPicPr>
        <p:blipFill>
          <a:blip r:embed="rId2"/>
          <a:stretch>
            <a:fillRect/>
          </a:stretch>
        </p:blipFill>
        <p:spPr>
          <a:xfrm>
            <a:off x="1249939" y="1396667"/>
            <a:ext cx="6239667" cy="3204663"/>
          </a:xfrm>
          <a:prstGeom prst="rect">
            <a:avLst/>
          </a:prstGeom>
          <a:ln>
            <a:solidFill>
              <a:schemeClr val="accent1"/>
            </a:solidFill>
          </a:ln>
        </p:spPr>
      </p:pic>
    </p:spTree>
    <p:extLst>
      <p:ext uri="{BB962C8B-B14F-4D97-AF65-F5344CB8AC3E}">
        <p14:creationId xmlns:p14="http://schemas.microsoft.com/office/powerpoint/2010/main" val="89988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a:t>API_FLASK: Car brands per city/ charging station locations by city/ locations of all stations across US </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53CD42C2-9AE9-8211-4EB7-D4F259B08791}"/>
              </a:ext>
            </a:extLst>
          </p:cNvPr>
          <p:cNvPicPr>
            <a:picLocks noChangeAspect="1"/>
          </p:cNvPicPr>
          <p:nvPr/>
        </p:nvPicPr>
        <p:blipFill>
          <a:blip r:embed="rId2"/>
          <a:stretch>
            <a:fillRect/>
          </a:stretch>
        </p:blipFill>
        <p:spPr>
          <a:xfrm>
            <a:off x="650100" y="869503"/>
            <a:ext cx="1671458" cy="5417135"/>
          </a:xfrm>
          <a:prstGeom prst="rect">
            <a:avLst/>
          </a:prstGeom>
          <a:ln>
            <a:solidFill>
              <a:schemeClr val="accent1"/>
            </a:solidFill>
          </a:ln>
        </p:spPr>
      </p:pic>
      <p:pic>
        <p:nvPicPr>
          <p:cNvPr id="12" name="Picture 11">
            <a:extLst>
              <a:ext uri="{FF2B5EF4-FFF2-40B4-BE49-F238E27FC236}">
                <a16:creationId xmlns:a16="http://schemas.microsoft.com/office/drawing/2014/main" id="{6E6F68A3-BE40-63F1-E6C8-35038C365297}"/>
              </a:ext>
            </a:extLst>
          </p:cNvPr>
          <p:cNvPicPr>
            <a:picLocks noChangeAspect="1"/>
          </p:cNvPicPr>
          <p:nvPr/>
        </p:nvPicPr>
        <p:blipFill>
          <a:blip r:embed="rId3"/>
          <a:stretch>
            <a:fillRect/>
          </a:stretch>
        </p:blipFill>
        <p:spPr>
          <a:xfrm>
            <a:off x="2797817" y="960882"/>
            <a:ext cx="2799826" cy="5325756"/>
          </a:xfrm>
          <a:prstGeom prst="rect">
            <a:avLst/>
          </a:prstGeom>
          <a:ln>
            <a:solidFill>
              <a:schemeClr val="accent1"/>
            </a:solidFill>
          </a:ln>
        </p:spPr>
      </p:pic>
      <p:pic>
        <p:nvPicPr>
          <p:cNvPr id="14" name="Picture 13">
            <a:extLst>
              <a:ext uri="{FF2B5EF4-FFF2-40B4-BE49-F238E27FC236}">
                <a16:creationId xmlns:a16="http://schemas.microsoft.com/office/drawing/2014/main" id="{08DDFB81-3C0D-4526-C765-A63395AA569A}"/>
              </a:ext>
            </a:extLst>
          </p:cNvPr>
          <p:cNvPicPr>
            <a:picLocks noChangeAspect="1"/>
          </p:cNvPicPr>
          <p:nvPr/>
        </p:nvPicPr>
        <p:blipFill>
          <a:blip r:embed="rId4"/>
          <a:stretch>
            <a:fillRect/>
          </a:stretch>
        </p:blipFill>
        <p:spPr>
          <a:xfrm>
            <a:off x="5963189" y="906225"/>
            <a:ext cx="3305175" cy="4248150"/>
          </a:xfrm>
          <a:prstGeom prst="rect">
            <a:avLst/>
          </a:prstGeom>
          <a:ln>
            <a:solidFill>
              <a:schemeClr val="accent1"/>
            </a:solidFill>
          </a:ln>
        </p:spPr>
      </p:pic>
    </p:spTree>
    <p:extLst>
      <p:ext uri="{BB962C8B-B14F-4D97-AF65-F5344CB8AC3E}">
        <p14:creationId xmlns:p14="http://schemas.microsoft.com/office/powerpoint/2010/main" val="266572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a:t>Notes to access data</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96F829-3A2F-9A9F-D981-EDCE48F6C639}"/>
              </a:ext>
            </a:extLst>
          </p:cNvPr>
          <p:cNvSpPr txBox="1"/>
          <p:nvPr/>
        </p:nvSpPr>
        <p:spPr>
          <a:xfrm>
            <a:off x="840509" y="812800"/>
            <a:ext cx="9670473" cy="3693319"/>
          </a:xfrm>
          <a:prstGeom prst="rect">
            <a:avLst/>
          </a:prstGeom>
          <a:noFill/>
        </p:spPr>
        <p:txBody>
          <a:bodyPr wrap="square" rtlCol="0">
            <a:spAutoFit/>
          </a:bodyPr>
          <a:lstStyle/>
          <a:p>
            <a:r>
              <a:rPr lang="en-US" dirty="0"/>
              <a:t>Please follow below steps to run html files</a:t>
            </a:r>
          </a:p>
          <a:p>
            <a:endParaRPr lang="en-US" dirty="0"/>
          </a:p>
          <a:p>
            <a:pPr marL="285750" indent="-285750">
              <a:buFont typeface="Arial" panose="020B0604020202020204" pitchFamily="34" charset="0"/>
              <a:buChar char="•"/>
            </a:pPr>
            <a:r>
              <a:rPr lang="en-US" dirty="0"/>
              <a:t>Due to Cross-Origin Resource Sharing  (CORS), html  files are to be run on local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 a local server in the directory of the html file as below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solidFill>
                  <a:srgbClr val="0D0D0D"/>
                </a:solidFill>
                <a:effectLst/>
                <a:latin typeface="Söhne"/>
              </a:rPr>
              <a:t>Clear your browser cache to ensure you're not seeing cached content</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dirty="0">
                <a:solidFill>
                  <a:srgbClr val="0D0D0D"/>
                </a:solidFill>
                <a:latin typeface="Söhne"/>
              </a:rPr>
              <a:t>Go to Windows Settings/ Storage and delete Temporary files</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dirty="0">
                <a:solidFill>
                  <a:srgbClr val="0D0D0D"/>
                </a:solidFill>
                <a:latin typeface="Söhne"/>
              </a:rPr>
              <a:t>Type </a:t>
            </a:r>
            <a:r>
              <a:rPr lang="en-US" dirty="0">
                <a:solidFill>
                  <a:srgbClr val="0D0D0D"/>
                </a:solidFill>
                <a:latin typeface="Söhne"/>
                <a:hlinkClick r:id="rId2"/>
              </a:rPr>
              <a:t>http://localhost:8000</a:t>
            </a:r>
            <a:r>
              <a:rPr lang="en-US" dirty="0">
                <a:solidFill>
                  <a:srgbClr val="0D0D0D"/>
                </a:solidFill>
                <a:latin typeface="Söhne"/>
              </a:rPr>
              <a:t> to view Java </a:t>
            </a:r>
            <a:r>
              <a:rPr lang="en-US" dirty="0" err="1">
                <a:solidFill>
                  <a:srgbClr val="0D0D0D"/>
                </a:solidFill>
                <a:latin typeface="Söhne"/>
              </a:rPr>
              <a:t>visualisation</a:t>
            </a:r>
            <a:endParaRPr lang="en-US" dirty="0"/>
          </a:p>
          <a:p>
            <a:endParaRPr lang="en-US" dirty="0"/>
          </a:p>
        </p:txBody>
      </p:sp>
      <p:pic>
        <p:nvPicPr>
          <p:cNvPr id="8" name="Picture 7">
            <a:extLst>
              <a:ext uri="{FF2B5EF4-FFF2-40B4-BE49-F238E27FC236}">
                <a16:creationId xmlns:a16="http://schemas.microsoft.com/office/drawing/2014/main" id="{A808C1BA-248A-A21D-866A-DE8A4277905A}"/>
              </a:ext>
            </a:extLst>
          </p:cNvPr>
          <p:cNvPicPr>
            <a:picLocks noChangeAspect="1"/>
          </p:cNvPicPr>
          <p:nvPr/>
        </p:nvPicPr>
        <p:blipFill>
          <a:blip r:embed="rId3"/>
          <a:stretch>
            <a:fillRect/>
          </a:stretch>
        </p:blipFill>
        <p:spPr>
          <a:xfrm>
            <a:off x="1178502" y="2293598"/>
            <a:ext cx="8782050" cy="371475"/>
          </a:xfrm>
          <a:prstGeom prst="rect">
            <a:avLst/>
          </a:prstGeom>
        </p:spPr>
      </p:pic>
    </p:spTree>
    <p:extLst>
      <p:ext uri="{BB962C8B-B14F-4D97-AF65-F5344CB8AC3E}">
        <p14:creationId xmlns:p14="http://schemas.microsoft.com/office/powerpoint/2010/main" val="29278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a:t>Analysis and Implications</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96F829-3A2F-9A9F-D981-EDCE48F6C639}"/>
              </a:ext>
            </a:extLst>
          </p:cNvPr>
          <p:cNvSpPr txBox="1"/>
          <p:nvPr/>
        </p:nvSpPr>
        <p:spPr>
          <a:xfrm>
            <a:off x="826653" y="633748"/>
            <a:ext cx="10538691" cy="2031325"/>
          </a:xfrm>
          <a:prstGeom prst="rect">
            <a:avLst/>
          </a:prstGeom>
          <a:noFill/>
          <a:ln>
            <a:solidFill>
              <a:schemeClr val="accent1"/>
            </a:solidFill>
          </a:ln>
        </p:spPr>
        <p:txBody>
          <a:bodyPr wrap="square" rtlCol="0">
            <a:spAutoFit/>
          </a:bodyPr>
          <a:lstStyle/>
          <a:p>
            <a:r>
              <a:rPr lang="en-US" dirty="0"/>
              <a:t>Analysis of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EV/HV are on a significant growth curve, reasons for year on year fluctuations are not charted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90% of public charging stations may be correlated to increased uptake of EV/HV vehicles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Heat map shows a correlation between densely populated areas and number of charging stations</a:t>
            </a:r>
          </a:p>
        </p:txBody>
      </p:sp>
      <p:sp>
        <p:nvSpPr>
          <p:cNvPr id="2" name="TextBox 1">
            <a:extLst>
              <a:ext uri="{FF2B5EF4-FFF2-40B4-BE49-F238E27FC236}">
                <a16:creationId xmlns:a16="http://schemas.microsoft.com/office/drawing/2014/main" id="{51A4400B-4994-8B71-0016-4926EAA30FE1}"/>
              </a:ext>
            </a:extLst>
          </p:cNvPr>
          <p:cNvSpPr txBox="1"/>
          <p:nvPr/>
        </p:nvSpPr>
        <p:spPr>
          <a:xfrm>
            <a:off x="826653" y="2736872"/>
            <a:ext cx="10538691" cy="2308324"/>
          </a:xfrm>
          <a:prstGeom prst="rect">
            <a:avLst/>
          </a:prstGeom>
          <a:noFill/>
          <a:ln>
            <a:solidFill>
              <a:schemeClr val="accent1"/>
            </a:solidFill>
          </a:ln>
        </p:spPr>
        <p:txBody>
          <a:bodyPr wrap="square" rtlCol="0">
            <a:spAutoFit/>
          </a:bodyPr>
          <a:lstStyle/>
          <a:p>
            <a:r>
              <a:rPr lang="en-US" dirty="0"/>
              <a:t>Implications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Public policy can be framed for regions with similar population but varying degree of EV/HV uptake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can be achieved by opening more charging stations in the area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Business wishing to expand too can open car dealerships based on sales data to get market penetration in these areas</a:t>
            </a:r>
          </a:p>
        </p:txBody>
      </p:sp>
    </p:spTree>
    <p:extLst>
      <p:ext uri="{BB962C8B-B14F-4D97-AF65-F5344CB8AC3E}">
        <p14:creationId xmlns:p14="http://schemas.microsoft.com/office/powerpoint/2010/main" val="427030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a:t>Limitations</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96F829-3A2F-9A9F-D981-EDCE48F6C639}"/>
              </a:ext>
            </a:extLst>
          </p:cNvPr>
          <p:cNvSpPr txBox="1"/>
          <p:nvPr/>
        </p:nvSpPr>
        <p:spPr>
          <a:xfrm>
            <a:off x="826653" y="633748"/>
            <a:ext cx="10538691" cy="2308324"/>
          </a:xfrm>
          <a:prstGeom prst="rect">
            <a:avLst/>
          </a:prstGeom>
          <a:noFill/>
          <a:ln>
            <a:solidFill>
              <a:schemeClr val="accent1"/>
            </a:solidFill>
          </a:ln>
        </p:spPr>
        <p:txBody>
          <a:bodyPr wrap="square" rtlCol="0">
            <a:spAutoFit/>
          </a:bodyPr>
          <a:lstStyle/>
          <a:p>
            <a:r>
              <a:rPr lang="en-US" dirty="0"/>
              <a:t>Data spread: Only for US</a:t>
            </a:r>
          </a:p>
          <a:p>
            <a:endParaRPr lang="en-US" dirty="0"/>
          </a:p>
          <a:p>
            <a:r>
              <a:rPr lang="en-US" dirty="0"/>
              <a:t>Data period: From 2010 to 2023</a:t>
            </a:r>
          </a:p>
          <a:p>
            <a:endParaRPr lang="en-US" dirty="0"/>
          </a:p>
          <a:p>
            <a:r>
              <a:rPr lang="en-US" dirty="0"/>
              <a:t>Though correlations are established, causality is not explored</a:t>
            </a:r>
          </a:p>
          <a:p>
            <a:endParaRPr lang="en-US" dirty="0"/>
          </a:p>
          <a:p>
            <a:r>
              <a:rPr lang="en-US" dirty="0"/>
              <a:t>Data Set was taken partway through 2023, so data from that year doesn’t reflect a full year's worth of data.</a:t>
            </a:r>
          </a:p>
          <a:p>
            <a:endParaRPr lang="en-US" dirty="0"/>
          </a:p>
        </p:txBody>
      </p:sp>
    </p:spTree>
    <p:extLst>
      <p:ext uri="{BB962C8B-B14F-4D97-AF65-F5344CB8AC3E}">
        <p14:creationId xmlns:p14="http://schemas.microsoft.com/office/powerpoint/2010/main" val="282264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338762" y="869606"/>
            <a:ext cx="11861608" cy="5881571"/>
          </a:xfrm>
        </p:spPr>
        <p:txBody>
          <a:bodyPr anchor="t">
            <a:normAutofit fontScale="90000"/>
          </a:bodyPr>
          <a:lstStyle/>
          <a:p>
            <a:pPr algn="l"/>
            <a:r>
              <a:rPr lang="en-US" sz="5300" dirty="0">
                <a:solidFill>
                  <a:schemeClr val="tx2"/>
                </a:solidFill>
                <a:latin typeface="Calibri" panose="020F0502020204030204" pitchFamily="34" charset="0"/>
                <a:cs typeface="Calibri" panose="020F0502020204030204" pitchFamily="34" charset="0"/>
              </a:rPr>
              <a:t>The Story: </a:t>
            </a: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Electric and Hybrid vehicle (EV/ HV) usage is on the rise across the world</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This story looks at sales data of EV and HV data across US</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It also maps charging stations across US to see where they are concentrated</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Data analytics and charging station concentration arms commercial and public decision makers to direct resources optimally</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Public policy can then be directed in a certain direction</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Commercial decisions can be made optimally based on current and potential sales opportunities</a:t>
            </a:r>
            <a:endParaRPr lang="en-AU" sz="3200" dirty="0">
              <a:solidFill>
                <a:schemeClr val="tx2"/>
              </a:solidFill>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56405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644733" y="723086"/>
            <a:ext cx="10863776" cy="4790965"/>
          </a:xfrm>
        </p:spPr>
        <p:txBody>
          <a:bodyPr anchor="t">
            <a:normAutofit fontScale="90000"/>
          </a:bodyPr>
          <a:lstStyle/>
          <a:p>
            <a:pPr algn="l"/>
            <a:r>
              <a:rPr lang="en-US" sz="2000" dirty="0">
                <a:latin typeface="Calibri" panose="020F0502020204030204" pitchFamily="34" charset="0"/>
                <a:cs typeface="Calibri" panose="020F0502020204030204" pitchFamily="34" charset="0"/>
              </a:rPr>
              <a:t>Data source </a:t>
            </a:r>
            <a:r>
              <a:rPr lang="en-US" sz="2000" dirty="0" err="1">
                <a:latin typeface="Calibri" panose="020F0502020204030204" pitchFamily="34" charset="0"/>
                <a:cs typeface="Calibri" panose="020F0502020204030204" pitchFamily="34" charset="0"/>
              </a:rPr>
              <a:t>Kaggel</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1800" dirty="0"/>
              <a:t> - </a:t>
            </a:r>
            <a:r>
              <a:rPr kumimoji="0" lang="en-US" altLang="en-US" sz="1400" b="0" i="0" u="none" strike="noStrike" cap="none" normalizeH="0" baseline="0" dirty="0">
                <a:ln>
                  <a:noFill/>
                </a:ln>
                <a:solidFill>
                  <a:srgbClr val="1F2328"/>
                </a:solidFill>
                <a:effectLst/>
                <a:latin typeface="ui-monospace"/>
              </a:rPr>
              <a:t>title={Electric &amp;amp; Alternative Fuel Charging Stations 2023}, </a:t>
            </a:r>
            <a:r>
              <a:rPr kumimoji="0" lang="en-US" altLang="en-US" sz="1400" b="0" i="0" u="none" strike="noStrike" cap="none" normalizeH="0" baseline="0" dirty="0" err="1">
                <a:ln>
                  <a:noFill/>
                </a:ln>
                <a:solidFill>
                  <a:srgbClr val="1F2328"/>
                </a:solidFill>
                <a:effectLst/>
                <a:latin typeface="ui-monospace"/>
              </a:rPr>
              <a:t>url</a:t>
            </a:r>
            <a:r>
              <a:rPr kumimoji="0" lang="en-US" altLang="en-US" sz="1400" b="0" i="0" u="none" strike="noStrike" cap="none" normalizeH="0" baseline="0" dirty="0">
                <a:ln>
                  <a:noFill/>
                </a:ln>
                <a:solidFill>
                  <a:srgbClr val="1F2328"/>
                </a:solidFill>
                <a:effectLst/>
                <a:latin typeface="ui-monospace"/>
              </a:rPr>
              <a:t>={https://www.kaggle.com/ds/2375714}, DOI={10.34740/KAGGLE/DS/2375714}, publisher={Kaggle},</a:t>
            </a:r>
            <a:r>
              <a:rPr kumimoji="0" lang="en-US" altLang="en-US" sz="1400" b="0" i="0" u="none" strike="noStrike" cap="none" normalizeH="0" baseline="0" dirty="0">
                <a:ln>
                  <a:noFill/>
                </a:ln>
                <a:solidFill>
                  <a:schemeClr val="tx1"/>
                </a:solidFill>
                <a:effectLst/>
              </a:rPr>
              <a:t> </a:t>
            </a:r>
            <a:br>
              <a:rPr kumimoji="0" lang="en-US" altLang="en-US" sz="1400" b="0" i="0" u="none" strike="noStrike" cap="none" normalizeH="0" baseline="0" dirty="0">
                <a:ln>
                  <a:noFill/>
                </a:ln>
                <a:solidFill>
                  <a:schemeClr val="tx1"/>
                </a:solidFill>
                <a:effectLst/>
              </a:rPr>
            </a:b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 - </a:t>
            </a:r>
            <a:r>
              <a:rPr lang="en-US" altLang="en-US" sz="1400" dirty="0">
                <a:solidFill>
                  <a:srgbClr val="1F2328"/>
                </a:solidFill>
                <a:latin typeface="ui-monospace"/>
              </a:rPr>
              <a:t>title={Electric Vehicle Population}, </a:t>
            </a:r>
            <a:r>
              <a:rPr lang="en-US" altLang="en-US" sz="1400" dirty="0" err="1">
                <a:solidFill>
                  <a:srgbClr val="1F2328"/>
                </a:solidFill>
                <a:latin typeface="ui-monospace"/>
              </a:rPr>
              <a:t>url</a:t>
            </a:r>
            <a:r>
              <a:rPr lang="en-US" altLang="en-US" sz="1400" dirty="0">
                <a:solidFill>
                  <a:srgbClr val="1F2328"/>
                </a:solidFill>
                <a:latin typeface="ui-monospace"/>
              </a:rPr>
              <a:t>={https://www.kaggle.com/dsv/6687350}, </a:t>
            </a:r>
            <a:br>
              <a:rPr lang="en-US" altLang="en-US" sz="1400" dirty="0">
                <a:solidFill>
                  <a:srgbClr val="1F2328"/>
                </a:solidFill>
                <a:latin typeface="ui-monospace"/>
              </a:rPr>
            </a:br>
            <a:br>
              <a:rPr lang="en-US" altLang="en-US" sz="1400" dirty="0">
                <a:solidFill>
                  <a:srgbClr val="1F2328"/>
                </a:solidFill>
                <a:latin typeface="ui-monospace"/>
              </a:rPr>
            </a:br>
            <a:r>
              <a:rPr lang="en-US" altLang="en-US" sz="2000" dirty="0" err="1">
                <a:latin typeface="Calibri" panose="020F0502020204030204" pitchFamily="34" charset="0"/>
                <a:cs typeface="Calibri" panose="020F0502020204030204" pitchFamily="34" charset="0"/>
              </a:rPr>
              <a:t>Visualisations</a:t>
            </a:r>
            <a:r>
              <a:rPr lang="en-US" altLang="en-US" sz="2000" dirty="0">
                <a:latin typeface="Calibri" panose="020F0502020204030204" pitchFamily="34" charset="0"/>
                <a:cs typeface="Calibri" panose="020F0502020204030204" pitchFamily="34" charset="0"/>
              </a:rPr>
              <a:t> created using JavaScript / Pandas</a:t>
            </a:r>
            <a:br>
              <a:rPr lang="en-US" altLang="en-US" sz="2000" dirty="0">
                <a:solidFill>
                  <a:srgbClr val="1F2328"/>
                </a:solidFill>
                <a:latin typeface="Calibri" panose="020F0502020204030204" pitchFamily="34" charset="0"/>
                <a:cs typeface="Calibri" panose="020F0502020204030204" pitchFamily="34" charset="0"/>
              </a:rPr>
            </a:br>
            <a:br>
              <a:rPr lang="en-US" altLang="en-US" sz="2000" dirty="0">
                <a:solidFill>
                  <a:srgbClr val="1F2328"/>
                </a:solidFill>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Data stored and extracted from PostgreSQL</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Datasets over 200,000 records merged using Pandas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User driven interaction provided with API routes and Java dropdowns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Final </a:t>
            </a:r>
            <a:r>
              <a:rPr lang="en-US" altLang="en-US" sz="2000" dirty="0" err="1">
                <a:latin typeface="Calibri" panose="020F0502020204030204" pitchFamily="34" charset="0"/>
                <a:cs typeface="Calibri" panose="020F0502020204030204" pitchFamily="34" charset="0"/>
              </a:rPr>
              <a:t>visualisation</a:t>
            </a:r>
            <a:r>
              <a:rPr lang="en-US" altLang="en-US" sz="2000" dirty="0">
                <a:latin typeface="Calibri" panose="020F0502020204030204" pitchFamily="34" charset="0"/>
                <a:cs typeface="Calibri" panose="020F0502020204030204" pitchFamily="34" charset="0"/>
              </a:rPr>
              <a:t> includes following views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1. Bar/ line/ pie charts</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2. Heatmap</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3. User interaction to explore data for specific region</a:t>
            </a:r>
            <a:br>
              <a:rPr lang="en-US" altLang="en-US" sz="1800" dirty="0"/>
            </a:br>
            <a:br>
              <a:rPr lang="en-US" altLang="en-US" sz="1800" dirty="0"/>
            </a:br>
            <a:br>
              <a:rPr lang="en-US" altLang="en-US" sz="1400" dirty="0">
                <a:solidFill>
                  <a:srgbClr val="1F2328"/>
                </a:solidFill>
                <a:latin typeface="ui-monospace"/>
              </a:rPr>
            </a:br>
            <a:br>
              <a:rPr kumimoji="0" lang="en-US" altLang="en-US" sz="1400" b="0" i="0" u="none" strike="noStrike" cap="none" normalizeH="0" baseline="0" dirty="0">
                <a:ln>
                  <a:noFill/>
                </a:ln>
                <a:solidFill>
                  <a:schemeClr val="tx1"/>
                </a:solidFill>
                <a:effectLst/>
                <a:latin typeface="Arial" panose="020B0604020202020204" pitchFamily="34" charset="0"/>
              </a:rPr>
            </a:br>
            <a:br>
              <a:rPr lang="en-US" sz="1400" dirty="0"/>
            </a:br>
            <a:r>
              <a:rPr lang="en-US" sz="1800" dirty="0"/>
              <a:t>  </a:t>
            </a:r>
            <a:endParaRPr lang="en-AU" sz="1800" dirty="0"/>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a:t>How does the project address specific project requirements?</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6841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a:t>Java </a:t>
            </a:r>
            <a:r>
              <a:rPr lang="en-US" dirty="0" err="1"/>
              <a:t>Visualisation</a:t>
            </a:r>
            <a:r>
              <a:rPr lang="en-US" dirty="0"/>
              <a:t> / Pandas</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96F829-3A2F-9A9F-D981-EDCE48F6C639}"/>
              </a:ext>
            </a:extLst>
          </p:cNvPr>
          <p:cNvSpPr txBox="1"/>
          <p:nvPr/>
        </p:nvSpPr>
        <p:spPr>
          <a:xfrm>
            <a:off x="840509" y="812800"/>
            <a:ext cx="9670473" cy="3139321"/>
          </a:xfrm>
          <a:prstGeom prst="rect">
            <a:avLst/>
          </a:prstGeom>
          <a:noFill/>
        </p:spPr>
        <p:txBody>
          <a:bodyPr wrap="square" rtlCol="0">
            <a:spAutoFit/>
          </a:bodyPr>
          <a:lstStyle/>
          <a:p>
            <a:r>
              <a:rPr lang="en-US" dirty="0"/>
              <a:t>There are 5 views displayed</a:t>
            </a:r>
          </a:p>
          <a:p>
            <a:endParaRPr lang="en-US" dirty="0"/>
          </a:p>
          <a:p>
            <a:pPr marL="342900" indent="-342900">
              <a:buFont typeface="+mj-lt"/>
              <a:buAutoNum type="arabicPeriod"/>
            </a:pPr>
            <a:r>
              <a:rPr lang="en-US" dirty="0"/>
              <a:t>A user interface that allows user to locate a charging station based on EV/HV population</a:t>
            </a:r>
          </a:p>
          <a:p>
            <a:pPr marL="342900" indent="-342900">
              <a:buFont typeface="+mj-lt"/>
              <a:buAutoNum type="arabicPeriod"/>
            </a:pPr>
            <a:endParaRPr lang="en-US"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Pie chart showing proportion of public vs private charging stations</a:t>
            </a:r>
          </a:p>
          <a:p>
            <a:pPr marL="342900" indent="-342900">
              <a:buFont typeface="+mj-lt"/>
              <a:buAutoNum type="arabicPeriod"/>
            </a:pPr>
            <a:endParaRPr lang="en-US" dirty="0"/>
          </a:p>
          <a:p>
            <a:pPr marL="342900" indent="-342900">
              <a:buFont typeface="+mj-lt"/>
              <a:buAutoNum type="arabicPeriod"/>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Bar chart showing EV/HV sales over the years by car brand and the top 10 car brands.</a:t>
            </a:r>
            <a:endParaRPr lang="en-US" dirty="0"/>
          </a:p>
          <a:p>
            <a:pPr marL="342900" indent="-342900">
              <a:buFont typeface="+mj-lt"/>
              <a:buAutoNum type="arabicPeriod"/>
            </a:pPr>
            <a:endParaRPr lang="en-US" dirty="0"/>
          </a:p>
          <a:p>
            <a:pPr marL="342900" indent="-342900">
              <a:buFont typeface="+mj-lt"/>
              <a:buAutoNum type="arabicPeriod"/>
            </a:pPr>
            <a:r>
              <a:rPr lang="en-US" dirty="0"/>
              <a:t>Line graph showing sales of EV/HV from 1993 to 2023. Pie chart that compares EV/HV sales.</a:t>
            </a:r>
          </a:p>
          <a:p>
            <a:pPr marL="342900" indent="-342900">
              <a:buFont typeface="+mj-lt"/>
              <a:buAutoNum type="arabicPeriod"/>
            </a:pPr>
            <a:endParaRPr lang="en-US" dirty="0"/>
          </a:p>
          <a:p>
            <a:pPr marL="342900" indent="-342900">
              <a:buFont typeface="+mj-lt"/>
              <a:buAutoNum type="arabicPeriod"/>
            </a:pPr>
            <a:r>
              <a:rPr lang="en-US" dirty="0"/>
              <a:t>Heat map highlighting density of charging stations across US</a:t>
            </a:r>
            <a:endParaRPr lang="en-AU" dirty="0"/>
          </a:p>
        </p:txBody>
      </p:sp>
    </p:spTree>
    <p:extLst>
      <p:ext uri="{BB962C8B-B14F-4D97-AF65-F5344CB8AC3E}">
        <p14:creationId xmlns:p14="http://schemas.microsoft.com/office/powerpoint/2010/main" val="3662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a:t>Java </a:t>
            </a:r>
            <a:r>
              <a:rPr lang="en-US" dirty="0" err="1"/>
              <a:t>Visualisation</a:t>
            </a:r>
            <a:r>
              <a:rPr lang="en-US" dirty="0"/>
              <a:t> : Population of EV/HV are shown where the charging stations are located </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EF56B96-3AFD-F205-8CCC-229BB0DB81EC}"/>
              </a:ext>
            </a:extLst>
          </p:cNvPr>
          <p:cNvPicPr>
            <a:picLocks noChangeAspect="1"/>
          </p:cNvPicPr>
          <p:nvPr/>
        </p:nvPicPr>
        <p:blipFill>
          <a:blip r:embed="rId2"/>
          <a:stretch>
            <a:fillRect/>
          </a:stretch>
        </p:blipFill>
        <p:spPr>
          <a:xfrm>
            <a:off x="265486" y="560302"/>
            <a:ext cx="6058401" cy="6384413"/>
          </a:xfrm>
          <a:prstGeom prst="rect">
            <a:avLst/>
          </a:prstGeom>
        </p:spPr>
      </p:pic>
      <p:sp>
        <p:nvSpPr>
          <p:cNvPr id="6" name="TextBox 5">
            <a:extLst>
              <a:ext uri="{FF2B5EF4-FFF2-40B4-BE49-F238E27FC236}">
                <a16:creationId xmlns:a16="http://schemas.microsoft.com/office/drawing/2014/main" id="{56742E62-59A0-51B9-54FA-C516B32293F0}"/>
              </a:ext>
            </a:extLst>
          </p:cNvPr>
          <p:cNvSpPr txBox="1"/>
          <p:nvPr/>
        </p:nvSpPr>
        <p:spPr>
          <a:xfrm>
            <a:off x="6475058" y="3094075"/>
            <a:ext cx="4452358" cy="646331"/>
          </a:xfrm>
          <a:prstGeom prst="rect">
            <a:avLst/>
          </a:prstGeom>
          <a:noFill/>
          <a:ln>
            <a:solidFill>
              <a:schemeClr val="accent1"/>
            </a:solidFill>
          </a:ln>
        </p:spPr>
        <p:txBody>
          <a:bodyPr wrap="square" rtlCol="0">
            <a:spAutoFit/>
          </a:bodyPr>
          <a:lstStyle/>
          <a:p>
            <a:r>
              <a:rPr lang="en-US" dirty="0"/>
              <a:t>The user can click on a region and zone into the location of the charging station</a:t>
            </a:r>
            <a:endParaRPr lang="en-AU" dirty="0"/>
          </a:p>
        </p:txBody>
      </p:sp>
      <p:sp>
        <p:nvSpPr>
          <p:cNvPr id="2" name="TextBox 1">
            <a:extLst>
              <a:ext uri="{FF2B5EF4-FFF2-40B4-BE49-F238E27FC236}">
                <a16:creationId xmlns:a16="http://schemas.microsoft.com/office/drawing/2014/main" id="{DEF6BF63-BF19-E659-C3E5-704F43334545}"/>
              </a:ext>
            </a:extLst>
          </p:cNvPr>
          <p:cNvSpPr txBox="1"/>
          <p:nvPr/>
        </p:nvSpPr>
        <p:spPr>
          <a:xfrm>
            <a:off x="6475058" y="1933847"/>
            <a:ext cx="4452358" cy="646331"/>
          </a:xfrm>
          <a:prstGeom prst="rect">
            <a:avLst/>
          </a:prstGeom>
          <a:noFill/>
          <a:ln>
            <a:solidFill>
              <a:schemeClr val="accent1"/>
            </a:solidFill>
          </a:ln>
        </p:spPr>
        <p:txBody>
          <a:bodyPr wrap="square" rtlCol="0">
            <a:spAutoFit/>
          </a:bodyPr>
          <a:lstStyle/>
          <a:p>
            <a:r>
              <a:rPr lang="en-US" dirty="0"/>
              <a:t>Each region is a charging station and shows how many EV/HV cars are in the area.</a:t>
            </a:r>
            <a:endParaRPr lang="en-AU" dirty="0"/>
          </a:p>
        </p:txBody>
      </p:sp>
    </p:spTree>
    <p:extLst>
      <p:ext uri="{BB962C8B-B14F-4D97-AF65-F5344CB8AC3E}">
        <p14:creationId xmlns:p14="http://schemas.microsoft.com/office/powerpoint/2010/main" val="191209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a:t>Java </a:t>
            </a:r>
            <a:r>
              <a:rPr lang="en-US" dirty="0" err="1"/>
              <a:t>Visualisation</a:t>
            </a:r>
            <a:r>
              <a:rPr lang="en-US" dirty="0"/>
              <a:t> : Pie chart showing number of public vs private charging stations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59967D9-9901-8250-62DF-75915911143E}"/>
              </a:ext>
            </a:extLst>
          </p:cNvPr>
          <p:cNvSpPr txBox="1"/>
          <p:nvPr/>
        </p:nvSpPr>
        <p:spPr>
          <a:xfrm>
            <a:off x="2643040" y="5721107"/>
            <a:ext cx="6420219" cy="369332"/>
          </a:xfrm>
          <a:prstGeom prst="rect">
            <a:avLst/>
          </a:prstGeom>
          <a:noFill/>
          <a:ln>
            <a:solidFill>
              <a:schemeClr val="accent1"/>
            </a:solidFill>
          </a:ln>
        </p:spPr>
        <p:txBody>
          <a:bodyPr wrap="square" rtlCol="0">
            <a:spAutoFit/>
          </a:bodyPr>
          <a:lstStyle/>
          <a:p>
            <a:r>
              <a:rPr lang="en-US" dirty="0"/>
              <a:t>Public charging stations dominate the landscape</a:t>
            </a:r>
            <a:endParaRPr lang="en-AU" dirty="0"/>
          </a:p>
        </p:txBody>
      </p:sp>
      <p:pic>
        <p:nvPicPr>
          <p:cNvPr id="3" name="Picture 2">
            <a:extLst>
              <a:ext uri="{FF2B5EF4-FFF2-40B4-BE49-F238E27FC236}">
                <a16:creationId xmlns:a16="http://schemas.microsoft.com/office/drawing/2014/main" id="{9A97E834-AF11-2FCC-8351-DA3746F58925}"/>
              </a:ext>
            </a:extLst>
          </p:cNvPr>
          <p:cNvPicPr>
            <a:picLocks noChangeAspect="1"/>
          </p:cNvPicPr>
          <p:nvPr/>
        </p:nvPicPr>
        <p:blipFill>
          <a:blip r:embed="rId2"/>
          <a:stretch>
            <a:fillRect/>
          </a:stretch>
        </p:blipFill>
        <p:spPr>
          <a:xfrm>
            <a:off x="3564517" y="675737"/>
            <a:ext cx="4797343" cy="4784412"/>
          </a:xfrm>
          <a:prstGeom prst="rect">
            <a:avLst/>
          </a:prstGeom>
        </p:spPr>
      </p:pic>
    </p:spTree>
    <p:extLst>
      <p:ext uri="{BB962C8B-B14F-4D97-AF65-F5344CB8AC3E}">
        <p14:creationId xmlns:p14="http://schemas.microsoft.com/office/powerpoint/2010/main" val="314761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a:t>Java </a:t>
            </a:r>
            <a:r>
              <a:rPr lang="en-US" dirty="0" err="1"/>
              <a:t>Visualisation</a:t>
            </a:r>
            <a:r>
              <a:rPr lang="en-US" dirty="0"/>
              <a:t> / Pandas : Bar chart of sales of different EV/HV car brands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4C6064F2-B7DC-E0C1-E1F4-5CFA5C92BE36}"/>
              </a:ext>
            </a:extLst>
          </p:cNvPr>
          <p:cNvPicPr>
            <a:picLocks noChangeAspect="1"/>
          </p:cNvPicPr>
          <p:nvPr/>
        </p:nvPicPr>
        <p:blipFill>
          <a:blip r:embed="rId2"/>
          <a:stretch>
            <a:fillRect/>
          </a:stretch>
        </p:blipFill>
        <p:spPr>
          <a:xfrm>
            <a:off x="200197" y="1440865"/>
            <a:ext cx="6080011" cy="3092174"/>
          </a:xfrm>
          <a:prstGeom prst="rect">
            <a:avLst/>
          </a:prstGeom>
        </p:spPr>
      </p:pic>
      <p:sp>
        <p:nvSpPr>
          <p:cNvPr id="8" name="TextBox 7">
            <a:extLst>
              <a:ext uri="{FF2B5EF4-FFF2-40B4-BE49-F238E27FC236}">
                <a16:creationId xmlns:a16="http://schemas.microsoft.com/office/drawing/2014/main" id="{059967D9-9901-8250-62DF-75915911143E}"/>
              </a:ext>
            </a:extLst>
          </p:cNvPr>
          <p:cNvSpPr txBox="1"/>
          <p:nvPr/>
        </p:nvSpPr>
        <p:spPr>
          <a:xfrm>
            <a:off x="903527" y="5297581"/>
            <a:ext cx="6249303" cy="369332"/>
          </a:xfrm>
          <a:prstGeom prst="rect">
            <a:avLst/>
          </a:prstGeom>
          <a:noFill/>
          <a:ln>
            <a:solidFill>
              <a:schemeClr val="accent1"/>
            </a:solidFill>
          </a:ln>
        </p:spPr>
        <p:txBody>
          <a:bodyPr wrap="square" rtlCol="0">
            <a:spAutoFit/>
          </a:bodyPr>
          <a:lstStyle/>
          <a:p>
            <a:r>
              <a:rPr lang="en-US" dirty="0"/>
              <a:t>Tesla dominates the market followed by Nissan and Chevrolet</a:t>
            </a:r>
            <a:endParaRPr lang="en-AU" dirty="0"/>
          </a:p>
        </p:txBody>
      </p:sp>
      <p:pic>
        <p:nvPicPr>
          <p:cNvPr id="4" name="Picture 3" descr="A graph of a vehicle&#10;&#10;Description automatically generated">
            <a:extLst>
              <a:ext uri="{FF2B5EF4-FFF2-40B4-BE49-F238E27FC236}">
                <a16:creationId xmlns:a16="http://schemas.microsoft.com/office/drawing/2014/main" id="{35553A19-AADF-4E2C-8A6E-4D58F19F7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163" y="1191087"/>
            <a:ext cx="4679094" cy="3863331"/>
          </a:xfrm>
          <a:prstGeom prst="rect">
            <a:avLst/>
          </a:prstGeom>
        </p:spPr>
      </p:pic>
    </p:spTree>
    <p:extLst>
      <p:ext uri="{BB962C8B-B14F-4D97-AF65-F5344CB8AC3E}">
        <p14:creationId xmlns:p14="http://schemas.microsoft.com/office/powerpoint/2010/main" val="393773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a:t>Java </a:t>
            </a:r>
            <a:r>
              <a:rPr lang="en-US" dirty="0" err="1"/>
              <a:t>Visualisation</a:t>
            </a:r>
            <a:r>
              <a:rPr lang="en-US" dirty="0"/>
              <a:t> : Line graph showing number of EV/HV vehicle sales from 1997 to 2023</a:t>
            </a:r>
          </a:p>
          <a:p>
            <a:r>
              <a:rPr lang="en-US" dirty="0"/>
              <a:t>Pandas </a:t>
            </a:r>
            <a:r>
              <a:rPr lang="en-US" dirty="0" err="1"/>
              <a:t>Visualisation</a:t>
            </a:r>
            <a:r>
              <a:rPr lang="en-US" dirty="0"/>
              <a:t>: Line Graph of rolling totals of EV/HV from 2010 to 2023</a:t>
            </a:r>
          </a:p>
          <a:p>
            <a:r>
              <a:rPr lang="en-US" dirty="0"/>
              <a:t>Pandas </a:t>
            </a:r>
            <a:r>
              <a:rPr lang="en-US" dirty="0" err="1"/>
              <a:t>Visualisation</a:t>
            </a:r>
            <a:r>
              <a:rPr lang="en-US" dirty="0"/>
              <a:t>: Pie Graph of EV vs HV</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59967D9-9901-8250-62DF-75915911143E}"/>
              </a:ext>
            </a:extLst>
          </p:cNvPr>
          <p:cNvSpPr txBox="1"/>
          <p:nvPr/>
        </p:nvSpPr>
        <p:spPr>
          <a:xfrm>
            <a:off x="575053" y="4682197"/>
            <a:ext cx="6420219" cy="369332"/>
          </a:xfrm>
          <a:prstGeom prst="rect">
            <a:avLst/>
          </a:prstGeom>
          <a:noFill/>
          <a:ln>
            <a:solidFill>
              <a:schemeClr val="accent1"/>
            </a:solidFill>
          </a:ln>
        </p:spPr>
        <p:txBody>
          <a:bodyPr wrap="square" rtlCol="0">
            <a:spAutoFit/>
          </a:bodyPr>
          <a:lstStyle/>
          <a:p>
            <a:r>
              <a:rPr lang="en-US" dirty="0"/>
              <a:t>In 10years from 2013 to 2023 EV/HV sales have grown by 600%</a:t>
            </a:r>
            <a:endParaRPr lang="en-AU" dirty="0"/>
          </a:p>
        </p:txBody>
      </p:sp>
      <p:pic>
        <p:nvPicPr>
          <p:cNvPr id="4" name="Picture 3">
            <a:extLst>
              <a:ext uri="{FF2B5EF4-FFF2-40B4-BE49-F238E27FC236}">
                <a16:creationId xmlns:a16="http://schemas.microsoft.com/office/drawing/2014/main" id="{90899AA4-D276-1409-D381-0C007A27A2D8}"/>
              </a:ext>
            </a:extLst>
          </p:cNvPr>
          <p:cNvPicPr>
            <a:picLocks noChangeAspect="1"/>
          </p:cNvPicPr>
          <p:nvPr/>
        </p:nvPicPr>
        <p:blipFill>
          <a:blip r:embed="rId2"/>
          <a:stretch>
            <a:fillRect/>
          </a:stretch>
        </p:blipFill>
        <p:spPr>
          <a:xfrm>
            <a:off x="589462" y="1525577"/>
            <a:ext cx="5147697" cy="2665629"/>
          </a:xfrm>
          <a:prstGeom prst="rect">
            <a:avLst/>
          </a:prstGeom>
        </p:spPr>
      </p:pic>
      <p:pic>
        <p:nvPicPr>
          <p:cNvPr id="3" name="Picture 2" descr="A graph of a graph showing the difference between electric cars&#10;&#10;Description automatically generated">
            <a:extLst>
              <a:ext uri="{FF2B5EF4-FFF2-40B4-BE49-F238E27FC236}">
                <a16:creationId xmlns:a16="http://schemas.microsoft.com/office/drawing/2014/main" id="{27D608CC-B67E-415E-2D96-421C422C4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835" y="650461"/>
            <a:ext cx="3633329" cy="2665628"/>
          </a:xfrm>
          <a:prstGeom prst="rect">
            <a:avLst/>
          </a:prstGeom>
        </p:spPr>
      </p:pic>
      <p:pic>
        <p:nvPicPr>
          <p:cNvPr id="9" name="Picture 8">
            <a:extLst>
              <a:ext uri="{FF2B5EF4-FFF2-40B4-BE49-F238E27FC236}">
                <a16:creationId xmlns:a16="http://schemas.microsoft.com/office/drawing/2014/main" id="{06436E77-9289-9D58-1F3C-BE6240894D7E}"/>
              </a:ext>
            </a:extLst>
          </p:cNvPr>
          <p:cNvPicPr>
            <a:picLocks noChangeAspect="1"/>
          </p:cNvPicPr>
          <p:nvPr/>
        </p:nvPicPr>
        <p:blipFill>
          <a:blip r:embed="rId4"/>
          <a:stretch>
            <a:fillRect/>
          </a:stretch>
        </p:blipFill>
        <p:spPr>
          <a:xfrm>
            <a:off x="7412835" y="3189476"/>
            <a:ext cx="3902443" cy="2882850"/>
          </a:xfrm>
          <a:prstGeom prst="rect">
            <a:avLst/>
          </a:prstGeom>
        </p:spPr>
      </p:pic>
      <p:sp>
        <p:nvSpPr>
          <p:cNvPr id="10" name="TextBox 9">
            <a:extLst>
              <a:ext uri="{FF2B5EF4-FFF2-40B4-BE49-F238E27FC236}">
                <a16:creationId xmlns:a16="http://schemas.microsoft.com/office/drawing/2014/main" id="{7CEF19FD-8328-DC9A-F183-A10529C7DD09}"/>
              </a:ext>
            </a:extLst>
          </p:cNvPr>
          <p:cNvSpPr txBox="1"/>
          <p:nvPr/>
        </p:nvSpPr>
        <p:spPr>
          <a:xfrm>
            <a:off x="575053" y="5285092"/>
            <a:ext cx="6420219" cy="646331"/>
          </a:xfrm>
          <a:prstGeom prst="rect">
            <a:avLst/>
          </a:prstGeom>
          <a:noFill/>
          <a:ln>
            <a:solidFill>
              <a:schemeClr val="accent1"/>
            </a:solidFill>
          </a:ln>
        </p:spPr>
        <p:txBody>
          <a:bodyPr wrap="square" rtlCol="0">
            <a:spAutoFit/>
          </a:bodyPr>
          <a:lstStyle/>
          <a:p>
            <a:r>
              <a:rPr lang="en-US" dirty="0"/>
              <a:t>Electric Cars heavily control the market, showing exponential growth compared to linear growth from hybrid cars.</a:t>
            </a:r>
            <a:endParaRPr lang="en-AU" dirty="0"/>
          </a:p>
        </p:txBody>
      </p:sp>
    </p:spTree>
    <p:extLst>
      <p:ext uri="{BB962C8B-B14F-4D97-AF65-F5344CB8AC3E}">
        <p14:creationId xmlns:p14="http://schemas.microsoft.com/office/powerpoint/2010/main" val="422647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a:t>Java </a:t>
            </a:r>
            <a:r>
              <a:rPr lang="en-US" dirty="0" err="1"/>
              <a:t>Visualisation</a:t>
            </a:r>
            <a:r>
              <a:rPr lang="en-US" dirty="0"/>
              <a:t> 4: Density of charging stations across US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6BD3C77A-39FC-4068-941F-0E6E92E625CC}"/>
              </a:ext>
            </a:extLst>
          </p:cNvPr>
          <p:cNvSpPr txBox="1"/>
          <p:nvPr/>
        </p:nvSpPr>
        <p:spPr>
          <a:xfrm>
            <a:off x="517237" y="5264727"/>
            <a:ext cx="5199768" cy="92333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High density in western coastal cities</a:t>
            </a:r>
          </a:p>
          <a:p>
            <a:pPr marL="285750" indent="-285750">
              <a:buFont typeface="Arial" panose="020B0604020202020204" pitchFamily="34" charset="0"/>
              <a:buChar char="•"/>
            </a:pPr>
            <a:r>
              <a:rPr lang="en-US" dirty="0"/>
              <a:t>With inland density low</a:t>
            </a:r>
          </a:p>
          <a:p>
            <a:pPr marL="285750" indent="-285750">
              <a:buFont typeface="Arial" panose="020B0604020202020204" pitchFamily="34" charset="0"/>
              <a:buChar char="•"/>
            </a:pPr>
            <a:r>
              <a:rPr lang="en-US" dirty="0"/>
              <a:t>North Eastern coastal cities density is medium </a:t>
            </a:r>
            <a:endParaRPr lang="en-AU" dirty="0"/>
          </a:p>
        </p:txBody>
      </p:sp>
      <p:pic>
        <p:nvPicPr>
          <p:cNvPr id="6" name="Picture 5">
            <a:extLst>
              <a:ext uri="{FF2B5EF4-FFF2-40B4-BE49-F238E27FC236}">
                <a16:creationId xmlns:a16="http://schemas.microsoft.com/office/drawing/2014/main" id="{06D62826-452E-F92D-8E41-735074D7791D}"/>
              </a:ext>
            </a:extLst>
          </p:cNvPr>
          <p:cNvPicPr>
            <a:picLocks noChangeAspect="1"/>
          </p:cNvPicPr>
          <p:nvPr/>
        </p:nvPicPr>
        <p:blipFill>
          <a:blip r:embed="rId2"/>
          <a:stretch>
            <a:fillRect/>
          </a:stretch>
        </p:blipFill>
        <p:spPr>
          <a:xfrm>
            <a:off x="0" y="664918"/>
            <a:ext cx="12192000" cy="4324152"/>
          </a:xfrm>
          <a:prstGeom prst="rect">
            <a:avLst/>
          </a:prstGeom>
        </p:spPr>
      </p:pic>
    </p:spTree>
    <p:extLst>
      <p:ext uri="{BB962C8B-B14F-4D97-AF65-F5344CB8AC3E}">
        <p14:creationId xmlns:p14="http://schemas.microsoft.com/office/powerpoint/2010/main" val="294632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TotalTime>
  <Words>827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Söhne</vt:lpstr>
      <vt:lpstr>ui-monospace</vt:lpstr>
      <vt:lpstr>Office Theme</vt:lpstr>
      <vt:lpstr>Project 3 – Growth of EV/HV Cars and Charging Stations</vt:lpstr>
      <vt:lpstr>The Story:   - Electric and Hybrid vehicle (EV/ HV) usage is on the rise across the world   - This story looks at sales data of EV and HV data across US   - It also maps charging stations across US to see where they are concentrated   - Data analytics and charging station concentration arms commercial and public decision makers to direct resources optimally   - Public policy can then be directed in a certain direction   - Commercial decisions can be made optimally based on current and potential sales opportunities</vt:lpstr>
      <vt:lpstr>Data source Kaggel:  - title={Electric &amp;amp; Alternative Fuel Charging Stations 2023}, url={https://www.kaggle.com/ds/2375714}, DOI={10.34740/KAGGLE/DS/2375714}, publisher={Kaggle},    - title={Electric Vehicle Population}, url={https://www.kaggle.com/dsv/6687350},   Visualisations created using JavaScript / Pandas  Data stored and extracted from PostgreSQL  Datasets over 200,000 records merged using Pandas  User driven interaction provided with API routes and Java dropdowns  Final visualisation includes following views  1. Bar/ line/ pie charts 2. Heatmap 3. User interaction to explore data for specific region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Project</dc:title>
  <dc:creator>Erande, Sameer</dc:creator>
  <cp:lastModifiedBy>Hail Nijo</cp:lastModifiedBy>
  <cp:revision>20</cp:revision>
  <dcterms:created xsi:type="dcterms:W3CDTF">2024-03-17T03:14:18Z</dcterms:created>
  <dcterms:modified xsi:type="dcterms:W3CDTF">2024-03-19T07:20:46Z</dcterms:modified>
</cp:coreProperties>
</file>