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44"/>
  </p:notesMasterIdLst>
  <p:handoutMasterIdLst>
    <p:handoutMasterId r:id="rId45"/>
  </p:handoutMasterIdLst>
  <p:sldIdLst>
    <p:sldId id="256" r:id="rId2"/>
    <p:sldId id="261" r:id="rId3"/>
    <p:sldId id="296" r:id="rId4"/>
    <p:sldId id="297" r:id="rId5"/>
    <p:sldId id="262" r:id="rId6"/>
    <p:sldId id="295" r:id="rId7"/>
    <p:sldId id="263" r:id="rId8"/>
    <p:sldId id="265" r:id="rId9"/>
    <p:sldId id="258" r:id="rId10"/>
    <p:sldId id="267" r:id="rId11"/>
    <p:sldId id="266" r:id="rId12"/>
    <p:sldId id="257" r:id="rId13"/>
    <p:sldId id="260" r:id="rId14"/>
    <p:sldId id="289" r:id="rId15"/>
    <p:sldId id="268" r:id="rId16"/>
    <p:sldId id="269" r:id="rId17"/>
    <p:sldId id="279" r:id="rId18"/>
    <p:sldId id="270" r:id="rId19"/>
    <p:sldId id="278" r:id="rId20"/>
    <p:sldId id="277" r:id="rId21"/>
    <p:sldId id="276" r:id="rId22"/>
    <p:sldId id="275" r:id="rId23"/>
    <p:sldId id="274" r:id="rId24"/>
    <p:sldId id="273" r:id="rId25"/>
    <p:sldId id="272" r:id="rId26"/>
    <p:sldId id="303" r:id="rId27"/>
    <p:sldId id="271" r:id="rId28"/>
    <p:sldId id="304" r:id="rId29"/>
    <p:sldId id="288" r:id="rId30"/>
    <p:sldId id="287" r:id="rId31"/>
    <p:sldId id="285" r:id="rId32"/>
    <p:sldId id="286" r:id="rId33"/>
    <p:sldId id="290" r:id="rId34"/>
    <p:sldId id="299" r:id="rId35"/>
    <p:sldId id="283" r:id="rId36"/>
    <p:sldId id="298" r:id="rId37"/>
    <p:sldId id="282" r:id="rId38"/>
    <p:sldId id="281" r:id="rId39"/>
    <p:sldId id="302" r:id="rId40"/>
    <p:sldId id="294" r:id="rId41"/>
    <p:sldId id="300" r:id="rId42"/>
    <p:sldId id="30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3" d="100"/>
          <a:sy n="73" d="100"/>
        </p:scale>
        <p:origin x="4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F5763E-6D04-47F6-9964-A46A1EA2DC3E}" type="datetime1">
              <a:rPr lang="en-US" smtClean="0"/>
              <a:t>12/12/2018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68BB3E-E0C8-4FBC-B11D-C93CD700EE16}" type="slidenum">
              <a:rPr lang="en-US" smtClean="0"/>
              <a:t>‹#›</a:t>
            </a:fld>
            <a:endParaRPr lang="en-US"/>
          </a:p>
        </p:txBody>
      </p:sp>
    </p:spTree>
    <p:extLst>
      <p:ext uri="{BB962C8B-B14F-4D97-AF65-F5344CB8AC3E}">
        <p14:creationId xmlns:p14="http://schemas.microsoft.com/office/powerpoint/2010/main" val="31867440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6B6A4-CE6B-4030-9056-160F0581C415}" type="datetime1">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F243E-81AC-4520-8D4E-16F584E34083}" type="slidenum">
              <a:rPr lang="en-US" smtClean="0"/>
              <a:t>‹#›</a:t>
            </a:fld>
            <a:endParaRPr lang="en-US"/>
          </a:p>
        </p:txBody>
      </p:sp>
    </p:spTree>
    <p:extLst>
      <p:ext uri="{BB962C8B-B14F-4D97-AF65-F5344CB8AC3E}">
        <p14:creationId xmlns:p14="http://schemas.microsoft.com/office/powerpoint/2010/main" val="356489550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072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890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85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59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99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931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956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497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179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1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68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539600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s.cmu.edu/~t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5.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24.xml"/><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9.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39.tmp"/></Relationships>
</file>

<file path=ppt/slides/_rels/slide4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4" y="166256"/>
            <a:ext cx="11817927" cy="6525490"/>
          </a:xfrm>
          <a:prstGeom prst="rect">
            <a:avLst/>
          </a:prstGeom>
        </p:spPr>
      </p:pic>
      <p:sp>
        <p:nvSpPr>
          <p:cNvPr id="2" name="Title 1"/>
          <p:cNvSpPr>
            <a:spLocks noGrp="1"/>
          </p:cNvSpPr>
          <p:nvPr>
            <p:ph type="ctrTitle"/>
          </p:nvPr>
        </p:nvSpPr>
        <p:spPr>
          <a:xfrm>
            <a:off x="193965" y="4003964"/>
            <a:ext cx="11817926" cy="2687782"/>
          </a:xfrm>
          <a:gradFill flip="none" rotWithShape="1">
            <a:gsLst>
              <a:gs pos="0">
                <a:schemeClr val="accent1">
                  <a:tint val="66000"/>
                  <a:satMod val="160000"/>
                  <a:lumMod val="95000"/>
                  <a:lumOff val="5000"/>
                  <a:alpha val="0"/>
                </a:schemeClr>
              </a:gs>
              <a:gs pos="100000">
                <a:schemeClr val="accent1">
                  <a:tint val="44500"/>
                  <a:satMod val="160000"/>
                </a:schemeClr>
              </a:gs>
            </a:gsLst>
            <a:lin ang="5400000" scaled="0"/>
            <a:tileRect/>
          </a:gradFill>
        </p:spPr>
        <p:txBody>
          <a:bodyPr>
            <a:normAutofit/>
          </a:bodyPr>
          <a:lstStyle/>
          <a:p>
            <a:r>
              <a:rPr lang="en-US" dirty="0" smtClean="0">
                <a:ln>
                  <a:solidFill>
                    <a:schemeClr val="bg1"/>
                  </a:solidFill>
                </a:ln>
                <a:latin typeface="Arial Black" panose="020B0A04020102020204" pitchFamily="34" charset="0"/>
                <a:cs typeface="Aharoni" panose="02010803020104030203" pitchFamily="2" charset="-79"/>
              </a:rPr>
              <a:t>INTRODUCTION TO DATA SCIENCE AND MACHINE LEARNING</a:t>
            </a:r>
            <a:endParaRPr lang="en-US" dirty="0">
              <a:ln>
                <a:solidFill>
                  <a:schemeClr val="bg1"/>
                </a:solidFill>
              </a:ln>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377478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 word on </a:t>
            </a:r>
            <a:r>
              <a:rPr lang="en-US" b="1" dirty="0" err="1" smtClean="0">
                <a:solidFill>
                  <a:schemeClr val="bg1"/>
                </a:solidFill>
              </a:rPr>
              <a:t>Jupyter</a:t>
            </a:r>
            <a:r>
              <a:rPr lang="en-US" b="1" dirty="0" smtClean="0">
                <a:solidFill>
                  <a:schemeClr val="bg1"/>
                </a:solidFill>
              </a:rPr>
              <a:t> Notebook</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err="1" smtClean="0">
                <a:solidFill>
                  <a:schemeClr val="bg1"/>
                </a:solidFill>
              </a:rPr>
              <a:t>Jupyter</a:t>
            </a:r>
            <a:r>
              <a:rPr lang="en-US" dirty="0" smtClean="0">
                <a:solidFill>
                  <a:schemeClr val="bg1"/>
                </a:solidFill>
              </a:rPr>
              <a:t> Notebook?</a:t>
            </a:r>
          </a:p>
          <a:p>
            <a:r>
              <a:rPr lang="en-US" dirty="0" smtClean="0">
                <a:solidFill>
                  <a:schemeClr val="bg1"/>
                </a:solidFill>
              </a:rPr>
              <a:t>Open </a:t>
            </a:r>
            <a:r>
              <a:rPr lang="en-US" dirty="0">
                <a:solidFill>
                  <a:schemeClr val="bg1"/>
                </a:solidFill>
              </a:rPr>
              <a:t>source web application</a:t>
            </a:r>
          </a:p>
          <a:p>
            <a:r>
              <a:rPr lang="en-US" dirty="0">
                <a:solidFill>
                  <a:schemeClr val="bg1"/>
                </a:solidFill>
              </a:rPr>
              <a:t>V</a:t>
            </a:r>
            <a:r>
              <a:rPr lang="en-US" dirty="0" smtClean="0">
                <a:solidFill>
                  <a:schemeClr val="bg1"/>
                </a:solidFill>
              </a:rPr>
              <a:t>ery </a:t>
            </a:r>
            <a:r>
              <a:rPr lang="en-US" dirty="0">
                <a:solidFill>
                  <a:schemeClr val="bg1"/>
                </a:solidFill>
              </a:rPr>
              <a:t>good in prototyping phase</a:t>
            </a:r>
          </a:p>
          <a:p>
            <a:r>
              <a:rPr lang="en-US" dirty="0">
                <a:solidFill>
                  <a:schemeClr val="bg1"/>
                </a:solidFill>
              </a:rPr>
              <a:t> I</a:t>
            </a:r>
            <a:r>
              <a:rPr lang="en-US" dirty="0" smtClean="0">
                <a:solidFill>
                  <a:schemeClr val="bg1"/>
                </a:solidFill>
              </a:rPr>
              <a:t>ndividual </a:t>
            </a:r>
            <a:r>
              <a:rPr lang="en-US" dirty="0">
                <a:solidFill>
                  <a:schemeClr val="bg1"/>
                </a:solidFill>
              </a:rPr>
              <a:t>blocks</a:t>
            </a:r>
          </a:p>
          <a:p>
            <a:r>
              <a:rPr lang="en-US" dirty="0">
                <a:solidFill>
                  <a:schemeClr val="bg1"/>
                </a:solidFill>
              </a:rPr>
              <a:t> </a:t>
            </a:r>
            <a:r>
              <a:rPr lang="en-US" dirty="0" smtClean="0">
                <a:solidFill>
                  <a:schemeClr val="bg1"/>
                </a:solidFill>
              </a:rPr>
              <a:t>Flexible</a:t>
            </a:r>
            <a:r>
              <a:rPr lang="en-US" dirty="0">
                <a:solidFill>
                  <a:schemeClr val="bg1"/>
                </a:solidFill>
              </a:rPr>
              <a:t>, sharable</a:t>
            </a:r>
          </a:p>
          <a:p>
            <a:r>
              <a:rPr lang="en-US" dirty="0">
                <a:solidFill>
                  <a:schemeClr val="bg1"/>
                </a:solidFill>
              </a:rPr>
              <a:t> </a:t>
            </a:r>
            <a:r>
              <a:rPr lang="en-US" dirty="0" smtClean="0">
                <a:solidFill>
                  <a:schemeClr val="bg1"/>
                </a:solidFill>
              </a:rPr>
              <a:t>Allow </a:t>
            </a:r>
            <a:r>
              <a:rPr lang="en-US" dirty="0">
                <a:solidFill>
                  <a:schemeClr val="bg1"/>
                </a:solidFill>
              </a:rPr>
              <a:t>python</a:t>
            </a:r>
            <a:r>
              <a:rPr lang="en-US" dirty="0" smtClean="0">
                <a:solidFill>
                  <a:schemeClr val="bg1"/>
                </a:solidFill>
              </a:rPr>
              <a:t>, SQL, </a:t>
            </a:r>
            <a:r>
              <a:rPr lang="en-US" dirty="0" err="1" smtClean="0">
                <a:solidFill>
                  <a:schemeClr val="bg1"/>
                </a:solidFill>
              </a:rPr>
              <a:t>R,Julia</a:t>
            </a:r>
            <a:endParaRPr lang="en-US" dirty="0">
              <a:solidFill>
                <a:schemeClr val="bg1"/>
              </a:solidFill>
            </a:endParaRPr>
          </a:p>
          <a:p>
            <a:r>
              <a:rPr lang="en-US" dirty="0" smtClean="0">
                <a:solidFill>
                  <a:schemeClr val="bg1"/>
                </a:solidFill>
              </a:rPr>
              <a:t> </a:t>
            </a:r>
            <a:r>
              <a:rPr lang="en-US" dirty="0" err="1" smtClean="0">
                <a:solidFill>
                  <a:schemeClr val="bg1"/>
                </a:solidFill>
              </a:rPr>
              <a:t>Jupyter</a:t>
            </a:r>
            <a:r>
              <a:rPr lang="en-US" dirty="0" smtClean="0">
                <a:solidFill>
                  <a:schemeClr val="bg1"/>
                </a:solidFill>
              </a:rPr>
              <a:t> </a:t>
            </a:r>
            <a:r>
              <a:rPr lang="en-US" dirty="0">
                <a:solidFill>
                  <a:schemeClr val="bg1"/>
                </a:solidFill>
              </a:rPr>
              <a:t>Basics (refer Notebook)</a:t>
            </a:r>
          </a:p>
          <a:p>
            <a:endParaRPr lang="en-US" dirty="0" smtClean="0">
              <a:solidFill>
                <a:schemeClr val="bg1"/>
              </a:solidFill>
            </a:endParaRPr>
          </a:p>
          <a:p>
            <a:endParaRPr lang="en-US" dirty="0"/>
          </a:p>
        </p:txBody>
      </p:sp>
    </p:spTree>
    <p:extLst>
      <p:ext uri="{BB962C8B-B14F-4D97-AF65-F5344CB8AC3E}">
        <p14:creationId xmlns:p14="http://schemas.microsoft.com/office/powerpoint/2010/main" val="1180431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3"/>
            <a:ext cx="10515600" cy="1100137"/>
          </a:xfrm>
        </p:spPr>
        <p:txBody>
          <a:bodyPr/>
          <a:lstStyle/>
          <a:p>
            <a:r>
              <a:rPr lang="en-US" b="1" dirty="0" smtClean="0">
                <a:solidFill>
                  <a:schemeClr val="bg1"/>
                </a:solidFill>
              </a:rPr>
              <a:t>Python</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It is a general purpose programing language.</a:t>
            </a:r>
          </a:p>
          <a:p>
            <a:r>
              <a:rPr lang="en-US" dirty="0">
                <a:solidFill>
                  <a:schemeClr val="bg1"/>
                </a:solidFill>
              </a:rPr>
              <a:t>Python is a high level language.(in terms of CPU time, it is not very effective)</a:t>
            </a:r>
          </a:p>
          <a:p>
            <a:r>
              <a:rPr lang="en-US" dirty="0">
                <a:solidFill>
                  <a:schemeClr val="bg1"/>
                </a:solidFill>
              </a:rPr>
              <a:t>User friendly and easy to interpret.</a:t>
            </a:r>
          </a:p>
          <a:p>
            <a:r>
              <a:rPr lang="en-US" dirty="0">
                <a:solidFill>
                  <a:schemeClr val="bg1"/>
                </a:solidFill>
              </a:rPr>
              <a:t>War of  python 2.x vs 3.x(python 3 is around from 2008).</a:t>
            </a:r>
          </a:p>
          <a:p>
            <a:r>
              <a:rPr lang="en-US" dirty="0">
                <a:solidFill>
                  <a:schemeClr val="bg1"/>
                </a:solidFill>
              </a:rPr>
              <a:t>95% data science libraries migrated to 3.x</a:t>
            </a:r>
          </a:p>
          <a:p>
            <a:r>
              <a:rPr lang="en-US" dirty="0">
                <a:solidFill>
                  <a:schemeClr val="bg1"/>
                </a:solidFill>
              </a:rPr>
              <a:t>No support of python 2.x after 2020.</a:t>
            </a:r>
          </a:p>
          <a:p>
            <a:r>
              <a:rPr lang="en-US" dirty="0">
                <a:solidFill>
                  <a:schemeClr val="bg1"/>
                </a:solidFill>
              </a:rPr>
              <a:t>Lets Start some coding.(refer Python Notebook</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956194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92331"/>
          </a:xfrm>
        </p:spPr>
        <p:txBody>
          <a:bodyPr>
            <a:normAutofit fontScale="90000"/>
          </a:bodyPr>
          <a:lstStyle/>
          <a:p>
            <a:r>
              <a:rPr lang="en-US" b="1" dirty="0" smtClean="0">
                <a:solidFill>
                  <a:schemeClr val="bg1"/>
                </a:solidFill>
              </a:rPr>
              <a:t>Understanding Different terminologies</a:t>
            </a:r>
            <a:endParaRPr lang="en-US"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 y="783771"/>
            <a:ext cx="11234057" cy="6165669"/>
          </a:xfrm>
        </p:spPr>
      </p:pic>
      <p:sp>
        <p:nvSpPr>
          <p:cNvPr id="5" name="TextBox 4"/>
          <p:cNvSpPr txBox="1"/>
          <p:nvPr/>
        </p:nvSpPr>
        <p:spPr>
          <a:xfrm>
            <a:off x="4389120" y="4288190"/>
            <a:ext cx="2795451" cy="369332"/>
          </a:xfrm>
          <a:prstGeom prst="rect">
            <a:avLst/>
          </a:prstGeom>
          <a:solidFill>
            <a:srgbClr val="92D050"/>
          </a:solidFill>
        </p:spPr>
        <p:txBody>
          <a:bodyPr wrap="square" rtlCol="0">
            <a:spAutoFit/>
          </a:bodyPr>
          <a:lstStyle/>
          <a:p>
            <a:r>
              <a:rPr lang="en-US" b="1" dirty="0" smtClean="0">
                <a:solidFill>
                  <a:srgbClr val="0070C0"/>
                </a:solidFill>
              </a:rPr>
              <a:t>SUPERVISED LEARNING</a:t>
            </a:r>
            <a:endParaRPr lang="en-US" b="1" dirty="0">
              <a:solidFill>
                <a:srgbClr val="0070C0"/>
              </a:solidFill>
            </a:endParaRPr>
          </a:p>
        </p:txBody>
      </p:sp>
      <p:sp>
        <p:nvSpPr>
          <p:cNvPr id="7" name="TextBox 6"/>
          <p:cNvSpPr txBox="1"/>
          <p:nvPr/>
        </p:nvSpPr>
        <p:spPr>
          <a:xfrm>
            <a:off x="3670663" y="5434149"/>
            <a:ext cx="2220686" cy="369332"/>
          </a:xfrm>
          <a:prstGeom prst="rect">
            <a:avLst/>
          </a:prstGeom>
          <a:solidFill>
            <a:srgbClr val="92D050"/>
          </a:solidFill>
        </p:spPr>
        <p:txBody>
          <a:bodyPr wrap="square" rtlCol="0">
            <a:spAutoFit/>
          </a:bodyPr>
          <a:lstStyle/>
          <a:p>
            <a:r>
              <a:rPr lang="en-US" b="1" dirty="0" smtClean="0">
                <a:solidFill>
                  <a:srgbClr val="0070C0"/>
                </a:solidFill>
              </a:rPr>
              <a:t>REINFORCEMENT</a:t>
            </a:r>
            <a:endParaRPr lang="en-US" b="1" dirty="0">
              <a:solidFill>
                <a:srgbClr val="0070C0"/>
              </a:solidFill>
            </a:endParaRPr>
          </a:p>
        </p:txBody>
      </p:sp>
      <p:sp>
        <p:nvSpPr>
          <p:cNvPr id="14" name="TextBox 13"/>
          <p:cNvSpPr txBox="1"/>
          <p:nvPr/>
        </p:nvSpPr>
        <p:spPr>
          <a:xfrm>
            <a:off x="1854926" y="4023360"/>
            <a:ext cx="2090057" cy="646331"/>
          </a:xfrm>
          <a:prstGeom prst="rect">
            <a:avLst/>
          </a:prstGeom>
          <a:solidFill>
            <a:srgbClr val="92D050"/>
          </a:solidFill>
        </p:spPr>
        <p:txBody>
          <a:bodyPr wrap="square" rtlCol="0">
            <a:spAutoFit/>
          </a:bodyPr>
          <a:lstStyle/>
          <a:p>
            <a:r>
              <a:rPr lang="en-US" b="1" dirty="0" smtClean="0">
                <a:solidFill>
                  <a:srgbClr val="0070C0"/>
                </a:solidFill>
              </a:rPr>
              <a:t>UNSUPERVISED</a:t>
            </a:r>
          </a:p>
          <a:p>
            <a:r>
              <a:rPr lang="en-US" b="1" dirty="0" smtClean="0">
                <a:solidFill>
                  <a:srgbClr val="0070C0"/>
                </a:solidFill>
              </a:rPr>
              <a:t>LEARNING</a:t>
            </a:r>
            <a:endParaRPr lang="en-US" b="1" dirty="0">
              <a:solidFill>
                <a:srgbClr val="0070C0"/>
              </a:solidFill>
            </a:endParaRPr>
          </a:p>
        </p:txBody>
      </p:sp>
    </p:spTree>
    <p:extLst>
      <p:ext uri="{BB962C8B-B14F-4D97-AF65-F5344CB8AC3E}">
        <p14:creationId xmlns:p14="http://schemas.microsoft.com/office/powerpoint/2010/main" val="3366323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66206"/>
          </a:xfrm>
        </p:spPr>
        <p:txBody>
          <a:bodyPr>
            <a:normAutofit fontScale="90000"/>
          </a:bodyPr>
          <a:lstStyle/>
          <a:p>
            <a:r>
              <a:rPr lang="en-US" b="1" dirty="0" smtClean="0">
                <a:solidFill>
                  <a:schemeClr val="bg1"/>
                </a:solidFill>
              </a:rPr>
              <a:t>Machine learning</a:t>
            </a:r>
            <a:endParaRPr lang="en-US" b="1" dirty="0">
              <a:solidFill>
                <a:schemeClr val="bg1"/>
              </a:solidFill>
            </a:endParaRPr>
          </a:p>
        </p:txBody>
      </p:sp>
      <p:sp>
        <p:nvSpPr>
          <p:cNvPr id="3" name="Content Placeholder 2"/>
          <p:cNvSpPr>
            <a:spLocks noGrp="1"/>
          </p:cNvSpPr>
          <p:nvPr>
            <p:ph idx="1"/>
          </p:nvPr>
        </p:nvSpPr>
        <p:spPr>
          <a:xfrm>
            <a:off x="1141412" y="1314450"/>
            <a:ext cx="9905999" cy="5100638"/>
          </a:xfrm>
        </p:spPr>
        <p:txBody>
          <a:bodyPr>
            <a:normAutofit fontScale="85000" lnSpcReduction="20000"/>
          </a:bodyPr>
          <a:lstStyle/>
          <a:p>
            <a:r>
              <a:rPr lang="en-US" sz="2600" dirty="0">
                <a:solidFill>
                  <a:schemeClr val="bg1"/>
                </a:solidFill>
              </a:rPr>
              <a:t>Use of data to make a machine make intelligent </a:t>
            </a:r>
            <a:r>
              <a:rPr lang="en-US" sz="2600" dirty="0" smtClean="0">
                <a:solidFill>
                  <a:schemeClr val="bg1"/>
                </a:solidFill>
              </a:rPr>
              <a:t>decision</a:t>
            </a:r>
          </a:p>
          <a:p>
            <a:endParaRPr lang="en-US" sz="2600" dirty="0">
              <a:solidFill>
                <a:schemeClr val="bg1"/>
              </a:solidFill>
            </a:endParaRPr>
          </a:p>
          <a:p>
            <a:r>
              <a:rPr lang="en-US" sz="2600" dirty="0">
                <a:solidFill>
                  <a:schemeClr val="bg1"/>
                </a:solidFill>
              </a:rPr>
              <a:t>Machine learning is nothing but to recognize patterns in your data</a:t>
            </a:r>
            <a:r>
              <a:rPr lang="en-US" sz="2600" dirty="0" smtClean="0">
                <a:solidFill>
                  <a:schemeClr val="bg1"/>
                </a:solidFill>
              </a:rPr>
              <a:t>.</a:t>
            </a:r>
          </a:p>
          <a:p>
            <a:endParaRPr lang="en-US" sz="2600" dirty="0">
              <a:solidFill>
                <a:schemeClr val="bg1"/>
              </a:solidFill>
            </a:endParaRPr>
          </a:p>
          <a:p>
            <a:r>
              <a:rPr lang="en-US" sz="2600" dirty="0">
                <a:solidFill>
                  <a:schemeClr val="bg1"/>
                </a:solidFill>
              </a:rPr>
              <a:t>According to Arthur Samuel way back in 1959: “[Machine Learning is the] field of study that gives computers the ability to learn without being explicitly programmed</a:t>
            </a:r>
            <a:r>
              <a:rPr lang="en-US" sz="2600" dirty="0" smtClean="0">
                <a:solidFill>
                  <a:schemeClr val="bg1"/>
                </a:solidFill>
              </a:rPr>
              <a:t>.”</a:t>
            </a:r>
          </a:p>
          <a:p>
            <a:endParaRPr lang="en-US" sz="2600" dirty="0">
              <a:solidFill>
                <a:schemeClr val="bg1"/>
              </a:solidFill>
            </a:endParaRPr>
          </a:p>
          <a:p>
            <a:r>
              <a:rPr lang="en-US" sz="2600" dirty="0">
                <a:solidFill>
                  <a:schemeClr val="bg1"/>
                </a:solidFill>
              </a:rPr>
              <a:t>And More Recently, 1997, </a:t>
            </a:r>
            <a:r>
              <a:rPr lang="en-US" sz="2600" dirty="0">
                <a:solidFill>
                  <a:schemeClr val="bg1"/>
                </a:solidFill>
                <a:hlinkClick r:id="rId2"/>
              </a:rPr>
              <a:t>Tom Mitchell</a:t>
            </a:r>
            <a:r>
              <a:rPr lang="en-US" sz="2600" dirty="0">
                <a:solidFill>
                  <a:schemeClr val="bg1"/>
                </a:solidFill>
              </a:rPr>
              <a:t> gave a “well-posed” definition that has proven more useful to engineering types: “A computer program is said to learn from experience E with respect to some task T and some performance measure P, if its performance on T, as measured by P, improves with experience E</a:t>
            </a:r>
            <a:r>
              <a:rPr lang="en-US" sz="2600" dirty="0" smtClean="0">
                <a:solidFill>
                  <a:schemeClr val="bg1"/>
                </a:solidFill>
              </a:rPr>
              <a:t>.”</a:t>
            </a:r>
          </a:p>
          <a:p>
            <a:endParaRPr lang="en-US" sz="2600" dirty="0">
              <a:solidFill>
                <a:schemeClr val="bg1"/>
              </a:solidFill>
            </a:endParaRPr>
          </a:p>
          <a:p>
            <a:r>
              <a:rPr lang="en-US" sz="2600" dirty="0">
                <a:solidFill>
                  <a:schemeClr val="bg1"/>
                </a:solidFill>
              </a:rPr>
              <a:t>An important task of a Machine learning engineer in his/her work life is to extract, process, define, clean, arrange and then understand the data to develop intelligent algorithms.</a:t>
            </a:r>
          </a:p>
          <a:p>
            <a:endParaRPr lang="en-US" dirty="0" smtClean="0"/>
          </a:p>
          <a:p>
            <a:endParaRPr lang="en-US" dirty="0"/>
          </a:p>
        </p:txBody>
      </p:sp>
    </p:spTree>
    <p:extLst>
      <p:ext uri="{BB962C8B-B14F-4D97-AF65-F5344CB8AC3E}">
        <p14:creationId xmlns:p14="http://schemas.microsoft.com/office/powerpoint/2010/main" val="1906458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in Machine Learning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Training Data</a:t>
            </a:r>
          </a:p>
          <a:p>
            <a:pPr lvl="1"/>
            <a:r>
              <a:rPr lang="en-US" dirty="0" smtClean="0">
                <a:solidFill>
                  <a:schemeClr val="bg1"/>
                </a:solidFill>
              </a:rPr>
              <a:t>Independent Variable</a:t>
            </a:r>
          </a:p>
          <a:p>
            <a:pPr lvl="1"/>
            <a:r>
              <a:rPr lang="en-US" dirty="0" smtClean="0">
                <a:solidFill>
                  <a:schemeClr val="bg1"/>
                </a:solidFill>
              </a:rPr>
              <a:t>Dependent variable</a:t>
            </a:r>
          </a:p>
          <a:p>
            <a:pPr marL="457200" lvl="1" indent="0">
              <a:buNone/>
            </a:pPr>
            <a:endParaRPr lang="en-US" dirty="0" smtClean="0">
              <a:solidFill>
                <a:schemeClr val="bg1"/>
              </a:solidFill>
            </a:endParaRPr>
          </a:p>
          <a:p>
            <a:r>
              <a:rPr lang="en-US" dirty="0" smtClean="0">
                <a:solidFill>
                  <a:schemeClr val="bg1"/>
                </a:solidFill>
              </a:rPr>
              <a:t>Test Data</a:t>
            </a:r>
          </a:p>
          <a:p>
            <a:pPr lvl="1"/>
            <a:r>
              <a:rPr lang="en-US" dirty="0" smtClean="0">
                <a:solidFill>
                  <a:schemeClr val="bg1"/>
                </a:solidFill>
              </a:rPr>
              <a:t>Independent Variable</a:t>
            </a:r>
          </a:p>
          <a:p>
            <a:pPr marL="457200" lvl="1" indent="0">
              <a:buNone/>
            </a:pPr>
            <a:endParaRPr lang="en-US" dirty="0">
              <a:solidFill>
                <a:schemeClr val="bg1"/>
              </a:solidFill>
            </a:endParaRPr>
          </a:p>
          <a:p>
            <a:r>
              <a:rPr lang="en-US" dirty="0" smtClean="0">
                <a:solidFill>
                  <a:schemeClr val="bg1"/>
                </a:solidFill>
              </a:rPr>
              <a:t>Model will be trained with Training data</a:t>
            </a:r>
          </a:p>
          <a:p>
            <a:r>
              <a:rPr lang="en-US" dirty="0" smtClean="0">
                <a:solidFill>
                  <a:schemeClr val="bg1"/>
                </a:solidFill>
              </a:rPr>
              <a:t>Performance will be checked on test data</a:t>
            </a:r>
            <a:endParaRPr lang="en-US" dirty="0">
              <a:solidFill>
                <a:schemeClr val="bg1"/>
              </a:solidFill>
            </a:endParaRPr>
          </a:p>
        </p:txBody>
      </p:sp>
    </p:spTree>
    <p:extLst>
      <p:ext uri="{BB962C8B-B14F-4D97-AF65-F5344CB8AC3E}">
        <p14:creationId xmlns:p14="http://schemas.microsoft.com/office/powerpoint/2010/main" val="6623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Types Of Machine Learning</a:t>
            </a:r>
            <a:endParaRPr lang="en-US"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831" y="1690687"/>
            <a:ext cx="10589969" cy="4467225"/>
          </a:xfrm>
          <a:effectLst>
            <a:glow rad="215900">
              <a:schemeClr val="accent1">
                <a:alpha val="40000"/>
              </a:schemeClr>
            </a:glow>
            <a:outerShdw blurRad="50800" dir="5400000" algn="ctr" rotWithShape="0">
              <a:srgbClr val="000000"/>
            </a:outerShdw>
            <a:softEdge rad="0"/>
          </a:effectLst>
        </p:spPr>
      </p:pic>
    </p:spTree>
    <p:extLst>
      <p:ext uri="{BB962C8B-B14F-4D97-AF65-F5344CB8AC3E}">
        <p14:creationId xmlns:p14="http://schemas.microsoft.com/office/powerpoint/2010/main" val="1304355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Supervised Learning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Ultimate goal is to develop a finely tuned predictor functions.</a:t>
            </a:r>
          </a:p>
          <a:p>
            <a:pPr marL="0" indent="0">
              <a:buNone/>
            </a:pPr>
            <a:endParaRPr lang="en-US" dirty="0" smtClean="0">
              <a:solidFill>
                <a:schemeClr val="bg1"/>
              </a:solidFill>
            </a:endParaRPr>
          </a:p>
          <a:p>
            <a:r>
              <a:rPr lang="en-US" b="1" dirty="0">
                <a:solidFill>
                  <a:schemeClr val="bg1"/>
                </a:solidFill>
              </a:rPr>
              <a:t>Supervised machine learning:</a:t>
            </a:r>
            <a:r>
              <a:rPr lang="en-US" dirty="0">
                <a:solidFill>
                  <a:schemeClr val="bg1"/>
                </a:solidFill>
              </a:rPr>
              <a:t> The program is “trained” on a pre-defined set of “training examples”, which then facilitate its ability to reach an accurate conclusion when given new data</a:t>
            </a:r>
            <a:r>
              <a:rPr lang="en-US" dirty="0" smtClean="0">
                <a:solidFill>
                  <a:schemeClr val="bg1"/>
                </a:solidFill>
              </a:rPr>
              <a:t>.</a:t>
            </a:r>
          </a:p>
          <a:p>
            <a:pPr marL="0" indent="0">
              <a:buNone/>
            </a:pPr>
            <a:endParaRPr lang="en-US" dirty="0" smtClean="0">
              <a:solidFill>
                <a:schemeClr val="bg1"/>
              </a:solidFill>
            </a:endParaRPr>
          </a:p>
          <a:p>
            <a:r>
              <a:rPr lang="en-US" dirty="0" smtClean="0">
                <a:solidFill>
                  <a:schemeClr val="bg1"/>
                </a:solidFill>
              </a:rPr>
              <a:t>It is mainly if two types:</a:t>
            </a:r>
          </a:p>
          <a:p>
            <a:pPr lvl="1"/>
            <a:r>
              <a:rPr lang="en-US" b="1" dirty="0" smtClean="0">
                <a:solidFill>
                  <a:schemeClr val="bg1"/>
                </a:solidFill>
              </a:rPr>
              <a:t>Regression</a:t>
            </a:r>
          </a:p>
          <a:p>
            <a:pPr lvl="1"/>
            <a:r>
              <a:rPr lang="en-US" b="1" dirty="0" smtClean="0">
                <a:solidFill>
                  <a:schemeClr val="bg1"/>
                </a:solidFill>
              </a:rPr>
              <a:t>Classification (We will solve problem </a:t>
            </a:r>
            <a:r>
              <a:rPr lang="en-US" b="1" smtClean="0">
                <a:solidFill>
                  <a:schemeClr val="bg1"/>
                </a:solidFill>
              </a:rPr>
              <a:t>on this)</a:t>
            </a:r>
            <a:endParaRPr lang="en-US" b="1" dirty="0" smtClean="0">
              <a:solidFill>
                <a:schemeClr val="bg1"/>
              </a:solidFill>
            </a:endParaRPr>
          </a:p>
          <a:p>
            <a:pPr lvl="1"/>
            <a:endParaRPr lang="en-US" dirty="0" smtClean="0"/>
          </a:p>
        </p:txBody>
      </p:sp>
    </p:spTree>
    <p:extLst>
      <p:ext uri="{BB962C8B-B14F-4D97-AF65-F5344CB8AC3E}">
        <p14:creationId xmlns:p14="http://schemas.microsoft.com/office/powerpoint/2010/main" val="2645244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Unsupervised Machine Learning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Unsupervised </a:t>
            </a:r>
            <a:r>
              <a:rPr lang="en-US" dirty="0">
                <a:solidFill>
                  <a:schemeClr val="bg1"/>
                </a:solidFill>
              </a:rPr>
              <a:t>Learning is a class of Machine Learning techniques to find the patterns in data</a:t>
            </a:r>
            <a:r>
              <a:rPr lang="en-US" dirty="0" smtClean="0">
                <a:solidFill>
                  <a:schemeClr val="bg1"/>
                </a:solidFill>
              </a:rPr>
              <a:t>.</a:t>
            </a:r>
          </a:p>
          <a:p>
            <a:r>
              <a:rPr lang="en-US" dirty="0" smtClean="0">
                <a:solidFill>
                  <a:schemeClr val="bg1"/>
                </a:solidFill>
              </a:rPr>
              <a:t>Types of Unsupervised ML</a:t>
            </a:r>
          </a:p>
          <a:p>
            <a:pPr lvl="1"/>
            <a:r>
              <a:rPr lang="en-US" dirty="0" smtClean="0">
                <a:solidFill>
                  <a:schemeClr val="bg1"/>
                </a:solidFill>
              </a:rPr>
              <a:t>Clustering</a:t>
            </a:r>
          </a:p>
          <a:p>
            <a:pPr lvl="2"/>
            <a:r>
              <a:rPr lang="en-US" sz="2800" dirty="0">
                <a:solidFill>
                  <a:schemeClr val="bg1"/>
                </a:solidFill>
              </a:rPr>
              <a:t>Principal Component Analysis (PCA)</a:t>
            </a:r>
          </a:p>
          <a:p>
            <a:pPr lvl="2"/>
            <a:r>
              <a:rPr lang="en-US" sz="2800" dirty="0">
                <a:solidFill>
                  <a:schemeClr val="bg1"/>
                </a:solidFill>
              </a:rPr>
              <a:t>Singular-Value Decomposition (SVD)</a:t>
            </a:r>
          </a:p>
          <a:p>
            <a:pPr lvl="1"/>
            <a:r>
              <a:rPr lang="en-US" dirty="0" smtClean="0">
                <a:solidFill>
                  <a:schemeClr val="bg1"/>
                </a:solidFill>
              </a:rPr>
              <a:t>Data Compression</a:t>
            </a:r>
          </a:p>
          <a:p>
            <a:pPr lvl="2"/>
            <a:r>
              <a:rPr lang="en-US" sz="2800" dirty="0" smtClean="0">
                <a:solidFill>
                  <a:schemeClr val="bg1"/>
                </a:solidFill>
              </a:rPr>
              <a:t>Auto encoders</a:t>
            </a:r>
            <a:endParaRPr lang="en-US" sz="28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51" y="2364377"/>
            <a:ext cx="5214257" cy="3947523"/>
          </a:xfrm>
          <a:prstGeom prst="rect">
            <a:avLst/>
          </a:prstGeom>
        </p:spPr>
      </p:pic>
      <p:sp>
        <p:nvSpPr>
          <p:cNvPr id="5" name="TextBox 4"/>
          <p:cNvSpPr txBox="1"/>
          <p:nvPr/>
        </p:nvSpPr>
        <p:spPr>
          <a:xfrm>
            <a:off x="8386354" y="3801291"/>
            <a:ext cx="666206" cy="369332"/>
          </a:xfrm>
          <a:prstGeom prst="rect">
            <a:avLst/>
          </a:prstGeom>
          <a:noFill/>
        </p:spPr>
        <p:txBody>
          <a:bodyPr wrap="square" rtlCol="0">
            <a:spAutoFit/>
          </a:bodyPr>
          <a:lstStyle/>
          <a:p>
            <a:r>
              <a:rPr lang="en-US" dirty="0" smtClean="0">
                <a:solidFill>
                  <a:srgbClr val="0070C0"/>
                </a:solidFill>
              </a:rPr>
              <a:t>CATS</a:t>
            </a:r>
            <a:endParaRPr lang="en-US" dirty="0">
              <a:solidFill>
                <a:srgbClr val="0070C0"/>
              </a:solidFill>
            </a:endParaRPr>
          </a:p>
        </p:txBody>
      </p:sp>
      <p:sp>
        <p:nvSpPr>
          <p:cNvPr id="6" name="TextBox 5"/>
          <p:cNvSpPr txBox="1"/>
          <p:nvPr/>
        </p:nvSpPr>
        <p:spPr>
          <a:xfrm>
            <a:off x="8072845" y="5342709"/>
            <a:ext cx="757645" cy="369332"/>
          </a:xfrm>
          <a:prstGeom prst="rect">
            <a:avLst/>
          </a:prstGeom>
          <a:noFill/>
        </p:spPr>
        <p:txBody>
          <a:bodyPr wrap="square" rtlCol="0">
            <a:spAutoFit/>
          </a:bodyPr>
          <a:lstStyle/>
          <a:p>
            <a:r>
              <a:rPr lang="en-US" dirty="0" smtClean="0">
                <a:solidFill>
                  <a:srgbClr val="0070C0"/>
                </a:solidFill>
              </a:rPr>
              <a:t>DOGS</a:t>
            </a:r>
            <a:endParaRPr lang="en-US" dirty="0">
              <a:solidFill>
                <a:srgbClr val="0070C0"/>
              </a:solidFill>
            </a:endParaRPr>
          </a:p>
        </p:txBody>
      </p:sp>
      <p:cxnSp>
        <p:nvCxnSpPr>
          <p:cNvPr id="8" name="Curved Connector 7"/>
          <p:cNvCxnSpPr>
            <a:endCxn id="6" idx="1"/>
          </p:cNvCxnSpPr>
          <p:nvPr/>
        </p:nvCxnSpPr>
        <p:spPr>
          <a:xfrm>
            <a:off x="7863840" y="5434149"/>
            <a:ext cx="209005" cy="932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Bent Arrow 13"/>
          <p:cNvSpPr/>
          <p:nvPr/>
        </p:nvSpPr>
        <p:spPr>
          <a:xfrm>
            <a:off x="8294914" y="3985957"/>
            <a:ext cx="156753" cy="1846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Curved Connector 15"/>
          <p:cNvCxnSpPr/>
          <p:nvPr/>
        </p:nvCxnSpPr>
        <p:spPr>
          <a:xfrm rot="16200000" flipH="1">
            <a:off x="10509068" y="5101046"/>
            <a:ext cx="365760" cy="1175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02537" y="5434149"/>
            <a:ext cx="1005840" cy="646331"/>
          </a:xfrm>
          <a:prstGeom prst="rect">
            <a:avLst/>
          </a:prstGeom>
          <a:noFill/>
        </p:spPr>
        <p:txBody>
          <a:bodyPr wrap="square" rtlCol="0">
            <a:spAutoFit/>
          </a:bodyPr>
          <a:lstStyle/>
          <a:p>
            <a:r>
              <a:rPr lang="en-US" dirty="0" smtClean="0">
                <a:solidFill>
                  <a:srgbClr val="0070C0"/>
                </a:solidFill>
              </a:rPr>
              <a:t>What is it?</a:t>
            </a:r>
            <a:endParaRPr lang="en-US" dirty="0">
              <a:solidFill>
                <a:srgbClr val="0070C0"/>
              </a:solidFill>
            </a:endParaRPr>
          </a:p>
        </p:txBody>
      </p:sp>
    </p:spTree>
    <p:extLst>
      <p:ext uri="{BB962C8B-B14F-4D97-AF65-F5344CB8AC3E}">
        <p14:creationId xmlns:p14="http://schemas.microsoft.com/office/powerpoint/2010/main" val="16205367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Supervised Machine learning Example(Regression)</a:t>
            </a:r>
            <a:endParaRPr lang="en-US" b="1"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2" y="1814512"/>
            <a:ext cx="7158038" cy="49434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900" y="3590924"/>
            <a:ext cx="2809875" cy="495301"/>
          </a:xfrm>
          <a:prstGeom prst="rect">
            <a:avLst/>
          </a:prstGeom>
        </p:spPr>
      </p:pic>
    </p:spTree>
    <p:extLst>
      <p:ext uri="{BB962C8B-B14F-4D97-AF65-F5344CB8AC3E}">
        <p14:creationId xmlns:p14="http://schemas.microsoft.com/office/powerpoint/2010/main" val="3597437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953" y="1471613"/>
            <a:ext cx="6024672" cy="5386387"/>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3787" y="3486150"/>
            <a:ext cx="3286125" cy="428625"/>
          </a:xfrm>
          <a:prstGeom prst="rect">
            <a:avLst/>
          </a:prstGeom>
        </p:spPr>
      </p:pic>
    </p:spTree>
    <p:extLst>
      <p:ext uri="{BB962C8B-B14F-4D97-AF65-F5344CB8AC3E}">
        <p14:creationId xmlns:p14="http://schemas.microsoft.com/office/powerpoint/2010/main" val="25982548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Welcome!!</a:t>
            </a:r>
            <a:endParaRPr lang="en-US" b="1" dirty="0">
              <a:solidFill>
                <a:schemeClr val="bg1"/>
              </a:solidFill>
            </a:endParaRPr>
          </a:p>
        </p:txBody>
      </p:sp>
      <p:sp>
        <p:nvSpPr>
          <p:cNvPr id="3" name="Content Placeholder 2"/>
          <p:cNvSpPr>
            <a:spLocks noGrp="1"/>
          </p:cNvSpPr>
          <p:nvPr>
            <p:ph idx="1"/>
          </p:nvPr>
        </p:nvSpPr>
        <p:spPr>
          <a:xfrm>
            <a:off x="838200" y="1892298"/>
            <a:ext cx="10515600" cy="4122739"/>
          </a:xfrm>
          <a:noFill/>
        </p:spPr>
        <p:txBody>
          <a:bodyPr>
            <a:noAutofit/>
          </a:bodyPr>
          <a:lstStyle/>
          <a:p>
            <a:pPr marL="0" indent="0">
              <a:buNone/>
            </a:pPr>
            <a:r>
              <a:rPr lang="en-US" sz="2800" b="1" dirty="0" smtClean="0">
                <a:solidFill>
                  <a:schemeClr val="bg1"/>
                </a:solidFill>
              </a:rPr>
              <a:t>AJENDA OF THE TRAINING</a:t>
            </a:r>
          </a:p>
          <a:p>
            <a:pPr marL="457200" lvl="1" indent="0">
              <a:buNone/>
            </a:pPr>
            <a:endParaRPr lang="en-US" sz="2800" dirty="0" smtClean="0">
              <a:solidFill>
                <a:schemeClr val="bg1"/>
              </a:solidFill>
            </a:endParaRPr>
          </a:p>
          <a:p>
            <a:pPr lvl="1"/>
            <a:r>
              <a:rPr lang="en-US" sz="2800" dirty="0" smtClean="0">
                <a:solidFill>
                  <a:schemeClr val="bg1"/>
                </a:solidFill>
              </a:rPr>
              <a:t>In this course we will put our foot on first stair of Data science and we will try to get intuition of data science.</a:t>
            </a:r>
          </a:p>
          <a:p>
            <a:pPr marL="457200" lvl="1" indent="0">
              <a:buNone/>
            </a:pPr>
            <a:endParaRPr lang="en-US" sz="2800" dirty="0" smtClean="0">
              <a:solidFill>
                <a:schemeClr val="bg1"/>
              </a:solidFill>
            </a:endParaRPr>
          </a:p>
          <a:p>
            <a:pPr lvl="1"/>
            <a:r>
              <a:rPr lang="en-US" sz="2800" dirty="0" smtClean="0">
                <a:solidFill>
                  <a:schemeClr val="bg1"/>
                </a:solidFill>
              </a:rPr>
              <a:t>We will cover Basics of Python, tool used for data science, different libraries needed for machine learning and at last we will solve a classification problem.</a:t>
            </a:r>
            <a:endParaRPr lang="en-US" sz="2800" dirty="0">
              <a:solidFill>
                <a:schemeClr val="bg1"/>
              </a:solidFill>
            </a:endParaRPr>
          </a:p>
        </p:txBody>
      </p:sp>
    </p:spTree>
    <p:extLst>
      <p:ext uri="{BB962C8B-B14F-4D97-AF65-F5344CB8AC3E}">
        <p14:creationId xmlns:p14="http://schemas.microsoft.com/office/powerpoint/2010/main" val="1999211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951" y="2011361"/>
            <a:ext cx="6610461" cy="4703763"/>
          </a:xfrm>
        </p:spPr>
      </p:pic>
      <p:sp>
        <p:nvSpPr>
          <p:cNvPr id="6" name="TextBox 5"/>
          <p:cNvSpPr txBox="1"/>
          <p:nvPr/>
        </p:nvSpPr>
        <p:spPr>
          <a:xfrm>
            <a:off x="7500938" y="2214563"/>
            <a:ext cx="4071937" cy="3046988"/>
          </a:xfrm>
          <a:prstGeom prst="rect">
            <a:avLst/>
          </a:prstGeom>
          <a:noFill/>
        </p:spPr>
        <p:txBody>
          <a:bodyPr wrap="square" rtlCol="0">
            <a:spAutoFit/>
          </a:bodyPr>
          <a:lstStyle/>
          <a:p>
            <a:r>
              <a:rPr lang="en-US" sz="2400" dirty="0" smtClean="0">
                <a:solidFill>
                  <a:schemeClr val="bg1"/>
                </a:solidFill>
              </a:rPr>
              <a:t>Suppose we asked from this predictor function to predict satisfaction index of employee with salary 60k,</a:t>
            </a:r>
          </a:p>
          <a:p>
            <a:endParaRPr lang="en-US" sz="2400" dirty="0">
              <a:solidFill>
                <a:schemeClr val="bg1"/>
              </a:solidFill>
            </a:endParaRPr>
          </a:p>
          <a:p>
            <a:endParaRPr lang="en-US" sz="2400" dirty="0" smtClean="0">
              <a:solidFill>
                <a:schemeClr val="bg1"/>
              </a:solidFill>
            </a:endParaRPr>
          </a:p>
          <a:p>
            <a:r>
              <a:rPr lang="en-US" sz="2400" dirty="0" smtClean="0">
                <a:solidFill>
                  <a:schemeClr val="bg1"/>
                </a:solidFill>
              </a:rPr>
              <a:t>And It will give us result as 27, which is totally wrong</a:t>
            </a:r>
            <a:endParaRPr lang="en-US" sz="2400" dirty="0">
              <a:solidFill>
                <a:schemeClr val="bg1"/>
              </a:solidFill>
            </a:endParaRPr>
          </a:p>
        </p:txBody>
      </p:sp>
    </p:spTree>
    <p:extLst>
      <p:ext uri="{BB962C8B-B14F-4D97-AF65-F5344CB8AC3E}">
        <p14:creationId xmlns:p14="http://schemas.microsoft.com/office/powerpoint/2010/main" val="11785825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814" y="1825625"/>
            <a:ext cx="6481874" cy="47752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650" y="3362323"/>
            <a:ext cx="3357563" cy="738189"/>
          </a:xfrm>
          <a:prstGeom prst="rect">
            <a:avLst/>
          </a:prstGeom>
        </p:spPr>
      </p:pic>
    </p:spTree>
    <p:extLst>
      <p:ext uri="{BB962C8B-B14F-4D97-AF65-F5344CB8AC3E}">
        <p14:creationId xmlns:p14="http://schemas.microsoft.com/office/powerpoint/2010/main" val="4189942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390" y="1690688"/>
            <a:ext cx="6724760" cy="4953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8088" y="3490911"/>
            <a:ext cx="3028950" cy="538164"/>
          </a:xfrm>
          <a:prstGeom prst="rect">
            <a:avLst/>
          </a:prstGeom>
        </p:spPr>
      </p:pic>
    </p:spTree>
    <p:extLst>
      <p:ext uri="{BB962C8B-B14F-4D97-AF65-F5344CB8AC3E}">
        <p14:creationId xmlns:p14="http://schemas.microsoft.com/office/powerpoint/2010/main" val="11748074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814" y="1690687"/>
            <a:ext cx="6353396" cy="4967287"/>
          </a:xfrm>
        </p:spPr>
      </p:pic>
      <p:sp>
        <p:nvSpPr>
          <p:cNvPr id="5" name="TextBox 4"/>
          <p:cNvSpPr txBox="1"/>
          <p:nvPr/>
        </p:nvSpPr>
        <p:spPr>
          <a:xfrm>
            <a:off x="7429500" y="2014538"/>
            <a:ext cx="3657600" cy="2677656"/>
          </a:xfrm>
          <a:prstGeom prst="rect">
            <a:avLst/>
          </a:prstGeom>
          <a:noFill/>
        </p:spPr>
        <p:txBody>
          <a:bodyPr wrap="square" rtlCol="0">
            <a:spAutoFit/>
          </a:bodyPr>
          <a:lstStyle/>
          <a:p>
            <a:r>
              <a:rPr lang="en-US" sz="2400" dirty="0" smtClean="0">
                <a:solidFill>
                  <a:schemeClr val="bg1"/>
                </a:solidFill>
              </a:rPr>
              <a:t>Now we asked our predictor to predict value for salary 60k.</a:t>
            </a:r>
          </a:p>
          <a:p>
            <a:endParaRPr lang="en-US" sz="2400" dirty="0">
              <a:solidFill>
                <a:schemeClr val="bg1"/>
              </a:solidFill>
            </a:endParaRPr>
          </a:p>
          <a:p>
            <a:r>
              <a:rPr lang="en-US" sz="2400" dirty="0" smtClean="0">
                <a:solidFill>
                  <a:schemeClr val="bg1"/>
                </a:solidFill>
              </a:rPr>
              <a:t>And we got result roughly as 60, which is somewhere near to our correct value.</a:t>
            </a:r>
            <a:endParaRPr lang="en-US" sz="2400" dirty="0">
              <a:solidFill>
                <a:schemeClr val="bg1"/>
              </a:solidFill>
            </a:endParaRPr>
          </a:p>
        </p:txBody>
      </p:sp>
    </p:spTree>
    <p:extLst>
      <p:ext uri="{BB962C8B-B14F-4D97-AF65-F5344CB8AC3E}">
        <p14:creationId xmlns:p14="http://schemas.microsoft.com/office/powerpoint/2010/main" val="32349600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Contd..</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551" y="3714751"/>
            <a:ext cx="9644063" cy="1114426"/>
          </a:xfrm>
        </p:spPr>
      </p:pic>
      <p:sp>
        <p:nvSpPr>
          <p:cNvPr id="5" name="TextBox 4"/>
          <p:cNvSpPr txBox="1"/>
          <p:nvPr/>
        </p:nvSpPr>
        <p:spPr>
          <a:xfrm>
            <a:off x="600075" y="1690688"/>
            <a:ext cx="10915650" cy="1569660"/>
          </a:xfrm>
          <a:prstGeom prst="rect">
            <a:avLst/>
          </a:prstGeom>
          <a:noFill/>
        </p:spPr>
        <p:txBody>
          <a:bodyPr wrap="square" rtlCol="0">
            <a:spAutoFit/>
          </a:bodyPr>
          <a:lstStyle/>
          <a:p>
            <a:r>
              <a:rPr lang="en-US" sz="2400" dirty="0">
                <a:solidFill>
                  <a:schemeClr val="bg1"/>
                </a:solidFill>
              </a:rPr>
              <a:t>This function takes input in four dimensions and has a variety of polynomial terms. Deriving a normal equation for this function is a significant challenge. Many modern machine learning problems take thousands or even millions of dimensions of data to build predictions using hundreds of coefficients</a:t>
            </a:r>
          </a:p>
        </p:txBody>
      </p:sp>
    </p:spTree>
    <p:extLst>
      <p:ext uri="{BB962C8B-B14F-4D97-AF65-F5344CB8AC3E}">
        <p14:creationId xmlns:p14="http://schemas.microsoft.com/office/powerpoint/2010/main" val="17924936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SCIENCE PROJECT CYCLE</a:t>
            </a:r>
            <a:endParaRPr lang="en-US" b="1" dirty="0">
              <a:solidFill>
                <a:schemeClr val="bg1"/>
              </a:solidFill>
            </a:endParaRPr>
          </a:p>
        </p:txBody>
      </p:sp>
      <p:sp>
        <p:nvSpPr>
          <p:cNvPr id="3" name="Content Placeholder 2"/>
          <p:cNvSpPr>
            <a:spLocks noGrp="1"/>
          </p:cNvSpPr>
          <p:nvPr>
            <p:ph idx="1"/>
          </p:nvPr>
        </p:nvSpPr>
        <p:spPr>
          <a:xfrm>
            <a:off x="300446" y="1825625"/>
            <a:ext cx="11053354" cy="4351338"/>
          </a:xfrm>
        </p:spPr>
        <p:txBody>
          <a:bodyPr/>
          <a:lstStyle/>
          <a:p>
            <a:endParaRPr lang="en-US" dirty="0" smtClean="0"/>
          </a:p>
          <a:p>
            <a:endParaRPr lang="en-US" dirty="0">
              <a:solidFill>
                <a:schemeClr val="bg1"/>
              </a:solidFill>
            </a:endParaRPr>
          </a:p>
          <a:p>
            <a:endParaRPr lang="en-US" dirty="0" smtClean="0"/>
          </a:p>
          <a:p>
            <a:endParaRPr lang="en-US"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37348"/>
            <a:ext cx="10657113" cy="4420217"/>
          </a:xfrm>
          <a:prstGeom prst="rect">
            <a:avLst/>
          </a:prstGeom>
        </p:spPr>
      </p:pic>
    </p:spTree>
    <p:extLst>
      <p:ext uri="{BB962C8B-B14F-4D97-AF65-F5344CB8AC3E}">
        <p14:creationId xmlns:p14="http://schemas.microsoft.com/office/powerpoint/2010/main" val="27865153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3143"/>
          </a:xfrm>
        </p:spPr>
        <p:txBody>
          <a:bodyPr>
            <a:normAutofit fontScale="90000"/>
          </a:bodyPr>
          <a:lstStyle/>
          <a:p>
            <a:r>
              <a:rPr lang="en-US" b="1" dirty="0" smtClean="0">
                <a:solidFill>
                  <a:schemeClr val="bg1"/>
                </a:solidFill>
              </a:rPr>
              <a:t>Problem Statement</a:t>
            </a:r>
            <a:endParaRPr lang="en-US" b="1" dirty="0">
              <a:solidFill>
                <a:schemeClr val="bg1"/>
              </a:solidFill>
            </a:endParaRPr>
          </a:p>
        </p:txBody>
      </p:sp>
      <p:sp>
        <p:nvSpPr>
          <p:cNvPr id="3" name="Content Placeholder 2"/>
          <p:cNvSpPr>
            <a:spLocks noGrp="1"/>
          </p:cNvSpPr>
          <p:nvPr>
            <p:ph idx="1"/>
          </p:nvPr>
        </p:nvSpPr>
        <p:spPr>
          <a:xfrm>
            <a:off x="838200" y="744584"/>
            <a:ext cx="10515600" cy="6021976"/>
          </a:xfrm>
        </p:spPr>
        <p:txBody>
          <a:bodyPr>
            <a:normAutofit fontScale="85000" lnSpcReduction="20000"/>
          </a:bodyPr>
          <a:lstStyle/>
          <a:p>
            <a:r>
              <a:rPr lang="en-US" dirty="0">
                <a:solidFill>
                  <a:schemeClr val="bg1"/>
                </a:solidFill>
              </a:rPr>
              <a:t>A bank ABC want to </a:t>
            </a:r>
            <a:r>
              <a:rPr lang="en-US" dirty="0" smtClean="0">
                <a:solidFill>
                  <a:schemeClr val="bg1"/>
                </a:solidFill>
              </a:rPr>
              <a:t>forecast </a:t>
            </a:r>
            <a:r>
              <a:rPr lang="en-US" dirty="0">
                <a:solidFill>
                  <a:schemeClr val="bg1"/>
                </a:solidFill>
              </a:rPr>
              <a:t>which </a:t>
            </a:r>
            <a:r>
              <a:rPr lang="en-US" dirty="0" smtClean="0">
                <a:solidFill>
                  <a:schemeClr val="bg1"/>
                </a:solidFill>
              </a:rPr>
              <a:t>customer </a:t>
            </a:r>
            <a:r>
              <a:rPr lang="en-US" dirty="0">
                <a:solidFill>
                  <a:schemeClr val="bg1"/>
                </a:solidFill>
              </a:rPr>
              <a:t>will </a:t>
            </a:r>
            <a:r>
              <a:rPr lang="en-US" dirty="0" smtClean="0">
                <a:solidFill>
                  <a:schemeClr val="bg1"/>
                </a:solidFill>
              </a:rPr>
              <a:t>remain </a:t>
            </a:r>
            <a:r>
              <a:rPr lang="en-US" dirty="0">
                <a:solidFill>
                  <a:schemeClr val="bg1"/>
                </a:solidFill>
              </a:rPr>
              <a:t>with bank and who will left the </a:t>
            </a:r>
            <a:r>
              <a:rPr lang="en-US" dirty="0" smtClean="0">
                <a:solidFill>
                  <a:schemeClr val="bg1"/>
                </a:solidFill>
              </a:rPr>
              <a:t>bank. it </a:t>
            </a:r>
            <a:r>
              <a:rPr lang="en-US" dirty="0">
                <a:solidFill>
                  <a:schemeClr val="bg1"/>
                </a:solidFill>
              </a:rPr>
              <a:t>has extracted all possible details about the customer and wants from you </a:t>
            </a:r>
            <a:r>
              <a:rPr lang="en-US" dirty="0" smtClean="0">
                <a:solidFill>
                  <a:schemeClr val="bg1"/>
                </a:solidFill>
              </a:rPr>
              <a:t>create a model so that they can use it whenever they want. They will use this model to predict who are the customers who has possibility of leaving the bank. By knowing these details they will take extra precaution and try to improve customer relationship for those customers.</a:t>
            </a:r>
          </a:p>
          <a:p>
            <a:r>
              <a:rPr lang="en-US" dirty="0" smtClean="0">
                <a:solidFill>
                  <a:schemeClr val="bg1"/>
                </a:solidFill>
              </a:rPr>
              <a:t>Files provided: train.csv,test.csv</a:t>
            </a:r>
          </a:p>
          <a:p>
            <a:r>
              <a:rPr lang="en-US" dirty="0" smtClean="0">
                <a:solidFill>
                  <a:schemeClr val="bg1"/>
                </a:solidFill>
              </a:rPr>
              <a:t>Features provided:</a:t>
            </a:r>
          </a:p>
          <a:p>
            <a:pPr lvl="1"/>
            <a:r>
              <a:rPr lang="en-US" dirty="0" err="1" smtClean="0">
                <a:solidFill>
                  <a:schemeClr val="bg1"/>
                </a:solidFill>
              </a:rPr>
              <a:t>CustomerId</a:t>
            </a:r>
            <a:r>
              <a:rPr lang="en-US" dirty="0" smtClean="0">
                <a:solidFill>
                  <a:schemeClr val="bg1"/>
                </a:solidFill>
              </a:rPr>
              <a:t> :Unique id of the customers</a:t>
            </a:r>
            <a:endParaRPr lang="en-US" dirty="0">
              <a:solidFill>
                <a:schemeClr val="bg1"/>
              </a:solidFill>
            </a:endParaRPr>
          </a:p>
          <a:p>
            <a:pPr lvl="1"/>
            <a:r>
              <a:rPr lang="en-US" dirty="0" smtClean="0">
                <a:solidFill>
                  <a:schemeClr val="bg1"/>
                </a:solidFill>
              </a:rPr>
              <a:t>Surname :Surname of the customers</a:t>
            </a:r>
            <a:endParaRPr lang="en-US" dirty="0">
              <a:solidFill>
                <a:schemeClr val="bg1"/>
              </a:solidFill>
            </a:endParaRPr>
          </a:p>
          <a:p>
            <a:pPr lvl="1"/>
            <a:r>
              <a:rPr lang="en-US" dirty="0" err="1" smtClean="0">
                <a:solidFill>
                  <a:schemeClr val="bg1"/>
                </a:solidFill>
              </a:rPr>
              <a:t>CreditScore</a:t>
            </a:r>
            <a:r>
              <a:rPr lang="en-US" dirty="0" smtClean="0">
                <a:solidFill>
                  <a:schemeClr val="bg1"/>
                </a:solidFill>
              </a:rPr>
              <a:t> : </a:t>
            </a:r>
            <a:r>
              <a:rPr lang="en-US" dirty="0" err="1" smtClean="0">
                <a:solidFill>
                  <a:schemeClr val="bg1"/>
                </a:solidFill>
              </a:rPr>
              <a:t>creditscore</a:t>
            </a:r>
            <a:r>
              <a:rPr lang="en-US" dirty="0" smtClean="0">
                <a:solidFill>
                  <a:schemeClr val="bg1"/>
                </a:solidFill>
              </a:rPr>
              <a:t> of the customer</a:t>
            </a:r>
            <a:endParaRPr lang="en-US" dirty="0">
              <a:solidFill>
                <a:schemeClr val="bg1"/>
              </a:solidFill>
            </a:endParaRPr>
          </a:p>
          <a:p>
            <a:pPr lvl="1"/>
            <a:r>
              <a:rPr lang="en-US" dirty="0" smtClean="0">
                <a:solidFill>
                  <a:schemeClr val="bg1"/>
                </a:solidFill>
              </a:rPr>
              <a:t>Geography : Geography from which customer belongs</a:t>
            </a:r>
            <a:endParaRPr lang="en-US" dirty="0">
              <a:solidFill>
                <a:schemeClr val="bg1"/>
              </a:solidFill>
            </a:endParaRPr>
          </a:p>
          <a:p>
            <a:pPr lvl="1"/>
            <a:r>
              <a:rPr lang="en-US" dirty="0" smtClean="0">
                <a:solidFill>
                  <a:schemeClr val="bg1"/>
                </a:solidFill>
              </a:rPr>
              <a:t>Gender : Gender of customer</a:t>
            </a:r>
            <a:endParaRPr lang="en-US" dirty="0">
              <a:solidFill>
                <a:schemeClr val="bg1"/>
              </a:solidFill>
            </a:endParaRPr>
          </a:p>
          <a:p>
            <a:pPr lvl="1"/>
            <a:r>
              <a:rPr lang="en-US" dirty="0" smtClean="0">
                <a:solidFill>
                  <a:schemeClr val="bg1"/>
                </a:solidFill>
              </a:rPr>
              <a:t>Age :Age of Customer</a:t>
            </a:r>
            <a:endParaRPr lang="en-US" dirty="0">
              <a:solidFill>
                <a:schemeClr val="bg1"/>
              </a:solidFill>
            </a:endParaRPr>
          </a:p>
          <a:p>
            <a:pPr lvl="1"/>
            <a:r>
              <a:rPr lang="en-US" dirty="0" smtClean="0">
                <a:solidFill>
                  <a:schemeClr val="bg1"/>
                </a:solidFill>
              </a:rPr>
              <a:t>Tenure : Duration from which customer is part of the bank</a:t>
            </a:r>
            <a:endParaRPr lang="en-US" dirty="0">
              <a:solidFill>
                <a:schemeClr val="bg1"/>
              </a:solidFill>
            </a:endParaRPr>
          </a:p>
          <a:p>
            <a:pPr lvl="1"/>
            <a:r>
              <a:rPr lang="en-US" dirty="0" smtClean="0">
                <a:solidFill>
                  <a:schemeClr val="bg1"/>
                </a:solidFill>
              </a:rPr>
              <a:t>Balance: Current balance of the customers</a:t>
            </a:r>
            <a:endParaRPr lang="en-US" dirty="0">
              <a:solidFill>
                <a:schemeClr val="bg1"/>
              </a:solidFill>
            </a:endParaRPr>
          </a:p>
          <a:p>
            <a:pPr lvl="1"/>
            <a:r>
              <a:rPr lang="en-US" dirty="0" err="1" smtClean="0">
                <a:solidFill>
                  <a:schemeClr val="bg1"/>
                </a:solidFill>
              </a:rPr>
              <a:t>HasCrCard</a:t>
            </a:r>
            <a:r>
              <a:rPr lang="en-US" dirty="0" smtClean="0">
                <a:solidFill>
                  <a:schemeClr val="bg1"/>
                </a:solidFill>
              </a:rPr>
              <a:t>: if customer has credit card from this bank or not(1:yes,0:No)</a:t>
            </a:r>
            <a:endParaRPr lang="en-US" dirty="0">
              <a:solidFill>
                <a:schemeClr val="bg1"/>
              </a:solidFill>
            </a:endParaRPr>
          </a:p>
          <a:p>
            <a:pPr lvl="1"/>
            <a:r>
              <a:rPr lang="en-US" dirty="0" err="1" smtClean="0">
                <a:solidFill>
                  <a:schemeClr val="bg1"/>
                </a:solidFill>
              </a:rPr>
              <a:t>IsActiveMember</a:t>
            </a:r>
            <a:r>
              <a:rPr lang="en-US" dirty="0" smtClean="0">
                <a:solidFill>
                  <a:schemeClr val="bg1"/>
                </a:solidFill>
              </a:rPr>
              <a:t> : If customer is active member or not(1 :active,0:not active)</a:t>
            </a:r>
            <a:endParaRPr lang="en-US" dirty="0">
              <a:solidFill>
                <a:schemeClr val="bg1"/>
              </a:solidFill>
            </a:endParaRPr>
          </a:p>
          <a:p>
            <a:pPr lvl="1"/>
            <a:r>
              <a:rPr lang="en-US" dirty="0" err="1" smtClean="0">
                <a:solidFill>
                  <a:schemeClr val="bg1"/>
                </a:solidFill>
              </a:rPr>
              <a:t>EstimatedSalary</a:t>
            </a:r>
            <a:r>
              <a:rPr lang="en-US" dirty="0" smtClean="0">
                <a:solidFill>
                  <a:schemeClr val="bg1"/>
                </a:solidFill>
              </a:rPr>
              <a:t> :Estimated salary of the customer</a:t>
            </a:r>
            <a:endParaRPr lang="en-US" dirty="0">
              <a:solidFill>
                <a:schemeClr val="bg1"/>
              </a:solidFill>
            </a:endParaRPr>
          </a:p>
          <a:p>
            <a:pPr lvl="1"/>
            <a:r>
              <a:rPr lang="en-US" dirty="0" smtClean="0">
                <a:solidFill>
                  <a:schemeClr val="bg1"/>
                </a:solidFill>
              </a:rPr>
              <a:t>Exited : (1:Stayed, 0:left)</a:t>
            </a:r>
            <a:endParaRPr lang="en-US" dirty="0">
              <a:solidFill>
                <a:schemeClr val="bg1"/>
              </a:solidFill>
            </a:endParaRPr>
          </a:p>
        </p:txBody>
      </p:sp>
    </p:spTree>
    <p:extLst>
      <p:ext uri="{BB962C8B-B14F-4D97-AF65-F5344CB8AC3E}">
        <p14:creationId xmlns:p14="http://schemas.microsoft.com/office/powerpoint/2010/main" val="10776053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Data </a:t>
            </a:r>
            <a:r>
              <a:rPr lang="en-IN" b="1" dirty="0" smtClean="0">
                <a:solidFill>
                  <a:schemeClr val="bg1"/>
                </a:solidFill>
              </a:rPr>
              <a:t>Pre processing</a:t>
            </a:r>
            <a:endParaRPr lang="en-US" b="1" dirty="0">
              <a:solidFill>
                <a:schemeClr val="bg1"/>
              </a:solidFill>
            </a:endParaRPr>
          </a:p>
        </p:txBody>
      </p:sp>
      <p:sp>
        <p:nvSpPr>
          <p:cNvPr id="3" name="Content Placeholder 2"/>
          <p:cNvSpPr>
            <a:spLocks noGrp="1"/>
          </p:cNvSpPr>
          <p:nvPr>
            <p:ph idx="1"/>
          </p:nvPr>
        </p:nvSpPr>
        <p:spPr>
          <a:xfrm>
            <a:off x="1031966" y="1825625"/>
            <a:ext cx="9339943" cy="4351337"/>
          </a:xfrm>
        </p:spPr>
        <p:txBody>
          <a:bodyPr>
            <a:normAutofit lnSpcReduction="10000"/>
          </a:bodyPr>
          <a:lstStyle/>
          <a:p>
            <a:r>
              <a:rPr lang="en-IN" dirty="0">
                <a:solidFill>
                  <a:schemeClr val="bg1"/>
                </a:solidFill>
              </a:rPr>
              <a:t>Get the dataset</a:t>
            </a:r>
          </a:p>
          <a:p>
            <a:r>
              <a:rPr lang="en-IN" dirty="0">
                <a:solidFill>
                  <a:schemeClr val="bg1"/>
                </a:solidFill>
              </a:rPr>
              <a:t>Importing the libraries</a:t>
            </a:r>
          </a:p>
          <a:p>
            <a:r>
              <a:rPr lang="en-IN" dirty="0">
                <a:solidFill>
                  <a:schemeClr val="bg1"/>
                </a:solidFill>
              </a:rPr>
              <a:t>Importing the </a:t>
            </a:r>
            <a:r>
              <a:rPr lang="en-IN" dirty="0" smtClean="0">
                <a:solidFill>
                  <a:schemeClr val="bg1"/>
                </a:solidFill>
              </a:rPr>
              <a:t>dataset</a:t>
            </a:r>
          </a:p>
          <a:p>
            <a:r>
              <a:rPr lang="en-IN" dirty="0" smtClean="0">
                <a:solidFill>
                  <a:schemeClr val="bg1"/>
                </a:solidFill>
              </a:rPr>
              <a:t>Data Exploration</a:t>
            </a:r>
            <a:endParaRPr lang="en-IN" dirty="0">
              <a:solidFill>
                <a:schemeClr val="bg1"/>
              </a:solidFill>
            </a:endParaRPr>
          </a:p>
          <a:p>
            <a:r>
              <a:rPr lang="en-IN" dirty="0">
                <a:solidFill>
                  <a:schemeClr val="bg1"/>
                </a:solidFill>
              </a:rPr>
              <a:t>Missing </a:t>
            </a:r>
            <a:r>
              <a:rPr lang="en-IN" dirty="0" smtClean="0">
                <a:solidFill>
                  <a:schemeClr val="bg1"/>
                </a:solidFill>
              </a:rPr>
              <a:t>data</a:t>
            </a:r>
          </a:p>
          <a:p>
            <a:r>
              <a:rPr lang="en-IN" dirty="0" smtClean="0">
                <a:solidFill>
                  <a:schemeClr val="bg1"/>
                </a:solidFill>
              </a:rPr>
              <a:t>Outliers Detection</a:t>
            </a:r>
            <a:endParaRPr lang="en-IN" dirty="0">
              <a:solidFill>
                <a:schemeClr val="bg1"/>
              </a:solidFill>
            </a:endParaRPr>
          </a:p>
          <a:p>
            <a:r>
              <a:rPr lang="en-IN" dirty="0">
                <a:solidFill>
                  <a:schemeClr val="bg1"/>
                </a:solidFill>
              </a:rPr>
              <a:t>Categorical </a:t>
            </a:r>
            <a:r>
              <a:rPr lang="en-IN" dirty="0" smtClean="0">
                <a:solidFill>
                  <a:schemeClr val="bg1"/>
                </a:solidFill>
              </a:rPr>
              <a:t>data</a:t>
            </a:r>
          </a:p>
          <a:p>
            <a:r>
              <a:rPr lang="en-IN" dirty="0">
                <a:solidFill>
                  <a:schemeClr val="bg1"/>
                </a:solidFill>
              </a:rPr>
              <a:t>Feature </a:t>
            </a:r>
            <a:r>
              <a:rPr lang="en-IN" dirty="0" smtClean="0">
                <a:solidFill>
                  <a:schemeClr val="bg1"/>
                </a:solidFill>
              </a:rPr>
              <a:t>scaling</a:t>
            </a:r>
            <a:endParaRPr lang="en-IN" dirty="0">
              <a:solidFill>
                <a:schemeClr val="bg1"/>
              </a:solidFill>
            </a:endParaRPr>
          </a:p>
          <a:p>
            <a:r>
              <a:rPr lang="en-IN" dirty="0">
                <a:solidFill>
                  <a:schemeClr val="bg1"/>
                </a:solidFill>
              </a:rPr>
              <a:t>Splitting data in train and </a:t>
            </a:r>
            <a:r>
              <a:rPr lang="en-IN" dirty="0" smtClean="0">
                <a:solidFill>
                  <a:schemeClr val="bg1"/>
                </a:solidFill>
              </a:rPr>
              <a:t>test</a:t>
            </a:r>
          </a:p>
          <a:p>
            <a:endParaRPr lang="en-IN" dirty="0">
              <a:solidFill>
                <a:schemeClr val="bg1"/>
              </a:solidFill>
            </a:endParaRPr>
          </a:p>
          <a:p>
            <a:pPr lvl="1"/>
            <a:endParaRPr lang="en-US" dirty="0"/>
          </a:p>
          <a:p>
            <a:pPr lvl="1"/>
            <a:endParaRPr lang="en-US" dirty="0"/>
          </a:p>
          <a:p>
            <a:pPr lvl="1"/>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229" y="1228417"/>
            <a:ext cx="5734594" cy="4948545"/>
          </a:xfrm>
          <a:prstGeom prst="rect">
            <a:avLst/>
          </a:prstGeom>
        </p:spPr>
      </p:pic>
    </p:spTree>
    <p:extLst>
      <p:ext uri="{BB962C8B-B14F-4D97-AF65-F5344CB8AC3E}">
        <p14:creationId xmlns:p14="http://schemas.microsoft.com/office/powerpoint/2010/main" val="9135600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Exploration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Numerical features</a:t>
            </a:r>
          </a:p>
          <a:p>
            <a:pPr marL="0" indent="0">
              <a:buNone/>
            </a:pPr>
            <a:endParaRPr lang="en-US" dirty="0" smtClean="0">
              <a:solidFill>
                <a:schemeClr val="bg1"/>
              </a:solidFill>
            </a:endParaRPr>
          </a:p>
          <a:p>
            <a:r>
              <a:rPr lang="en-US" dirty="0" smtClean="0">
                <a:solidFill>
                  <a:schemeClr val="bg1"/>
                </a:solidFill>
              </a:rPr>
              <a:t>Categorical features</a:t>
            </a:r>
          </a:p>
          <a:p>
            <a:endParaRPr lang="en-US" dirty="0" smtClean="0">
              <a:solidFill>
                <a:schemeClr val="bg1"/>
              </a:solidFill>
            </a:endParaRPr>
          </a:p>
          <a:p>
            <a:r>
              <a:rPr lang="en-US" dirty="0" smtClean="0">
                <a:solidFill>
                  <a:schemeClr val="bg1"/>
                </a:solidFill>
              </a:rPr>
              <a:t>Distributions</a:t>
            </a:r>
          </a:p>
          <a:p>
            <a:endParaRPr lang="en-US" dirty="0" smtClean="0">
              <a:solidFill>
                <a:schemeClr val="bg1"/>
              </a:solidFill>
            </a:endParaRPr>
          </a:p>
          <a:p>
            <a:r>
              <a:rPr lang="en-US" dirty="0" smtClean="0">
                <a:solidFill>
                  <a:schemeClr val="bg1"/>
                </a:solidFill>
              </a:rPr>
              <a:t>grouping</a:t>
            </a:r>
            <a:endParaRPr lang="en-US" dirty="0">
              <a:solidFill>
                <a:schemeClr val="bg1"/>
              </a:solidFill>
            </a:endParaRPr>
          </a:p>
        </p:txBody>
      </p:sp>
    </p:spTree>
    <p:extLst>
      <p:ext uri="{BB962C8B-B14F-4D97-AF65-F5344CB8AC3E}">
        <p14:creationId xmlns:p14="http://schemas.microsoft.com/office/powerpoint/2010/main" val="13246057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Missing Values</a:t>
            </a:r>
            <a:endParaRPr lang="en-US" b="1"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Missing Values</a:t>
            </a:r>
          </a:p>
          <a:p>
            <a:pPr lvl="1"/>
            <a:r>
              <a:rPr lang="en-US" dirty="0" smtClean="0">
                <a:solidFill>
                  <a:schemeClr val="bg1"/>
                </a:solidFill>
              </a:rPr>
              <a:t>Value not known</a:t>
            </a:r>
          </a:p>
          <a:p>
            <a:pPr lvl="1"/>
            <a:r>
              <a:rPr lang="en-US" dirty="0">
                <a:solidFill>
                  <a:schemeClr val="bg1"/>
                </a:solidFill>
              </a:rPr>
              <a:t>Can be represented as </a:t>
            </a:r>
            <a:r>
              <a:rPr lang="en-US" dirty="0" err="1" smtClean="0">
                <a:solidFill>
                  <a:schemeClr val="bg1"/>
                </a:solidFill>
              </a:rPr>
              <a:t>NaN</a:t>
            </a:r>
            <a:endParaRPr lang="en-US" dirty="0">
              <a:solidFill>
                <a:schemeClr val="bg1"/>
              </a:solidFill>
            </a:endParaRPr>
          </a:p>
          <a:p>
            <a:pPr marL="457200" lvl="1" indent="0">
              <a:buNone/>
            </a:pPr>
            <a:endParaRPr lang="en-US" dirty="0" smtClean="0">
              <a:solidFill>
                <a:schemeClr val="bg1"/>
              </a:solidFill>
            </a:endParaRPr>
          </a:p>
          <a:p>
            <a:r>
              <a:rPr lang="en-US" dirty="0" smtClean="0">
                <a:solidFill>
                  <a:schemeClr val="bg1"/>
                </a:solidFill>
              </a:rPr>
              <a:t>Very common in real world</a:t>
            </a:r>
          </a:p>
          <a:p>
            <a:pPr lvl="1"/>
            <a:r>
              <a:rPr lang="en-US" dirty="0" smtClean="0">
                <a:solidFill>
                  <a:schemeClr val="bg1"/>
                </a:solidFill>
              </a:rPr>
              <a:t>Non availability of data</a:t>
            </a:r>
          </a:p>
          <a:p>
            <a:pPr lvl="1"/>
            <a:r>
              <a:rPr lang="en-US" dirty="0">
                <a:solidFill>
                  <a:schemeClr val="bg1"/>
                </a:solidFill>
              </a:rPr>
              <a:t>Manual data entry mistake</a:t>
            </a:r>
          </a:p>
          <a:p>
            <a:pPr lvl="1"/>
            <a:r>
              <a:rPr lang="en-US" dirty="0">
                <a:solidFill>
                  <a:schemeClr val="bg1"/>
                </a:solidFill>
              </a:rPr>
              <a:t>Measuring </a:t>
            </a:r>
            <a:r>
              <a:rPr lang="en-US" dirty="0" smtClean="0">
                <a:solidFill>
                  <a:schemeClr val="bg1"/>
                </a:solidFill>
              </a:rPr>
              <a:t>error</a:t>
            </a:r>
          </a:p>
          <a:p>
            <a:pPr marL="457200" lvl="1" indent="0">
              <a:buNone/>
            </a:pPr>
            <a:endParaRPr lang="en-US" dirty="0" smtClean="0">
              <a:solidFill>
                <a:schemeClr val="bg1"/>
              </a:solidFill>
            </a:endParaRPr>
          </a:p>
          <a:p>
            <a:r>
              <a:rPr lang="en-US" dirty="0" smtClean="0">
                <a:solidFill>
                  <a:schemeClr val="bg1"/>
                </a:solidFill>
              </a:rPr>
              <a:t>Solution</a:t>
            </a:r>
          </a:p>
          <a:p>
            <a:pPr lvl="1"/>
            <a:r>
              <a:rPr lang="en-US" dirty="0" smtClean="0">
                <a:solidFill>
                  <a:schemeClr val="bg1"/>
                </a:solidFill>
              </a:rPr>
              <a:t>Deletion</a:t>
            </a:r>
          </a:p>
          <a:p>
            <a:pPr lvl="1"/>
            <a:r>
              <a:rPr lang="en-US" dirty="0" smtClean="0">
                <a:solidFill>
                  <a:schemeClr val="bg1"/>
                </a:solidFill>
              </a:rPr>
              <a:t>Imputation</a:t>
            </a:r>
          </a:p>
          <a:p>
            <a:pPr marL="0" indent="0">
              <a:buNone/>
            </a:pPr>
            <a:endParaRPr lang="en-US" dirty="0"/>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445" y="1557609"/>
            <a:ext cx="5324475" cy="4619354"/>
          </a:xfrm>
          <a:prstGeom prst="rect">
            <a:avLst/>
          </a:prstGeom>
        </p:spPr>
      </p:pic>
      <p:sp>
        <p:nvSpPr>
          <p:cNvPr id="5" name="TextBox 4"/>
          <p:cNvSpPr txBox="1"/>
          <p:nvPr/>
        </p:nvSpPr>
        <p:spPr>
          <a:xfrm>
            <a:off x="10015783" y="2314882"/>
            <a:ext cx="1705137" cy="3878439"/>
          </a:xfrm>
          <a:prstGeom prst="rect">
            <a:avLst/>
          </a:prstGeom>
          <a:solidFill>
            <a:schemeClr val="tx1"/>
          </a:solidFill>
        </p:spPr>
        <p:txBody>
          <a:bodyPr wrap="square" rtlCol="0">
            <a:spAutoFit/>
          </a:bodyPr>
          <a:lstStyle/>
          <a:p>
            <a:endParaRPr lang="en-US" dirty="0"/>
          </a:p>
        </p:txBody>
      </p:sp>
      <p:sp>
        <p:nvSpPr>
          <p:cNvPr id="6" name="TextBox 5"/>
          <p:cNvSpPr txBox="1"/>
          <p:nvPr/>
        </p:nvSpPr>
        <p:spPr>
          <a:xfrm>
            <a:off x="10358203" y="1573967"/>
            <a:ext cx="1362717" cy="724557"/>
          </a:xfrm>
          <a:prstGeom prst="rect">
            <a:avLst/>
          </a:prstGeom>
          <a:solidFill>
            <a:schemeClr val="tx1"/>
          </a:solidFill>
        </p:spPr>
        <p:txBody>
          <a:bodyPr wrap="square" rtlCol="0">
            <a:spAutoFit/>
          </a:bodyPr>
          <a:lstStyle/>
          <a:p>
            <a:endParaRPr lang="en-US"/>
          </a:p>
        </p:txBody>
      </p:sp>
    </p:spTree>
    <p:extLst>
      <p:ext uri="{BB962C8B-B14F-4D97-AF65-F5344CB8AC3E}">
        <p14:creationId xmlns:p14="http://schemas.microsoft.com/office/powerpoint/2010/main" val="37168460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Application of ML</a:t>
            </a:r>
            <a:endParaRPr lang="en-US" b="1" dirty="0">
              <a:solidFill>
                <a:schemeClr val="bg1"/>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46037" y="2846342"/>
            <a:ext cx="3565121" cy="205222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492" y="1753195"/>
            <a:ext cx="2808312" cy="17265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869" y="1436225"/>
            <a:ext cx="5499925" cy="108975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3880" y="2656440"/>
            <a:ext cx="3330229" cy="166130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442" y="3872456"/>
            <a:ext cx="2645234" cy="1868992"/>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2568" y="4898571"/>
            <a:ext cx="2781541" cy="1699407"/>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1777" y="5114925"/>
            <a:ext cx="3893639" cy="1743075"/>
          </a:xfrm>
          <a:prstGeom prst="rect">
            <a:avLst/>
          </a:prstGeom>
        </p:spPr>
      </p:pic>
    </p:spTree>
    <p:extLst>
      <p:ext uri="{BB962C8B-B14F-4D97-AF65-F5344CB8AC3E}">
        <p14:creationId xmlns:p14="http://schemas.microsoft.com/office/powerpoint/2010/main" val="19879192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2148"/>
          </a:xfrm>
        </p:spPr>
        <p:txBody>
          <a:bodyPr/>
          <a:lstStyle/>
          <a:p>
            <a:r>
              <a:rPr lang="en-US" b="1" dirty="0" smtClean="0">
                <a:solidFill>
                  <a:schemeClr val="bg1"/>
                </a:solidFill>
              </a:rPr>
              <a:t>Outliers</a:t>
            </a:r>
            <a:endParaRPr lang="en-US" b="1" dirty="0">
              <a:solidFill>
                <a:schemeClr val="bg1"/>
              </a:solidFill>
            </a:endParaRPr>
          </a:p>
        </p:txBody>
      </p:sp>
      <p:sp>
        <p:nvSpPr>
          <p:cNvPr id="3" name="Content Placeholder 2"/>
          <p:cNvSpPr>
            <a:spLocks noGrp="1"/>
          </p:cNvSpPr>
          <p:nvPr>
            <p:ph idx="1"/>
          </p:nvPr>
        </p:nvSpPr>
        <p:spPr>
          <a:xfrm>
            <a:off x="838200" y="1045029"/>
            <a:ext cx="10515600" cy="5669280"/>
          </a:xfrm>
        </p:spPr>
        <p:txBody>
          <a:bodyPr>
            <a:normAutofit fontScale="77500" lnSpcReduction="20000"/>
          </a:bodyPr>
          <a:lstStyle/>
          <a:p>
            <a:r>
              <a:rPr lang="en-US" sz="3200" dirty="0" smtClean="0">
                <a:solidFill>
                  <a:schemeClr val="bg1"/>
                </a:solidFill>
              </a:rPr>
              <a:t>Outliers</a:t>
            </a:r>
          </a:p>
          <a:p>
            <a:pPr lvl="1"/>
            <a:r>
              <a:rPr lang="en-US" sz="2900" dirty="0" smtClean="0">
                <a:solidFill>
                  <a:schemeClr val="bg1"/>
                </a:solidFill>
              </a:rPr>
              <a:t>Different from normal data</a:t>
            </a:r>
          </a:p>
          <a:p>
            <a:pPr lvl="1"/>
            <a:r>
              <a:rPr lang="en-US" sz="2900" dirty="0" smtClean="0">
                <a:solidFill>
                  <a:schemeClr val="bg1"/>
                </a:solidFill>
              </a:rPr>
              <a:t>Either very low or very high from average behavior of that variable</a:t>
            </a:r>
          </a:p>
          <a:p>
            <a:pPr lvl="1"/>
            <a:endParaRPr lang="en-US" dirty="0">
              <a:solidFill>
                <a:schemeClr val="bg1"/>
              </a:solidFill>
            </a:endParaRPr>
          </a:p>
          <a:p>
            <a:r>
              <a:rPr lang="en-US" sz="3200" dirty="0" smtClean="0">
                <a:solidFill>
                  <a:schemeClr val="bg1"/>
                </a:solidFill>
              </a:rPr>
              <a:t>Source</a:t>
            </a:r>
          </a:p>
          <a:p>
            <a:pPr lvl="1"/>
            <a:r>
              <a:rPr lang="en-US" sz="2900" dirty="0" smtClean="0">
                <a:solidFill>
                  <a:schemeClr val="bg1"/>
                </a:solidFill>
              </a:rPr>
              <a:t>Data Entry</a:t>
            </a:r>
          </a:p>
          <a:p>
            <a:pPr lvl="1"/>
            <a:r>
              <a:rPr lang="en-US" sz="2900" dirty="0" smtClean="0">
                <a:solidFill>
                  <a:schemeClr val="bg1"/>
                </a:solidFill>
              </a:rPr>
              <a:t>Natural</a:t>
            </a:r>
          </a:p>
          <a:p>
            <a:pPr lvl="1"/>
            <a:r>
              <a:rPr lang="en-US" sz="2900" dirty="0" smtClean="0">
                <a:solidFill>
                  <a:schemeClr val="bg1"/>
                </a:solidFill>
              </a:rPr>
              <a:t>Exception</a:t>
            </a:r>
          </a:p>
          <a:p>
            <a:pPr lvl="1"/>
            <a:endParaRPr lang="en-US" dirty="0">
              <a:solidFill>
                <a:schemeClr val="bg1"/>
              </a:solidFill>
            </a:endParaRPr>
          </a:p>
          <a:p>
            <a:r>
              <a:rPr lang="en-US" sz="3200" dirty="0" smtClean="0">
                <a:solidFill>
                  <a:schemeClr val="bg1"/>
                </a:solidFill>
              </a:rPr>
              <a:t>Issue</a:t>
            </a:r>
          </a:p>
          <a:p>
            <a:pPr lvl="1"/>
            <a:r>
              <a:rPr lang="en-US" sz="2800" dirty="0">
                <a:solidFill>
                  <a:schemeClr val="bg1"/>
                </a:solidFill>
              </a:rPr>
              <a:t>Biased analysis</a:t>
            </a:r>
          </a:p>
          <a:p>
            <a:pPr lvl="1"/>
            <a:endParaRPr lang="en-US" dirty="0">
              <a:solidFill>
                <a:schemeClr val="bg1"/>
              </a:solidFill>
            </a:endParaRPr>
          </a:p>
          <a:p>
            <a:r>
              <a:rPr lang="en-US" sz="3200" dirty="0" smtClean="0">
                <a:solidFill>
                  <a:schemeClr val="bg1"/>
                </a:solidFill>
              </a:rPr>
              <a:t>Solution</a:t>
            </a:r>
          </a:p>
          <a:p>
            <a:pPr lvl="1"/>
            <a:r>
              <a:rPr lang="en-US" sz="2800" dirty="0">
                <a:solidFill>
                  <a:schemeClr val="bg1"/>
                </a:solidFill>
              </a:rPr>
              <a:t>Removal</a:t>
            </a:r>
          </a:p>
          <a:p>
            <a:pPr lvl="1"/>
            <a:r>
              <a:rPr lang="en-US" sz="2800" dirty="0">
                <a:solidFill>
                  <a:schemeClr val="bg1"/>
                </a:solidFill>
              </a:rPr>
              <a:t>Transformation</a:t>
            </a:r>
          </a:p>
          <a:p>
            <a:pPr lvl="1"/>
            <a:r>
              <a:rPr lang="en-US" sz="2800" dirty="0">
                <a:solidFill>
                  <a:schemeClr val="bg1"/>
                </a:solidFill>
              </a:rPr>
              <a:t>Binning</a:t>
            </a:r>
          </a:p>
          <a:p>
            <a:pPr lvl="1"/>
            <a:r>
              <a:rPr lang="en-US" sz="2800" dirty="0">
                <a:solidFill>
                  <a:schemeClr val="bg1"/>
                </a:solidFill>
              </a:rPr>
              <a:t>Imputation</a:t>
            </a:r>
          </a:p>
          <a:p>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937" y="2364488"/>
            <a:ext cx="5746140" cy="3579112"/>
          </a:xfrm>
          <a:prstGeom prst="rect">
            <a:avLst/>
          </a:prstGeom>
        </p:spPr>
      </p:pic>
    </p:spTree>
    <p:extLst>
      <p:ext uri="{BB962C8B-B14F-4D97-AF65-F5344CB8AC3E}">
        <p14:creationId xmlns:p14="http://schemas.microsoft.com/office/powerpoint/2010/main" val="41222639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Categorical Features/Data</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0606" y="1690688"/>
            <a:ext cx="8765177" cy="5010557"/>
          </a:xfrm>
        </p:spPr>
      </p:pic>
      <p:sp>
        <p:nvSpPr>
          <p:cNvPr id="5" name="TextBox 4"/>
          <p:cNvSpPr txBox="1"/>
          <p:nvPr/>
        </p:nvSpPr>
        <p:spPr>
          <a:xfrm rot="373320">
            <a:off x="8500146" y="3818912"/>
            <a:ext cx="1503632" cy="830997"/>
          </a:xfrm>
          <a:prstGeom prst="rect">
            <a:avLst/>
          </a:prstGeom>
          <a:noFill/>
        </p:spPr>
        <p:txBody>
          <a:bodyPr wrap="square" rtlCol="0">
            <a:spAutoFit/>
          </a:bodyPr>
          <a:lstStyle/>
          <a:p>
            <a:r>
              <a:rPr lang="en-US" sz="2400" dirty="0" smtClean="0">
                <a:solidFill>
                  <a:srgbClr val="FF0000"/>
                </a:solidFill>
              </a:rPr>
              <a:t>One Hot Encoding</a:t>
            </a:r>
            <a:endParaRPr lang="en-US" sz="2400" dirty="0">
              <a:solidFill>
                <a:srgbClr val="FF0000"/>
              </a:solidFill>
            </a:endParaRPr>
          </a:p>
        </p:txBody>
      </p:sp>
      <p:sp>
        <p:nvSpPr>
          <p:cNvPr id="7" name="Bent Arrow 6"/>
          <p:cNvSpPr/>
          <p:nvPr/>
        </p:nvSpPr>
        <p:spPr>
          <a:xfrm>
            <a:off x="7451524" y="4297680"/>
            <a:ext cx="1008017" cy="1345474"/>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74585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Feature Engineering</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Addition of new features/columns for better prediction</a:t>
            </a:r>
          </a:p>
          <a:p>
            <a:r>
              <a:rPr lang="en-US" dirty="0" smtClean="0">
                <a:solidFill>
                  <a:schemeClr val="bg1"/>
                </a:solidFill>
              </a:rPr>
              <a:t>Transforming data to better representative features</a:t>
            </a:r>
          </a:p>
          <a:p>
            <a:r>
              <a:rPr lang="en-US" dirty="0" smtClean="0">
                <a:solidFill>
                  <a:schemeClr val="bg1"/>
                </a:solidFill>
              </a:rPr>
              <a:t>It needs great domain expertise to create new features</a:t>
            </a:r>
          </a:p>
          <a:p>
            <a:r>
              <a:rPr lang="en-US" dirty="0" smtClean="0">
                <a:solidFill>
                  <a:schemeClr val="bg1"/>
                </a:solidFill>
              </a:rPr>
              <a:t>It needs very depth insight of data to create new </a:t>
            </a:r>
            <a:r>
              <a:rPr lang="en-US" dirty="0" err="1" smtClean="0">
                <a:solidFill>
                  <a:schemeClr val="bg1"/>
                </a:solidFill>
              </a:rPr>
              <a:t>featurs</a:t>
            </a:r>
            <a:endParaRPr lang="en-US" dirty="0" smtClean="0">
              <a:solidFill>
                <a:schemeClr val="bg1"/>
              </a:solidFill>
            </a:endParaRPr>
          </a:p>
          <a:p>
            <a:r>
              <a:rPr lang="en-US" dirty="0" smtClean="0">
                <a:solidFill>
                  <a:schemeClr val="bg1"/>
                </a:solidFill>
              </a:rPr>
              <a:t>Don’t create new features as it can back fire, if you inserted correlated feature.</a:t>
            </a:r>
          </a:p>
          <a:p>
            <a:endParaRPr lang="en-US" dirty="0"/>
          </a:p>
        </p:txBody>
      </p:sp>
    </p:spTree>
    <p:extLst>
      <p:ext uri="{BB962C8B-B14F-4D97-AF65-F5344CB8AC3E}">
        <p14:creationId xmlns:p14="http://schemas.microsoft.com/office/powerpoint/2010/main" val="25033147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Feature Normalization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Features can be normalized in </a:t>
            </a:r>
          </a:p>
          <a:p>
            <a:pPr marL="0" indent="0">
              <a:buNone/>
            </a:pPr>
            <a:r>
              <a:rPr lang="en-US" dirty="0">
                <a:solidFill>
                  <a:schemeClr val="bg1"/>
                </a:solidFill>
              </a:rPr>
              <a:t> </a:t>
            </a:r>
            <a:r>
              <a:rPr lang="en-US" dirty="0" smtClean="0">
                <a:solidFill>
                  <a:schemeClr val="bg1"/>
                </a:solidFill>
              </a:rPr>
              <a:t>  mentioned two ways.</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3154" y="1825625"/>
            <a:ext cx="6335486" cy="43513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99954"/>
            <a:ext cx="5510026" cy="3277009"/>
          </a:xfrm>
          <a:prstGeom prst="rect">
            <a:avLst/>
          </a:prstGeom>
        </p:spPr>
      </p:pic>
    </p:spTree>
    <p:extLst>
      <p:ext uri="{BB962C8B-B14F-4D97-AF65-F5344CB8AC3E}">
        <p14:creationId xmlns:p14="http://schemas.microsoft.com/office/powerpoint/2010/main" val="7684644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Algorithms</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Logistic Classifier</a:t>
            </a:r>
          </a:p>
          <a:p>
            <a:r>
              <a:rPr lang="en-US" dirty="0" smtClean="0">
                <a:solidFill>
                  <a:schemeClr val="bg1"/>
                </a:solidFill>
              </a:rPr>
              <a:t>K  Nearest Neighbors Classifier</a:t>
            </a:r>
          </a:p>
          <a:p>
            <a:r>
              <a:rPr lang="en-US" dirty="0" smtClean="0">
                <a:solidFill>
                  <a:schemeClr val="bg1"/>
                </a:solidFill>
              </a:rPr>
              <a:t>Random Forest Classifier</a:t>
            </a:r>
          </a:p>
          <a:p>
            <a:r>
              <a:rPr lang="en-US" dirty="0" smtClean="0">
                <a:solidFill>
                  <a:schemeClr val="bg1"/>
                </a:solidFill>
              </a:rPr>
              <a:t>Naive Bayes Classifier</a:t>
            </a:r>
          </a:p>
          <a:p>
            <a:r>
              <a:rPr lang="en-US" dirty="0" smtClean="0">
                <a:solidFill>
                  <a:schemeClr val="bg1"/>
                </a:solidFill>
              </a:rPr>
              <a:t>Support Vector Machine Classifier</a:t>
            </a:r>
          </a:p>
          <a:p>
            <a:r>
              <a:rPr lang="en-US" dirty="0" smtClean="0">
                <a:solidFill>
                  <a:schemeClr val="bg1"/>
                </a:solidFill>
              </a:rPr>
              <a:t>XG Boost Classifier</a:t>
            </a:r>
          </a:p>
          <a:p>
            <a:r>
              <a:rPr lang="en-US" dirty="0" err="1" smtClean="0">
                <a:solidFill>
                  <a:schemeClr val="bg1"/>
                </a:solidFill>
              </a:rPr>
              <a:t>CatBoost</a:t>
            </a:r>
            <a:r>
              <a:rPr lang="en-US" dirty="0" smtClean="0">
                <a:solidFill>
                  <a:schemeClr val="bg1"/>
                </a:solidFill>
              </a:rPr>
              <a:t> Classifier</a:t>
            </a:r>
            <a:endParaRPr lang="en-US" dirty="0">
              <a:solidFill>
                <a:schemeClr val="bg1"/>
              </a:solidFill>
            </a:endParaRPr>
          </a:p>
        </p:txBody>
      </p:sp>
    </p:spTree>
    <p:extLst>
      <p:ext uri="{BB962C8B-B14F-4D97-AF65-F5344CB8AC3E}">
        <p14:creationId xmlns:p14="http://schemas.microsoft.com/office/powerpoint/2010/main" val="6060679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Cross Validation</a:t>
            </a:r>
            <a:endParaRPr lang="en-US" b="1" dirty="0">
              <a:solidFill>
                <a:schemeClr val="bg1"/>
              </a:solidFill>
            </a:endParaRPr>
          </a:p>
        </p:txBody>
      </p:sp>
      <p:sp>
        <p:nvSpPr>
          <p:cNvPr id="3" name="Content Placeholder 2"/>
          <p:cNvSpPr>
            <a:spLocks noGrp="1"/>
          </p:cNvSpPr>
          <p:nvPr>
            <p:ph idx="1"/>
          </p:nvPr>
        </p:nvSpPr>
        <p:spPr/>
        <p:txBody>
          <a:bodyPr/>
          <a:lstStyle/>
          <a:p>
            <a:r>
              <a:rPr lang="en-US" b="1" dirty="0">
                <a:solidFill>
                  <a:schemeClr val="bg1"/>
                </a:solidFill>
              </a:rPr>
              <a:t>Cross</a:t>
            </a:r>
            <a:r>
              <a:rPr lang="en-US" dirty="0">
                <a:solidFill>
                  <a:schemeClr val="bg1"/>
                </a:solidFill>
              </a:rPr>
              <a:t>-</a:t>
            </a:r>
            <a:r>
              <a:rPr lang="en-US" b="1" dirty="0">
                <a:solidFill>
                  <a:schemeClr val="bg1"/>
                </a:solidFill>
              </a:rPr>
              <a:t>validation</a:t>
            </a:r>
            <a:r>
              <a:rPr lang="en-US" dirty="0">
                <a:solidFill>
                  <a:schemeClr val="bg1"/>
                </a:solidFill>
              </a:rPr>
              <a:t> is a technique for evaluating ML models by training several ML models on subsets of the available input data and evaluating them on the complementary subset of the </a:t>
            </a:r>
            <a:r>
              <a:rPr lang="en-US" dirty="0" smtClean="0">
                <a:solidFill>
                  <a:schemeClr val="bg1"/>
                </a:solidFill>
              </a:rPr>
              <a:t>data</a:t>
            </a:r>
          </a:p>
          <a:p>
            <a:pPr marL="0" indent="0">
              <a:buNone/>
            </a:pPr>
            <a:endParaRPr lang="en-US" dirty="0">
              <a:solidFill>
                <a:schemeClr val="bg1"/>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213462"/>
            <a:ext cx="10722429" cy="3200401"/>
          </a:xfrm>
          <a:prstGeom prst="rect">
            <a:avLst/>
          </a:prstGeom>
        </p:spPr>
      </p:pic>
    </p:spTree>
    <p:extLst>
      <p:ext uri="{BB962C8B-B14F-4D97-AF65-F5344CB8AC3E}">
        <p14:creationId xmlns:p14="http://schemas.microsoft.com/office/powerpoint/2010/main" val="933698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K Fold Cross Validation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This algorithm splits data in K folds.</a:t>
            </a:r>
          </a:p>
          <a:p>
            <a:r>
              <a:rPr lang="en-US" dirty="0" smtClean="0">
                <a:solidFill>
                  <a:schemeClr val="bg1"/>
                </a:solidFill>
              </a:rPr>
              <a:t>Training is done on for every sets of data.</a:t>
            </a:r>
          </a:p>
          <a:p>
            <a:r>
              <a:rPr lang="en-US" dirty="0" smtClean="0">
                <a:solidFill>
                  <a:schemeClr val="bg1"/>
                </a:solidFill>
              </a:rPr>
              <a:t>Mean of all validation gives more accurate measurement.</a:t>
            </a:r>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03" y="3370216"/>
            <a:ext cx="10215154" cy="3301223"/>
          </a:xfrm>
          <a:prstGeom prst="rect">
            <a:avLst/>
          </a:prstGeom>
        </p:spPr>
      </p:pic>
    </p:spTree>
    <p:extLst>
      <p:ext uri="{BB962C8B-B14F-4D97-AF65-F5344CB8AC3E}">
        <p14:creationId xmlns:p14="http://schemas.microsoft.com/office/powerpoint/2010/main" val="6927847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Metrics</a:t>
            </a:r>
            <a:endParaRPr lang="en-US"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0118" y="3692723"/>
            <a:ext cx="3498669" cy="311467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824" y="3692723"/>
            <a:ext cx="3735976" cy="311467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023" y="1226374"/>
            <a:ext cx="6165668" cy="2466349"/>
          </a:xfrm>
          <a:prstGeom prst="rect">
            <a:avLst/>
          </a:prstGeom>
        </p:spPr>
      </p:pic>
      <p:sp>
        <p:nvSpPr>
          <p:cNvPr id="6" name="TextBox 5"/>
          <p:cNvSpPr txBox="1"/>
          <p:nvPr/>
        </p:nvSpPr>
        <p:spPr>
          <a:xfrm>
            <a:off x="5028787" y="3879669"/>
            <a:ext cx="2589037" cy="2862322"/>
          </a:xfrm>
          <a:prstGeom prst="rect">
            <a:avLst/>
          </a:prstGeom>
          <a:noFill/>
        </p:spPr>
        <p:txBody>
          <a:bodyPr wrap="square" rtlCol="0">
            <a:spAutoFit/>
          </a:bodyPr>
          <a:lstStyle/>
          <a:p>
            <a:r>
              <a:rPr lang="en-US" sz="2000" dirty="0" smtClean="0">
                <a:solidFill>
                  <a:schemeClr val="bg1"/>
                </a:solidFill>
              </a:rPr>
              <a:t>These are metrics which rate our model. Using these we can come to conclusion either we need more tuning or we have reached threshold and is it good enough to deploy in production.</a:t>
            </a:r>
          </a:p>
        </p:txBody>
      </p:sp>
    </p:spTree>
    <p:extLst>
      <p:ext uri="{BB962C8B-B14F-4D97-AF65-F5344CB8AC3E}">
        <p14:creationId xmlns:p14="http://schemas.microsoft.com/office/powerpoint/2010/main" val="18097252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Under Fitting vs Over Fitting</a:t>
            </a:r>
            <a:endParaRPr lang="en-US" b="1" dirty="0">
              <a:solidFill>
                <a:schemeClr val="bg1"/>
              </a:solidFill>
            </a:endParaRP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617" y="2067449"/>
            <a:ext cx="7955280" cy="4109514"/>
          </a:xfrm>
          <a:prstGeom prst="rect">
            <a:avLst/>
          </a:prstGeom>
        </p:spPr>
      </p:pic>
    </p:spTree>
    <p:extLst>
      <p:ext uri="{BB962C8B-B14F-4D97-AF65-F5344CB8AC3E}">
        <p14:creationId xmlns:p14="http://schemas.microsoft.com/office/powerpoint/2010/main" val="13704668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Regularization</a:t>
            </a:r>
            <a:endParaRPr lang="en-US" b="1" dirty="0">
              <a:solidFill>
                <a:schemeClr val="bg1"/>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538" y="2076993"/>
            <a:ext cx="9348206" cy="3971110"/>
          </a:xfrm>
        </p:spPr>
      </p:pic>
    </p:spTree>
    <p:extLst>
      <p:ext uri="{BB962C8B-B14F-4D97-AF65-F5344CB8AC3E}">
        <p14:creationId xmlns:p14="http://schemas.microsoft.com/office/powerpoint/2010/main" val="2306902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Data: The Driving Force</a:t>
            </a:r>
            <a:endParaRPr lang="en-US" b="1" dirty="0">
              <a:solidFill>
                <a:schemeClr val="bg1"/>
              </a:solidFill>
            </a:endParaRPr>
          </a:p>
        </p:txBody>
      </p:sp>
      <p:sp>
        <p:nvSpPr>
          <p:cNvPr id="3" name="Content Placeholder 2"/>
          <p:cNvSpPr>
            <a:spLocks noGrp="1"/>
          </p:cNvSpPr>
          <p:nvPr>
            <p:ph idx="1"/>
          </p:nvPr>
        </p:nvSpPr>
        <p:spPr/>
        <p:txBody>
          <a:bodyPr/>
          <a:lstStyle/>
          <a:p>
            <a:r>
              <a:rPr lang="en-IN" dirty="0">
                <a:solidFill>
                  <a:schemeClr val="bg1"/>
                </a:solidFill>
              </a:rPr>
              <a:t>130 </a:t>
            </a:r>
            <a:r>
              <a:rPr lang="en-IN" dirty="0" err="1">
                <a:solidFill>
                  <a:schemeClr val="bg1"/>
                </a:solidFill>
              </a:rPr>
              <a:t>Exabytes</a:t>
            </a:r>
            <a:r>
              <a:rPr lang="en-IN" dirty="0">
                <a:solidFill>
                  <a:schemeClr val="bg1"/>
                </a:solidFill>
              </a:rPr>
              <a:t> till </a:t>
            </a:r>
            <a:r>
              <a:rPr lang="en-IN" dirty="0" smtClean="0">
                <a:solidFill>
                  <a:schemeClr val="bg1"/>
                </a:solidFill>
              </a:rPr>
              <a:t>2005</a:t>
            </a:r>
            <a:endParaRPr lang="en-IN" dirty="0">
              <a:solidFill>
                <a:schemeClr val="bg1"/>
              </a:solidFill>
            </a:endParaRPr>
          </a:p>
          <a:p>
            <a:r>
              <a:rPr lang="en-IN" dirty="0">
                <a:solidFill>
                  <a:schemeClr val="bg1"/>
                </a:solidFill>
              </a:rPr>
              <a:t>1200 </a:t>
            </a:r>
            <a:r>
              <a:rPr lang="en-IN" dirty="0" err="1" smtClean="0">
                <a:solidFill>
                  <a:schemeClr val="bg1"/>
                </a:solidFill>
              </a:rPr>
              <a:t>ExaBytes</a:t>
            </a:r>
            <a:r>
              <a:rPr lang="en-IN" dirty="0" smtClean="0">
                <a:solidFill>
                  <a:schemeClr val="bg1"/>
                </a:solidFill>
              </a:rPr>
              <a:t> </a:t>
            </a:r>
            <a:r>
              <a:rPr lang="en-IN" dirty="0">
                <a:solidFill>
                  <a:schemeClr val="bg1"/>
                </a:solidFill>
              </a:rPr>
              <a:t>till 2010</a:t>
            </a:r>
          </a:p>
          <a:p>
            <a:r>
              <a:rPr lang="en-IN" dirty="0">
                <a:solidFill>
                  <a:schemeClr val="bg1"/>
                </a:solidFill>
              </a:rPr>
              <a:t>7900 </a:t>
            </a:r>
            <a:r>
              <a:rPr lang="en-IN" dirty="0" err="1" smtClean="0">
                <a:solidFill>
                  <a:schemeClr val="bg1"/>
                </a:solidFill>
              </a:rPr>
              <a:t>ExaBytes</a:t>
            </a:r>
            <a:r>
              <a:rPr lang="en-IN" dirty="0" smtClean="0">
                <a:solidFill>
                  <a:schemeClr val="bg1"/>
                </a:solidFill>
              </a:rPr>
              <a:t> </a:t>
            </a:r>
            <a:r>
              <a:rPr lang="en-IN" dirty="0">
                <a:solidFill>
                  <a:schemeClr val="bg1"/>
                </a:solidFill>
              </a:rPr>
              <a:t>till 2015</a:t>
            </a:r>
          </a:p>
          <a:p>
            <a:r>
              <a:rPr lang="en-IN" dirty="0">
                <a:solidFill>
                  <a:schemeClr val="bg1"/>
                </a:solidFill>
              </a:rPr>
              <a:t>40900 </a:t>
            </a:r>
            <a:r>
              <a:rPr lang="en-IN" dirty="0" err="1" smtClean="0">
                <a:solidFill>
                  <a:schemeClr val="bg1"/>
                </a:solidFill>
              </a:rPr>
              <a:t>ExaBytes</a:t>
            </a:r>
            <a:r>
              <a:rPr lang="en-IN" dirty="0" smtClean="0">
                <a:solidFill>
                  <a:schemeClr val="bg1"/>
                </a:solidFill>
              </a:rPr>
              <a:t> </a:t>
            </a:r>
            <a:r>
              <a:rPr lang="en-IN" dirty="0">
                <a:solidFill>
                  <a:schemeClr val="bg1"/>
                </a:solidFill>
              </a:rPr>
              <a:t>till 2020</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508" y="1496042"/>
            <a:ext cx="6301599" cy="4680921"/>
          </a:xfrm>
          <a:prstGeom prst="rect">
            <a:avLst/>
          </a:prstGeom>
        </p:spPr>
      </p:pic>
    </p:spTree>
    <p:extLst>
      <p:ext uri="{BB962C8B-B14F-4D97-AF65-F5344CB8AC3E}">
        <p14:creationId xmlns:p14="http://schemas.microsoft.com/office/powerpoint/2010/main" val="15222840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Hyper parameter Tuning</a:t>
            </a:r>
            <a:endParaRPr lang="en-US" b="1" dirty="0">
              <a:solidFill>
                <a:schemeClr val="bg1"/>
              </a:solidFill>
            </a:endParaRPr>
          </a:p>
        </p:txBody>
      </p:sp>
      <p:sp>
        <p:nvSpPr>
          <p:cNvPr id="3" name="Content Placeholder 2"/>
          <p:cNvSpPr>
            <a:spLocks noGrp="1"/>
          </p:cNvSpPr>
          <p:nvPr>
            <p:ph idx="1"/>
          </p:nvPr>
        </p:nvSpPr>
        <p:spPr>
          <a:xfrm>
            <a:off x="838200" y="1825624"/>
            <a:ext cx="10515600" cy="10110465"/>
          </a:xfrm>
        </p:spPr>
        <p:txBody>
          <a:bodyPr/>
          <a:lstStyle/>
          <a:p>
            <a:r>
              <a:rPr lang="en-US" dirty="0" smtClean="0">
                <a:solidFill>
                  <a:schemeClr val="bg1"/>
                </a:solidFill>
              </a:rPr>
              <a:t>After processing all steps and selecting the model there is a scope of tuning your model a bit more.</a:t>
            </a:r>
          </a:p>
          <a:p>
            <a:r>
              <a:rPr lang="en-US" dirty="0" smtClean="0">
                <a:solidFill>
                  <a:schemeClr val="bg1"/>
                </a:solidFill>
              </a:rPr>
              <a:t>It can be done by tuning the parameters which we </a:t>
            </a:r>
            <a:r>
              <a:rPr lang="en-US" dirty="0" err="1" smtClean="0">
                <a:solidFill>
                  <a:schemeClr val="bg1"/>
                </a:solidFill>
              </a:rPr>
              <a:t>paas</a:t>
            </a:r>
            <a:r>
              <a:rPr lang="en-US" dirty="0" smtClean="0">
                <a:solidFill>
                  <a:schemeClr val="bg1"/>
                </a:solidFill>
              </a:rPr>
              <a:t> to the model.</a:t>
            </a:r>
          </a:p>
          <a:p>
            <a:endParaRPr lang="en-US" dirty="0" smtClean="0">
              <a:solidFill>
                <a:schemeClr val="bg1"/>
              </a:solidFill>
            </a:endParaRPr>
          </a:p>
          <a:p>
            <a:endParaRPr lang="en-US" dirty="0" smtClean="0">
              <a:solidFill>
                <a:schemeClr val="bg1"/>
              </a:solidFill>
            </a:endParaRPr>
          </a:p>
          <a:p>
            <a:r>
              <a:rPr lang="en-US" dirty="0" err="1" smtClean="0">
                <a:solidFill>
                  <a:schemeClr val="bg1"/>
                </a:solidFill>
              </a:rPr>
              <a:t>LogisticRegression</a:t>
            </a:r>
            <a:r>
              <a:rPr lang="en-US" dirty="0" smtClean="0">
                <a:solidFill>
                  <a:schemeClr val="bg1"/>
                </a:solidFill>
              </a:rPr>
              <a:t>(</a:t>
            </a:r>
            <a:r>
              <a:rPr lang="en-US" b="1" dirty="0" smtClean="0">
                <a:solidFill>
                  <a:schemeClr val="accent2">
                    <a:lumMod val="75000"/>
                  </a:schemeClr>
                </a:solidFill>
              </a:rPr>
              <a:t>C=1.0</a:t>
            </a:r>
            <a:r>
              <a:rPr lang="en-US" dirty="0">
                <a:solidFill>
                  <a:schemeClr val="bg1"/>
                </a:solidFill>
              </a:rPr>
              <a:t>, </a:t>
            </a:r>
            <a:r>
              <a:rPr lang="en-US" dirty="0" err="1">
                <a:solidFill>
                  <a:schemeClr val="bg1"/>
                </a:solidFill>
              </a:rPr>
              <a:t>class_weight</a:t>
            </a:r>
            <a:r>
              <a:rPr lang="en-US" dirty="0">
                <a:solidFill>
                  <a:schemeClr val="bg1"/>
                </a:solidFill>
              </a:rPr>
              <a:t>=None, dual=False, </a:t>
            </a:r>
            <a:r>
              <a:rPr lang="en-US" dirty="0" err="1" smtClean="0">
                <a:solidFill>
                  <a:schemeClr val="bg1"/>
                </a:solidFill>
              </a:rPr>
              <a:t>fit_intercept</a:t>
            </a:r>
            <a:r>
              <a:rPr lang="en-US" dirty="0" smtClean="0">
                <a:solidFill>
                  <a:schemeClr val="bg1"/>
                </a:solidFill>
              </a:rPr>
              <a:t>=</a:t>
            </a:r>
            <a:r>
              <a:rPr lang="en-US" dirty="0" err="1" smtClean="0">
                <a:solidFill>
                  <a:schemeClr val="bg1"/>
                </a:solidFill>
              </a:rPr>
              <a:t>True,intercept_scaling</a:t>
            </a:r>
            <a:r>
              <a:rPr lang="en-US" dirty="0" smtClean="0">
                <a:solidFill>
                  <a:schemeClr val="bg1"/>
                </a:solidFill>
              </a:rPr>
              <a:t>=1</a:t>
            </a:r>
            <a:r>
              <a:rPr lang="en-US" dirty="0">
                <a:solidFill>
                  <a:schemeClr val="bg1"/>
                </a:solidFill>
              </a:rPr>
              <a:t>, </a:t>
            </a:r>
            <a:r>
              <a:rPr lang="en-US" dirty="0" err="1">
                <a:solidFill>
                  <a:schemeClr val="bg1"/>
                </a:solidFill>
              </a:rPr>
              <a:t>max_iter</a:t>
            </a:r>
            <a:r>
              <a:rPr lang="en-US" dirty="0">
                <a:solidFill>
                  <a:schemeClr val="bg1"/>
                </a:solidFill>
              </a:rPr>
              <a:t>=100, </a:t>
            </a:r>
            <a:r>
              <a:rPr lang="en-US" dirty="0" err="1">
                <a:solidFill>
                  <a:schemeClr val="bg1"/>
                </a:solidFill>
              </a:rPr>
              <a:t>multi_class</a:t>
            </a:r>
            <a:r>
              <a:rPr lang="en-US" dirty="0">
                <a:solidFill>
                  <a:schemeClr val="bg1"/>
                </a:solidFill>
              </a:rPr>
              <a:t>='</a:t>
            </a:r>
            <a:r>
              <a:rPr lang="en-US" dirty="0" err="1">
                <a:solidFill>
                  <a:schemeClr val="bg1"/>
                </a:solidFill>
              </a:rPr>
              <a:t>ovr</a:t>
            </a:r>
            <a:r>
              <a:rPr lang="en-US" dirty="0">
                <a:solidFill>
                  <a:schemeClr val="bg1"/>
                </a:solidFill>
              </a:rPr>
              <a:t>', </a:t>
            </a:r>
            <a:r>
              <a:rPr lang="en-US" dirty="0" err="1" smtClean="0">
                <a:solidFill>
                  <a:schemeClr val="bg1"/>
                </a:solidFill>
              </a:rPr>
              <a:t>n_jobs</a:t>
            </a:r>
            <a:r>
              <a:rPr lang="en-US" dirty="0" smtClean="0">
                <a:solidFill>
                  <a:schemeClr val="bg1"/>
                </a:solidFill>
              </a:rPr>
              <a:t>=1,penalty</a:t>
            </a:r>
            <a:r>
              <a:rPr lang="en-US" dirty="0">
                <a:solidFill>
                  <a:schemeClr val="bg1"/>
                </a:solidFill>
              </a:rPr>
              <a:t>='l2', </a:t>
            </a:r>
            <a:r>
              <a:rPr lang="en-US" dirty="0" err="1">
                <a:solidFill>
                  <a:schemeClr val="bg1"/>
                </a:solidFill>
              </a:rPr>
              <a:t>random_state</a:t>
            </a:r>
            <a:r>
              <a:rPr lang="en-US" dirty="0">
                <a:solidFill>
                  <a:schemeClr val="bg1"/>
                </a:solidFill>
              </a:rPr>
              <a:t>=None, solver='</a:t>
            </a:r>
            <a:r>
              <a:rPr lang="en-US" dirty="0" err="1">
                <a:solidFill>
                  <a:schemeClr val="bg1"/>
                </a:solidFill>
              </a:rPr>
              <a:t>liblinear</a:t>
            </a:r>
            <a:r>
              <a:rPr lang="en-US" dirty="0">
                <a:solidFill>
                  <a:schemeClr val="bg1"/>
                </a:solidFill>
              </a:rPr>
              <a:t>', </a:t>
            </a:r>
            <a:r>
              <a:rPr lang="en-US" dirty="0" err="1" smtClean="0">
                <a:solidFill>
                  <a:schemeClr val="bg1"/>
                </a:solidFill>
              </a:rPr>
              <a:t>tol</a:t>
            </a:r>
            <a:r>
              <a:rPr lang="en-US" dirty="0" smtClean="0">
                <a:solidFill>
                  <a:schemeClr val="bg1"/>
                </a:solidFill>
              </a:rPr>
              <a:t>=0.0001,verbose=0</a:t>
            </a:r>
            <a:r>
              <a:rPr lang="en-US" dirty="0">
                <a:solidFill>
                  <a:schemeClr val="bg1"/>
                </a:solidFill>
              </a:rPr>
              <a:t>, </a:t>
            </a:r>
            <a:r>
              <a:rPr lang="en-US" dirty="0" err="1">
                <a:solidFill>
                  <a:schemeClr val="bg1"/>
                </a:solidFill>
              </a:rPr>
              <a:t>warm_start</a:t>
            </a:r>
            <a:r>
              <a:rPr lang="en-US" dirty="0">
                <a:solidFill>
                  <a:schemeClr val="bg1"/>
                </a:solidFill>
              </a:rPr>
              <a:t>=False)</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586" y="3163282"/>
            <a:ext cx="3858163" cy="1056022"/>
          </a:xfrm>
          <a:prstGeom prst="rect">
            <a:avLst/>
          </a:prstGeom>
        </p:spPr>
      </p:pic>
      <p:sp>
        <p:nvSpPr>
          <p:cNvPr id="6" name="Bent Arrow 5"/>
          <p:cNvSpPr/>
          <p:nvPr/>
        </p:nvSpPr>
        <p:spPr>
          <a:xfrm>
            <a:off x="4114800" y="3474720"/>
            <a:ext cx="3931786" cy="74458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3349" y="4972296"/>
            <a:ext cx="1546451" cy="362001"/>
          </a:xfrm>
          <a:prstGeom prst="rect">
            <a:avLst/>
          </a:prstGeom>
        </p:spPr>
      </p:pic>
      <p:sp>
        <p:nvSpPr>
          <p:cNvPr id="10" name="Right Brace 9"/>
          <p:cNvSpPr/>
          <p:nvPr/>
        </p:nvSpPr>
        <p:spPr>
          <a:xfrm>
            <a:off x="9737812" y="4349931"/>
            <a:ext cx="725537" cy="1606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0444681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04" y="1384662"/>
            <a:ext cx="9614262" cy="3711993"/>
          </a:xfrm>
          <a:prstGeom prst="rect">
            <a:avLst/>
          </a:prstGeom>
        </p:spPr>
      </p:pic>
    </p:spTree>
    <p:extLst>
      <p:ext uri="{BB962C8B-B14F-4D97-AF65-F5344CB8AC3E}">
        <p14:creationId xmlns:p14="http://schemas.microsoft.com/office/powerpoint/2010/main" val="37361092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634"/>
            <a:ext cx="10515600" cy="1828800"/>
          </a:xfrm>
        </p:spPr>
        <p:txBody>
          <a:bodyPr/>
          <a:lstStyle/>
          <a:p>
            <a:r>
              <a:rPr lang="en-US" dirty="0" smtClean="0"/>
              <a:t>				</a:t>
            </a:r>
            <a:r>
              <a:rPr lang="en-US" b="1" dirty="0" smtClean="0">
                <a:solidFill>
                  <a:schemeClr val="bg1"/>
                </a:solidFill>
              </a:rPr>
              <a:t>THANK YOU!!!</a:t>
            </a:r>
            <a:endParaRPr lang="en-US" b="1" dirty="0">
              <a:solidFill>
                <a:schemeClr val="bg1"/>
              </a:solidFill>
            </a:endParaRPr>
          </a:p>
        </p:txBody>
      </p:sp>
    </p:spTree>
    <p:extLst>
      <p:ext uri="{BB962C8B-B14F-4D97-AF65-F5344CB8AC3E}">
        <p14:creationId xmlns:p14="http://schemas.microsoft.com/office/powerpoint/2010/main" val="34673061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Prerequisites</a:t>
            </a:r>
            <a:endParaRPr lang="en-US" b="1" dirty="0">
              <a:solidFill>
                <a:schemeClr val="bg1"/>
              </a:solidFill>
            </a:endParaRPr>
          </a:p>
        </p:txBody>
      </p:sp>
      <p:sp>
        <p:nvSpPr>
          <p:cNvPr id="3" name="Content Placeholder 2"/>
          <p:cNvSpPr>
            <a:spLocks noGrp="1"/>
          </p:cNvSpPr>
          <p:nvPr>
            <p:ph idx="1"/>
          </p:nvPr>
        </p:nvSpPr>
        <p:spPr>
          <a:xfrm>
            <a:off x="838199" y="1825625"/>
            <a:ext cx="10806113" cy="4351338"/>
          </a:xfrm>
        </p:spPr>
        <p:txBody>
          <a:bodyPr>
            <a:normAutofit/>
          </a:bodyPr>
          <a:lstStyle/>
          <a:p>
            <a:pPr algn="just">
              <a:buFont typeface="Wingdings" panose="05000000000000000000" pitchFamily="2" charset="2"/>
              <a:buChar char="Ø"/>
            </a:pPr>
            <a:r>
              <a:rPr lang="en-US" dirty="0" smtClean="0">
                <a:solidFill>
                  <a:schemeClr val="bg1"/>
                </a:solidFill>
              </a:rPr>
              <a:t>Very basic knowledge of any programing language.</a:t>
            </a:r>
          </a:p>
          <a:p>
            <a:pPr algn="just">
              <a:buFont typeface="Wingdings" panose="05000000000000000000" pitchFamily="2" charset="2"/>
              <a:buChar char="Ø"/>
            </a:pPr>
            <a:r>
              <a:rPr lang="en-US" dirty="0" smtClean="0">
                <a:solidFill>
                  <a:schemeClr val="bg1"/>
                </a:solidFill>
              </a:rPr>
              <a:t>C/</a:t>
            </a:r>
            <a:r>
              <a:rPr lang="en-US" dirty="0">
                <a:solidFill>
                  <a:schemeClr val="bg1"/>
                </a:solidFill>
              </a:rPr>
              <a:t>C</a:t>
            </a:r>
            <a:r>
              <a:rPr lang="en-US" dirty="0" smtClean="0">
                <a:solidFill>
                  <a:schemeClr val="bg1"/>
                </a:solidFill>
              </a:rPr>
              <a:t>++, java or even </a:t>
            </a:r>
            <a:r>
              <a:rPr lang="en-US" dirty="0" err="1" smtClean="0">
                <a:solidFill>
                  <a:schemeClr val="bg1"/>
                </a:solidFill>
              </a:rPr>
              <a:t>pl</a:t>
            </a:r>
            <a:r>
              <a:rPr lang="en-US" dirty="0" smtClean="0">
                <a:solidFill>
                  <a:schemeClr val="bg1"/>
                </a:solidFill>
              </a:rPr>
              <a:t>/</a:t>
            </a:r>
            <a:r>
              <a:rPr lang="en-US" dirty="0" err="1" smtClean="0">
                <a:solidFill>
                  <a:schemeClr val="bg1"/>
                </a:solidFill>
              </a:rPr>
              <a:t>sql</a:t>
            </a:r>
            <a:r>
              <a:rPr lang="en-US" dirty="0" smtClean="0">
                <a:solidFill>
                  <a:schemeClr val="bg1"/>
                </a:solidFill>
              </a:rPr>
              <a:t> will work.</a:t>
            </a:r>
          </a:p>
          <a:p>
            <a:pPr algn="just">
              <a:buFont typeface="Wingdings" panose="05000000000000000000" pitchFamily="2" charset="2"/>
              <a:buChar char="Ø"/>
            </a:pPr>
            <a:r>
              <a:rPr lang="en-US" dirty="0" smtClean="0">
                <a:solidFill>
                  <a:schemeClr val="bg1"/>
                </a:solidFill>
              </a:rPr>
              <a:t>Basic linear algebra(linear equations)</a:t>
            </a:r>
          </a:p>
          <a:p>
            <a:pPr algn="just">
              <a:buFont typeface="Wingdings" panose="05000000000000000000" pitchFamily="2" charset="2"/>
              <a:buChar char="Ø"/>
            </a:pPr>
            <a:r>
              <a:rPr lang="en-US" dirty="0" smtClean="0">
                <a:solidFill>
                  <a:schemeClr val="bg1"/>
                </a:solidFill>
              </a:rPr>
              <a:t>Knowledge of Mathematics of high school level will work.</a:t>
            </a:r>
          </a:p>
          <a:p>
            <a:pPr algn="just">
              <a:buFont typeface="Wingdings" panose="05000000000000000000" pitchFamily="2" charset="2"/>
              <a:buChar char="Ø"/>
            </a:pPr>
            <a:r>
              <a:rPr lang="en-US" dirty="0" smtClean="0">
                <a:solidFill>
                  <a:schemeClr val="bg1"/>
                </a:solidFill>
              </a:rPr>
              <a:t>If you are familiar with python, then great else Don’t worry!</a:t>
            </a:r>
          </a:p>
          <a:p>
            <a:pPr algn="just">
              <a:buFont typeface="Wingdings" panose="05000000000000000000" pitchFamily="2" charset="2"/>
              <a:buChar char="Ø"/>
            </a:pPr>
            <a:r>
              <a:rPr lang="en-US" sz="2700" b="1" u="sng" dirty="0" smtClean="0">
                <a:solidFill>
                  <a:schemeClr val="accent6">
                    <a:lumMod val="50000"/>
                  </a:schemeClr>
                </a:solidFill>
              </a:rPr>
              <a:t>If you are not satisfying any of above criteria, No issues, it will not create any problem in understanding this course but for future you will be needing it!!</a:t>
            </a:r>
          </a:p>
          <a:p>
            <a:pP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986386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Expectation from you after taking this course</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You will apply this understanding in your current project and try to find any pain areas which can be solved using ML.</a:t>
            </a:r>
          </a:p>
          <a:p>
            <a:pPr marL="0" indent="0">
              <a:buNone/>
            </a:pPr>
            <a:endParaRPr lang="en-US" dirty="0" smtClean="0">
              <a:solidFill>
                <a:schemeClr val="bg1"/>
              </a:solidFill>
            </a:endParaRPr>
          </a:p>
          <a:p>
            <a:r>
              <a:rPr lang="en-US" dirty="0" smtClean="0">
                <a:solidFill>
                  <a:schemeClr val="bg1"/>
                </a:solidFill>
              </a:rPr>
              <a:t>You will try more complex problems to dig deeper in this field as it is evolving day by day.</a:t>
            </a:r>
            <a:endParaRPr lang="en-US" dirty="0">
              <a:solidFill>
                <a:schemeClr val="bg1"/>
              </a:solidFill>
            </a:endParaRPr>
          </a:p>
        </p:txBody>
      </p:sp>
    </p:spTree>
    <p:extLst>
      <p:ext uri="{BB962C8B-B14F-4D97-AF65-F5344CB8AC3E}">
        <p14:creationId xmlns:p14="http://schemas.microsoft.com/office/powerpoint/2010/main" val="2439671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r>
              <a:rPr lang="en-US" b="1" dirty="0" smtClean="0">
                <a:solidFill>
                  <a:schemeClr val="bg1"/>
                </a:solidFill>
              </a:rPr>
              <a:t>Course Overview</a:t>
            </a:r>
            <a:endParaRPr lang="en-US" b="1" dirty="0">
              <a:solidFill>
                <a:schemeClr val="bg1"/>
              </a:solidFill>
            </a:endParaRPr>
          </a:p>
        </p:txBody>
      </p:sp>
      <p:sp>
        <p:nvSpPr>
          <p:cNvPr id="3" name="Content Placeholder 2"/>
          <p:cNvSpPr>
            <a:spLocks noGrp="1"/>
          </p:cNvSpPr>
          <p:nvPr>
            <p:ph sz="half" idx="1"/>
          </p:nvPr>
        </p:nvSpPr>
        <p:spPr>
          <a:xfrm>
            <a:off x="838200" y="1149531"/>
            <a:ext cx="5181600" cy="5421086"/>
          </a:xfrm>
        </p:spPr>
        <p:txBody>
          <a:bodyPr>
            <a:normAutofit fontScale="92500" lnSpcReduction="10000"/>
          </a:bodyPr>
          <a:lstStyle/>
          <a:p>
            <a:pPr>
              <a:buFont typeface="Wingdings" panose="05000000000000000000" pitchFamily="2" charset="2"/>
              <a:buChar char="Ø"/>
            </a:pPr>
            <a:r>
              <a:rPr lang="en-US" dirty="0" smtClean="0">
                <a:solidFill>
                  <a:schemeClr val="bg1"/>
                </a:solidFill>
              </a:rPr>
              <a:t>Why Python</a:t>
            </a:r>
          </a:p>
          <a:p>
            <a:pPr>
              <a:buFont typeface="Wingdings" panose="05000000000000000000" pitchFamily="2" charset="2"/>
              <a:buChar char="Ø"/>
            </a:pPr>
            <a:r>
              <a:rPr lang="en-US" dirty="0" smtClean="0">
                <a:solidFill>
                  <a:schemeClr val="bg1"/>
                </a:solidFill>
              </a:rPr>
              <a:t>Tools and installation</a:t>
            </a:r>
          </a:p>
          <a:p>
            <a:pPr>
              <a:buFont typeface="Wingdings" panose="05000000000000000000" pitchFamily="2" charset="2"/>
              <a:buChar char="Ø"/>
            </a:pPr>
            <a:r>
              <a:rPr lang="en-US" dirty="0" smtClean="0">
                <a:solidFill>
                  <a:schemeClr val="bg1"/>
                </a:solidFill>
              </a:rPr>
              <a:t>A Word on </a:t>
            </a:r>
            <a:r>
              <a:rPr lang="en-US" dirty="0" err="1" smtClean="0">
                <a:solidFill>
                  <a:schemeClr val="bg1"/>
                </a:solidFill>
              </a:rPr>
              <a:t>Jupyter</a:t>
            </a:r>
            <a:r>
              <a:rPr lang="en-US" dirty="0" smtClean="0">
                <a:solidFill>
                  <a:schemeClr val="bg1"/>
                </a:solidFill>
              </a:rPr>
              <a:t> Notebook</a:t>
            </a:r>
          </a:p>
          <a:p>
            <a:pPr>
              <a:buFont typeface="Wingdings" panose="05000000000000000000" pitchFamily="2" charset="2"/>
              <a:buChar char="Ø"/>
            </a:pPr>
            <a:r>
              <a:rPr lang="en-US" dirty="0" smtClean="0">
                <a:solidFill>
                  <a:schemeClr val="bg1"/>
                </a:solidFill>
              </a:rPr>
              <a:t>Python</a:t>
            </a:r>
          </a:p>
          <a:p>
            <a:pPr>
              <a:buFont typeface="Wingdings" panose="05000000000000000000" pitchFamily="2" charset="2"/>
              <a:buChar char="Ø"/>
            </a:pPr>
            <a:r>
              <a:rPr lang="en-US" dirty="0" smtClean="0">
                <a:solidFill>
                  <a:schemeClr val="bg1"/>
                </a:solidFill>
              </a:rPr>
              <a:t>Understanding Different Terminologies</a:t>
            </a:r>
          </a:p>
          <a:p>
            <a:pPr>
              <a:buFont typeface="Wingdings" panose="05000000000000000000" pitchFamily="2" charset="2"/>
              <a:buChar char="Ø"/>
            </a:pPr>
            <a:r>
              <a:rPr lang="en-US" dirty="0" smtClean="0">
                <a:solidFill>
                  <a:schemeClr val="bg1"/>
                </a:solidFill>
              </a:rPr>
              <a:t>Machine Learning</a:t>
            </a:r>
          </a:p>
          <a:p>
            <a:pPr>
              <a:buFont typeface="Wingdings" panose="05000000000000000000" pitchFamily="2" charset="2"/>
              <a:buChar char="Ø"/>
            </a:pPr>
            <a:r>
              <a:rPr lang="en-US" dirty="0" smtClean="0">
                <a:solidFill>
                  <a:schemeClr val="bg1"/>
                </a:solidFill>
              </a:rPr>
              <a:t>Types Of Machine Learning</a:t>
            </a:r>
          </a:p>
          <a:p>
            <a:pPr>
              <a:buFont typeface="Wingdings" panose="05000000000000000000" pitchFamily="2" charset="2"/>
              <a:buChar char="Ø"/>
            </a:pPr>
            <a:r>
              <a:rPr lang="en-US" dirty="0" smtClean="0">
                <a:solidFill>
                  <a:schemeClr val="bg1"/>
                </a:solidFill>
              </a:rPr>
              <a:t>Supervised Learning</a:t>
            </a:r>
          </a:p>
          <a:p>
            <a:pPr>
              <a:buFont typeface="Wingdings" panose="05000000000000000000" pitchFamily="2" charset="2"/>
              <a:buChar char="Ø"/>
            </a:pPr>
            <a:r>
              <a:rPr lang="en-US" dirty="0" smtClean="0">
                <a:solidFill>
                  <a:schemeClr val="bg1"/>
                </a:solidFill>
              </a:rPr>
              <a:t>Data Science Project Cycle</a:t>
            </a:r>
          </a:p>
          <a:p>
            <a:pPr>
              <a:buFont typeface="Wingdings" panose="05000000000000000000" pitchFamily="2" charset="2"/>
              <a:buChar char="Ø"/>
            </a:pPr>
            <a:r>
              <a:rPr lang="en-US" dirty="0" smtClean="0">
                <a:solidFill>
                  <a:schemeClr val="bg1"/>
                </a:solidFill>
              </a:rPr>
              <a:t>Data Pre Processing</a:t>
            </a:r>
          </a:p>
          <a:p>
            <a:pPr>
              <a:buFont typeface="Wingdings" panose="05000000000000000000" pitchFamily="2" charset="2"/>
              <a:buChar char="Ø"/>
            </a:pPr>
            <a:r>
              <a:rPr lang="en-US" dirty="0">
                <a:solidFill>
                  <a:schemeClr val="bg1"/>
                </a:solidFill>
              </a:rPr>
              <a:t>Missing Values</a:t>
            </a:r>
          </a:p>
          <a:p>
            <a:pPr>
              <a:buFont typeface="Wingdings" panose="05000000000000000000" pitchFamily="2" charset="2"/>
              <a:buChar char="Ø"/>
            </a:pPr>
            <a:endParaRPr lang="en-US" dirty="0" smtClean="0">
              <a:solidFill>
                <a:schemeClr val="bg1"/>
              </a:solidFill>
            </a:endParaRPr>
          </a:p>
        </p:txBody>
      </p:sp>
      <p:sp>
        <p:nvSpPr>
          <p:cNvPr id="7" name="Content Placeholder 6"/>
          <p:cNvSpPr>
            <a:spLocks noGrp="1"/>
          </p:cNvSpPr>
          <p:nvPr>
            <p:ph sz="half" idx="2"/>
          </p:nvPr>
        </p:nvSpPr>
        <p:spPr>
          <a:xfrm>
            <a:off x="6172200" y="1149531"/>
            <a:ext cx="5181600" cy="5421086"/>
          </a:xfrm>
        </p:spPr>
        <p:txBody>
          <a:bodyPr>
            <a:normAutofit fontScale="92500" lnSpcReduction="10000"/>
          </a:bodyPr>
          <a:lstStyle/>
          <a:p>
            <a:pPr>
              <a:buFont typeface="Wingdings" panose="05000000000000000000" pitchFamily="2" charset="2"/>
              <a:buChar char="Ø"/>
            </a:pPr>
            <a:r>
              <a:rPr lang="en-US" dirty="0">
                <a:solidFill>
                  <a:schemeClr val="bg1"/>
                </a:solidFill>
              </a:rPr>
              <a:t>Outliers</a:t>
            </a:r>
          </a:p>
          <a:p>
            <a:pPr>
              <a:buFont typeface="Wingdings" panose="05000000000000000000" pitchFamily="2" charset="2"/>
              <a:buChar char="Ø"/>
            </a:pPr>
            <a:r>
              <a:rPr lang="en-US" dirty="0">
                <a:solidFill>
                  <a:schemeClr val="bg1"/>
                </a:solidFill>
              </a:rPr>
              <a:t>Categorical Features</a:t>
            </a:r>
          </a:p>
          <a:p>
            <a:pPr>
              <a:buFont typeface="Wingdings" panose="05000000000000000000" pitchFamily="2" charset="2"/>
              <a:buChar char="Ø"/>
            </a:pPr>
            <a:r>
              <a:rPr lang="en-US" dirty="0">
                <a:solidFill>
                  <a:schemeClr val="bg1"/>
                </a:solidFill>
              </a:rPr>
              <a:t>Feature </a:t>
            </a:r>
            <a:r>
              <a:rPr lang="en-US" dirty="0" smtClean="0">
                <a:solidFill>
                  <a:schemeClr val="bg1"/>
                </a:solidFill>
              </a:rPr>
              <a:t>Engineering.</a:t>
            </a:r>
            <a:endParaRPr lang="en-US" dirty="0">
              <a:solidFill>
                <a:schemeClr val="bg1"/>
              </a:solidFill>
            </a:endParaRPr>
          </a:p>
          <a:p>
            <a:pPr>
              <a:buFont typeface="Wingdings" panose="05000000000000000000" pitchFamily="2" charset="2"/>
              <a:buChar char="Ø"/>
            </a:pPr>
            <a:r>
              <a:rPr lang="en-US" dirty="0" smtClean="0">
                <a:solidFill>
                  <a:schemeClr val="bg1"/>
                </a:solidFill>
              </a:rPr>
              <a:t>Algorithms</a:t>
            </a:r>
            <a:endParaRPr lang="en-US" dirty="0">
              <a:solidFill>
                <a:schemeClr val="bg1"/>
              </a:solidFill>
            </a:endParaRPr>
          </a:p>
          <a:p>
            <a:pPr>
              <a:buFont typeface="Wingdings" panose="05000000000000000000" pitchFamily="2" charset="2"/>
              <a:buChar char="Ø"/>
            </a:pPr>
            <a:r>
              <a:rPr lang="en-US" dirty="0">
                <a:solidFill>
                  <a:schemeClr val="bg1"/>
                </a:solidFill>
              </a:rPr>
              <a:t>Cross Validation</a:t>
            </a:r>
          </a:p>
          <a:p>
            <a:pPr>
              <a:buFont typeface="Wingdings" panose="05000000000000000000" pitchFamily="2" charset="2"/>
              <a:buChar char="Ø"/>
            </a:pPr>
            <a:r>
              <a:rPr lang="en-US" dirty="0" smtClean="0">
                <a:solidFill>
                  <a:schemeClr val="bg1"/>
                </a:solidFill>
              </a:rPr>
              <a:t>K-fold cross </a:t>
            </a:r>
            <a:r>
              <a:rPr lang="en-US" dirty="0">
                <a:solidFill>
                  <a:schemeClr val="bg1"/>
                </a:solidFill>
              </a:rPr>
              <a:t>validation</a:t>
            </a:r>
          </a:p>
          <a:p>
            <a:pPr>
              <a:buFont typeface="Wingdings" panose="05000000000000000000" pitchFamily="2" charset="2"/>
              <a:buChar char="Ø"/>
            </a:pPr>
            <a:r>
              <a:rPr lang="en-US" dirty="0" smtClean="0">
                <a:solidFill>
                  <a:schemeClr val="bg1"/>
                </a:solidFill>
              </a:rPr>
              <a:t>Normalization </a:t>
            </a:r>
            <a:r>
              <a:rPr lang="en-US" dirty="0">
                <a:solidFill>
                  <a:schemeClr val="bg1"/>
                </a:solidFill>
              </a:rPr>
              <a:t>(Advance</a:t>
            </a:r>
            <a:r>
              <a:rPr lang="en-US" dirty="0" smtClean="0">
                <a:solidFill>
                  <a:schemeClr val="bg1"/>
                </a:solidFill>
              </a:rPr>
              <a:t>)</a:t>
            </a:r>
            <a:endParaRPr lang="en-US" dirty="0">
              <a:solidFill>
                <a:schemeClr val="bg1"/>
              </a:solidFill>
            </a:endParaRPr>
          </a:p>
          <a:p>
            <a:pPr>
              <a:buFont typeface="Wingdings" panose="05000000000000000000" pitchFamily="2" charset="2"/>
              <a:buChar char="Ø"/>
            </a:pPr>
            <a:r>
              <a:rPr lang="en-US" dirty="0">
                <a:solidFill>
                  <a:schemeClr val="bg1"/>
                </a:solidFill>
              </a:rPr>
              <a:t>Metrics</a:t>
            </a:r>
          </a:p>
          <a:p>
            <a:pPr>
              <a:buFont typeface="Wingdings" panose="05000000000000000000" pitchFamily="2" charset="2"/>
              <a:buChar char="Ø"/>
            </a:pPr>
            <a:r>
              <a:rPr lang="en-US" dirty="0">
                <a:solidFill>
                  <a:schemeClr val="bg1"/>
                </a:solidFill>
              </a:rPr>
              <a:t>Under &amp; Over </a:t>
            </a:r>
            <a:r>
              <a:rPr lang="en-US" dirty="0" smtClean="0">
                <a:solidFill>
                  <a:schemeClr val="bg1"/>
                </a:solidFill>
              </a:rPr>
              <a:t>Fitting </a:t>
            </a:r>
            <a:r>
              <a:rPr lang="en-US" dirty="0">
                <a:solidFill>
                  <a:schemeClr val="bg1"/>
                </a:solidFill>
              </a:rPr>
              <a:t>(Advance</a:t>
            </a:r>
            <a:r>
              <a:rPr lang="en-US" dirty="0" smtClean="0">
                <a:solidFill>
                  <a:schemeClr val="bg1"/>
                </a:solidFill>
              </a:rPr>
              <a:t>)</a:t>
            </a:r>
            <a:endParaRPr lang="en-US" dirty="0">
              <a:solidFill>
                <a:schemeClr val="bg1"/>
              </a:solidFill>
            </a:endParaRPr>
          </a:p>
          <a:p>
            <a:pPr>
              <a:buFont typeface="Wingdings" panose="05000000000000000000" pitchFamily="2" charset="2"/>
              <a:buChar char="Ø"/>
            </a:pPr>
            <a:r>
              <a:rPr lang="en-US" dirty="0" smtClean="0">
                <a:solidFill>
                  <a:schemeClr val="bg1"/>
                </a:solidFill>
              </a:rPr>
              <a:t>Regularization </a:t>
            </a:r>
            <a:r>
              <a:rPr lang="en-US" dirty="0">
                <a:solidFill>
                  <a:schemeClr val="bg1"/>
                </a:solidFill>
              </a:rPr>
              <a:t>(Advance</a:t>
            </a:r>
            <a:r>
              <a:rPr lang="en-US" dirty="0" smtClean="0">
                <a:solidFill>
                  <a:schemeClr val="bg1"/>
                </a:solidFill>
              </a:rPr>
              <a:t>)</a:t>
            </a:r>
            <a:endParaRPr lang="en-US" dirty="0">
              <a:solidFill>
                <a:schemeClr val="bg1"/>
              </a:solidFill>
            </a:endParaRPr>
          </a:p>
          <a:p>
            <a:pPr>
              <a:buFont typeface="Wingdings" panose="05000000000000000000" pitchFamily="2" charset="2"/>
              <a:buChar char="Ø"/>
            </a:pPr>
            <a:r>
              <a:rPr lang="en-US" dirty="0">
                <a:solidFill>
                  <a:schemeClr val="bg1"/>
                </a:solidFill>
              </a:rPr>
              <a:t>Hyper </a:t>
            </a:r>
            <a:r>
              <a:rPr lang="en-US" dirty="0" smtClean="0">
                <a:solidFill>
                  <a:schemeClr val="bg1"/>
                </a:solidFill>
              </a:rPr>
              <a:t>Parameter (Advance)</a:t>
            </a:r>
            <a:endParaRPr lang="en-US" dirty="0">
              <a:solidFill>
                <a:schemeClr val="bg1"/>
              </a:solidFill>
            </a:endParaRPr>
          </a:p>
          <a:p>
            <a:pPr>
              <a:buFont typeface="Wingdings" panose="05000000000000000000" pitchFamily="2" charset="2"/>
              <a:buChar char="Ø"/>
            </a:pPr>
            <a:r>
              <a:rPr lang="en-US" dirty="0">
                <a:solidFill>
                  <a:schemeClr val="bg1"/>
                </a:solidFill>
              </a:rPr>
              <a:t>Visualizations</a:t>
            </a:r>
          </a:p>
          <a:p>
            <a:endParaRPr lang="en-US" dirty="0"/>
          </a:p>
        </p:txBody>
      </p:sp>
    </p:spTree>
    <p:extLst>
      <p:ext uri="{BB962C8B-B14F-4D97-AF65-F5344CB8AC3E}">
        <p14:creationId xmlns:p14="http://schemas.microsoft.com/office/powerpoint/2010/main" val="414708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4"/>
            <a:ext cx="10515600" cy="1014412"/>
          </a:xfrm>
        </p:spPr>
        <p:txBody>
          <a:bodyPr/>
          <a:lstStyle/>
          <a:p>
            <a:r>
              <a:rPr lang="en-US" b="1" dirty="0" smtClean="0">
                <a:solidFill>
                  <a:schemeClr val="bg1"/>
                </a:solidFill>
              </a:rPr>
              <a:t>Why Python</a:t>
            </a:r>
            <a:endParaRPr lang="en-US" b="1" dirty="0">
              <a:solidFill>
                <a:schemeClr val="bg1"/>
              </a:solidFill>
            </a:endParaRPr>
          </a:p>
        </p:txBody>
      </p:sp>
      <p:sp>
        <p:nvSpPr>
          <p:cNvPr id="3" name="Content Placeholder 2"/>
          <p:cNvSpPr>
            <a:spLocks noGrp="1"/>
          </p:cNvSpPr>
          <p:nvPr>
            <p:ph idx="1"/>
          </p:nvPr>
        </p:nvSpPr>
        <p:spPr>
          <a:xfrm>
            <a:off x="838200" y="1285874"/>
            <a:ext cx="10515600" cy="5114925"/>
          </a:xfrm>
        </p:spPr>
        <p:txBody>
          <a:bodyPr/>
          <a:lstStyle/>
          <a:p>
            <a:pPr algn="just"/>
            <a:r>
              <a:rPr lang="en-US" dirty="0">
                <a:solidFill>
                  <a:schemeClr val="bg1"/>
                </a:solidFill>
              </a:rPr>
              <a:t>it’s easy to understand</a:t>
            </a:r>
            <a:r>
              <a:rPr lang="en-US" dirty="0" smtClean="0">
                <a:solidFill>
                  <a:schemeClr val="bg1"/>
                </a:solidFill>
              </a:rPr>
              <a:t>.</a:t>
            </a:r>
          </a:p>
          <a:p>
            <a:pPr algn="just"/>
            <a:r>
              <a:rPr lang="en-US" dirty="0" smtClean="0">
                <a:solidFill>
                  <a:schemeClr val="bg1"/>
                </a:solidFill>
              </a:rPr>
              <a:t> Packages</a:t>
            </a:r>
            <a:r>
              <a:rPr lang="en-US" dirty="0">
                <a:solidFill>
                  <a:schemeClr val="bg1"/>
                </a:solidFill>
              </a:rPr>
              <a:t>, Packages everywhere </a:t>
            </a:r>
            <a:r>
              <a:rPr lang="en-US" dirty="0" smtClean="0">
                <a:solidFill>
                  <a:schemeClr val="bg1"/>
                </a:solidFill>
              </a:rPr>
              <a:t>!</a:t>
            </a:r>
          </a:p>
          <a:p>
            <a:pPr algn="just"/>
            <a:r>
              <a:rPr lang="en-US" dirty="0" smtClean="0">
                <a:solidFill>
                  <a:schemeClr val="bg1"/>
                </a:solidFill>
              </a:rPr>
              <a:t>Huge Community Support</a:t>
            </a:r>
          </a:p>
          <a:p>
            <a:pPr algn="just"/>
            <a:r>
              <a:rPr lang="en-US" dirty="0" smtClean="0">
                <a:solidFill>
                  <a:schemeClr val="bg1"/>
                </a:solidFill>
              </a:rPr>
              <a:t>You can work with all kind of data</a:t>
            </a:r>
          </a:p>
          <a:p>
            <a:pPr algn="just"/>
            <a:r>
              <a:rPr lang="en-US" dirty="0" smtClean="0">
                <a:solidFill>
                  <a:schemeClr val="bg1"/>
                </a:solidFill>
              </a:rPr>
              <a:t>MATLAB/R/Octave/Python</a:t>
            </a:r>
          </a:p>
          <a:p>
            <a:pPr algn="just"/>
            <a:r>
              <a:rPr lang="en-US" dirty="0" smtClean="0">
                <a:solidFill>
                  <a:schemeClr val="bg1"/>
                </a:solidFill>
              </a:rPr>
              <a:t>MATLAB-Slow, can only be used in prototyping, not open source</a:t>
            </a:r>
          </a:p>
          <a:p>
            <a:pPr algn="just"/>
            <a:r>
              <a:rPr lang="en-US" dirty="0" smtClean="0">
                <a:solidFill>
                  <a:schemeClr val="bg1"/>
                </a:solidFill>
              </a:rPr>
              <a:t>R-Open Source, for statistical analysis</a:t>
            </a:r>
          </a:p>
          <a:p>
            <a:pPr algn="just"/>
            <a:r>
              <a:rPr lang="en-US" dirty="0" smtClean="0">
                <a:solidFill>
                  <a:schemeClr val="bg1"/>
                </a:solidFill>
              </a:rPr>
              <a:t>it’s </a:t>
            </a:r>
            <a:r>
              <a:rPr lang="en-US" dirty="0">
                <a:solidFill>
                  <a:schemeClr val="bg1"/>
                </a:solidFill>
              </a:rPr>
              <a:t>not fast and takes more space</a:t>
            </a:r>
          </a:p>
        </p:txBody>
      </p:sp>
    </p:spTree>
    <p:extLst>
      <p:ext uri="{BB962C8B-B14F-4D97-AF65-F5344CB8AC3E}">
        <p14:creationId xmlns:p14="http://schemas.microsoft.com/office/powerpoint/2010/main" val="3151164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91440"/>
            <a:ext cx="9905998" cy="535577"/>
          </a:xfrm>
        </p:spPr>
        <p:txBody>
          <a:bodyPr>
            <a:normAutofit fontScale="90000"/>
          </a:bodyPr>
          <a:lstStyle/>
          <a:p>
            <a:r>
              <a:rPr lang="en-US" b="1" dirty="0" smtClean="0">
                <a:solidFill>
                  <a:schemeClr val="bg1"/>
                </a:solidFill>
              </a:rPr>
              <a:t>Tools and Installation</a:t>
            </a:r>
            <a:endParaRPr lang="en-US" b="1" dirty="0">
              <a:solidFill>
                <a:schemeClr val="bg1"/>
              </a:solidFill>
            </a:endParaRPr>
          </a:p>
        </p:txBody>
      </p:sp>
      <p:sp>
        <p:nvSpPr>
          <p:cNvPr id="3" name="Content Placeholder 2"/>
          <p:cNvSpPr>
            <a:spLocks noGrp="1"/>
          </p:cNvSpPr>
          <p:nvPr>
            <p:ph idx="1"/>
          </p:nvPr>
        </p:nvSpPr>
        <p:spPr>
          <a:xfrm>
            <a:off x="1141412" y="1114425"/>
            <a:ext cx="9905999" cy="4471988"/>
          </a:xfrm>
        </p:spPr>
        <p:txBody>
          <a:bodyPr>
            <a:normAutofit lnSpcReduction="10000"/>
          </a:bodyPr>
          <a:lstStyle/>
          <a:p>
            <a:pPr>
              <a:buFont typeface="Wingdings" panose="05000000000000000000" pitchFamily="2" charset="2"/>
              <a:buChar char="Ø"/>
            </a:pPr>
            <a:r>
              <a:rPr lang="en-US" dirty="0" smtClean="0">
                <a:solidFill>
                  <a:schemeClr val="bg1"/>
                </a:solidFill>
              </a:rPr>
              <a:t>You can download python </a:t>
            </a:r>
            <a:r>
              <a:rPr lang="en-US" dirty="0">
                <a:solidFill>
                  <a:schemeClr val="bg1"/>
                </a:solidFill>
              </a:rPr>
              <a:t>from website </a:t>
            </a:r>
            <a:r>
              <a:rPr lang="en-US" dirty="0" smtClean="0">
                <a:solidFill>
                  <a:schemeClr val="bg1"/>
                </a:solidFill>
                <a:hlinkClick r:id="rId2"/>
              </a:rPr>
              <a:t>https</a:t>
            </a:r>
            <a:r>
              <a:rPr lang="en-US" dirty="0">
                <a:solidFill>
                  <a:schemeClr val="bg1"/>
                </a:solidFill>
                <a:hlinkClick r:id="rId2"/>
              </a:rPr>
              <a:t>://www.python.org/downloads</a:t>
            </a:r>
            <a:r>
              <a:rPr lang="en-US" dirty="0" smtClean="0">
                <a:solidFill>
                  <a:schemeClr val="bg1"/>
                </a:solidFill>
                <a:hlinkClick r:id="rId2"/>
              </a:rPr>
              <a:t>/</a:t>
            </a:r>
            <a:endParaRPr lang="en-US" dirty="0" smtClean="0">
              <a:solidFill>
                <a:schemeClr val="bg1"/>
              </a:solidFill>
            </a:endParaRPr>
          </a:p>
          <a:p>
            <a:pPr>
              <a:buFont typeface="Wingdings" panose="05000000000000000000" pitchFamily="2" charset="2"/>
              <a:buChar char="Ø"/>
            </a:pPr>
            <a:r>
              <a:rPr lang="en-US" dirty="0" smtClean="0">
                <a:solidFill>
                  <a:schemeClr val="bg1"/>
                </a:solidFill>
              </a:rPr>
              <a:t>At time of this training stable released version is 3.7</a:t>
            </a:r>
          </a:p>
          <a:p>
            <a:pPr>
              <a:buFont typeface="Wingdings" panose="05000000000000000000" pitchFamily="2" charset="2"/>
              <a:buChar char="Ø"/>
            </a:pPr>
            <a:r>
              <a:rPr lang="en-US" dirty="0" smtClean="0">
                <a:solidFill>
                  <a:schemeClr val="bg1"/>
                </a:solidFill>
              </a:rPr>
              <a:t>I will suggest to use 3.6 for now</a:t>
            </a:r>
          </a:p>
          <a:p>
            <a:pPr>
              <a:buFont typeface="Wingdings" panose="05000000000000000000" pitchFamily="2" charset="2"/>
              <a:buChar char="Ø"/>
            </a:pPr>
            <a:r>
              <a:rPr lang="en-US" dirty="0" smtClean="0">
                <a:solidFill>
                  <a:schemeClr val="bg1"/>
                </a:solidFill>
              </a:rPr>
              <a:t>But for our purpose we will be using Anaconda distribution.</a:t>
            </a:r>
          </a:p>
          <a:p>
            <a:pPr>
              <a:buFont typeface="Wingdings" panose="05000000000000000000" pitchFamily="2" charset="2"/>
              <a:buChar char="Ø"/>
            </a:pPr>
            <a:r>
              <a:rPr lang="en-US" dirty="0" smtClean="0">
                <a:solidFill>
                  <a:schemeClr val="bg1"/>
                </a:solidFill>
              </a:rPr>
              <a:t>It is open source distribution for Python and R for DS and ML.</a:t>
            </a:r>
          </a:p>
          <a:p>
            <a:pPr>
              <a:buFont typeface="Wingdings" panose="05000000000000000000" pitchFamily="2" charset="2"/>
              <a:buChar char="Ø"/>
            </a:pPr>
            <a:r>
              <a:rPr lang="en-US" dirty="0" smtClean="0">
                <a:solidFill>
                  <a:schemeClr val="bg1"/>
                </a:solidFill>
              </a:rPr>
              <a:t>You can download it from website </a:t>
            </a:r>
            <a:r>
              <a:rPr lang="en-US" dirty="0">
                <a:solidFill>
                  <a:schemeClr val="bg1"/>
                </a:solidFill>
              </a:rPr>
              <a:t>“</a:t>
            </a:r>
            <a:r>
              <a:rPr lang="en-US" dirty="0">
                <a:solidFill>
                  <a:schemeClr val="bg1"/>
                </a:solidFill>
                <a:hlinkClick r:id="rId3"/>
              </a:rPr>
              <a:t>https://www.anaconda.com/download/</a:t>
            </a:r>
            <a:r>
              <a:rPr lang="en-US" dirty="0">
                <a:solidFill>
                  <a:schemeClr val="bg1"/>
                </a:solidFill>
              </a:rPr>
              <a:t>”</a:t>
            </a:r>
          </a:p>
          <a:p>
            <a:pPr>
              <a:buFont typeface="Wingdings" panose="05000000000000000000" pitchFamily="2" charset="2"/>
              <a:buChar char="Ø"/>
            </a:pPr>
            <a:r>
              <a:rPr lang="en-US" dirty="0">
                <a:solidFill>
                  <a:schemeClr val="bg1"/>
                </a:solidFill>
              </a:rPr>
              <a:t>Right now they are providing 3.7 but you can switch to python 3.6 as </a:t>
            </a:r>
            <a:r>
              <a:rPr lang="en-US" dirty="0" smtClean="0">
                <a:solidFill>
                  <a:schemeClr val="bg1"/>
                </a:solidFill>
              </a:rPr>
              <a:t>well.</a:t>
            </a:r>
            <a:endParaRPr lang="en-US" dirty="0">
              <a:solidFill>
                <a:schemeClr val="bg1"/>
              </a:solidFill>
            </a:endParaRPr>
          </a:p>
          <a:p>
            <a:endParaRPr lang="en-US" sz="2000" dirty="0"/>
          </a:p>
        </p:txBody>
      </p:sp>
    </p:spTree>
    <p:extLst>
      <p:ext uri="{BB962C8B-B14F-4D97-AF65-F5344CB8AC3E}">
        <p14:creationId xmlns:p14="http://schemas.microsoft.com/office/powerpoint/2010/main" val="3574728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19420</TotalTime>
  <Words>1269</Words>
  <Application>Microsoft Office PowerPoint</Application>
  <PresentationFormat>Widescreen</PresentationFormat>
  <Paragraphs>248</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Aharoni</vt:lpstr>
      <vt:lpstr>Arial</vt:lpstr>
      <vt:lpstr>Arial Black</vt:lpstr>
      <vt:lpstr>Calibri</vt:lpstr>
      <vt:lpstr>Calibri Light</vt:lpstr>
      <vt:lpstr>Wingdings</vt:lpstr>
      <vt:lpstr>Office Theme</vt:lpstr>
      <vt:lpstr>INTRODUCTION TO DATA SCIENCE AND MACHINE LEARNING</vt:lpstr>
      <vt:lpstr>Welcome!!</vt:lpstr>
      <vt:lpstr>Application of ML</vt:lpstr>
      <vt:lpstr>Data: The Driving Force</vt:lpstr>
      <vt:lpstr>Prerequisites</vt:lpstr>
      <vt:lpstr>Expectation from you after taking this course</vt:lpstr>
      <vt:lpstr>Course Overview</vt:lpstr>
      <vt:lpstr>Why Python</vt:lpstr>
      <vt:lpstr>Tools and Installation</vt:lpstr>
      <vt:lpstr>A word on Jupyter Notebook</vt:lpstr>
      <vt:lpstr>Python</vt:lpstr>
      <vt:lpstr>Understanding Different terminologies</vt:lpstr>
      <vt:lpstr>Machine learning</vt:lpstr>
      <vt:lpstr>Data in Machine Learning</vt:lpstr>
      <vt:lpstr>Types Of Machine Learning</vt:lpstr>
      <vt:lpstr>Supervised Learning</vt:lpstr>
      <vt:lpstr>Unsupervised Machine Learning</vt:lpstr>
      <vt:lpstr>Supervised Machine learning Example(Regression)</vt:lpstr>
      <vt:lpstr>Contd..</vt:lpstr>
      <vt:lpstr>Contd..</vt:lpstr>
      <vt:lpstr>Contd..</vt:lpstr>
      <vt:lpstr>Contd..</vt:lpstr>
      <vt:lpstr>Contd..</vt:lpstr>
      <vt:lpstr>Contd..</vt:lpstr>
      <vt:lpstr>DATA SCIENCE PROJECT CYCLE</vt:lpstr>
      <vt:lpstr>Problem Statement</vt:lpstr>
      <vt:lpstr>Data Pre processing</vt:lpstr>
      <vt:lpstr>Data Exploration</vt:lpstr>
      <vt:lpstr>Missing Values</vt:lpstr>
      <vt:lpstr>Outliers</vt:lpstr>
      <vt:lpstr>Categorical Features/Data</vt:lpstr>
      <vt:lpstr>Feature Engineering</vt:lpstr>
      <vt:lpstr>Feature Normalization</vt:lpstr>
      <vt:lpstr>Algorithms</vt:lpstr>
      <vt:lpstr>Cross Validation</vt:lpstr>
      <vt:lpstr>K Fold Cross Validation</vt:lpstr>
      <vt:lpstr>Metrics</vt:lpstr>
      <vt:lpstr>Under Fitting vs Over Fitting</vt:lpstr>
      <vt:lpstr>Regularization</vt:lpstr>
      <vt:lpstr>Hyper parameter Tuning</vt:lpstr>
      <vt:lpstr>PowerPoint Presentation</vt:lpstr>
      <vt:lpstr>    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AND MACHINE LEARNING</dc:title>
  <dc:creator>Singh, Vikrant (Cognizant)</dc:creator>
  <cp:lastModifiedBy>Singh, Vikrant (Cognizant)</cp:lastModifiedBy>
  <cp:revision>110</cp:revision>
  <dcterms:created xsi:type="dcterms:W3CDTF">2018-11-20T11:12:28Z</dcterms:created>
  <dcterms:modified xsi:type="dcterms:W3CDTF">2018-12-13T14:16:42Z</dcterms:modified>
</cp:coreProperties>
</file>