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Ubuntu"/>
      <p:regular r:id="rId26"/>
      <p:bold r:id="rId27"/>
      <p:italic r:id="rId28"/>
      <p:boldItalic r:id="rId29"/>
    </p:embeddedFont>
    <p:embeddedFont>
      <p:font typeface="Roboto Mono Medium"/>
      <p:regular r:id="rId30"/>
      <p:bold r:id="rId31"/>
      <p:italic r:id="rId32"/>
      <p:boldItalic r:id="rId33"/>
    </p:embeddedFont>
    <p:embeddedFont>
      <p:font typeface="Ubuntu Medium"/>
      <p:regular r:id="rId34"/>
      <p:bold r:id="rId35"/>
      <p:italic r:id="rId36"/>
      <p:boldItalic r:id="rId37"/>
    </p:embeddedFont>
    <p:embeddedFont>
      <p:font typeface="Comfortaa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Ubuntu-regular.fntdata"/><Relationship Id="rId25" Type="http://schemas.openxmlformats.org/officeDocument/2006/relationships/slide" Target="slides/slide19.xml"/><Relationship Id="rId28" Type="http://schemas.openxmlformats.org/officeDocument/2006/relationships/font" Target="fonts/Ubuntu-italic.fntdata"/><Relationship Id="rId27" Type="http://schemas.openxmlformats.org/officeDocument/2006/relationships/font" Target="fonts/Ubuntu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Ubuntu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Medium-bold.fntdata"/><Relationship Id="rId30" Type="http://schemas.openxmlformats.org/officeDocument/2006/relationships/font" Target="fonts/RobotoMonoMedium-regular.fntdata"/><Relationship Id="rId11" Type="http://schemas.openxmlformats.org/officeDocument/2006/relationships/slide" Target="slides/slide5.xml"/><Relationship Id="rId33" Type="http://schemas.openxmlformats.org/officeDocument/2006/relationships/font" Target="fonts/RobotoMonoMedium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Medium-italic.fntdata"/><Relationship Id="rId13" Type="http://schemas.openxmlformats.org/officeDocument/2006/relationships/slide" Target="slides/slide7.xml"/><Relationship Id="rId35" Type="http://schemas.openxmlformats.org/officeDocument/2006/relationships/font" Target="fonts/UbuntuMedium-bold.fntdata"/><Relationship Id="rId12" Type="http://schemas.openxmlformats.org/officeDocument/2006/relationships/slide" Target="slides/slide6.xml"/><Relationship Id="rId34" Type="http://schemas.openxmlformats.org/officeDocument/2006/relationships/font" Target="fonts/UbuntuMedium-regular.fntdata"/><Relationship Id="rId15" Type="http://schemas.openxmlformats.org/officeDocument/2006/relationships/slide" Target="slides/slide9.xml"/><Relationship Id="rId37" Type="http://schemas.openxmlformats.org/officeDocument/2006/relationships/font" Target="fonts/UbuntuMedium-boldItalic.fntdata"/><Relationship Id="rId14" Type="http://schemas.openxmlformats.org/officeDocument/2006/relationships/slide" Target="slides/slide8.xml"/><Relationship Id="rId36" Type="http://schemas.openxmlformats.org/officeDocument/2006/relationships/font" Target="fonts/UbuntuMedium-italic.fntdata"/><Relationship Id="rId17" Type="http://schemas.openxmlformats.org/officeDocument/2006/relationships/slide" Target="slides/slide11.xml"/><Relationship Id="rId39" Type="http://schemas.openxmlformats.org/officeDocument/2006/relationships/font" Target="fonts/Comfortaa-bold.fntdata"/><Relationship Id="rId16" Type="http://schemas.openxmlformats.org/officeDocument/2006/relationships/slide" Target="slides/slide10.xml"/><Relationship Id="rId38" Type="http://schemas.openxmlformats.org/officeDocument/2006/relationships/font" Target="fonts/Comfortaa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f1a8ce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5ef1a8ce2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ef1a8ce2d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ef1a8ce2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f1a8ce2d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f1a8ce2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ef1a8ce2d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5ef1a8ce2d_0_3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ef1a8ce2d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5ef1a8ce2d_0_4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ef1a8ce2d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5ef1a8ce2d_0_2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ef1a8ce2d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5ef1a8ce2d_0_2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ef1a8ce2d_0_3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ef1a8ce2d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ef1a8ce2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5ef1a8ce2d_0_3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ef1a8ce2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5ef1a8ce2d_0_3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ef1a8ce2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5ef1a8ce2d_0_3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ef1a8ce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5ef1a8ce2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f1a8ce2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5ef1a8ce2d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ef3775dc2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ef3775d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ef1a8ce2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5ef1a8ce2d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ef1a8ce2d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ef1a8ce2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f6b83d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f6b83d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ef6b83d4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ef6b83d4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ef1a8ce2d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ef1a8ce2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Синий">
  <p:cSld name="1 Синий">
    <p:bg>
      <p:bgPr>
        <a:solidFill>
          <a:srgbClr val="505AEA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8286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Заголовок">
  <p:cSld name="2 Заголовок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8286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Зелёный">
  <p:cSld name="3 Зелёный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8286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Градиент">
  <p:cSld name="4 Градиент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8286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Градиентный фон">
  <p:cSld name="5 Градиентный фон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8286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675" y="0"/>
            <a:ext cx="83248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r">
              <a:buNone/>
              <a:defRPr sz="1000">
                <a:solidFill>
                  <a:schemeClr val="tx1"/>
                </a:solidFill>
              </a:defRPr>
            </a:lvl1pPr>
            <a:lvl2pPr lvl="1" rtl="0" algn="r">
              <a:buNone/>
              <a:defRPr sz="1000">
                <a:solidFill>
                  <a:schemeClr val="tx1"/>
                </a:solidFill>
              </a:defRPr>
            </a:lvl2pPr>
            <a:lvl3pPr lvl="2" rtl="0" algn="r">
              <a:buNone/>
              <a:defRPr sz="1000">
                <a:solidFill>
                  <a:schemeClr val="tx1"/>
                </a:solidFill>
              </a:defRPr>
            </a:lvl3pPr>
            <a:lvl4pPr lvl="3" rtl="0" algn="r">
              <a:buNone/>
              <a:defRPr sz="1000">
                <a:solidFill>
                  <a:schemeClr val="tx1"/>
                </a:solidFill>
              </a:defRPr>
            </a:lvl4pPr>
            <a:lvl5pPr lvl="4" rtl="0" algn="r">
              <a:buNone/>
              <a:defRPr sz="1000">
                <a:solidFill>
                  <a:schemeClr val="tx1"/>
                </a:solidFill>
              </a:defRPr>
            </a:lvl5pPr>
            <a:lvl6pPr lvl="5" rtl="0" algn="r">
              <a:buNone/>
              <a:defRPr sz="1000">
                <a:solidFill>
                  <a:schemeClr val="tx1"/>
                </a:solidFill>
              </a:defRPr>
            </a:lvl6pPr>
            <a:lvl7pPr lvl="6" rtl="0" algn="r">
              <a:buNone/>
              <a:defRPr sz="1000">
                <a:solidFill>
                  <a:schemeClr val="tx1"/>
                </a:solidFill>
              </a:defRPr>
            </a:lvl7pPr>
            <a:lvl8pPr lvl="7" rtl="0" algn="r">
              <a:buNone/>
              <a:defRPr sz="1000">
                <a:solidFill>
                  <a:schemeClr val="tx1"/>
                </a:solidFill>
              </a:defRPr>
            </a:lvl8pPr>
            <a:lvl9pPr lvl="8" rtl="0" algn="r">
              <a:buNone/>
              <a:defRPr sz="10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hyperlink" Target="https://git.asi.ru/mr.vladislavzaripov/system-analysis-movement-body-patient-Tomskaya-oblast1/tree/master" TargetMode="External"/><Relationship Id="rId6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.asi.ru/mr.vladislavzaripov/system-analysis-movement-body-patient-Tomskaya-oblast1/tree/master" TargetMode="External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Relationship Id="rId4" Type="http://schemas.openxmlformats.org/officeDocument/2006/relationships/image" Target="../media/image20.jpg"/><Relationship Id="rId5" Type="http://schemas.openxmlformats.org/officeDocument/2006/relationships/image" Target="../media/image2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/>
        </p:nvSpPr>
        <p:spPr>
          <a:xfrm>
            <a:off x="1041244" y="1822969"/>
            <a:ext cx="7975800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ru" sz="3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Система автоматического анализа движения пациента</a:t>
            </a:r>
            <a:endParaRPr b="1" sz="15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392" y="242325"/>
            <a:ext cx="914120" cy="422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6017" y="187590"/>
            <a:ext cx="1142502" cy="47755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9"/>
          <p:cNvSpPr txBox="1"/>
          <p:nvPr/>
        </p:nvSpPr>
        <p:spPr>
          <a:xfrm>
            <a:off x="1216875" y="4558631"/>
            <a:ext cx="5251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u="sng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https://git.asi.ru/mr.vladislavzaripov/system-analysis-movement-body-patient-Tomskaya-oblast1/tree/master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6" name="Google Shape;76;p19"/>
          <p:cNvSpPr txBox="1"/>
          <p:nvPr/>
        </p:nvSpPr>
        <p:spPr>
          <a:xfrm>
            <a:off x="1216875" y="3384825"/>
            <a:ext cx="25248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Команда MUZHIKS</a:t>
            </a:r>
            <a:endParaRPr sz="1500">
              <a:solidFill>
                <a:schemeClr val="lt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603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Mono Medium"/>
              <a:buChar char="★"/>
            </a:pPr>
            <a:r>
              <a:rPr lang="ru" sz="1500">
                <a:solidFill>
                  <a:schemeClr val="lt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Марк Аверченко</a:t>
            </a:r>
            <a:endParaRPr sz="1500">
              <a:solidFill>
                <a:schemeClr val="lt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603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Mono Medium"/>
              <a:buChar char="★"/>
            </a:pPr>
            <a:r>
              <a:rPr lang="ru" sz="1500">
                <a:solidFill>
                  <a:schemeClr val="lt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Владислав Зарипов</a:t>
            </a:r>
            <a:endParaRPr sz="1500">
              <a:solidFill>
                <a:schemeClr val="lt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603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Mono Medium"/>
              <a:buChar char="★"/>
            </a:pPr>
            <a:r>
              <a:rPr lang="ru" sz="1500">
                <a:solidFill>
                  <a:schemeClr val="lt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Ольга Корякова</a:t>
            </a:r>
            <a:endParaRPr sz="11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7" name="Google Shape;7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39950" y="3505176"/>
            <a:ext cx="1280375" cy="12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8" name="Google Shape;148;p28"/>
          <p:cNvSpPr txBox="1"/>
          <p:nvPr/>
        </p:nvSpPr>
        <p:spPr>
          <a:xfrm>
            <a:off x="1109381" y="248775"/>
            <a:ext cx="46863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r>
              <a:rPr lang="ru" sz="23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) Выбор модели</a:t>
            </a:r>
            <a:endParaRPr sz="23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1278250" y="933325"/>
            <a:ext cx="41370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Ubuntu"/>
                <a:ea typeface="Ubuntu"/>
                <a:cs typeface="Ubuntu"/>
                <a:sym typeface="Ubuntu"/>
              </a:rPr>
              <a:t>Поиск </a:t>
            </a:r>
            <a:r>
              <a:rPr lang="ru" sz="1800">
                <a:latin typeface="Ubuntu"/>
                <a:ea typeface="Ubuntu"/>
                <a:cs typeface="Ubuntu"/>
                <a:sym typeface="Ubuntu"/>
              </a:rPr>
              <a:t> оптимальной модели, обучающейся на выделенных признаках. Мы попробовали множество моделей, но лучше себя  показал Random Forest. Из всего множества признаков, он выделил только 31. Скорее всего, модель нашла связь осанки и движения рук и ног с болезнью Паркинсона, что является неплохим результатом!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2999" y="933325"/>
            <a:ext cx="2097050" cy="3028025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19380000" dist="114300">
              <a:srgbClr val="000000">
                <a:alpha val="17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6" name="Google Shape;156;p29"/>
          <p:cNvSpPr txBox="1"/>
          <p:nvPr/>
        </p:nvSpPr>
        <p:spPr>
          <a:xfrm>
            <a:off x="1109381" y="248775"/>
            <a:ext cx="46863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r>
              <a:rPr lang="ru" sz="23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) Разработка приложения</a:t>
            </a:r>
            <a:endParaRPr sz="23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1278250" y="933325"/>
            <a:ext cx="7278600" cy="1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Ubuntu"/>
                <a:ea typeface="Ubuntu"/>
                <a:cs typeface="Ubuntu"/>
                <a:sym typeface="Ubuntu"/>
              </a:rPr>
              <a:t>Разработка серверного приложения для того, чтобы получать данные и возвращать предсказание модели на обработанных данных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58" name="Google Shape;1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375" y="2334575"/>
            <a:ext cx="7573000" cy="2374975"/>
          </a:xfrm>
          <a:prstGeom prst="rect">
            <a:avLst/>
          </a:prstGeom>
          <a:noFill/>
          <a:ln>
            <a:noFill/>
          </a:ln>
          <a:effectLst>
            <a:outerShdw blurRad="471488" rotWithShape="0" algn="bl" dir="5400000" dist="9525">
              <a:srgbClr val="434343"/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/>
        </p:nvSpPr>
        <p:spPr>
          <a:xfrm>
            <a:off x="1463700" y="1176056"/>
            <a:ext cx="7405800" cy="3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Ubuntu"/>
              <a:buChar char="●"/>
            </a:pPr>
            <a:r>
              <a:rPr lang="ru" sz="18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Недостаточно данных  для оптимального обучения модели </a:t>
            </a:r>
            <a:endParaRPr sz="18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Ubuntu"/>
              <a:buChar char="●"/>
            </a:pPr>
            <a:r>
              <a:rPr lang="ru" sz="18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Недостаточное количество пациентов (39 чел.)</a:t>
            </a:r>
            <a:endParaRPr sz="18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Ubuntu"/>
              <a:buChar char="●"/>
            </a:pPr>
            <a:r>
              <a:rPr lang="ru" sz="18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Временные отрезки, в течении которых производились замеры, не совпадают, что создает дополнительные проблемы</a:t>
            </a:r>
            <a:endParaRPr sz="18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Ubuntu"/>
              <a:buChar char="●"/>
            </a:pPr>
            <a:r>
              <a:rPr lang="ru" sz="18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Много пропущенных значений координат точек тела</a:t>
            </a:r>
            <a:endParaRPr sz="18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accent1"/>
              </a:buClr>
              <a:buSzPts val="2300"/>
              <a:buFont typeface="Ubuntu"/>
              <a:buChar char="●"/>
            </a:pPr>
            <a:r>
              <a:rPr lang="ru" sz="18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Не получены ответы от создателей задания на поставленные вопросы</a:t>
            </a:r>
            <a:endParaRPr sz="21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4" name="Google Shape;164;p30"/>
          <p:cNvSpPr/>
          <p:nvPr/>
        </p:nvSpPr>
        <p:spPr>
          <a:xfrm>
            <a:off x="1358534" y="437125"/>
            <a:ext cx="70617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В ходе работы над проектом мы столкнулись со следующими ограничениями:</a:t>
            </a:r>
            <a:endParaRPr b="1" sz="18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5" name="Google Shape;16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/>
        </p:nvSpPr>
        <p:spPr>
          <a:xfrm>
            <a:off x="2184550" y="1822975"/>
            <a:ext cx="58596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Так, как же это всё-таки работает?</a:t>
            </a:r>
            <a:endParaRPr sz="4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392" y="242325"/>
            <a:ext cx="914120" cy="422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6017" y="187590"/>
            <a:ext cx="1142502" cy="4775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/>
          <p:nvPr/>
        </p:nvSpPr>
        <p:spPr>
          <a:xfrm>
            <a:off x="4069988" y="1822406"/>
            <a:ext cx="2975400" cy="2170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2"/>
          <p:cNvSpPr/>
          <p:nvPr/>
        </p:nvSpPr>
        <p:spPr>
          <a:xfrm>
            <a:off x="1179244" y="573881"/>
            <a:ext cx="79647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Общая схема функционирования:</a:t>
            </a:r>
            <a:endParaRPr b="1" sz="27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endParaRPr b="1" sz="27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3173981" y="3398863"/>
            <a:ext cx="954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latin typeface="Comfortaa"/>
                <a:ea typeface="Comfortaa"/>
                <a:cs typeface="Comfortaa"/>
                <a:sym typeface="Comfortaa"/>
              </a:rPr>
              <a:t>Передача данных 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latin typeface="Comfortaa"/>
                <a:ea typeface="Comfortaa"/>
                <a:cs typeface="Comfortaa"/>
                <a:sym typeface="Comfortaa"/>
              </a:rPr>
              <a:t>через Api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1" name="Google Shape;181;p32"/>
          <p:cNvSpPr/>
          <p:nvPr/>
        </p:nvSpPr>
        <p:spPr>
          <a:xfrm>
            <a:off x="3207581" y="3026944"/>
            <a:ext cx="815400" cy="274200"/>
          </a:xfrm>
          <a:prstGeom prst="rightArrow">
            <a:avLst>
              <a:gd fmla="val 18226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2"/>
          <p:cNvSpPr/>
          <p:nvPr/>
        </p:nvSpPr>
        <p:spPr>
          <a:xfrm>
            <a:off x="4220300" y="2507750"/>
            <a:ext cx="1413600" cy="891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505AEA"/>
                </a:solidFill>
                <a:latin typeface="Comfortaa"/>
                <a:ea typeface="Comfortaa"/>
                <a:cs typeface="Comfortaa"/>
                <a:sym typeface="Comfortaa"/>
              </a:rPr>
              <a:t>Обработка данных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4288463" y="2046056"/>
            <a:ext cx="2538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505AEA"/>
                </a:solidFill>
                <a:latin typeface="Comfortaa"/>
                <a:ea typeface="Comfortaa"/>
                <a:cs typeface="Comfortaa"/>
                <a:sym typeface="Comfortaa"/>
              </a:rPr>
              <a:t>Микросервис</a:t>
            </a:r>
            <a:endParaRPr b="1" sz="1400">
              <a:solidFill>
                <a:srgbClr val="505AEA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505AEA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1015613" y="2462606"/>
            <a:ext cx="8859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latin typeface="Comfortaa"/>
                <a:ea typeface="Comfortaa"/>
                <a:cs typeface="Comfortaa"/>
                <a:sym typeface="Comfortaa"/>
              </a:rPr>
              <a:t>VR </a:t>
            </a:r>
            <a:r>
              <a:rPr b="1" lang="ru">
                <a:latin typeface="Comfortaa"/>
                <a:ea typeface="Comfortaa"/>
                <a:cs typeface="Comfortaa"/>
                <a:sym typeface="Comfortaa"/>
              </a:rPr>
              <a:t>тест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5" name="Google Shape;185;p32"/>
          <p:cNvSpPr/>
          <p:nvPr/>
        </p:nvSpPr>
        <p:spPr>
          <a:xfrm>
            <a:off x="5734125" y="2507875"/>
            <a:ext cx="1092900" cy="891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505AEA"/>
                </a:solidFill>
                <a:latin typeface="Comfortaa"/>
                <a:ea typeface="Comfortaa"/>
                <a:cs typeface="Comfortaa"/>
                <a:sym typeface="Comfortaa"/>
              </a:rPr>
              <a:t>Загрузка данных в модель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6" name="Google Shape;186;p32"/>
          <p:cNvSpPr/>
          <p:nvPr/>
        </p:nvSpPr>
        <p:spPr>
          <a:xfrm>
            <a:off x="7163194" y="3026944"/>
            <a:ext cx="815400" cy="274200"/>
          </a:xfrm>
          <a:prstGeom prst="rightArrow">
            <a:avLst>
              <a:gd fmla="val 18226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87" name="Google Shape;187;p32"/>
          <p:cNvSpPr txBox="1"/>
          <p:nvPr/>
        </p:nvSpPr>
        <p:spPr>
          <a:xfrm>
            <a:off x="2345400" y="2079601"/>
            <a:ext cx="16068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latin typeface="Comfortaa"/>
                <a:ea typeface="Comfortaa"/>
                <a:cs typeface="Comfortaa"/>
                <a:sym typeface="Comfortaa"/>
              </a:rPr>
              <a:t>База </a:t>
            </a:r>
            <a:r>
              <a:rPr b="1" lang="ru">
                <a:latin typeface="Comfortaa"/>
                <a:ea typeface="Comfortaa"/>
                <a:cs typeface="Comfortaa"/>
                <a:sym typeface="Comfortaa"/>
              </a:rPr>
              <a:t>данных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mfortaa"/>
                <a:ea typeface="Comfortaa"/>
                <a:cs typeface="Comfortaa"/>
                <a:sym typeface="Comfortaa"/>
              </a:rPr>
              <a:t>движения точек тела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8" name="Google Shape;188;p32"/>
          <p:cNvSpPr/>
          <p:nvPr/>
        </p:nvSpPr>
        <p:spPr>
          <a:xfrm>
            <a:off x="1801388" y="3026944"/>
            <a:ext cx="538800" cy="274200"/>
          </a:xfrm>
          <a:prstGeom prst="rightArrow">
            <a:avLst>
              <a:gd fmla="val 18226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89" name="Google Shape;18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613" y="2869519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2"/>
          <p:cNvSpPr txBox="1"/>
          <p:nvPr/>
        </p:nvSpPr>
        <p:spPr>
          <a:xfrm>
            <a:off x="7045324" y="3455975"/>
            <a:ext cx="954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latin typeface="Comfortaa"/>
                <a:ea typeface="Comfortaa"/>
                <a:cs typeface="Comfortaa"/>
                <a:sym typeface="Comfortaa"/>
              </a:rPr>
              <a:t>Передача данных 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latin typeface="Comfortaa"/>
                <a:ea typeface="Comfortaa"/>
                <a:cs typeface="Comfortaa"/>
                <a:sym typeface="Comfortaa"/>
              </a:rPr>
              <a:t>через Api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1" name="Google Shape;191;p32"/>
          <p:cNvSpPr txBox="1"/>
          <p:nvPr/>
        </p:nvSpPr>
        <p:spPr>
          <a:xfrm>
            <a:off x="7498549" y="2121675"/>
            <a:ext cx="16068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latin typeface="Comfortaa"/>
                <a:ea typeface="Comfortaa"/>
                <a:cs typeface="Comfortaa"/>
                <a:sym typeface="Comfortaa"/>
              </a:rPr>
              <a:t>База</a:t>
            </a:r>
            <a:r>
              <a:rPr b="1" lang="ru">
                <a:latin typeface="Comfortaa"/>
                <a:ea typeface="Comfortaa"/>
                <a:cs typeface="Comfortaa"/>
                <a:sym typeface="Comfortaa"/>
              </a:rPr>
              <a:t> данных </a:t>
            </a:r>
            <a:r>
              <a:rPr b="1" lang="ru" sz="1400">
                <a:latin typeface="Comfortaa"/>
                <a:ea typeface="Comfortaa"/>
                <a:cs typeface="Comfortaa"/>
                <a:sym typeface="Comfortaa"/>
              </a:rPr>
              <a:t>результатов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9056" y="2835938"/>
            <a:ext cx="832200" cy="8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0409" y="2747869"/>
            <a:ext cx="832201" cy="8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/>
          <p:nvPr/>
        </p:nvSpPr>
        <p:spPr>
          <a:xfrm>
            <a:off x="1358513" y="605550"/>
            <a:ext cx="48897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Использованные технологии</a:t>
            </a:r>
            <a:endParaRPr sz="1100"/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194" y="2372424"/>
            <a:ext cx="1424922" cy="1230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7994" y="2223508"/>
            <a:ext cx="2359682" cy="15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8204" y="2056931"/>
            <a:ext cx="2155472" cy="18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09" name="Google Shape;209;p34"/>
          <p:cNvSpPr txBox="1"/>
          <p:nvPr/>
        </p:nvSpPr>
        <p:spPr>
          <a:xfrm>
            <a:off x="1109381" y="248775"/>
            <a:ext cx="46863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Ссылка на документацию</a:t>
            </a:r>
            <a:endParaRPr sz="23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0" name="Google Shape;210;p34"/>
          <p:cNvSpPr txBox="1"/>
          <p:nvPr/>
        </p:nvSpPr>
        <p:spPr>
          <a:xfrm>
            <a:off x="1278250" y="933325"/>
            <a:ext cx="7278600" cy="1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https://git.asi.ru/mr.vladislavzaripov/system-analysis-movement-body-patient-Tomskaya-oblast1/tree/master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3125" y="24208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/>
          <p:nvPr/>
        </p:nvSpPr>
        <p:spPr>
          <a:xfrm>
            <a:off x="1358504" y="459581"/>
            <a:ext cx="72570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Мы готовы</a:t>
            </a:r>
            <a:r>
              <a:rPr lang="ru" sz="30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 участвовать в реализации</a:t>
            </a:r>
            <a:r>
              <a:rPr lang="ru" sz="30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 этого проекта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7" name="Google Shape;217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325" y="1520581"/>
            <a:ext cx="3201918" cy="3201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/>
          <p:nvPr/>
        </p:nvSpPr>
        <p:spPr>
          <a:xfrm>
            <a:off x="1358513" y="573881"/>
            <a:ext cx="29526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Состав Команды</a:t>
            </a:r>
            <a:endParaRPr sz="21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8846" y="1391438"/>
            <a:ext cx="2054286" cy="205428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6"/>
          <p:cNvSpPr txBox="1"/>
          <p:nvPr/>
        </p:nvSpPr>
        <p:spPr>
          <a:xfrm>
            <a:off x="3664800" y="3504544"/>
            <a:ext cx="27522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12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Зарипов Владислав Радиславович</a:t>
            </a:r>
            <a:endParaRPr sz="21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ru" sz="11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data-scientist, ml engineer</a:t>
            </a:r>
            <a:endParaRPr sz="11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+7 (912) 291-82-46</a:t>
            </a:r>
            <a:endParaRPr sz="11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11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mr.vladislavzaripov@mail.ru</a:t>
            </a:r>
            <a:endParaRPr sz="11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3638" y="1354359"/>
            <a:ext cx="2126252" cy="212844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6"/>
          <p:cNvSpPr txBox="1"/>
          <p:nvPr/>
        </p:nvSpPr>
        <p:spPr>
          <a:xfrm>
            <a:off x="6417000" y="3562144"/>
            <a:ext cx="27522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Корякова Ольга Александровна </a:t>
            </a:r>
            <a:r>
              <a:rPr lang="ru" sz="11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бизнес-аналитик. консультант 1C</a:t>
            </a:r>
            <a:endParaRPr sz="11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+7 (912) 297-08-20</a:t>
            </a:r>
            <a:endParaRPr sz="11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11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olgalazareva1c@gmail.co</a:t>
            </a:r>
            <a:r>
              <a:rPr lang="ru" sz="1100">
                <a:solidFill>
                  <a:schemeClr val="accent1"/>
                </a:solidFill>
              </a:rPr>
              <a:t>m</a:t>
            </a:r>
            <a:endParaRPr sz="1100">
              <a:solidFill>
                <a:schemeClr val="accent1"/>
              </a:solidFill>
            </a:endParaRPr>
          </a:p>
        </p:txBody>
      </p:sp>
      <p:pic>
        <p:nvPicPr>
          <p:cNvPr id="228" name="Google Shape;228;p36"/>
          <p:cNvPicPr preferRelativeResize="0"/>
          <p:nvPr/>
        </p:nvPicPr>
        <p:blipFill rotWithShape="1">
          <a:blip r:embed="rId5">
            <a:alphaModFix/>
          </a:blip>
          <a:srcRect b="1644" l="0" r="0" t="1644"/>
          <a:stretch/>
        </p:blipFill>
        <p:spPr>
          <a:xfrm>
            <a:off x="1358513" y="1353309"/>
            <a:ext cx="2126250" cy="205640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6"/>
          <p:cNvSpPr txBox="1"/>
          <p:nvPr/>
        </p:nvSpPr>
        <p:spPr>
          <a:xfrm>
            <a:off x="1358513" y="3525075"/>
            <a:ext cx="27522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Аверченко Марк Алексеевич</a:t>
            </a:r>
            <a:endParaRPr sz="12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data-scientist, data engineer</a:t>
            </a:r>
            <a:endParaRPr sz="11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+7 (922) 118-20-00</a:t>
            </a:r>
            <a:endParaRPr sz="11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11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mark.averchenko@gmail.com</a:t>
            </a:r>
            <a:endParaRPr sz="11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7"/>
          <p:cNvPicPr preferRelativeResize="0"/>
          <p:nvPr/>
        </p:nvPicPr>
        <p:blipFill rotWithShape="1">
          <a:blip r:embed="rId3">
            <a:alphaModFix/>
          </a:blip>
          <a:srcRect b="17812" l="13978" r="14846" t="20766"/>
          <a:stretch/>
        </p:blipFill>
        <p:spPr>
          <a:xfrm>
            <a:off x="1120514" y="460948"/>
            <a:ext cx="7566685" cy="408107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7"/>
          <p:cNvSpPr/>
          <p:nvPr/>
        </p:nvSpPr>
        <p:spPr>
          <a:xfrm>
            <a:off x="8091150" y="144225"/>
            <a:ext cx="793200" cy="448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1358513" y="211050"/>
            <a:ext cx="7417200" cy="30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52173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</a:pPr>
            <a:r>
              <a:rPr lang="ru" sz="2300">
                <a:solidFill>
                  <a:schemeClr val="accent1"/>
                </a:solidFill>
                <a:latin typeface="Ubuntu Medium"/>
                <a:ea typeface="Ubuntu Medium"/>
                <a:cs typeface="Ubuntu Medium"/>
                <a:sym typeface="Ubuntu Medium"/>
              </a:rPr>
              <a:t>Оценка качества движения пациентов с использованием бесконтактных систем захвата движения</a:t>
            </a:r>
            <a:endParaRPr sz="2300">
              <a:solidFill>
                <a:schemeClr val="accent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0" lvl="0" marL="0" rtl="0" algn="l">
              <a:lnSpc>
                <a:spcPct val="52173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700">
              <a:solidFill>
                <a:schemeClr val="accent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0" lvl="0" marL="0" rtl="0" algn="l">
              <a:lnSpc>
                <a:spcPct val="52173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2300">
                <a:solidFill>
                  <a:schemeClr val="accent1"/>
                </a:solidFill>
                <a:latin typeface="Ubuntu Medium"/>
                <a:ea typeface="Ubuntu Medium"/>
                <a:cs typeface="Ubuntu Medium"/>
                <a:sym typeface="Ubuntu Medium"/>
              </a:rPr>
              <a:t>- Томская область</a:t>
            </a:r>
            <a:r>
              <a:rPr b="1" lang="ru" sz="23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sz="27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1236563" y="4341994"/>
            <a:ext cx="54063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Источники данных:</a:t>
            </a:r>
            <a:endParaRPr b="1" sz="17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https://git.asi.ru/tasks/patient-movement</a:t>
            </a:r>
            <a:endParaRPr sz="17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85" name="Google Shape;8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6375" y="3471601"/>
            <a:ext cx="1313950" cy="13139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1"/>
          <p:cNvPicPr preferRelativeResize="0"/>
          <p:nvPr/>
        </p:nvPicPr>
        <p:blipFill rotWithShape="1">
          <a:blip r:embed="rId3">
            <a:alphaModFix/>
          </a:blip>
          <a:srcRect b="0" l="1864" r="0" t="0"/>
          <a:stretch/>
        </p:blipFill>
        <p:spPr>
          <a:xfrm>
            <a:off x="915788" y="252769"/>
            <a:ext cx="8153306" cy="467746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8" name="Google Shape;98;p22"/>
          <p:cNvSpPr txBox="1"/>
          <p:nvPr/>
        </p:nvSpPr>
        <p:spPr>
          <a:xfrm>
            <a:off x="1109381" y="248775"/>
            <a:ext cx="46863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Задача</a:t>
            </a:r>
            <a:endParaRPr sz="23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" name="Google Shape;99;p22"/>
          <p:cNvSpPr txBox="1"/>
          <p:nvPr/>
        </p:nvSpPr>
        <p:spPr>
          <a:xfrm>
            <a:off x="1278250" y="933325"/>
            <a:ext cx="7278600" cy="23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Разработка системы анализа движения пациентов, выполняющих двигательные тесты в виртуальной реальности с использованием технологий бесконтактных систем захвата движения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/>
        </p:nvSpPr>
        <p:spPr>
          <a:xfrm>
            <a:off x="2184550" y="1822975"/>
            <a:ext cx="68325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Шаги</a:t>
            </a:r>
            <a:endParaRPr sz="4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решения</a:t>
            </a:r>
            <a:endParaRPr sz="4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392" y="242325"/>
            <a:ext cx="914120" cy="422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6017" y="187590"/>
            <a:ext cx="1142502" cy="47755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3" name="Google Shape;113;p24"/>
          <p:cNvSpPr txBox="1"/>
          <p:nvPr/>
        </p:nvSpPr>
        <p:spPr>
          <a:xfrm>
            <a:off x="1109381" y="248775"/>
            <a:ext cx="46863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1) </a:t>
            </a:r>
            <a:r>
              <a:rPr lang="ru" sz="23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Преобразование данных</a:t>
            </a:r>
            <a:endParaRPr sz="23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4" name="Google Shape;114;p24"/>
          <p:cNvPicPr preferRelativeResize="0"/>
          <p:nvPr/>
        </p:nvPicPr>
        <p:blipFill rotWithShape="1">
          <a:blip r:embed="rId3">
            <a:alphaModFix/>
          </a:blip>
          <a:srcRect b="2855" l="4461" r="22763" t="10361"/>
          <a:stretch/>
        </p:blipFill>
        <p:spPr>
          <a:xfrm>
            <a:off x="5096425" y="3491850"/>
            <a:ext cx="3525050" cy="10284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0100000" dist="38100">
              <a:srgbClr val="434343">
                <a:alpha val="38000"/>
              </a:srgbClr>
            </a:outerShdw>
          </a:effectLst>
        </p:spPr>
      </p:pic>
      <p:pic>
        <p:nvPicPr>
          <p:cNvPr id="115" name="Google Shape;115;p24"/>
          <p:cNvPicPr preferRelativeResize="0"/>
          <p:nvPr/>
        </p:nvPicPr>
        <p:blipFill rotWithShape="1">
          <a:blip r:embed="rId4">
            <a:alphaModFix/>
          </a:blip>
          <a:srcRect b="0" l="5997" r="0" t="10666"/>
          <a:stretch/>
        </p:blipFill>
        <p:spPr>
          <a:xfrm>
            <a:off x="1206550" y="3491850"/>
            <a:ext cx="3264324" cy="10284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0100000" dist="38100">
              <a:srgbClr val="434343">
                <a:alpha val="38000"/>
              </a:srgbClr>
            </a:outerShdw>
          </a:effectLst>
        </p:spPr>
      </p:pic>
      <p:sp>
        <p:nvSpPr>
          <p:cNvPr id="116" name="Google Shape;116;p24"/>
          <p:cNvSpPr txBox="1"/>
          <p:nvPr/>
        </p:nvSpPr>
        <p:spPr>
          <a:xfrm>
            <a:off x="1109375" y="2954775"/>
            <a:ext cx="33615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Ubuntu"/>
                <a:ea typeface="Ubuntu"/>
                <a:cs typeface="Ubuntu"/>
                <a:sym typeface="Ubuntu"/>
              </a:rPr>
              <a:t>Изначальные данные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5008200" y="2954775"/>
            <a:ext cx="33615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Предобработаные данные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" name="Google Shape;118;p24"/>
          <p:cNvSpPr txBox="1"/>
          <p:nvPr/>
        </p:nvSpPr>
        <p:spPr>
          <a:xfrm>
            <a:off x="1278250" y="1208975"/>
            <a:ext cx="6763200" cy="1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Ubuntu"/>
                <a:ea typeface="Ubuntu"/>
                <a:cs typeface="Ubuntu"/>
                <a:sym typeface="Ubuntu"/>
              </a:rPr>
              <a:t>Изменение формы данных для лучшей работы над ними.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 rotWithShape="1">
          <a:blip r:embed="rId3">
            <a:alphaModFix/>
          </a:blip>
          <a:srcRect b="5270" l="0" r="9901" t="7332"/>
          <a:stretch/>
        </p:blipFill>
        <p:spPr>
          <a:xfrm>
            <a:off x="1066800" y="263125"/>
            <a:ext cx="3398500" cy="31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263131"/>
            <a:ext cx="4086226" cy="306466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/>
        </p:nvSpPr>
        <p:spPr>
          <a:xfrm>
            <a:off x="1066800" y="3590925"/>
            <a:ext cx="77439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На графиках выше представлены распределения тремора рук у здоровых и больных Паркинсоном людей. Однако, в данной метрике, распределения у больных и здоровых значительно совпадают. На графике слева для больных людей можно заметить, что некоторые точки находятся вне 3-его квантиля. Эти точки - шумы</a:t>
            </a:r>
            <a:r>
              <a:rPr lang="ru">
                <a:latin typeface="Comfortaa"/>
                <a:ea typeface="Comfortaa"/>
                <a:cs typeface="Comfortaa"/>
                <a:sym typeface="Comfortaa"/>
              </a:rPr>
              <a:t>, или их еще называют “выбросами”.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-12"/>
            <a:ext cx="3771900" cy="35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050" y="388150"/>
            <a:ext cx="3752850" cy="281463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6"/>
          <p:cNvSpPr txBox="1"/>
          <p:nvPr/>
        </p:nvSpPr>
        <p:spPr>
          <a:xfrm>
            <a:off x="1200150" y="3590925"/>
            <a:ext cx="75246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Данные графики отражают показатели подъема ног испытуемых.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Стоит отметить, что изначально данные сильно зашумлены. Это заметно как для здоровых, так и для больных людей.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Подобные шумы вызваны ничем иным, как неточностью измерений датчиков.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1109376" y="248775"/>
            <a:ext cx="40305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2) Выделение признаков</a:t>
            </a:r>
            <a:endParaRPr sz="23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244075" y="1194525"/>
            <a:ext cx="3895800" cy="17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Ubuntu"/>
                <a:ea typeface="Ubuntu"/>
                <a:cs typeface="Ubuntu"/>
                <a:sym typeface="Ubuntu"/>
              </a:rPr>
              <a:t>Так как файлы имели достаточно разное количество записей и большую размерность, то возникла необходимость выделить признаки, описывающие данные. Кроме того, на данных признаках можно обучать и другие модели, что может понадобится при распознавании других болезней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795675" y="1194525"/>
            <a:ext cx="27612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Выделенные признаки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675" y="2478100"/>
            <a:ext cx="2501650" cy="2224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19020000" dist="95250">
              <a:srgbClr val="000000">
                <a:alpha val="13000"/>
              </a:srgbClr>
            </a:outerShdw>
          </a:effectLst>
        </p:spPr>
      </p:pic>
      <p:sp>
        <p:nvSpPr>
          <p:cNvPr id="142" name="Google Shape;142;p27"/>
          <p:cNvSpPr txBox="1"/>
          <p:nvPr/>
        </p:nvSpPr>
        <p:spPr>
          <a:xfrm>
            <a:off x="5643275" y="1608825"/>
            <a:ext cx="3179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Ubuntu"/>
                <a:ea typeface="Ubuntu"/>
                <a:cs typeface="Ubuntu"/>
                <a:sym typeface="Ubuntu"/>
              </a:rPr>
              <a:t>С</a:t>
            </a:r>
            <a:r>
              <a:rPr i="1" lang="ru" sz="1200">
                <a:latin typeface="Ubuntu"/>
                <a:ea typeface="Ubuntu"/>
                <a:cs typeface="Ubuntu"/>
                <a:sym typeface="Ubuntu"/>
              </a:rPr>
              <a:t>тандартное отклонение, коэффициент </a:t>
            </a:r>
            <a:r>
              <a:rPr i="1" lang="ru" sz="1200">
                <a:latin typeface="Ubuntu"/>
                <a:ea typeface="Ubuntu"/>
                <a:cs typeface="Ubuntu"/>
                <a:sym typeface="Ubuntu"/>
              </a:rPr>
              <a:t>асимметрии</a:t>
            </a:r>
            <a:r>
              <a:rPr i="1" lang="ru" sz="1200">
                <a:latin typeface="Ubuntu"/>
                <a:ea typeface="Ubuntu"/>
                <a:cs typeface="Ubuntu"/>
                <a:sym typeface="Ubuntu"/>
              </a:rPr>
              <a:t>, эксцесса и др.</a:t>
            </a:r>
            <a:endParaRPr i="1" sz="12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MASTERS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