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6"/>
  </p:handout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C7C62C-6075-426B-B9CE-B65FA7FF71B9}">
          <p14:sldIdLst>
            <p14:sldId id="256"/>
            <p14:sldId id="263"/>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5896"/>
    <a:srgbClr val="F3F0ED"/>
    <a:srgbClr val="E1DAD2"/>
    <a:srgbClr val="FEFEFE"/>
    <a:srgbClr val="C1C9CD"/>
    <a:srgbClr val="7C96A3"/>
    <a:srgbClr val="FFFFFF"/>
    <a:srgbClr val="003374"/>
    <a:srgbClr val="385592"/>
    <a:srgbClr val="173A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2" d="100"/>
          <a:sy n="102" d="100"/>
        </p:scale>
        <p:origin x="-883" y="480"/>
      </p:cViewPr>
      <p:guideLst>
        <p:guide orient="horz" pos="2160"/>
        <p:guide pos="2880"/>
      </p:guideLst>
    </p:cSldViewPr>
  </p:slideViewPr>
  <p:notesTextViewPr>
    <p:cViewPr>
      <p:scale>
        <a:sx n="1" d="1"/>
        <a:sy n="1" d="1"/>
      </p:scale>
      <p:origin x="0" y="0"/>
    </p:cViewPr>
  </p:notesTextViewPr>
  <p:notesViewPr>
    <p:cSldViewPr snapToGrid="0">
      <p:cViewPr varScale="1">
        <p:scale>
          <a:sx n="85" d="100"/>
          <a:sy n="85" d="100"/>
        </p:scale>
        <p:origin x="295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2DD1C9-4BB6-422A-8F34-C157EA500BD9}" type="datetimeFigureOut">
              <a:rPr lang="en-US" smtClean="0"/>
              <a:t>5/20/2021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A997E4-EE34-411C-9FF1-22B934EF5337}" type="slidenum">
              <a:rPr lang="en-US" smtClean="0"/>
              <a:t>‹#›</a:t>
            </a:fld>
            <a:endParaRPr lang="en-US"/>
          </a:p>
        </p:txBody>
      </p:sp>
    </p:spTree>
    <p:extLst>
      <p:ext uri="{BB962C8B-B14F-4D97-AF65-F5344CB8AC3E}">
        <p14:creationId xmlns:p14="http://schemas.microsoft.com/office/powerpoint/2010/main" val="21274113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7508456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71272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338258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5300949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BD9794-A4CC-42D0-9A65-24C6B9EF4076}"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309467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BD9794-A4CC-42D0-9A65-24C6B9EF4076}"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01875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BD9794-A4CC-42D0-9A65-24C6B9EF4076}" type="datetimeFigureOut">
              <a:rPr lang="en-US" smtClean="0"/>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64813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BD9794-A4CC-42D0-9A65-24C6B9EF4076}" type="datetimeFigureOut">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81786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D9794-A4CC-42D0-9A65-24C6B9EF4076}" type="datetimeFigureOut">
              <a:rPr lang="en-US" smtClean="0"/>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140024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BD9794-A4CC-42D0-9A65-24C6B9EF4076}"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335489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BD9794-A4CC-42D0-9A65-24C6B9EF4076}"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50863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2" name="Picture 5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645459" y="1287254"/>
            <a:ext cx="7869890" cy="488970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D9794-A4CC-42D0-9A65-24C6B9EF4076}" type="datetimeFigureOut">
              <a:rPr lang="en-US" smtClean="0"/>
              <a:t>5/20/2021</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8DF1E-33BB-4377-9A26-35481BA06C7C}" type="slidenum">
              <a:rPr lang="en-US" smtClean="0"/>
              <a:t>‹#›</a:t>
            </a:fld>
            <a:endParaRPr lang="en-US"/>
          </a:p>
        </p:txBody>
      </p:sp>
      <p:sp>
        <p:nvSpPr>
          <p:cNvPr id="2" name="Title Placeholder 1"/>
          <p:cNvSpPr>
            <a:spLocks noGrp="1"/>
          </p:cNvSpPr>
          <p:nvPr>
            <p:ph type="title"/>
          </p:nvPr>
        </p:nvSpPr>
        <p:spPr>
          <a:xfrm>
            <a:off x="628651" y="163208"/>
            <a:ext cx="7886698" cy="998742"/>
          </a:xfrm>
          <a:prstGeom prst="rect">
            <a:avLst/>
          </a:prstGeom>
          <a:noFill/>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223321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0ED"/>
        </a:solidFill>
        <a:effectLst/>
      </p:bgPr>
    </p:bg>
    <p:spTree>
      <p:nvGrpSpPr>
        <p:cNvPr id="1" name=""/>
        <p:cNvGrpSpPr/>
        <p:nvPr/>
      </p:nvGrpSpPr>
      <p:grpSpPr>
        <a:xfrm>
          <a:off x="0" y="0"/>
          <a:ext cx="0" cy="0"/>
          <a:chOff x="0" y="0"/>
          <a:chExt cx="0" cy="0"/>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6" name="Rectangle 25"/>
          <p:cNvSpPr/>
          <p:nvPr/>
        </p:nvSpPr>
        <p:spPr>
          <a:xfrm>
            <a:off x="850790" y="-1"/>
            <a:ext cx="8038767" cy="4055165"/>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p:cNvSpPr txBox="1">
            <a:spLocks/>
          </p:cNvSpPr>
          <p:nvPr/>
        </p:nvSpPr>
        <p:spPr>
          <a:xfrm>
            <a:off x="1327867" y="835874"/>
            <a:ext cx="7458323" cy="236751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n-lt"/>
              </a:rPr>
              <a:t>Курсова</a:t>
            </a:r>
            <a:r>
              <a:rPr lang="ru-RU"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n-lt"/>
              </a:rPr>
              <a:t> робота</a:t>
            </a:r>
          </a:p>
          <a:p>
            <a:endParaRPr lang="ru-RU"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n-lt"/>
            </a:endParaRPr>
          </a:p>
          <a:p>
            <a:r>
              <a:rPr lang="ru-RU" sz="2000" b="1" dirty="0" smtClean="0">
                <a:ln/>
                <a:pattFill prst="dkUpDiag">
                  <a:fgClr>
                    <a:schemeClr val="bg1">
                      <a:lumMod val="50000"/>
                    </a:schemeClr>
                  </a:fgClr>
                  <a:bgClr>
                    <a:schemeClr val="tx1">
                      <a:lumMod val="75000"/>
                      <a:lumOff val="25000"/>
                    </a:schemeClr>
                  </a:bgClr>
                </a:pattFill>
                <a:latin typeface="+mn-lt"/>
              </a:rPr>
              <a:t>З теми </a:t>
            </a:r>
            <a:r>
              <a:rPr lang="uk-UA" sz="2000" dirty="0"/>
              <a:t>Проектування та реалізація програмного забезпечення для представлення та взаємодії елементів гри «Змійка» з використанням бібліотеки </a:t>
            </a:r>
            <a:r>
              <a:rPr lang="uk-UA" sz="2000" dirty="0" err="1"/>
              <a:t>OpenGL</a:t>
            </a:r>
            <a:r>
              <a:rPr lang="uk-UA" sz="2000" dirty="0"/>
              <a:t>.</a:t>
            </a:r>
            <a:endParaRPr lang="ru-RU" sz="2000" dirty="0"/>
          </a:p>
          <a:p>
            <a:endParaRPr lang="en-US" sz="2000" b="1" dirty="0">
              <a:ln/>
              <a:pattFill prst="dkUpDiag">
                <a:fgClr>
                  <a:schemeClr val="bg1">
                    <a:lumMod val="50000"/>
                  </a:schemeClr>
                </a:fgClr>
                <a:bgClr>
                  <a:schemeClr val="tx1">
                    <a:lumMod val="75000"/>
                    <a:lumOff val="25000"/>
                  </a:schemeClr>
                </a:bgClr>
              </a:pattFill>
              <a:latin typeface="+mn-lt"/>
            </a:endParaRPr>
          </a:p>
        </p:txBody>
      </p:sp>
      <p:sp>
        <p:nvSpPr>
          <p:cNvPr id="2" name="TextBox 1"/>
          <p:cNvSpPr txBox="1"/>
          <p:nvPr/>
        </p:nvSpPr>
        <p:spPr>
          <a:xfrm>
            <a:off x="1470991" y="3429000"/>
            <a:ext cx="8293210" cy="646331"/>
          </a:xfrm>
          <a:prstGeom prst="rect">
            <a:avLst/>
          </a:prstGeom>
          <a:noFill/>
        </p:spPr>
        <p:txBody>
          <a:bodyPr wrap="square" rtlCol="0">
            <a:spAutoFit/>
          </a:bodyPr>
          <a:lstStyle/>
          <a:p>
            <a:r>
              <a:rPr lang="ru-RU" dirty="0" err="1" smtClean="0"/>
              <a:t>Виконавець</a:t>
            </a:r>
            <a:r>
              <a:rPr lang="ru-RU" dirty="0" smtClean="0"/>
              <a:t>:</a:t>
            </a:r>
          </a:p>
          <a:p>
            <a:r>
              <a:rPr lang="ru-RU" dirty="0" smtClean="0"/>
              <a:t>студент </a:t>
            </a:r>
            <a:r>
              <a:rPr lang="ru-RU" dirty="0" err="1" smtClean="0"/>
              <a:t>групи</a:t>
            </a:r>
            <a:r>
              <a:rPr lang="ru-RU" dirty="0" smtClean="0"/>
              <a:t> КН-220Б                                       </a:t>
            </a:r>
            <a:r>
              <a:rPr lang="ru-RU" dirty="0" err="1" smtClean="0"/>
              <a:t>Харківський</a:t>
            </a:r>
            <a:r>
              <a:rPr lang="ru-RU" dirty="0" smtClean="0"/>
              <a:t> В.К </a:t>
            </a:r>
            <a:endParaRPr lang="ru-RU" dirty="0"/>
          </a:p>
        </p:txBody>
      </p:sp>
    </p:spTree>
    <p:extLst>
      <p:ext uri="{BB962C8B-B14F-4D97-AF65-F5344CB8AC3E}">
        <p14:creationId xmlns:p14="http://schemas.microsoft.com/office/powerpoint/2010/main" val="2480652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512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4802"/>
          <a:stretch/>
        </p:blipFill>
        <p:spPr bwMode="auto">
          <a:xfrm>
            <a:off x="0" y="882885"/>
            <a:ext cx="9144000" cy="4857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3181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614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4802"/>
          <a:stretch/>
        </p:blipFill>
        <p:spPr bwMode="auto">
          <a:xfrm>
            <a:off x="0" y="676153"/>
            <a:ext cx="9131368" cy="488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0692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717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4802"/>
          <a:stretch/>
        </p:blipFill>
        <p:spPr bwMode="auto">
          <a:xfrm>
            <a:off x="0" y="795421"/>
            <a:ext cx="9161068" cy="490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3027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solidFill>
                  <a:srgbClr val="FF0000"/>
                </a:solidFill>
              </a:rPr>
              <a:t>Висновки</a:t>
            </a:r>
            <a:endParaRPr lang="ru-RU" dirty="0">
              <a:solidFill>
                <a:srgbClr val="FF0000"/>
              </a:solidFill>
            </a:endParaRPr>
          </a:p>
        </p:txBody>
      </p:sp>
      <p:sp>
        <p:nvSpPr>
          <p:cNvPr id="3" name="Объект 2"/>
          <p:cNvSpPr>
            <a:spLocks noGrp="1"/>
          </p:cNvSpPr>
          <p:nvPr>
            <p:ph idx="1"/>
          </p:nvPr>
        </p:nvSpPr>
        <p:spPr>
          <a:xfrm>
            <a:off x="613653" y="2050579"/>
            <a:ext cx="7869890" cy="4889709"/>
          </a:xfrm>
        </p:spPr>
        <p:txBody>
          <a:bodyPr/>
          <a:lstStyle/>
          <a:p>
            <a:pPr marL="0" indent="0">
              <a:buNone/>
            </a:pPr>
            <a:r>
              <a:rPr lang="uk-UA" dirty="0"/>
              <a:t>Під час виконання курсової роботи було спроектовано та реалізовано програмне забезпечення для представлення та взаємодії елементів гри «Змійка» з використанням бібліотеки </a:t>
            </a:r>
            <a:r>
              <a:rPr lang="uk-UA" dirty="0" err="1"/>
              <a:t>OpenGL</a:t>
            </a:r>
            <a:r>
              <a:rPr lang="uk-UA" dirty="0"/>
              <a:t>. </a:t>
            </a:r>
            <a:endParaRPr lang="ru-RU" dirty="0"/>
          </a:p>
        </p:txBody>
      </p:sp>
    </p:spTree>
    <p:extLst>
      <p:ext uri="{BB962C8B-B14F-4D97-AF65-F5344CB8AC3E}">
        <p14:creationId xmlns:p14="http://schemas.microsoft.com/office/powerpoint/2010/main" val="709305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433" y="2429330"/>
            <a:ext cx="7886698" cy="998742"/>
          </a:xfrm>
        </p:spPr>
        <p:txBody>
          <a:bodyPr/>
          <a:lstStyle/>
          <a:p>
            <a:pPr algn="ctr"/>
            <a:r>
              <a:rPr lang="uk-UA" dirty="0" smtClean="0">
                <a:solidFill>
                  <a:srgbClr val="FF0000"/>
                </a:solidFill>
              </a:rPr>
              <a:t>ДЯКУЮ ЗА УВАГУ!</a:t>
            </a:r>
            <a:endParaRPr lang="ru-RU" dirty="0">
              <a:solidFill>
                <a:srgbClr val="FF0000"/>
              </a:solidFill>
            </a:endParaRPr>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199494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358" y="3765149"/>
            <a:ext cx="7886698" cy="998742"/>
          </a:xfrm>
        </p:spPr>
        <p:txBody>
          <a:bodyPr>
            <a:noAutofit/>
          </a:bodyPr>
          <a:lstStyle/>
          <a:p>
            <a:r>
              <a:rPr lang="uk-UA" sz="2400" dirty="0"/>
              <a:t>Об’єктом дослідження курсової роботи є виробничий процес проектування, створення та дослідження програмного забезпечення мовою С++, з використанням графічної бібліотеки </a:t>
            </a:r>
            <a:r>
              <a:rPr lang="uk-UA" sz="2400" dirty="0" err="1"/>
              <a:t>OpenGL</a:t>
            </a:r>
            <a:r>
              <a:rPr lang="uk-UA" sz="2400" dirty="0"/>
              <a:t>.</a:t>
            </a:r>
            <a:r>
              <a:rPr lang="ru-RU" sz="2400" dirty="0"/>
              <a:t/>
            </a:r>
            <a:br>
              <a:rPr lang="ru-RU" sz="2400" dirty="0"/>
            </a:br>
            <a:r>
              <a:rPr lang="uk-UA" sz="2400" dirty="0"/>
              <a:t>Метою курсової роботи є закріплення знань та вмінь, отриманих під час вивчення курсу "Основи програмування". Під час виконання курсової роботи необхідно спроектувати та створити програму, яка реалізує просту комп'ютерну гру (типу головоломки або настільної гри) з обов'язковим використанням засобів 3D-графіки.</a:t>
            </a:r>
            <a:r>
              <a:rPr lang="ru-RU" sz="2400" dirty="0"/>
              <a:t/>
            </a:r>
            <a:br>
              <a:rPr lang="ru-RU" sz="2400" dirty="0"/>
            </a:br>
            <a:endParaRPr lang="en-US" sz="2400" dirty="0"/>
          </a:p>
        </p:txBody>
      </p:sp>
    </p:spTree>
    <p:extLst>
      <p:ext uri="{BB962C8B-B14F-4D97-AF65-F5344CB8AC3E}">
        <p14:creationId xmlns:p14="http://schemas.microsoft.com/office/powerpoint/2010/main" val="4172410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FF0000"/>
                </a:solidFill>
              </a:rPr>
              <a:t>Правила </a:t>
            </a:r>
            <a:r>
              <a:rPr lang="ru-RU" dirty="0" err="1" smtClean="0">
                <a:solidFill>
                  <a:srgbClr val="FF0000"/>
                </a:solidFill>
              </a:rPr>
              <a:t>гри</a:t>
            </a:r>
            <a:endParaRPr lang="ru-RU" dirty="0">
              <a:solidFill>
                <a:srgbClr val="FF0000"/>
              </a:solidFill>
            </a:endParaRPr>
          </a:p>
        </p:txBody>
      </p:sp>
      <p:sp>
        <p:nvSpPr>
          <p:cNvPr id="3" name="Объект 2"/>
          <p:cNvSpPr>
            <a:spLocks noGrp="1"/>
          </p:cNvSpPr>
          <p:nvPr>
            <p:ph idx="1"/>
          </p:nvPr>
        </p:nvSpPr>
        <p:spPr>
          <a:xfrm>
            <a:off x="645459" y="1287254"/>
            <a:ext cx="5683779" cy="4889709"/>
          </a:xfrm>
        </p:spPr>
        <p:txBody>
          <a:bodyPr>
            <a:normAutofit fontScale="92500" lnSpcReduction="20000"/>
          </a:bodyPr>
          <a:lstStyle/>
          <a:p>
            <a:pPr marL="0" indent="0">
              <a:buNone/>
            </a:pPr>
            <a:r>
              <a:rPr lang="uk-UA" dirty="0"/>
              <a:t>Правила гри такі: на прямокутному ігровому полі створюється змійка, яка складається з кількох частин. На полі також знаходяться ціль, в яку змійка має влучити. Змійка починає рухатися в довільному напрямку. Коли гравець натискатиме клавіші курсору, то напрям руху першої частини змійки – «голови» змінюватиметься відповідно до натиснутої клавіші. Коли голова змійки вийде за межі ігрового </a:t>
            </a:r>
            <a:r>
              <a:rPr lang="uk-UA" dirty="0" smtClean="0"/>
              <a:t>поля, </a:t>
            </a:r>
            <a:r>
              <a:rPr lang="uk-UA" dirty="0"/>
              <a:t>то гру буде припинено. Коли голова змійки «врізається» в ціль, то розмір збільшується рух змійки продовжиться. Також можна обирати складність від якої залежить швидкість змійки.</a:t>
            </a:r>
            <a:endParaRPr lang="ru-RU" dirty="0"/>
          </a:p>
          <a:p>
            <a:pPr marL="0" indent="0">
              <a:buNone/>
            </a:pPr>
            <a:endParaRPr lang="ru-RU"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227" y="2631881"/>
            <a:ext cx="2426970" cy="3632365"/>
          </a:xfrm>
          <a:prstGeom prst="rect">
            <a:avLst/>
          </a:prstGeom>
        </p:spPr>
      </p:pic>
    </p:spTree>
    <p:extLst>
      <p:ext uri="{BB962C8B-B14F-4D97-AF65-F5344CB8AC3E}">
        <p14:creationId xmlns:p14="http://schemas.microsoft.com/office/powerpoint/2010/main" val="1108265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FF0000"/>
                </a:solidFill>
              </a:rPr>
              <a:t>О</a:t>
            </a:r>
            <a:r>
              <a:rPr lang="en-US" dirty="0" err="1" smtClean="0">
                <a:solidFill>
                  <a:srgbClr val="FF0000"/>
                </a:solidFill>
              </a:rPr>
              <a:t>penGL</a:t>
            </a:r>
            <a:endParaRPr lang="ru-RU" dirty="0">
              <a:solidFill>
                <a:srgbClr val="FF0000"/>
              </a:solidFill>
            </a:endParaRPr>
          </a:p>
        </p:txBody>
      </p:sp>
      <p:sp>
        <p:nvSpPr>
          <p:cNvPr id="3" name="Объект 2"/>
          <p:cNvSpPr>
            <a:spLocks noGrp="1"/>
          </p:cNvSpPr>
          <p:nvPr>
            <p:ph idx="1"/>
          </p:nvPr>
        </p:nvSpPr>
        <p:spPr>
          <a:xfrm>
            <a:off x="4079017" y="1549647"/>
            <a:ext cx="4977019" cy="4889709"/>
          </a:xfrm>
        </p:spPr>
        <p:txBody>
          <a:bodyPr>
            <a:normAutofit fontScale="77500" lnSpcReduction="20000"/>
          </a:bodyPr>
          <a:lstStyle/>
          <a:p>
            <a:pPr marL="0" indent="0">
              <a:buNone/>
            </a:pPr>
            <a:r>
              <a:rPr lang="uk-UA" dirty="0" err="1"/>
              <a:t>OpenGL</a:t>
            </a:r>
            <a:r>
              <a:rPr lang="uk-UA" dirty="0"/>
              <a:t> — (</a:t>
            </a:r>
            <a:r>
              <a:rPr lang="uk-UA" dirty="0" err="1"/>
              <a:t>англ</a:t>
            </a:r>
            <a:r>
              <a:rPr lang="uk-UA" dirty="0"/>
              <a:t>. </a:t>
            </a:r>
            <a:r>
              <a:rPr lang="uk-UA" dirty="0" err="1"/>
              <a:t>Open</a:t>
            </a:r>
            <a:r>
              <a:rPr lang="uk-UA" dirty="0"/>
              <a:t> </a:t>
            </a:r>
            <a:r>
              <a:rPr lang="uk-UA" dirty="0" err="1"/>
              <a:t>Graphics</a:t>
            </a:r>
            <a:r>
              <a:rPr lang="uk-UA" dirty="0"/>
              <a:t> </a:t>
            </a:r>
            <a:r>
              <a:rPr lang="uk-UA" dirty="0" err="1"/>
              <a:t>Library</a:t>
            </a:r>
            <a:r>
              <a:rPr lang="uk-UA" dirty="0"/>
              <a:t> — відкрита графічна бібліотека) — специфікація, що визначає незалежний від мови програмування крос-</a:t>
            </a:r>
            <a:r>
              <a:rPr lang="uk-UA" dirty="0" err="1"/>
              <a:t>платформовий</a:t>
            </a:r>
            <a:r>
              <a:rPr lang="uk-UA" dirty="0"/>
              <a:t> програмний інтерфейс (API) для написання застосунків, що використовують 2D та 3D комп’ютерну графіку. Цей інтерфейс містить понад 250 функцій, які можуть використовуватися для малювання складних тривимірних сцен з простих примітивів. Широко застосовується індустрією комп’ютерних ігор і віртуальної реальності, у графічних інтерфейсах (</a:t>
            </a:r>
            <a:r>
              <a:rPr lang="uk-UA" dirty="0" err="1"/>
              <a:t>Compiz</a:t>
            </a:r>
            <a:r>
              <a:rPr lang="uk-UA" dirty="0"/>
              <a:t>, </a:t>
            </a:r>
            <a:r>
              <a:rPr lang="uk-UA" dirty="0" err="1"/>
              <a:t>Clutter</a:t>
            </a:r>
            <a:r>
              <a:rPr lang="uk-UA" dirty="0"/>
              <a:t>), при візуалізації наукових даних, в системах автоматизованого проектування тощо. </a:t>
            </a:r>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17197"/>
            <a:ext cx="4245665" cy="1852654"/>
          </a:xfrm>
          <a:prstGeom prst="rect">
            <a:avLst/>
          </a:prstGeom>
        </p:spPr>
      </p:pic>
    </p:spTree>
    <p:extLst>
      <p:ext uri="{BB962C8B-B14F-4D97-AF65-F5344CB8AC3E}">
        <p14:creationId xmlns:p14="http://schemas.microsoft.com/office/powerpoint/2010/main" val="2890680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dirty="0" smtClean="0">
                <a:solidFill>
                  <a:srgbClr val="FF0000"/>
                </a:solidFill>
              </a:rPr>
              <a:t>Вимоги ПЗ</a:t>
            </a:r>
            <a:endParaRPr lang="ru-RU" dirty="0">
              <a:solidFill>
                <a:srgbClr val="FF0000"/>
              </a:solidFill>
            </a:endParaRPr>
          </a:p>
        </p:txBody>
      </p:sp>
      <p:sp>
        <p:nvSpPr>
          <p:cNvPr id="3" name="Объект 2"/>
          <p:cNvSpPr>
            <a:spLocks noGrp="1"/>
          </p:cNvSpPr>
          <p:nvPr>
            <p:ph idx="1"/>
          </p:nvPr>
        </p:nvSpPr>
        <p:spPr>
          <a:xfrm>
            <a:off x="565946" y="1581452"/>
            <a:ext cx="7869890" cy="4889709"/>
          </a:xfrm>
        </p:spPr>
        <p:txBody>
          <a:bodyPr>
            <a:normAutofit fontScale="70000" lnSpcReduction="20000"/>
          </a:bodyPr>
          <a:lstStyle/>
          <a:p>
            <a:pPr marL="0" indent="0">
              <a:buNone/>
            </a:pPr>
            <a:r>
              <a:rPr lang="uk-UA" dirty="0"/>
              <a:t>Функціональні вимоги:</a:t>
            </a:r>
            <a:endParaRPr lang="ru-RU" dirty="0"/>
          </a:p>
          <a:p>
            <a:pPr lvl="0"/>
            <a:r>
              <a:rPr lang="uk-UA" dirty="0"/>
              <a:t>вибір складності гри;</a:t>
            </a:r>
            <a:endParaRPr lang="ru-RU" dirty="0"/>
          </a:p>
          <a:p>
            <a:pPr lvl="0"/>
            <a:r>
              <a:rPr lang="uk-UA" dirty="0"/>
              <a:t>обертання та масштабування поля;</a:t>
            </a:r>
            <a:endParaRPr lang="ru-RU" dirty="0"/>
          </a:p>
          <a:p>
            <a:pPr lvl="0"/>
            <a:r>
              <a:rPr lang="uk-UA" dirty="0"/>
              <a:t>маніпуляція з елементами гри за допомогою клавіатури та маніпулятора миші;</a:t>
            </a:r>
            <a:endParaRPr lang="ru-RU" dirty="0"/>
          </a:p>
          <a:p>
            <a:pPr lvl="0"/>
            <a:r>
              <a:rPr lang="uk-UA" dirty="0"/>
              <a:t>можливість перезапуски гри;</a:t>
            </a:r>
            <a:endParaRPr lang="ru-RU" dirty="0"/>
          </a:p>
          <a:p>
            <a:pPr lvl="0"/>
            <a:r>
              <a:rPr lang="uk-UA" dirty="0"/>
              <a:t>можливість зберігання та відтворення результатів;</a:t>
            </a:r>
            <a:endParaRPr lang="ru-RU" dirty="0"/>
          </a:p>
          <a:p>
            <a:pPr lvl="0"/>
            <a:r>
              <a:rPr lang="uk-UA" dirty="0"/>
              <a:t>здійснення підрахунку часу;</a:t>
            </a:r>
            <a:endParaRPr lang="ru-RU" dirty="0"/>
          </a:p>
          <a:p>
            <a:pPr marL="0" indent="0">
              <a:buNone/>
            </a:pPr>
            <a:r>
              <a:rPr lang="uk-UA" dirty="0"/>
              <a:t>Нефункціональні вимоги:</a:t>
            </a:r>
            <a:endParaRPr lang="ru-RU" dirty="0"/>
          </a:p>
          <a:p>
            <a:pPr lvl="0"/>
            <a:r>
              <a:rPr lang="uk-UA" dirty="0"/>
              <a:t>програмне забезпечення повинно бути надійним (відсутність збоїв);</a:t>
            </a:r>
            <a:endParaRPr lang="ru-RU" dirty="0"/>
          </a:p>
          <a:p>
            <a:pPr lvl="0"/>
            <a:r>
              <a:rPr lang="uk-UA" dirty="0"/>
              <a:t>програмне забезпечення повинно бути безпечним;</a:t>
            </a:r>
            <a:endParaRPr lang="ru-RU" dirty="0"/>
          </a:p>
          <a:p>
            <a:pPr lvl="0"/>
            <a:r>
              <a:rPr lang="uk-UA" dirty="0"/>
              <a:t>програмне забезпечення повинно бути стійким до можливих ситуацій;</a:t>
            </a:r>
            <a:endParaRPr lang="ru-RU" dirty="0"/>
          </a:p>
          <a:p>
            <a:pPr lvl="0"/>
            <a:r>
              <a:rPr lang="uk-UA" dirty="0"/>
              <a:t>гра повинна мати зручний та </a:t>
            </a:r>
            <a:r>
              <a:rPr lang="uk-UA" dirty="0" err="1"/>
              <a:t>інтуітивно</a:t>
            </a:r>
            <a:r>
              <a:rPr lang="uk-UA" dirty="0"/>
              <a:t> зрозумілий інтерфейс</a:t>
            </a:r>
            <a:endParaRPr lang="ru-RU" dirty="0"/>
          </a:p>
          <a:p>
            <a:pPr marL="0" indent="0">
              <a:buNone/>
            </a:pPr>
            <a:endParaRPr lang="ru-RU" dirty="0"/>
          </a:p>
        </p:txBody>
      </p:sp>
    </p:spTree>
    <p:extLst>
      <p:ext uri="{BB962C8B-B14F-4D97-AF65-F5344CB8AC3E}">
        <p14:creationId xmlns:p14="http://schemas.microsoft.com/office/powerpoint/2010/main" val="3461323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03580" y="99597"/>
            <a:ext cx="7886698" cy="998742"/>
          </a:xfrm>
        </p:spPr>
        <p:txBody>
          <a:bodyPr/>
          <a:lstStyle/>
          <a:p>
            <a:r>
              <a:rPr lang="uk-UA" dirty="0" smtClean="0">
                <a:solidFill>
                  <a:srgbClr val="FF0000"/>
                </a:solidFill>
              </a:rPr>
              <a:t>Проектування ПЗ</a:t>
            </a:r>
            <a:endParaRPr lang="ru-RU" dirty="0">
              <a:solidFill>
                <a:srgbClr val="FF0000"/>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1527" y="1053194"/>
            <a:ext cx="7700710" cy="5633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7091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2494" y="540412"/>
            <a:ext cx="8117771" cy="5739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4348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7089" y="115500"/>
            <a:ext cx="7886698" cy="998742"/>
          </a:xfrm>
        </p:spPr>
        <p:txBody>
          <a:bodyPr/>
          <a:lstStyle/>
          <a:p>
            <a:endParaRPr lang="ru-RU"/>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1183" y="437322"/>
            <a:ext cx="7247331" cy="5827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Прямая соединительная линия 3"/>
          <p:cNvCxnSpPr/>
          <p:nvPr/>
        </p:nvCxnSpPr>
        <p:spPr>
          <a:xfrm>
            <a:off x="2981739" y="5255812"/>
            <a:ext cx="7951" cy="3339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a:off x="7085937" y="5153770"/>
            <a:ext cx="7951" cy="3339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1457" y="2612036"/>
            <a:ext cx="133350" cy="9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6119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solidFill>
                  <a:srgbClr val="FF0000"/>
                </a:solidFill>
              </a:rPr>
              <a:t>Результати роботи програми</a:t>
            </a:r>
            <a:endParaRPr lang="ru-RU" dirty="0">
              <a:solidFill>
                <a:srgbClr val="FF0000"/>
              </a:solidFill>
            </a:endParaRPr>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341"/>
          <a:stretch/>
        </p:blipFill>
        <p:spPr bwMode="auto">
          <a:xfrm>
            <a:off x="216741" y="1274034"/>
            <a:ext cx="8810573" cy="4691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3988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2366</TotalTime>
  <Words>351</Words>
  <Application>Microsoft Office PowerPoint</Application>
  <PresentationFormat>Экран (4:3)</PresentationFormat>
  <Paragraphs>28</Paragraphs>
  <Slides>14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Office Theme</vt:lpstr>
      <vt:lpstr>Презентация PowerPoint</vt:lpstr>
      <vt:lpstr>Об’єктом дослідження курсової роботи є виробничий процес проектування, створення та дослідження програмного забезпечення мовою С++, з використанням графічної бібліотеки OpenGL. Метою курсової роботи є закріплення знань та вмінь, отриманих під час вивчення курсу "Основи програмування". Під час виконання курсової роботи необхідно спроектувати та створити програму, яка реалізує просту комп'ютерну гру (типу головоломки або настільної гри) з обов'язковим використанням засобів 3D-графіки. </vt:lpstr>
      <vt:lpstr>Правила гри</vt:lpstr>
      <vt:lpstr>ОpenGL</vt:lpstr>
      <vt:lpstr>Вимоги ПЗ</vt:lpstr>
      <vt:lpstr>Проектування ПЗ</vt:lpstr>
      <vt:lpstr>Презентация PowerPoint</vt:lpstr>
      <vt:lpstr>Презентация PowerPoint</vt:lpstr>
      <vt:lpstr>Результати роботи програми</vt:lpstr>
      <vt:lpstr>Презентация PowerPoint</vt:lpstr>
      <vt:lpstr>Презентация PowerPoint</vt:lpstr>
      <vt:lpstr>Презентация PowerPoint</vt:lpstr>
      <vt:lpstr>Висновки</vt:lpstr>
      <vt:lpstr>ДЯКУЮ ЗА УВАГУ!</vt:lpstr>
    </vt:vector>
  </TitlesOfParts>
  <Company>PJSC "New Engineering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Markasian, Pavel (KIEVH)</dc:creator>
  <cp:lastModifiedBy>ASUS</cp:lastModifiedBy>
  <cp:revision>143</cp:revision>
  <dcterms:created xsi:type="dcterms:W3CDTF">2016-11-18T14:12:19Z</dcterms:created>
  <dcterms:modified xsi:type="dcterms:W3CDTF">2021-05-21T15:11:47Z</dcterms:modified>
</cp:coreProperties>
</file>