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A34"/>
    <a:srgbClr val="464547"/>
    <a:srgbClr val="222222"/>
    <a:srgbClr val="FFFFFF"/>
    <a:srgbClr val="76CDD8"/>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5" d="100"/>
          <a:sy n="115" d="100"/>
        </p:scale>
        <p:origin x="342" y="11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850900"/>
            <a:ext cx="9144000" cy="2659063"/>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rgbClr val="46454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AC78CA8-B687-40E6-8BBD-575F1E4385AF}"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C9930-89FB-447C-9600-4641ABAB6947}" type="slidenum">
              <a:rPr lang="en-US" smtClean="0"/>
              <a:t>‹#›</a:t>
            </a:fld>
            <a:endParaRPr lang="en-US"/>
          </a:p>
        </p:txBody>
      </p:sp>
    </p:spTree>
    <p:extLst>
      <p:ext uri="{BB962C8B-B14F-4D97-AF65-F5344CB8AC3E}">
        <p14:creationId xmlns:p14="http://schemas.microsoft.com/office/powerpoint/2010/main" val="254307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marL="342900" marR="0" indent="-342900" algn="l" defTabSz="457200" rtl="0" eaLnBrk="1" fontAlgn="auto" latinLnBrk="0" hangingPunct="1">
              <a:lnSpc>
                <a:spcPct val="100000"/>
              </a:lnSpc>
              <a:spcBef>
                <a:spcPct val="20000"/>
              </a:spcBef>
              <a:spcAft>
                <a:spcPts val="0"/>
              </a:spcAft>
              <a:buClr>
                <a:srgbClr val="39C2D7"/>
              </a:buClr>
              <a:buSzTx/>
              <a:buFont typeface="Arial"/>
              <a:buChar char="•"/>
              <a:tabLst/>
              <a:defRPr/>
            </a:lvl1pPr>
            <a:lvl2pPr marL="742950" marR="0" indent="-285750" algn="l" defTabSz="457200" rtl="0" eaLnBrk="1" fontAlgn="auto" latinLnBrk="0" hangingPunct="1">
              <a:lnSpc>
                <a:spcPct val="100000"/>
              </a:lnSpc>
              <a:spcBef>
                <a:spcPct val="20000"/>
              </a:spcBef>
              <a:spcAft>
                <a:spcPts val="0"/>
              </a:spcAft>
              <a:buClrTx/>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39C2D7"/>
              </a:buClr>
              <a:buSzTx/>
              <a:buFont typeface="Arial"/>
              <a:buChar char="•"/>
              <a:tabLst/>
              <a:defRPr/>
            </a:pPr>
            <a:r>
              <a:rPr kumimoji="0" lang="en-US" sz="2000" b="0" i="0" u="none" strike="noStrike" kern="1200" cap="none" spc="0" normalizeH="0" baseline="0" noProof="0" dirty="0">
                <a:ln>
                  <a:noFill/>
                </a:ln>
                <a:solidFill>
                  <a:srgbClr val="464547"/>
                </a:solidFill>
                <a:effectLst/>
                <a:uLnTx/>
                <a:uFillTx/>
                <a:latin typeface="Trebuchet MS"/>
                <a:ea typeface="+mn-ea"/>
              </a:rPr>
              <a:t>Click to add bulleted list</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rgbClr val="464547"/>
                </a:solidFill>
                <a:effectLst/>
                <a:uLnTx/>
                <a:uFillTx/>
                <a:latin typeface="Trebuchet MS"/>
                <a:ea typeface="+mn-ea"/>
              </a:rPr>
              <a:t>Second Level Bullet</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464547"/>
                </a:solidFill>
                <a:effectLst/>
                <a:uLnTx/>
                <a:uFillTx/>
                <a:latin typeface="Trebuchet MS"/>
                <a:ea typeface="+mn-ea"/>
              </a:rPr>
              <a:t>Third Level Bullet</a:t>
            </a:r>
            <a:br>
              <a:rPr kumimoji="0" lang="en-US" sz="1600" b="0" i="0" u="none" strike="noStrike" kern="1200" cap="none" spc="0" normalizeH="0" baseline="0" noProof="0" dirty="0">
                <a:ln>
                  <a:noFill/>
                </a:ln>
                <a:solidFill>
                  <a:srgbClr val="464547"/>
                </a:solidFill>
                <a:effectLst/>
                <a:uLnTx/>
                <a:uFillTx/>
                <a:latin typeface="Trebuchet MS"/>
                <a:ea typeface="+mn-ea"/>
              </a:rPr>
            </a:br>
            <a:endParaRPr kumimoji="0" lang="en-US" sz="1600" b="0" i="0" u="none" strike="noStrike" kern="1200" cap="none" spc="0" normalizeH="0" baseline="0" noProof="0" dirty="0">
              <a:ln>
                <a:noFill/>
              </a:ln>
              <a:solidFill>
                <a:srgbClr val="464547"/>
              </a:solidFill>
              <a:effectLst/>
              <a:uLnTx/>
              <a:uFillTx/>
              <a:latin typeface="Trebuchet MS"/>
              <a:ea typeface="+mn-ea"/>
            </a:endParaRPr>
          </a:p>
          <a:p>
            <a:pPr marL="342900" marR="0" lvl="0" indent="-342900" algn="l" defTabSz="457200" rtl="0" eaLnBrk="1" fontAlgn="auto" latinLnBrk="0" hangingPunct="1">
              <a:lnSpc>
                <a:spcPct val="100000"/>
              </a:lnSpc>
              <a:spcBef>
                <a:spcPct val="20000"/>
              </a:spcBef>
              <a:spcAft>
                <a:spcPts val="0"/>
              </a:spcAft>
              <a:buClr>
                <a:srgbClr val="39C2D7"/>
              </a:buClr>
              <a:buSzTx/>
              <a:buFont typeface="Arial"/>
              <a:buChar char="•"/>
              <a:tabLst/>
              <a:defRPr/>
            </a:pPr>
            <a:r>
              <a:rPr kumimoji="0" lang="en-US" sz="2000" b="0" i="0" u="none" strike="noStrike" kern="1200" cap="none" spc="0" normalizeH="0" baseline="0" noProof="0" dirty="0">
                <a:ln>
                  <a:noFill/>
                </a:ln>
                <a:solidFill>
                  <a:srgbClr val="464547"/>
                </a:solidFill>
                <a:effectLst/>
                <a:uLnTx/>
                <a:uFillTx/>
                <a:latin typeface="Trebuchet MS"/>
                <a:ea typeface="+mn-ea"/>
              </a:rPr>
              <a:t>Click to add bulleted list</a:t>
            </a:r>
          </a:p>
          <a:p>
            <a:pPr marL="342900" marR="0" lvl="0" indent="-342900" algn="l" defTabSz="457200" rtl="0" eaLnBrk="1" fontAlgn="auto" latinLnBrk="0" hangingPunct="1">
              <a:lnSpc>
                <a:spcPct val="100000"/>
              </a:lnSpc>
              <a:spcBef>
                <a:spcPct val="20000"/>
              </a:spcBef>
              <a:spcAft>
                <a:spcPts val="0"/>
              </a:spcAft>
              <a:buClr>
                <a:srgbClr val="39C2D7"/>
              </a:buClr>
              <a:buSzTx/>
              <a:buFont typeface="Arial"/>
              <a:buChar char="•"/>
              <a:tabLst/>
              <a:defRPr/>
            </a:pPr>
            <a:r>
              <a:rPr kumimoji="0" lang="en-US" sz="2000" b="0" i="0" u="none" strike="noStrike" kern="1200" cap="none" spc="0" normalizeH="0" baseline="0" noProof="0" dirty="0">
                <a:ln>
                  <a:noFill/>
                </a:ln>
                <a:solidFill>
                  <a:srgbClr val="464547"/>
                </a:solidFill>
                <a:effectLst/>
                <a:uLnTx/>
                <a:uFillTx/>
                <a:latin typeface="Trebuchet MS"/>
                <a:ea typeface="+mn-ea"/>
              </a:rPr>
              <a:t>Click to add bulleted list</a:t>
            </a:r>
          </a:p>
          <a:p>
            <a:pPr marL="342900" marR="0" lvl="0" indent="-342900" algn="l" defTabSz="457200" rtl="0" eaLnBrk="1" fontAlgn="auto" latinLnBrk="0" hangingPunct="1">
              <a:lnSpc>
                <a:spcPct val="100000"/>
              </a:lnSpc>
              <a:spcBef>
                <a:spcPct val="20000"/>
              </a:spcBef>
              <a:spcAft>
                <a:spcPts val="0"/>
              </a:spcAft>
              <a:buClr>
                <a:srgbClr val="39C2D7"/>
              </a:buClr>
              <a:buSzTx/>
              <a:buFont typeface="Arial"/>
              <a:buChar char="•"/>
              <a:tabLst/>
              <a:defRPr/>
            </a:pPr>
            <a:r>
              <a:rPr kumimoji="0" lang="en-US" sz="2000" b="0" i="0" u="none" strike="noStrike" kern="1200" cap="none" spc="0" normalizeH="0" baseline="0" noProof="0" dirty="0">
                <a:ln>
                  <a:noFill/>
                </a:ln>
                <a:solidFill>
                  <a:srgbClr val="464547"/>
                </a:solidFill>
                <a:effectLst/>
                <a:uLnTx/>
                <a:uFillTx/>
                <a:latin typeface="Trebuchet MS"/>
                <a:ea typeface="+mn-ea"/>
              </a:rPr>
              <a:t>Click to add bulleted list</a:t>
            </a:r>
          </a:p>
        </p:txBody>
      </p:sp>
      <p:sp>
        <p:nvSpPr>
          <p:cNvPr id="4" name="Date Placeholder 3"/>
          <p:cNvSpPr>
            <a:spLocks noGrp="1"/>
          </p:cNvSpPr>
          <p:nvPr>
            <p:ph type="dt" sz="half" idx="10"/>
          </p:nvPr>
        </p:nvSpPr>
        <p:spPr/>
        <p:txBody>
          <a:bodyPr/>
          <a:lstStyle/>
          <a:p>
            <a:fld id="{3AC78CA8-B687-40E6-8BBD-575F1E4385AF}"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C9930-89FB-447C-9600-4641ABAB6947}" type="slidenum">
              <a:rPr lang="en-US" smtClean="0"/>
              <a:t>‹#›</a:t>
            </a:fld>
            <a:endParaRPr lang="en-US"/>
          </a:p>
        </p:txBody>
      </p:sp>
    </p:spTree>
    <p:extLst>
      <p:ext uri="{BB962C8B-B14F-4D97-AF65-F5344CB8AC3E}">
        <p14:creationId xmlns:p14="http://schemas.microsoft.com/office/powerpoint/2010/main" val="408755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AC78CA8-B687-40E6-8BBD-575F1E4385AF}"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C9930-89FB-447C-9600-4641ABAB6947}" type="slidenum">
              <a:rPr lang="en-US" smtClean="0"/>
              <a:t>‹#›</a:t>
            </a:fld>
            <a:endParaRPr lang="en-US"/>
          </a:p>
        </p:txBody>
      </p:sp>
    </p:spTree>
    <p:extLst>
      <p:ext uri="{BB962C8B-B14F-4D97-AF65-F5344CB8AC3E}">
        <p14:creationId xmlns:p14="http://schemas.microsoft.com/office/powerpoint/2010/main" val="253308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1800">
                <a:solidFill>
                  <a:srgbClr val="464547"/>
                </a:solidFill>
              </a:defRPr>
            </a:lvl1pPr>
            <a:lvl2pPr>
              <a:buClr>
                <a:srgbClr val="76CDD8"/>
              </a:buClr>
              <a:defRPr sz="1800">
                <a:solidFill>
                  <a:srgbClr val="464547"/>
                </a:solidFill>
              </a:defRPr>
            </a:lvl2pPr>
            <a:lvl3pPr>
              <a:buClr>
                <a:srgbClr val="76CDD8"/>
              </a:buClr>
              <a:defRPr sz="1800">
                <a:solidFill>
                  <a:srgbClr val="464547"/>
                </a:solidFill>
              </a:defRPr>
            </a:lvl3pPr>
            <a:lvl4pPr>
              <a:buClr>
                <a:srgbClr val="76CDD8"/>
              </a:buClr>
              <a:defRPr sz="1800">
                <a:solidFill>
                  <a:srgbClr val="464547"/>
                </a:solidFill>
              </a:defRPr>
            </a:lvl4pPr>
            <a:lvl5pPr>
              <a:buClr>
                <a:srgbClr val="76CDD8"/>
              </a:buClr>
              <a:defRPr sz="1800">
                <a:solidFill>
                  <a:srgbClr val="464547"/>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normAutofit/>
          </a:bodyPr>
          <a:lstStyle>
            <a:lvl1pPr>
              <a:defRPr sz="1800">
                <a:solidFill>
                  <a:srgbClr val="464547"/>
                </a:solidFill>
              </a:defRPr>
            </a:lvl1pPr>
            <a:lvl2pPr>
              <a:buClr>
                <a:srgbClr val="76CDD8"/>
              </a:buClr>
              <a:defRPr sz="1800">
                <a:solidFill>
                  <a:srgbClr val="464547"/>
                </a:solidFill>
              </a:defRPr>
            </a:lvl2pPr>
            <a:lvl3pPr>
              <a:buClr>
                <a:srgbClr val="76CDD8"/>
              </a:buClr>
              <a:defRPr sz="1800">
                <a:solidFill>
                  <a:srgbClr val="464547"/>
                </a:solidFill>
              </a:defRPr>
            </a:lvl3pPr>
            <a:lvl4pPr>
              <a:buClr>
                <a:srgbClr val="76CDD8"/>
              </a:buClr>
              <a:defRPr sz="1800">
                <a:solidFill>
                  <a:srgbClr val="464547"/>
                </a:solidFill>
              </a:defRPr>
            </a:lvl4pPr>
            <a:lvl5pPr>
              <a:buClr>
                <a:srgbClr val="76CDD8"/>
              </a:buClr>
              <a:defRPr sz="1800">
                <a:solidFill>
                  <a:srgbClr val="464547"/>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AC78CA8-B687-40E6-8BBD-575F1E4385AF}"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C9930-89FB-447C-9600-4641ABAB6947}" type="slidenum">
              <a:rPr lang="en-US" smtClean="0"/>
              <a:t>‹#›</a:t>
            </a:fld>
            <a:endParaRPr lang="en-US"/>
          </a:p>
        </p:txBody>
      </p:sp>
    </p:spTree>
    <p:extLst>
      <p:ext uri="{BB962C8B-B14F-4D97-AF65-F5344CB8AC3E}">
        <p14:creationId xmlns:p14="http://schemas.microsoft.com/office/powerpoint/2010/main" val="303091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AC78CA8-B687-40E6-8BBD-575F1E4385AF}"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C9930-89FB-447C-9600-4641ABAB6947}" type="slidenum">
              <a:rPr lang="en-US" smtClean="0"/>
              <a:t>‹#›</a:t>
            </a:fld>
            <a:endParaRPr lang="en-US"/>
          </a:p>
        </p:txBody>
      </p:sp>
    </p:spTree>
    <p:extLst>
      <p:ext uri="{BB962C8B-B14F-4D97-AF65-F5344CB8AC3E}">
        <p14:creationId xmlns:p14="http://schemas.microsoft.com/office/powerpoint/2010/main" val="356373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C78CA8-B687-40E6-8BBD-575F1E4385AF}"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7C9930-89FB-447C-9600-4641ABAB6947}" type="slidenum">
              <a:rPr lang="en-US" smtClean="0"/>
              <a:t>‹#›</a:t>
            </a:fld>
            <a:endParaRPr lang="en-US"/>
          </a:p>
        </p:txBody>
      </p:sp>
    </p:spTree>
    <p:extLst>
      <p:ext uri="{BB962C8B-B14F-4D97-AF65-F5344CB8AC3E}">
        <p14:creationId xmlns:p14="http://schemas.microsoft.com/office/powerpoint/2010/main" val="42290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solidFill>
                  <a:srgbClr val="46454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AC78CA8-B687-40E6-8BBD-575F1E4385AF}"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C9930-89FB-447C-9600-4641ABAB6947}" type="slidenum">
              <a:rPr lang="en-US" smtClean="0"/>
              <a:t>‹#›</a:t>
            </a:fld>
            <a:endParaRPr lang="en-US"/>
          </a:p>
        </p:txBody>
      </p:sp>
    </p:spTree>
    <p:extLst>
      <p:ext uri="{BB962C8B-B14F-4D97-AF65-F5344CB8AC3E}">
        <p14:creationId xmlns:p14="http://schemas.microsoft.com/office/powerpoint/2010/main" val="72211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78CA8-B687-40E6-8BBD-575F1E4385AF}" type="datetimeFigureOut">
              <a:rPr lang="en-US" smtClean="0"/>
              <a:t>3/26/2019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C9930-89FB-447C-9600-4641ABAB6947}" type="slidenum">
              <a:rPr lang="en-US" smtClean="0"/>
              <a:t>‹#›</a:t>
            </a:fld>
            <a:endParaRPr lang="en-US"/>
          </a:p>
        </p:txBody>
      </p:sp>
      <p:pic>
        <p:nvPicPr>
          <p:cNvPr id="7" name="Picture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312603" y="6180521"/>
            <a:ext cx="3653518" cy="627812"/>
          </a:xfrm>
          <a:prstGeom prst="rect">
            <a:avLst/>
          </a:prstGeom>
        </p:spPr>
      </p:pic>
      <p:sp>
        <p:nvSpPr>
          <p:cNvPr id="11" name="Rectangle 10"/>
          <p:cNvSpPr/>
          <p:nvPr userDrawn="1"/>
        </p:nvSpPr>
        <p:spPr>
          <a:xfrm>
            <a:off x="432026" y="544511"/>
            <a:ext cx="177574" cy="5811839"/>
          </a:xfrm>
          <a:prstGeom prst="rect">
            <a:avLst/>
          </a:prstGeom>
          <a:solidFill>
            <a:srgbClr val="F5D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72585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1" r:id="rId5"/>
    <p:sldLayoutId id="2147483735" r:id="rId6"/>
    <p:sldLayoutId id="2147483734" r:id="rId7"/>
  </p:sldLayoutIdLst>
  <p:txStyles>
    <p:titleStyle>
      <a:lvl1pPr algn="l" defTabSz="914400" rtl="0" eaLnBrk="1" latinLnBrk="0" hangingPunct="1">
        <a:lnSpc>
          <a:spcPct val="90000"/>
        </a:lnSpc>
        <a:spcBef>
          <a:spcPct val="0"/>
        </a:spcBef>
        <a:buNone/>
        <a:defRPr sz="3200" kern="1200">
          <a:solidFill>
            <a:srgbClr val="464547"/>
          </a:solidFill>
          <a:latin typeface="Arial Black" panose="020B0A0402010202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Software_maintenanc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ify.com/oop-concept-polymorphis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a:t>
            </a:r>
          </a:p>
        </p:txBody>
      </p:sp>
      <p:sp>
        <p:nvSpPr>
          <p:cNvPr id="3" name="Subtitle 2"/>
          <p:cNvSpPr>
            <a:spLocks noGrp="1"/>
          </p:cNvSpPr>
          <p:nvPr>
            <p:ph type="subTitle" idx="1"/>
          </p:nvPr>
        </p:nvSpPr>
        <p:spPr/>
        <p:txBody>
          <a:bodyPr/>
          <a:lstStyle/>
          <a:p>
            <a:r>
              <a:rPr lang="en-US" dirty="0"/>
              <a:t>five design principles intended to make software designs more understandable, flexible and </a:t>
            </a:r>
            <a:r>
              <a:rPr lang="en-US" dirty="0">
                <a:hlinkClick r:id="rId2" tooltip="Software maintenance"/>
              </a:rPr>
              <a:t>maintainable</a:t>
            </a:r>
            <a:endParaRPr lang="en-US" dirty="0"/>
          </a:p>
        </p:txBody>
      </p:sp>
    </p:spTree>
    <p:extLst>
      <p:ext uri="{BB962C8B-B14F-4D97-AF65-F5344CB8AC3E}">
        <p14:creationId xmlns:p14="http://schemas.microsoft.com/office/powerpoint/2010/main" val="135410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1B88-1EB0-4762-B03E-3111FC4CD41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A212584-5A56-4CD7-BB90-E072C6A342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6561"/>
            <a:ext cx="10515600" cy="5444363"/>
          </a:xfrm>
        </p:spPr>
      </p:pic>
    </p:spTree>
    <p:extLst>
      <p:ext uri="{BB962C8B-B14F-4D97-AF65-F5344CB8AC3E}">
        <p14:creationId xmlns:p14="http://schemas.microsoft.com/office/powerpoint/2010/main" val="230116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9DB3-BD0E-407A-9236-1217DAC4365A}"/>
              </a:ext>
            </a:extLst>
          </p:cNvPr>
          <p:cNvSpPr>
            <a:spLocks noGrp="1"/>
          </p:cNvSpPr>
          <p:nvPr>
            <p:ph type="title"/>
          </p:nvPr>
        </p:nvSpPr>
        <p:spPr/>
        <p:txBody>
          <a:bodyPr/>
          <a:lstStyle/>
          <a:p>
            <a:r>
              <a:rPr lang="en-US" dirty="0"/>
              <a:t>Single-responsibility Principle</a:t>
            </a:r>
          </a:p>
        </p:txBody>
      </p:sp>
      <p:sp>
        <p:nvSpPr>
          <p:cNvPr id="3" name="Content Placeholder 2">
            <a:extLst>
              <a:ext uri="{FF2B5EF4-FFF2-40B4-BE49-F238E27FC236}">
                <a16:creationId xmlns:a16="http://schemas.microsoft.com/office/drawing/2014/main" id="{6AA8F01F-EF87-40BC-81B7-46589E5E6748}"/>
              </a:ext>
            </a:extLst>
          </p:cNvPr>
          <p:cNvSpPr>
            <a:spLocks noGrp="1"/>
          </p:cNvSpPr>
          <p:nvPr>
            <p:ph idx="1"/>
          </p:nvPr>
        </p:nvSpPr>
        <p:spPr/>
        <p:txBody>
          <a:bodyPr>
            <a:normAutofit/>
          </a:bodyPr>
          <a:lstStyle/>
          <a:p>
            <a:r>
              <a:rPr lang="en-US" sz="2000" dirty="0"/>
              <a:t>A class should have one and only one reason to change, meaning that a class should have only one job.</a:t>
            </a:r>
          </a:p>
          <a:p>
            <a:r>
              <a:rPr lang="en-US" sz="2000" dirty="0"/>
              <a:t>Function S.R.P – do only one thing, but do it perfectly.</a:t>
            </a:r>
          </a:p>
          <a:p>
            <a:r>
              <a:rPr lang="en-US" sz="2000" dirty="0"/>
              <a:t>Classes S.R.P. – </a:t>
            </a:r>
            <a:r>
              <a:rPr lang="en-US" sz="1800" i="1" dirty="0"/>
              <a:t>Every module or class should have responsibility over a single part of the functionality provided by the software, and that responsibility should be entirely encapsulated by the class.</a:t>
            </a:r>
          </a:p>
          <a:p>
            <a:r>
              <a:rPr lang="en-US" sz="2000" dirty="0"/>
              <a:t>S.R.P makes tests easy to write</a:t>
            </a:r>
          </a:p>
          <a:p>
            <a:r>
              <a:rPr lang="en-US" sz="2000" dirty="0"/>
              <a:t>Too much responsibility leads to </a:t>
            </a:r>
            <a:r>
              <a:rPr lang="en-US" sz="2000" b="1" dirty="0"/>
              <a:t>coupling</a:t>
            </a:r>
            <a:r>
              <a:rPr lang="en-US" sz="2000" dirty="0"/>
              <a:t>.</a:t>
            </a:r>
          </a:p>
        </p:txBody>
      </p:sp>
    </p:spTree>
    <p:extLst>
      <p:ext uri="{BB962C8B-B14F-4D97-AF65-F5344CB8AC3E}">
        <p14:creationId xmlns:p14="http://schemas.microsoft.com/office/powerpoint/2010/main" val="173400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C49A-0588-46C0-BB17-7B289C7C4FB7}"/>
              </a:ext>
            </a:extLst>
          </p:cNvPr>
          <p:cNvSpPr>
            <a:spLocks noGrp="1"/>
          </p:cNvSpPr>
          <p:nvPr>
            <p:ph type="title"/>
          </p:nvPr>
        </p:nvSpPr>
        <p:spPr/>
        <p:txBody>
          <a:bodyPr/>
          <a:lstStyle/>
          <a:p>
            <a:r>
              <a:rPr lang="en-US" dirty="0"/>
              <a:t>Open / closed</a:t>
            </a:r>
          </a:p>
        </p:txBody>
      </p:sp>
      <p:sp>
        <p:nvSpPr>
          <p:cNvPr id="3" name="Content Placeholder 2">
            <a:extLst>
              <a:ext uri="{FF2B5EF4-FFF2-40B4-BE49-F238E27FC236}">
                <a16:creationId xmlns:a16="http://schemas.microsoft.com/office/drawing/2014/main" id="{53C94472-893F-4B70-A44D-B0E92E56FFC1}"/>
              </a:ext>
            </a:extLst>
          </p:cNvPr>
          <p:cNvSpPr>
            <a:spLocks noGrp="1"/>
          </p:cNvSpPr>
          <p:nvPr>
            <p:ph idx="1"/>
          </p:nvPr>
        </p:nvSpPr>
        <p:spPr/>
        <p:txBody>
          <a:bodyPr>
            <a:normAutofit/>
          </a:bodyPr>
          <a:lstStyle/>
          <a:p>
            <a:r>
              <a:rPr lang="en-US" sz="1800" dirty="0"/>
              <a:t>Software entities (classes, modules, functions, etc.) should be open for extension, but closed for modification.”</a:t>
            </a:r>
          </a:p>
          <a:p>
            <a:r>
              <a:rPr lang="en-US" sz="1800" dirty="0"/>
              <a:t>Add new functionality without changing existing code</a:t>
            </a:r>
          </a:p>
          <a:p>
            <a:r>
              <a:rPr lang="en-US" sz="1800" dirty="0"/>
              <a:t>A class is closed, since it may be compiled, stored in a library, baselined, and used by client classes. But it is also open, since any new class may use it as parent, adding new features. When a descendant class is defined, there is no need to change the original or to disturb its clients.</a:t>
            </a:r>
          </a:p>
          <a:p>
            <a:r>
              <a:rPr lang="en-US" sz="1800" dirty="0"/>
              <a:t> </a:t>
            </a:r>
            <a:r>
              <a:rPr lang="en-US" sz="1800" dirty="0">
                <a:hlinkClick r:id="rId2"/>
              </a:rPr>
              <a:t>Polymorphic</a:t>
            </a:r>
            <a:r>
              <a:rPr lang="en-US" sz="1800" dirty="0"/>
              <a:t> Open/Closed Principle uses interfaces instead of </a:t>
            </a:r>
            <a:r>
              <a:rPr lang="en-US" sz="1800" dirty="0" err="1"/>
              <a:t>superclasses</a:t>
            </a:r>
            <a:r>
              <a:rPr lang="en-US" sz="1800" dirty="0"/>
              <a:t> to allow different implementations which you can easily substitute without changing the code that uses them </a:t>
            </a:r>
          </a:p>
          <a:p>
            <a:r>
              <a:rPr lang="en-US" sz="1800" dirty="0"/>
              <a:t>Prefer inheritance over composition</a:t>
            </a:r>
          </a:p>
        </p:txBody>
      </p:sp>
    </p:spTree>
    <p:extLst>
      <p:ext uri="{BB962C8B-B14F-4D97-AF65-F5344CB8AC3E}">
        <p14:creationId xmlns:p14="http://schemas.microsoft.com/office/powerpoint/2010/main" val="376977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6881-C393-4337-9191-F16C06B652F4}"/>
              </a:ext>
            </a:extLst>
          </p:cNvPr>
          <p:cNvSpPr>
            <a:spLocks noGrp="1"/>
          </p:cNvSpPr>
          <p:nvPr>
            <p:ph type="title"/>
          </p:nvPr>
        </p:nvSpPr>
        <p:spPr/>
        <p:txBody>
          <a:bodyPr/>
          <a:lstStyle/>
          <a:p>
            <a:r>
              <a:rPr lang="en-US" dirty="0" err="1"/>
              <a:t>Liskov</a:t>
            </a:r>
            <a:r>
              <a:rPr lang="en-US" dirty="0"/>
              <a:t> Substitution</a:t>
            </a:r>
          </a:p>
        </p:txBody>
      </p:sp>
      <p:sp>
        <p:nvSpPr>
          <p:cNvPr id="3" name="Content Placeholder 2">
            <a:extLst>
              <a:ext uri="{FF2B5EF4-FFF2-40B4-BE49-F238E27FC236}">
                <a16:creationId xmlns:a16="http://schemas.microsoft.com/office/drawing/2014/main" id="{722F51E7-9B88-4360-BAAD-F502E31FC572}"/>
              </a:ext>
            </a:extLst>
          </p:cNvPr>
          <p:cNvSpPr>
            <a:spLocks noGrp="1"/>
          </p:cNvSpPr>
          <p:nvPr>
            <p:ph idx="1"/>
          </p:nvPr>
        </p:nvSpPr>
        <p:spPr/>
        <p:txBody>
          <a:bodyPr>
            <a:normAutofit/>
          </a:bodyPr>
          <a:lstStyle/>
          <a:p>
            <a:r>
              <a:rPr lang="en-US" sz="2000" dirty="0"/>
              <a:t> objects of a superclass shall be replaceable with objects of its subclasses without breaking the application</a:t>
            </a:r>
          </a:p>
          <a:p>
            <a:r>
              <a:rPr lang="en-US" sz="2000" dirty="0"/>
              <a:t>It means that overridden method of a subclass should have the same semantic (arguments and return value)</a:t>
            </a:r>
          </a:p>
          <a:p>
            <a:r>
              <a:rPr lang="en-US" sz="2000" dirty="0"/>
              <a:t>The compiler only checks the structural rules, to check that behavior of subclass is similar and this does not break the application we need to make code review and write tests for all subclasses. </a:t>
            </a:r>
          </a:p>
          <a:p>
            <a:r>
              <a:rPr lang="en-US" sz="2000" dirty="0"/>
              <a:t> In the whole, </a:t>
            </a:r>
            <a:r>
              <a:rPr lang="en-US" sz="2000" dirty="0" err="1"/>
              <a:t>Liskov</a:t>
            </a:r>
            <a:r>
              <a:rPr lang="en-US" sz="2000" dirty="0"/>
              <a:t> Substitution principle extends the Open/Closed principle and enables you to replace objects of a parent class with objects of a subclass without breaking the application. </a:t>
            </a:r>
          </a:p>
        </p:txBody>
      </p:sp>
    </p:spTree>
    <p:extLst>
      <p:ext uri="{BB962C8B-B14F-4D97-AF65-F5344CB8AC3E}">
        <p14:creationId xmlns:p14="http://schemas.microsoft.com/office/powerpoint/2010/main" val="306295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C5A6-820B-4798-BF93-A4B78495E909}"/>
              </a:ext>
            </a:extLst>
          </p:cNvPr>
          <p:cNvSpPr>
            <a:spLocks noGrp="1"/>
          </p:cNvSpPr>
          <p:nvPr>
            <p:ph type="title"/>
          </p:nvPr>
        </p:nvSpPr>
        <p:spPr/>
        <p:txBody>
          <a:bodyPr/>
          <a:lstStyle/>
          <a:p>
            <a:r>
              <a:rPr lang="en-US" dirty="0"/>
              <a:t>Interface Segregation</a:t>
            </a:r>
            <a:br>
              <a:rPr lang="en-US" dirty="0"/>
            </a:br>
            <a:endParaRPr lang="en-US" dirty="0"/>
          </a:p>
        </p:txBody>
      </p:sp>
      <p:sp>
        <p:nvSpPr>
          <p:cNvPr id="3" name="Content Placeholder 2">
            <a:extLst>
              <a:ext uri="{FF2B5EF4-FFF2-40B4-BE49-F238E27FC236}">
                <a16:creationId xmlns:a16="http://schemas.microsoft.com/office/drawing/2014/main" id="{EFD023F9-7199-4177-B91D-46FC35DF4A7F}"/>
              </a:ext>
            </a:extLst>
          </p:cNvPr>
          <p:cNvSpPr>
            <a:spLocks noGrp="1"/>
          </p:cNvSpPr>
          <p:nvPr>
            <p:ph idx="1"/>
          </p:nvPr>
        </p:nvSpPr>
        <p:spPr/>
        <p:txBody>
          <a:bodyPr>
            <a:normAutofit/>
          </a:bodyPr>
          <a:lstStyle/>
          <a:p>
            <a:r>
              <a:rPr lang="en-US" sz="2400" dirty="0"/>
              <a:t>Clients should not be forced to depend upon interfaces that they do not use.</a:t>
            </a:r>
          </a:p>
          <a:p>
            <a:r>
              <a:rPr lang="en-US" sz="2400" dirty="0"/>
              <a:t>interface pollution leads to bloated interfaces that contain methods implementing several responsibilities.</a:t>
            </a:r>
          </a:p>
          <a:p>
            <a:r>
              <a:rPr lang="en-US" sz="2400" dirty="0"/>
              <a:t>Solution is to split the software into multiple, independent parts</a:t>
            </a:r>
          </a:p>
          <a:p>
            <a:r>
              <a:rPr lang="en-US" sz="2400" dirty="0"/>
              <a:t>Many small interfaces are better than one big.</a:t>
            </a:r>
          </a:p>
        </p:txBody>
      </p:sp>
    </p:spTree>
    <p:extLst>
      <p:ext uri="{BB962C8B-B14F-4D97-AF65-F5344CB8AC3E}">
        <p14:creationId xmlns:p14="http://schemas.microsoft.com/office/powerpoint/2010/main" val="342217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EEEE-C5EA-40DF-9D4B-270A105B7123}"/>
              </a:ext>
            </a:extLst>
          </p:cNvPr>
          <p:cNvSpPr>
            <a:spLocks noGrp="1"/>
          </p:cNvSpPr>
          <p:nvPr>
            <p:ph type="title"/>
          </p:nvPr>
        </p:nvSpPr>
        <p:spPr/>
        <p:txBody>
          <a:bodyPr/>
          <a:lstStyle/>
          <a:p>
            <a:r>
              <a:rPr lang="en-US" dirty="0"/>
              <a:t>Dependency Inversion</a:t>
            </a:r>
          </a:p>
        </p:txBody>
      </p:sp>
      <p:sp>
        <p:nvSpPr>
          <p:cNvPr id="3" name="Content Placeholder 2">
            <a:extLst>
              <a:ext uri="{FF2B5EF4-FFF2-40B4-BE49-F238E27FC236}">
                <a16:creationId xmlns:a16="http://schemas.microsoft.com/office/drawing/2014/main" id="{CF2E9620-FEF2-4CD3-847B-626EF0B32463}"/>
              </a:ext>
            </a:extLst>
          </p:cNvPr>
          <p:cNvSpPr>
            <a:spLocks noGrp="1"/>
          </p:cNvSpPr>
          <p:nvPr>
            <p:ph idx="1"/>
          </p:nvPr>
        </p:nvSpPr>
        <p:spPr/>
        <p:txBody>
          <a:bodyPr>
            <a:normAutofit/>
          </a:bodyPr>
          <a:lstStyle/>
          <a:p>
            <a:r>
              <a:rPr lang="en-US" sz="2400" dirty="0"/>
              <a:t>High-level modules should not depend on low-level modules. Both should depend on abstractions.</a:t>
            </a:r>
          </a:p>
          <a:p>
            <a:r>
              <a:rPr lang="en-US" sz="2400" dirty="0"/>
              <a:t>high-level and low-level modules depend on the abstraction</a:t>
            </a:r>
          </a:p>
          <a:p>
            <a:r>
              <a:rPr lang="en-US" sz="2400" dirty="0"/>
              <a:t>If you consequently apply the Open/Closed Principle and the </a:t>
            </a:r>
            <a:r>
              <a:rPr lang="en-US" sz="2400" dirty="0" err="1"/>
              <a:t>Liskov</a:t>
            </a:r>
            <a:r>
              <a:rPr lang="en-US" sz="2400" dirty="0"/>
              <a:t> Substitution Principle to your code, it will also follow the Dependency Inversion Principle.</a:t>
            </a:r>
          </a:p>
        </p:txBody>
      </p:sp>
    </p:spTree>
    <p:extLst>
      <p:ext uri="{BB962C8B-B14F-4D97-AF65-F5344CB8AC3E}">
        <p14:creationId xmlns:p14="http://schemas.microsoft.com/office/powerpoint/2010/main" val="365422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282</Words>
  <Application>Microsoft Office PowerPoint</Application>
  <PresentationFormat>Широкоэкранный</PresentationFormat>
  <Paragraphs>28</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Arial Black</vt:lpstr>
      <vt:lpstr>Calibri</vt:lpstr>
      <vt:lpstr>Trebuchet MS</vt:lpstr>
      <vt:lpstr>Office Theme</vt:lpstr>
      <vt:lpstr>SOLID</vt:lpstr>
      <vt:lpstr>Презентация PowerPoint</vt:lpstr>
      <vt:lpstr>Single-responsibility Principle</vt:lpstr>
      <vt:lpstr>Open / closed</vt:lpstr>
      <vt:lpstr>Liskov Substitution</vt:lpstr>
      <vt:lpstr>Interface Segregation </vt:lpstr>
      <vt:lpstr>Dependency Inversion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Dzianis Pasiukou1</dc:creator>
  <cp:lastModifiedBy>User</cp:lastModifiedBy>
  <cp:revision>46</cp:revision>
  <dcterms:created xsi:type="dcterms:W3CDTF">2018-05-15T18:39:54Z</dcterms:created>
  <dcterms:modified xsi:type="dcterms:W3CDTF">2019-03-26T21:18:57Z</dcterms:modified>
</cp:coreProperties>
</file>