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15"/>
  </p:notesMasterIdLst>
  <p:sldIdLst>
    <p:sldId id="257" r:id="rId2"/>
    <p:sldId id="263" r:id="rId3"/>
    <p:sldId id="264" r:id="rId4"/>
    <p:sldId id="265" r:id="rId5"/>
    <p:sldId id="266" r:id="rId6"/>
    <p:sldId id="268" r:id="rId7"/>
    <p:sldId id="269" r:id="rId8"/>
    <p:sldId id="270" r:id="rId9"/>
    <p:sldId id="271" r:id="rId10"/>
    <p:sldId id="272" r:id="rId11"/>
    <p:sldId id="273" r:id="rId12"/>
    <p:sldId id="274" r:id="rId13"/>
    <p:sldId id="267"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
      <p:font typeface="Roboto Black" panose="02000000000000000000" pitchFamily="2" charset="0"/>
      <p:bold r:id="rId20"/>
      <p:boldItalic r:id="rId21"/>
    </p:embeddedFont>
    <p:embeddedFont>
      <p:font typeface="Roboto Thin" panose="02000000000000000000" pitchFamily="2" charset="0"/>
      <p:regular r:id="rId22"/>
      <p:bold r:id="rId23"/>
      <p:italic r:id="rId24"/>
      <p:boldItalic r:id="rId25"/>
    </p:embeddedFont>
    <p:embeddedFont>
      <p:font typeface="Tw Cen MT" panose="020B0602020104020603" pitchFamily="34" charset="0"/>
      <p:regular r:id="rId26"/>
      <p:bold r:id="rId27"/>
      <p:italic r:id="rId28"/>
      <p:boldItalic r:id="rId29"/>
    </p:embeddedFont>
    <p:embeddedFont>
      <p:font typeface="Tw Cen MT Condensed" panose="020B0606020104020203" pitchFamily="34" charset="0"/>
      <p:regular r:id="rId30"/>
      <p:bold r:id="rId31"/>
    </p:embeddedFont>
    <p:embeddedFont>
      <p:font typeface="Wingdings 3" panose="05040102010807070707" pitchFamily="18" charset="2"/>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28B589-4659-4227-9C68-565DD4A46BFE}">
  <a:tblStyle styleId="{8628B589-4659-4227-9C68-565DD4A46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9"/>
  </p:normalViewPr>
  <p:slideViewPr>
    <p:cSldViewPr snapToGrid="0">
      <p:cViewPr>
        <p:scale>
          <a:sx n="125" d="100"/>
          <a:sy n="125" d="100"/>
        </p:scale>
        <p:origin x="226" y="-49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7297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5095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8904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6128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56538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7730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397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79294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4305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26798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5955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1098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1319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890502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1847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150959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0280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124933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222869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234084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2591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524701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448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0298CD5-6C1E-4009-B41F-6DF62E31D3BE}" type="datetimeFigureOut">
              <a:rPr lang="en-US" dirty="0"/>
              <a:pPr/>
              <a:t>8/11/2022</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22927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endParaRPr lang="en-US" sz="4000" dirty="0">
              <a:solidFill>
                <a:schemeClr val="accent6">
                  <a:lumMod val="20000"/>
                  <a:lumOff val="80000"/>
                </a:schemeClr>
              </a:solidFill>
              <a:latin typeface="Roboto Black"/>
              <a:ea typeface="Roboto Black"/>
              <a:cs typeface="Roboto Black"/>
              <a:sym typeface="Roboto Black"/>
            </a:endParaRPr>
          </a:p>
          <a:p>
            <a:pPr marL="0" marR="0" lvl="0" indent="0" algn="l" rtl="0">
              <a:lnSpc>
                <a:spcPct val="100000"/>
              </a:lnSpc>
              <a:spcBef>
                <a:spcPts val="0"/>
              </a:spcBef>
              <a:spcAft>
                <a:spcPts val="0"/>
              </a:spcAft>
              <a:buClr>
                <a:srgbClr val="295269"/>
              </a:buClr>
              <a:buFont typeface="Arial"/>
              <a:buNone/>
            </a:pPr>
            <a:r>
              <a:rPr lang="en-US" sz="4000" dirty="0">
                <a:solidFill>
                  <a:srgbClr val="FFFF00"/>
                </a:solidFill>
                <a:latin typeface="Roboto Black"/>
                <a:ea typeface="Roboto Black"/>
                <a:cs typeface="Roboto Black"/>
                <a:sym typeface="Roboto Black"/>
              </a:rPr>
              <a:t>CoolTShirts – Marketing Attribution</a:t>
            </a:r>
            <a:endParaRPr lang="en-US" sz="4000" dirty="0">
              <a:solidFill>
                <a:srgbClr val="FFFF00"/>
              </a:solidFill>
            </a:endParaRPr>
          </a:p>
          <a:p>
            <a:pPr marL="0" lvl="0" indent="0" algn="l" rtl="0">
              <a:spcBef>
                <a:spcPts val="0"/>
              </a:spcBef>
              <a:spcAft>
                <a:spcPts val="0"/>
              </a:spcAft>
              <a:buClr>
                <a:schemeClr val="dk1"/>
              </a:buClr>
              <a:buSzPts val="1100"/>
              <a:buFont typeface="Arial"/>
              <a:buNone/>
            </a:pPr>
            <a:endParaRPr lang="en-US" sz="2800" dirty="0">
              <a:solidFill>
                <a:schemeClr val="accent6">
                  <a:lumMod val="20000"/>
                  <a:lumOff val="80000"/>
                </a:schemeClr>
              </a:solidFill>
              <a:latin typeface="Roboto Thin"/>
              <a:ea typeface="Roboto Thin"/>
              <a:cs typeface="Roboto Thin"/>
              <a:sym typeface="Roboto Thin"/>
            </a:endParaRPr>
          </a:p>
          <a:p>
            <a:pPr marL="0" lvl="0" indent="0" algn="l" rtl="0">
              <a:spcBef>
                <a:spcPts val="0"/>
              </a:spcBef>
              <a:spcAft>
                <a:spcPts val="0"/>
              </a:spcAft>
              <a:buClr>
                <a:schemeClr val="dk1"/>
              </a:buClr>
              <a:buSzPts val="1100"/>
              <a:buFont typeface="Arial"/>
              <a:buNone/>
            </a:pPr>
            <a:r>
              <a:rPr lang="en-US" sz="2800" dirty="0">
                <a:solidFill>
                  <a:schemeClr val="accent6">
                    <a:lumMod val="20000"/>
                    <a:lumOff val="80000"/>
                  </a:schemeClr>
                </a:solidFill>
                <a:latin typeface="Roboto Thin"/>
                <a:ea typeface="Roboto Thin"/>
                <a:cs typeface="Roboto Thin"/>
                <a:sym typeface="Roboto Thin"/>
              </a:rPr>
              <a:t>Analyze Data with SQL</a:t>
            </a:r>
          </a:p>
          <a:p>
            <a:pPr marL="0" lvl="0" indent="0" algn="l" rtl="0">
              <a:spcBef>
                <a:spcPts val="0"/>
              </a:spcBef>
              <a:spcAft>
                <a:spcPts val="0"/>
              </a:spcAft>
              <a:buClr>
                <a:schemeClr val="dk1"/>
              </a:buClr>
              <a:buSzPts val="1100"/>
              <a:buFont typeface="Arial"/>
              <a:buNone/>
            </a:pPr>
            <a:r>
              <a:rPr lang="en-US" sz="2800" dirty="0">
                <a:solidFill>
                  <a:schemeClr val="accent6">
                    <a:lumMod val="20000"/>
                    <a:lumOff val="80000"/>
                  </a:schemeClr>
                </a:solidFill>
                <a:latin typeface="Roboto Thin"/>
                <a:ea typeface="Roboto Thin"/>
                <a:cs typeface="Roboto Thin"/>
                <a:sym typeface="Roboto Thin"/>
              </a:rPr>
              <a:t>Vlad Pana	</a:t>
            </a:r>
          </a:p>
          <a:p>
            <a:pPr marL="0" lvl="0" indent="0" algn="l" rtl="0">
              <a:spcBef>
                <a:spcPts val="0"/>
              </a:spcBef>
              <a:spcAft>
                <a:spcPts val="0"/>
              </a:spcAft>
              <a:buClr>
                <a:schemeClr val="dk1"/>
              </a:buClr>
              <a:buSzPts val="1100"/>
              <a:buFont typeface="Arial"/>
              <a:buNone/>
            </a:pPr>
            <a:r>
              <a:rPr lang="en-US" sz="2800" dirty="0">
                <a:solidFill>
                  <a:schemeClr val="accent6">
                    <a:lumMod val="20000"/>
                    <a:lumOff val="80000"/>
                  </a:schemeClr>
                </a:solidFill>
                <a:latin typeface="Roboto Thin"/>
                <a:ea typeface="Roboto Thin"/>
                <a:cs typeface="Roboto Thin"/>
                <a:sym typeface="Roboto Thin"/>
              </a:rPr>
              <a:t>09/08/2022</a:t>
            </a:r>
          </a:p>
        </p:txBody>
      </p:sp>
      <p:pic>
        <p:nvPicPr>
          <p:cNvPr id="299" name="Shape 299"/>
          <p:cNvPicPr preferRelativeResize="0"/>
          <p:nvPr/>
        </p:nvPicPr>
        <p:blipFill>
          <a:blip r:embed="rId3">
            <a:alphaModFix/>
          </a:blip>
          <a:stretch>
            <a:fillRect/>
          </a:stretch>
        </p:blipFill>
        <p:spPr>
          <a:xfrm>
            <a:off x="526297" y="375074"/>
            <a:ext cx="2024775" cy="4258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427009" y="397376"/>
            <a:ext cx="2024775" cy="425824"/>
          </a:xfrm>
          <a:prstGeom prst="rect">
            <a:avLst/>
          </a:prstGeom>
          <a:noFill/>
          <a:ln>
            <a:noFill/>
          </a:ln>
        </p:spPr>
      </p:pic>
      <p:sp>
        <p:nvSpPr>
          <p:cNvPr id="3" name="TextBox 2">
            <a:extLst>
              <a:ext uri="{FF2B5EF4-FFF2-40B4-BE49-F238E27FC236}">
                <a16:creationId xmlns:a16="http://schemas.microsoft.com/office/drawing/2014/main" id="{B5AC607E-68AD-4A50-61CE-1C25DA7B762E}"/>
              </a:ext>
            </a:extLst>
          </p:cNvPr>
          <p:cNvSpPr txBox="1"/>
          <p:nvPr/>
        </p:nvSpPr>
        <p:spPr>
          <a:xfrm>
            <a:off x="234176" y="994532"/>
            <a:ext cx="8675647" cy="307777"/>
          </a:xfrm>
          <a:prstGeom prst="rect">
            <a:avLst/>
          </a:prstGeom>
          <a:noFill/>
        </p:spPr>
        <p:txBody>
          <a:bodyPr wrap="square">
            <a:spAutoFit/>
          </a:bodyPr>
          <a:lstStyle/>
          <a:p>
            <a:r>
              <a:rPr lang="en-US" b="1" dirty="0">
                <a:solidFill>
                  <a:srgbClr val="FFFF00"/>
                </a:solidFill>
                <a:effectLst/>
                <a:latin typeface="Roboto" panose="02000000000000000000" pitchFamily="2" charset="0"/>
                <a:ea typeface="Roboto" panose="02000000000000000000" pitchFamily="2" charset="0"/>
              </a:rPr>
              <a:t>Q6 - How many last touches on the purchase page is each campaign responsible for?</a:t>
            </a:r>
            <a:endParaRPr lang="en-US" dirty="0">
              <a:solidFill>
                <a:srgbClr val="FFFF00"/>
              </a:solidFill>
              <a:latin typeface="Roboto" panose="02000000000000000000" pitchFamily="2" charset="0"/>
              <a:ea typeface="Roboto" panose="02000000000000000000" pitchFamily="2" charset="0"/>
            </a:endParaRPr>
          </a:p>
        </p:txBody>
      </p:sp>
      <p:sp>
        <p:nvSpPr>
          <p:cNvPr id="5" name="Shape 323">
            <a:extLst>
              <a:ext uri="{FF2B5EF4-FFF2-40B4-BE49-F238E27FC236}">
                <a16:creationId xmlns:a16="http://schemas.microsoft.com/office/drawing/2014/main" id="{3109ED92-FF81-43FB-7448-DC4E439F1120}"/>
              </a:ext>
            </a:extLst>
          </p:cNvPr>
          <p:cNvSpPr txBox="1"/>
          <p:nvPr/>
        </p:nvSpPr>
        <p:spPr>
          <a:xfrm>
            <a:off x="5501268" y="2353916"/>
            <a:ext cx="3404837" cy="2560320"/>
          </a:xfrm>
          <a:prstGeom prst="rect">
            <a:avLst/>
          </a:prstGeom>
          <a:solidFill>
            <a:srgbClr val="D9D9D9"/>
          </a:solidFill>
          <a:ln>
            <a:noFill/>
          </a:ln>
        </p:spPr>
        <p:txBody>
          <a:bodyPr spcFirstLastPara="1" wrap="square" lIns="91425" tIns="91425" rIns="91425" bIns="91425" anchor="t" anchorCtr="0">
            <a:noAutofit/>
          </a:bodyPr>
          <a:lstStyle/>
          <a:p>
            <a:pPr algn="just">
              <a:lnSpc>
                <a:spcPct val="115000"/>
              </a:lnSpc>
              <a:buClr>
                <a:schemeClr val="dk1"/>
              </a:buClr>
              <a:buSzPts val="1100"/>
            </a:pPr>
            <a:r>
              <a:rPr lang="en-US" sz="1200" dirty="0">
                <a:solidFill>
                  <a:schemeClr val="accent6">
                    <a:lumMod val="20000"/>
                    <a:lumOff val="80000"/>
                  </a:schemeClr>
                </a:solidFill>
                <a:highlight>
                  <a:srgbClr val="800000"/>
                </a:highlight>
                <a:latin typeface="Roboto"/>
                <a:ea typeface="Roboto"/>
                <a:sym typeface="Courier New"/>
              </a:rPr>
              <a:t>Code: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WITH last_touch AS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(SELECT user_id,</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MAX(timestamp) as </a:t>
            </a:r>
            <a:r>
              <a:rPr lang="en-US" sz="900" dirty="0" err="1">
                <a:latin typeface="Courier New"/>
                <a:ea typeface="Courier New"/>
                <a:cs typeface="Courier New"/>
                <a:sym typeface="Courier New"/>
              </a:rPr>
              <a:t>last_touch_at</a:t>
            </a:r>
            <a:endParaRPr lang="en-US" sz="900" dirty="0">
              <a:latin typeface="Courier New"/>
              <a:ea typeface="Courier New"/>
              <a:cs typeface="Courier New"/>
              <a:sym typeface="Courier New"/>
            </a:endParaRP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FROM page_visits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WHERE page_name LIKE '4 - purchase'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GROUP BY user_id)</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SELECT pv.utm_campaign AS Campaign,</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pv.utm_source AS Source,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COUNT (*) AS Purchases   </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FROM last_touch AS lt</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JOIN page_visits AS pv</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ON lt.user_id = pv.user_id</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AND lt.last_touch_at = pv.timestamp</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GROUP BY 1, 2</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ORDER BY 3 DESC;</a:t>
            </a:r>
            <a:endParaRPr sz="900" dirty="0">
              <a:latin typeface="Courier New"/>
              <a:ea typeface="Courier New"/>
              <a:cs typeface="Courier New"/>
              <a:sym typeface="Courier New"/>
            </a:endParaRPr>
          </a:p>
        </p:txBody>
      </p:sp>
      <p:sp>
        <p:nvSpPr>
          <p:cNvPr id="6" name="Shape 324">
            <a:extLst>
              <a:ext uri="{FF2B5EF4-FFF2-40B4-BE49-F238E27FC236}">
                <a16:creationId xmlns:a16="http://schemas.microsoft.com/office/drawing/2014/main" id="{6CC83BDF-F908-E7B0-2556-152B323CE48D}"/>
              </a:ext>
            </a:extLst>
          </p:cNvPr>
          <p:cNvSpPr txBox="1"/>
          <p:nvPr/>
        </p:nvSpPr>
        <p:spPr>
          <a:xfrm>
            <a:off x="237895" y="1314617"/>
            <a:ext cx="8675647" cy="92751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There were 358 last touches on the purchase page. This is to be expected given the number of unique visitors that landed on the purchase page. Again, the checkout page stands out with the most last touches, in line with the unique visitors per page analysis from the previous query. </a:t>
            </a: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Out of 1431 visitors on the checkout page, 1068 (75%) bounced off and did not make a purchase. </a:t>
            </a: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p:txBody>
      </p:sp>
      <p:graphicFrame>
        <p:nvGraphicFramePr>
          <p:cNvPr id="7" name="Shape 332">
            <a:extLst>
              <a:ext uri="{FF2B5EF4-FFF2-40B4-BE49-F238E27FC236}">
                <a16:creationId xmlns:a16="http://schemas.microsoft.com/office/drawing/2014/main" id="{FE5639FC-6790-C189-BC0B-E92D357096A9}"/>
              </a:ext>
            </a:extLst>
          </p:cNvPr>
          <p:cNvGraphicFramePr/>
          <p:nvPr>
            <p:extLst>
              <p:ext uri="{D42A27DB-BD31-4B8C-83A1-F6EECF244321}">
                <p14:modId xmlns:p14="http://schemas.microsoft.com/office/powerpoint/2010/main" val="1689337145"/>
              </p:ext>
            </p:extLst>
          </p:nvPr>
        </p:nvGraphicFramePr>
        <p:xfrm>
          <a:off x="237895" y="2353916"/>
          <a:ext cx="4780154" cy="2560320"/>
        </p:xfrm>
        <a:graphic>
          <a:graphicData uri="http://schemas.openxmlformats.org/drawingml/2006/table">
            <a:tbl>
              <a:tblPr>
                <a:noFill/>
                <a:tableStyleId>{8628B589-4659-4227-9C68-565DD4A46BFE}</a:tableStyleId>
              </a:tblPr>
              <a:tblGrid>
                <a:gridCol w="2615386">
                  <a:extLst>
                    <a:ext uri="{9D8B030D-6E8A-4147-A177-3AD203B41FA5}">
                      <a16:colId xmlns:a16="http://schemas.microsoft.com/office/drawing/2014/main" val="20000"/>
                    </a:ext>
                  </a:extLst>
                </a:gridCol>
                <a:gridCol w="1063827">
                  <a:extLst>
                    <a:ext uri="{9D8B030D-6E8A-4147-A177-3AD203B41FA5}">
                      <a16:colId xmlns:a16="http://schemas.microsoft.com/office/drawing/2014/main" val="2194097441"/>
                    </a:ext>
                  </a:extLst>
                </a:gridCol>
                <a:gridCol w="1100941">
                  <a:extLst>
                    <a:ext uri="{9D8B030D-6E8A-4147-A177-3AD203B41FA5}">
                      <a16:colId xmlns:a16="http://schemas.microsoft.com/office/drawing/2014/main" val="20001"/>
                    </a:ext>
                  </a:extLst>
                </a:gridCol>
              </a:tblGrid>
              <a:tr h="261692">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Campaign</a:t>
                      </a:r>
                    </a:p>
                  </a:txBody>
                  <a:tcPr marL="50800" marR="50800" marT="50800" marB="5080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marR="0" lvl="0" indent="0" algn="ctr" defTabSz="685800" rtl="0" eaLnBrk="1" fontAlgn="t" latinLnBrk="0" hangingPunct="1">
                        <a:spcBef>
                          <a:spcPts val="0"/>
                        </a:spcBef>
                        <a:spcAft>
                          <a:spcPts val="0"/>
                        </a:spcAft>
                        <a:buNone/>
                      </a:pPr>
                      <a:r>
                        <a:rPr lang="en-IE" sz="1200" b="1" i="0" u="none" strike="noStrike" kern="1200" cap="none">
                          <a:solidFill>
                            <a:schemeClr val="accent1">
                              <a:lumMod val="60000"/>
                              <a:lumOff val="40000"/>
                            </a:schemeClr>
                          </a:solidFill>
                          <a:latin typeface="Roboto"/>
                          <a:ea typeface="Roboto"/>
                          <a:cs typeface="Arial"/>
                        </a:rPr>
                        <a:t>Source</a:t>
                      </a:r>
                    </a:p>
                  </a:txBody>
                  <a:tcPr marL="50800" marR="50800" marT="50800" marB="5080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Purchases</a:t>
                      </a:r>
                    </a:p>
                  </a:txBody>
                  <a:tcPr marL="50800" marR="50800" marT="50800" marB="508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extLst>
                  <a:ext uri="{0D108BD9-81ED-4DB2-BD59-A6C34878D82A}">
                    <a16:rowId xmlns:a16="http://schemas.microsoft.com/office/drawing/2014/main" val="10000"/>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weekly-newsletter</a:t>
                      </a:r>
                    </a:p>
                  </a:txBody>
                  <a:tcPr marL="50800" marR="50800" marT="50800" marB="50800">
                    <a:lnT w="9525" cap="flat" cmpd="sng">
                      <a:solidFill>
                        <a:srgbClr val="9E9E9E"/>
                      </a:solidFill>
                      <a:prstDash val="solid"/>
                      <a:round/>
                      <a:headEnd type="none" w="sm" len="sm"/>
                      <a:tailEnd type="none" w="sm" len="sm"/>
                    </a:lnT>
                  </a:tcPr>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email</a:t>
                      </a:r>
                    </a:p>
                  </a:txBody>
                  <a:tcPr marL="50800" marR="50800" marT="50800" marB="50800">
                    <a:lnT w="9525" cap="flat" cmpd="sng" algn="ctr">
                      <a:solidFill>
                        <a:srgbClr val="9E9E9E"/>
                      </a:solidFill>
                      <a:prstDash val="solid"/>
                      <a:round/>
                      <a:headEnd type="none" w="sm" len="sm"/>
                      <a:tailEnd type="none" w="sm" len="sm"/>
                    </a:lnT>
                  </a:tcPr>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115</a:t>
                      </a:r>
                    </a:p>
                  </a:txBody>
                  <a:tcPr marL="50800" marR="50800" marT="50800" marB="50800">
                    <a:lnT w="9525" cap="flat" cmpd="sng" algn="ctr">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retargetting-ad</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facebook</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113</a:t>
                      </a:r>
                    </a:p>
                  </a:txBody>
                  <a:tcPr marL="50800" marR="50800" marT="50800" marB="50800"/>
                </a:tc>
                <a:extLst>
                  <a:ext uri="{0D108BD9-81ED-4DB2-BD59-A6C34878D82A}">
                    <a16:rowId xmlns:a16="http://schemas.microsoft.com/office/drawing/2014/main" val="10002"/>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retargetting-campaign</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email</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54</a:t>
                      </a:r>
                    </a:p>
                  </a:txBody>
                  <a:tcPr marL="50800" marR="50800" marT="50800" marB="50800"/>
                </a:tc>
                <a:extLst>
                  <a:ext uri="{0D108BD9-81ED-4DB2-BD59-A6C34878D82A}">
                    <a16:rowId xmlns:a16="http://schemas.microsoft.com/office/drawing/2014/main" val="10003"/>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paid-search</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google</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52</a:t>
                      </a:r>
                    </a:p>
                  </a:txBody>
                  <a:tcPr marL="50800" marR="50800" marT="50800" marB="50800"/>
                </a:tc>
                <a:extLst>
                  <a:ext uri="{0D108BD9-81ED-4DB2-BD59-A6C34878D82A}">
                    <a16:rowId xmlns:a16="http://schemas.microsoft.com/office/drawing/2014/main" val="10004"/>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getting-to-know-cool-tshirts</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nytimes</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9</a:t>
                      </a:r>
                    </a:p>
                  </a:txBody>
                  <a:tcPr marL="50800" marR="50800" marT="50800" marB="50800"/>
                </a:tc>
                <a:extLst>
                  <a:ext uri="{0D108BD9-81ED-4DB2-BD59-A6C34878D82A}">
                    <a16:rowId xmlns:a16="http://schemas.microsoft.com/office/drawing/2014/main" val="3273850805"/>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ten-crazy-cool-tshirts-facts</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buzzfeed</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9</a:t>
                      </a:r>
                    </a:p>
                  </a:txBody>
                  <a:tcPr marL="50800" marR="50800" marT="50800" marB="50800"/>
                </a:tc>
                <a:extLst>
                  <a:ext uri="{0D108BD9-81ED-4DB2-BD59-A6C34878D82A}">
                    <a16:rowId xmlns:a16="http://schemas.microsoft.com/office/drawing/2014/main" val="2437376302"/>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interview-with-cool-tshirts-founder</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medium</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7</a:t>
                      </a:r>
                    </a:p>
                  </a:txBody>
                  <a:tcPr marL="50800" marR="50800" marT="50800" marB="50800"/>
                </a:tc>
                <a:extLst>
                  <a:ext uri="{0D108BD9-81ED-4DB2-BD59-A6C34878D82A}">
                    <a16:rowId xmlns:a16="http://schemas.microsoft.com/office/drawing/2014/main" val="2483420806"/>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cool-tshirts-search</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google</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2</a:t>
                      </a:r>
                    </a:p>
                  </a:txBody>
                  <a:tcPr marL="50800" marR="50800" marT="50800" marB="50800"/>
                </a:tc>
                <a:extLst>
                  <a:ext uri="{0D108BD9-81ED-4DB2-BD59-A6C34878D82A}">
                    <a16:rowId xmlns:a16="http://schemas.microsoft.com/office/drawing/2014/main" val="522083364"/>
                  </a:ext>
                </a:extLst>
              </a:tr>
            </a:tbl>
          </a:graphicData>
        </a:graphic>
      </p:graphicFrame>
      <p:sp>
        <p:nvSpPr>
          <p:cNvPr id="9" name="TextBox 8">
            <a:extLst>
              <a:ext uri="{FF2B5EF4-FFF2-40B4-BE49-F238E27FC236}">
                <a16:creationId xmlns:a16="http://schemas.microsoft.com/office/drawing/2014/main" id="{DF1DB647-0BD9-7375-8CE7-84609A949564}"/>
              </a:ext>
            </a:extLst>
          </p:cNvPr>
          <p:cNvSpPr txBox="1"/>
          <p:nvPr/>
        </p:nvSpPr>
        <p:spPr>
          <a:xfrm>
            <a:off x="4854494" y="500163"/>
            <a:ext cx="4051611" cy="323037"/>
          </a:xfrm>
          <a:prstGeom prst="rect">
            <a:avLst/>
          </a:prstGeom>
          <a:noFill/>
          <a:ln w="9525" cap="flat" cmpd="sng">
            <a:noFill/>
            <a:prstDash val="solid"/>
            <a:round/>
            <a:headEnd type="none" w="sm" len="sm"/>
            <a:tailEnd type="none" w="sm" len="sm"/>
          </a:ln>
        </p:spPr>
        <p:txBody>
          <a:bodyPr wrap="square">
            <a:spAutoFit/>
          </a:bodyPr>
          <a:lstStyle/>
          <a:p>
            <a:pPr marL="114300" algn="ctr">
              <a:lnSpc>
                <a:spcPct val="115000"/>
              </a:lnSpc>
              <a:spcAft>
                <a:spcPts val="600"/>
              </a:spcAft>
              <a:buClr>
                <a:schemeClr val="accent6">
                  <a:lumMod val="20000"/>
                  <a:lumOff val="80000"/>
                </a:schemeClr>
              </a:buClr>
              <a:buSzPct val="100000"/>
            </a:pPr>
            <a:r>
              <a:rPr lang="en-US" sz="1400" b="1" u="sng" dirty="0">
                <a:solidFill>
                  <a:srgbClr val="FFFF00"/>
                </a:solidFill>
                <a:latin typeface="Roboto"/>
                <a:ea typeface="Roboto"/>
                <a:cs typeface="Roboto"/>
                <a:sym typeface="Roboto"/>
              </a:rPr>
              <a:t>2. T</a:t>
            </a:r>
            <a:r>
              <a:rPr lang="en-US" sz="1400" b="1" i="0" u="sng" strike="noStrike" cap="none" dirty="0">
                <a:solidFill>
                  <a:srgbClr val="FFFF00"/>
                </a:solidFill>
                <a:latin typeface="Roboto"/>
                <a:ea typeface="Roboto"/>
                <a:cs typeface="Roboto"/>
                <a:sym typeface="Roboto"/>
              </a:rPr>
              <a:t>ypical user journey on CoolTShirts website</a:t>
            </a:r>
          </a:p>
        </p:txBody>
      </p:sp>
    </p:spTree>
    <p:extLst>
      <p:ext uri="{BB962C8B-B14F-4D97-AF65-F5344CB8AC3E}">
        <p14:creationId xmlns:p14="http://schemas.microsoft.com/office/powerpoint/2010/main" val="1222358018"/>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4">
            <a:alphaModFix/>
          </a:blip>
          <a:stretch>
            <a:fillRect/>
          </a:stretch>
        </p:blipFill>
        <p:spPr>
          <a:xfrm>
            <a:off x="526297" y="375074"/>
            <a:ext cx="2024775" cy="425824"/>
          </a:xfrm>
          <a:prstGeom prst="rect">
            <a:avLst/>
          </a:prstGeom>
          <a:noFill/>
          <a:ln>
            <a:noFill/>
          </a:ln>
        </p:spPr>
      </p:pic>
      <p:sp>
        <p:nvSpPr>
          <p:cNvPr id="3" name="TextBox 2">
            <a:extLst>
              <a:ext uri="{FF2B5EF4-FFF2-40B4-BE49-F238E27FC236}">
                <a16:creationId xmlns:a16="http://schemas.microsoft.com/office/drawing/2014/main" id="{2F6E3F7C-2B5F-3772-40E9-7B2299A6C0DB}"/>
              </a:ext>
            </a:extLst>
          </p:cNvPr>
          <p:cNvSpPr txBox="1"/>
          <p:nvPr/>
        </p:nvSpPr>
        <p:spPr>
          <a:xfrm>
            <a:off x="118947" y="982874"/>
            <a:ext cx="8608741" cy="1906163"/>
          </a:xfrm>
          <a:prstGeom prst="rect">
            <a:avLst/>
          </a:prstGeom>
          <a:noFill/>
        </p:spPr>
        <p:txBody>
          <a:bodyPr wrap="square">
            <a:spAutoFit/>
          </a:bodyPr>
          <a:lstStyle/>
          <a:p>
            <a:pPr marL="114300" lvl="0" algn="ctr">
              <a:lnSpc>
                <a:spcPct val="115000"/>
              </a:lnSpc>
              <a:spcAft>
                <a:spcPts val="600"/>
              </a:spcAft>
              <a:buClr>
                <a:schemeClr val="accent6">
                  <a:lumMod val="20000"/>
                  <a:lumOff val="80000"/>
                </a:schemeClr>
              </a:buClr>
              <a:buSzPts val="1800"/>
            </a:pPr>
            <a:endParaRPr lang="en-US" sz="3200" dirty="0">
              <a:solidFill>
                <a:schemeClr val="accent6">
                  <a:lumMod val="20000"/>
                  <a:lumOff val="80000"/>
                </a:schemeClr>
              </a:solidFill>
              <a:latin typeface="Roboto"/>
              <a:ea typeface="Roboto"/>
              <a:cs typeface="Roboto"/>
              <a:sym typeface="Roboto"/>
            </a:endParaRPr>
          </a:p>
          <a:p>
            <a:pPr marL="114300" lvl="0" algn="ctr">
              <a:lnSpc>
                <a:spcPct val="115000"/>
              </a:lnSpc>
              <a:spcAft>
                <a:spcPts val="600"/>
              </a:spcAft>
              <a:buClr>
                <a:schemeClr val="accent6">
                  <a:lumMod val="20000"/>
                  <a:lumOff val="80000"/>
                </a:schemeClr>
              </a:buClr>
              <a:buSzPts val="1800"/>
            </a:pPr>
            <a:endParaRPr lang="en-US" sz="3200" dirty="0">
              <a:solidFill>
                <a:schemeClr val="accent6">
                  <a:lumMod val="20000"/>
                  <a:lumOff val="80000"/>
                </a:schemeClr>
              </a:solidFill>
              <a:latin typeface="Roboto"/>
              <a:ea typeface="Roboto"/>
              <a:cs typeface="Roboto"/>
              <a:sym typeface="Roboto"/>
            </a:endParaRPr>
          </a:p>
          <a:p>
            <a:pPr marL="628650" lvl="0" indent="-514350" algn="ctr">
              <a:lnSpc>
                <a:spcPct val="115000"/>
              </a:lnSpc>
              <a:spcAft>
                <a:spcPts val="600"/>
              </a:spcAft>
              <a:buClr>
                <a:srgbClr val="FFFF00"/>
              </a:buClr>
              <a:buSzPct val="100000"/>
              <a:buFont typeface="+mj-lt"/>
              <a:buAutoNum type="arabicPeriod" startAt="3"/>
            </a:pPr>
            <a:r>
              <a:rPr lang="en-US" sz="3200" b="1" u="sng" dirty="0">
                <a:solidFill>
                  <a:srgbClr val="FFFF00"/>
                </a:solidFill>
                <a:latin typeface="Roboto"/>
                <a:ea typeface="Roboto"/>
                <a:cs typeface="Roboto"/>
                <a:sym typeface="Roboto"/>
              </a:rPr>
              <a:t>Campaign budget optimisation</a:t>
            </a:r>
          </a:p>
        </p:txBody>
      </p:sp>
    </p:spTree>
    <p:extLst>
      <p:ext uri="{BB962C8B-B14F-4D97-AF65-F5344CB8AC3E}">
        <p14:creationId xmlns:p14="http://schemas.microsoft.com/office/powerpoint/2010/main" val="564190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427009" y="397376"/>
            <a:ext cx="2024775" cy="425824"/>
          </a:xfrm>
          <a:prstGeom prst="rect">
            <a:avLst/>
          </a:prstGeom>
          <a:noFill/>
          <a:ln>
            <a:noFill/>
          </a:ln>
        </p:spPr>
      </p:pic>
      <p:sp>
        <p:nvSpPr>
          <p:cNvPr id="3" name="TextBox 2">
            <a:extLst>
              <a:ext uri="{FF2B5EF4-FFF2-40B4-BE49-F238E27FC236}">
                <a16:creationId xmlns:a16="http://schemas.microsoft.com/office/drawing/2014/main" id="{B5AC607E-68AD-4A50-61CE-1C25DA7B762E}"/>
              </a:ext>
            </a:extLst>
          </p:cNvPr>
          <p:cNvSpPr txBox="1"/>
          <p:nvPr/>
        </p:nvSpPr>
        <p:spPr>
          <a:xfrm>
            <a:off x="325016" y="1336784"/>
            <a:ext cx="8675647" cy="523220"/>
          </a:xfrm>
          <a:prstGeom prst="rect">
            <a:avLst/>
          </a:prstGeom>
          <a:noFill/>
        </p:spPr>
        <p:txBody>
          <a:bodyPr wrap="square">
            <a:spAutoFit/>
          </a:bodyPr>
          <a:lstStyle/>
          <a:p>
            <a:r>
              <a:rPr lang="en-US" b="1" dirty="0">
                <a:solidFill>
                  <a:srgbClr val="FFFF00"/>
                </a:solidFill>
                <a:effectLst/>
                <a:latin typeface="Roboto" panose="02000000000000000000" pitchFamily="2" charset="0"/>
                <a:ea typeface="Roboto" panose="02000000000000000000" pitchFamily="2" charset="0"/>
              </a:rPr>
              <a:t>Q7 - CoolTShirts can re-invest in 5 campaigns. Given your findings in the project, which should they pick and why?</a:t>
            </a:r>
            <a:endParaRPr lang="en-US" dirty="0">
              <a:solidFill>
                <a:srgbClr val="FFFF00"/>
              </a:solidFill>
              <a:latin typeface="Roboto" panose="02000000000000000000" pitchFamily="2" charset="0"/>
              <a:ea typeface="Roboto" panose="02000000000000000000" pitchFamily="2" charset="0"/>
            </a:endParaRPr>
          </a:p>
        </p:txBody>
      </p:sp>
      <p:sp>
        <p:nvSpPr>
          <p:cNvPr id="6" name="Shape 324">
            <a:extLst>
              <a:ext uri="{FF2B5EF4-FFF2-40B4-BE49-F238E27FC236}">
                <a16:creationId xmlns:a16="http://schemas.microsoft.com/office/drawing/2014/main" id="{6CC83BDF-F908-E7B0-2556-152B323CE48D}"/>
              </a:ext>
            </a:extLst>
          </p:cNvPr>
          <p:cNvSpPr txBox="1"/>
          <p:nvPr/>
        </p:nvSpPr>
        <p:spPr>
          <a:xfrm>
            <a:off x="325016" y="2062735"/>
            <a:ext cx="8361784" cy="268338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To find top 5 most rewarding campaigns for CoolTShirt, I chose to look at which campaigns generated most purchases, assuming that a greater number of purchases equals greater profitability for CoolTShirts. </a:t>
            </a: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The weekly newsletter campaign produced the most purchases. All top three campaigns that generated most purchases are follow-up campaigns.</a:t>
            </a: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Looking at the first touches analysis, top three first touch generators were articles in news websites. </a:t>
            </a: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Assuming that a  follow-up campaign is more successful the bigger the pool of users is, than a strategy that combines first touch generators with strong follow up should prove most successful.</a:t>
            </a: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The five campaigns I would choose would be to continue being visible through the three news websites, </a:t>
            </a:r>
            <a:r>
              <a:rPr lang="en-US" sz="1200" dirty="0">
                <a:solidFill>
                  <a:srgbClr val="FFFF00"/>
                </a:solidFill>
                <a:latin typeface="Roboto"/>
                <a:ea typeface="Roboto"/>
                <a:sym typeface="Roboto"/>
              </a:rPr>
              <a:t>medium, nytimes</a:t>
            </a:r>
            <a:r>
              <a:rPr lang="en-US" sz="1200" dirty="0">
                <a:solidFill>
                  <a:schemeClr val="accent6">
                    <a:lumMod val="20000"/>
                    <a:lumOff val="80000"/>
                  </a:schemeClr>
                </a:solidFill>
                <a:latin typeface="Roboto"/>
                <a:ea typeface="Roboto"/>
                <a:cs typeface="Roboto"/>
                <a:sym typeface="Roboto"/>
              </a:rPr>
              <a:t> and </a:t>
            </a:r>
            <a:r>
              <a:rPr lang="en-US" sz="1200" dirty="0">
                <a:solidFill>
                  <a:srgbClr val="FFFF00"/>
                </a:solidFill>
                <a:latin typeface="Roboto"/>
                <a:ea typeface="Roboto"/>
                <a:sym typeface="Roboto"/>
              </a:rPr>
              <a:t>buzzfeed </a:t>
            </a:r>
            <a:r>
              <a:rPr lang="en-US" sz="1200" dirty="0">
                <a:solidFill>
                  <a:schemeClr val="accent6">
                    <a:lumMod val="20000"/>
                    <a:lumOff val="80000"/>
                  </a:schemeClr>
                </a:solidFill>
                <a:latin typeface="Roboto"/>
                <a:ea typeface="Roboto"/>
                <a:cs typeface="Roboto"/>
                <a:sym typeface="Roboto"/>
              </a:rPr>
              <a:t>in order to generate more first touches, and follow-up with </a:t>
            </a:r>
            <a:r>
              <a:rPr lang="en-US" sz="1200" dirty="0">
                <a:solidFill>
                  <a:srgbClr val="FFFF00"/>
                </a:solidFill>
                <a:latin typeface="Roboto"/>
                <a:ea typeface="Roboto"/>
                <a:cs typeface="Roboto"/>
                <a:sym typeface="Roboto"/>
              </a:rPr>
              <a:t>the </a:t>
            </a:r>
            <a:r>
              <a:rPr lang="en-US" sz="1200" dirty="0">
                <a:solidFill>
                  <a:srgbClr val="FFFF00"/>
                </a:solidFill>
                <a:latin typeface="Roboto"/>
                <a:ea typeface="Roboto"/>
                <a:sym typeface="Roboto"/>
              </a:rPr>
              <a:t>weekly newsletter</a:t>
            </a:r>
            <a:r>
              <a:rPr lang="en-US" sz="1200" dirty="0">
                <a:solidFill>
                  <a:schemeClr val="accent6">
                    <a:lumMod val="20000"/>
                    <a:lumOff val="80000"/>
                  </a:schemeClr>
                </a:solidFill>
                <a:latin typeface="Roboto"/>
                <a:ea typeface="Roboto"/>
                <a:cs typeface="Roboto"/>
                <a:sym typeface="Roboto"/>
              </a:rPr>
              <a:t> and </a:t>
            </a:r>
            <a:r>
              <a:rPr lang="en-US" sz="1200" dirty="0">
                <a:solidFill>
                  <a:srgbClr val="FFFF00"/>
                </a:solidFill>
                <a:latin typeface="Roboto"/>
                <a:ea typeface="Roboto"/>
                <a:cs typeface="Roboto"/>
                <a:sym typeface="Roboto"/>
              </a:rPr>
              <a:t>facebook retargeting ads </a:t>
            </a:r>
            <a:r>
              <a:rPr lang="en-US" sz="1200" dirty="0">
                <a:solidFill>
                  <a:schemeClr val="accent6">
                    <a:lumMod val="20000"/>
                    <a:lumOff val="80000"/>
                  </a:schemeClr>
                </a:solidFill>
                <a:latin typeface="Roboto"/>
                <a:ea typeface="Roboto"/>
                <a:sym typeface="Roboto"/>
              </a:rPr>
              <a:t>campaigns.</a:t>
            </a:r>
          </a:p>
        </p:txBody>
      </p:sp>
      <p:sp>
        <p:nvSpPr>
          <p:cNvPr id="9" name="TextBox 8">
            <a:extLst>
              <a:ext uri="{FF2B5EF4-FFF2-40B4-BE49-F238E27FC236}">
                <a16:creationId xmlns:a16="http://schemas.microsoft.com/office/drawing/2014/main" id="{DF1DB647-0BD9-7375-8CE7-84609A949564}"/>
              </a:ext>
            </a:extLst>
          </p:cNvPr>
          <p:cNvSpPr txBox="1"/>
          <p:nvPr/>
        </p:nvSpPr>
        <p:spPr>
          <a:xfrm>
            <a:off x="5614416" y="500163"/>
            <a:ext cx="3432793" cy="647741"/>
          </a:xfrm>
          <a:prstGeom prst="rect">
            <a:avLst/>
          </a:prstGeom>
          <a:noFill/>
          <a:ln w="9525" cap="flat" cmpd="sng">
            <a:noFill/>
            <a:prstDash val="solid"/>
            <a:round/>
            <a:headEnd type="none" w="sm" len="sm"/>
            <a:tailEnd type="none" w="sm" len="sm"/>
          </a:ln>
        </p:spPr>
        <p:txBody>
          <a:bodyPr wrap="square">
            <a:spAutoFit/>
          </a:bodyPr>
          <a:lstStyle/>
          <a:p>
            <a:pPr marL="114300" lvl="0" algn="ctr">
              <a:lnSpc>
                <a:spcPct val="115000"/>
              </a:lnSpc>
              <a:spcAft>
                <a:spcPts val="600"/>
              </a:spcAft>
              <a:buClr>
                <a:srgbClr val="FFFF00"/>
              </a:buClr>
              <a:buSzPct val="100000"/>
            </a:pPr>
            <a:r>
              <a:rPr lang="en-US" b="1" u="sng" dirty="0">
                <a:solidFill>
                  <a:srgbClr val="FFFF00"/>
                </a:solidFill>
                <a:latin typeface="Roboto"/>
                <a:ea typeface="Roboto"/>
                <a:cs typeface="Roboto"/>
                <a:sym typeface="Roboto"/>
              </a:rPr>
              <a:t>3. </a:t>
            </a:r>
            <a:r>
              <a:rPr lang="en-US" sz="1400" b="1" u="sng" dirty="0">
                <a:solidFill>
                  <a:srgbClr val="FFFF00"/>
                </a:solidFill>
                <a:latin typeface="Roboto"/>
                <a:ea typeface="Roboto"/>
                <a:cs typeface="Roboto"/>
                <a:sym typeface="Roboto"/>
              </a:rPr>
              <a:t>Campaign budget optimisation</a:t>
            </a:r>
          </a:p>
          <a:p>
            <a:pPr marL="114300" lvl="0" algn="ctr">
              <a:lnSpc>
                <a:spcPct val="115000"/>
              </a:lnSpc>
              <a:spcAft>
                <a:spcPts val="600"/>
              </a:spcAft>
              <a:buClr>
                <a:srgbClr val="FFFF00"/>
              </a:buClr>
              <a:buSzPct val="100000"/>
            </a:pPr>
            <a:endParaRPr lang="en-US" sz="1400" b="1" i="0" u="sng" strike="noStrike" cap="none" dirty="0">
              <a:solidFill>
                <a:srgbClr val="FFFF00"/>
              </a:solidFill>
              <a:latin typeface="Roboto"/>
              <a:ea typeface="Roboto"/>
              <a:cs typeface="Roboto"/>
              <a:sym typeface="Roboto"/>
            </a:endParaRPr>
          </a:p>
        </p:txBody>
      </p:sp>
    </p:spTree>
    <p:extLst>
      <p:ext uri="{BB962C8B-B14F-4D97-AF65-F5344CB8AC3E}">
        <p14:creationId xmlns:p14="http://schemas.microsoft.com/office/powerpoint/2010/main" val="57853996"/>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526297" y="375074"/>
            <a:ext cx="2024775" cy="425824"/>
          </a:xfrm>
          <a:prstGeom prst="rect">
            <a:avLst/>
          </a:prstGeom>
          <a:noFill/>
          <a:ln>
            <a:noFill/>
          </a:ln>
        </p:spPr>
      </p:pic>
      <p:sp>
        <p:nvSpPr>
          <p:cNvPr id="2" name="TextBox 1">
            <a:extLst>
              <a:ext uri="{FF2B5EF4-FFF2-40B4-BE49-F238E27FC236}">
                <a16:creationId xmlns:a16="http://schemas.microsoft.com/office/drawing/2014/main" id="{EA809CFF-1830-AABA-EA09-D393F92FBC1C}"/>
              </a:ext>
            </a:extLst>
          </p:cNvPr>
          <p:cNvSpPr txBox="1"/>
          <p:nvPr/>
        </p:nvSpPr>
        <p:spPr>
          <a:xfrm>
            <a:off x="1243584" y="1908049"/>
            <a:ext cx="6345936" cy="584775"/>
          </a:xfrm>
          <a:prstGeom prst="rect">
            <a:avLst/>
          </a:prstGeom>
          <a:noFill/>
          <a:ln w="9525" cap="flat" cmpd="sng">
            <a:noFill/>
            <a:prstDash val="solid"/>
            <a:round/>
            <a:headEnd type="none" w="sm" len="sm"/>
            <a:tailEnd type="none" w="sm" len="sm"/>
          </a:ln>
        </p:spPr>
        <p:txBody>
          <a:bodyPr wrap="square" rtlCol="0">
            <a:spAutoFit/>
          </a:bodyPr>
          <a:lstStyle/>
          <a:p>
            <a:pPr algn="ctr">
              <a:buClr>
                <a:schemeClr val="accent6">
                  <a:lumMod val="20000"/>
                  <a:lumOff val="80000"/>
                </a:schemeClr>
              </a:buClr>
            </a:pPr>
            <a:r>
              <a:rPr lang="en-IE" sz="3200" dirty="0">
                <a:solidFill>
                  <a:srgbClr val="FFFF00"/>
                </a:solidFill>
              </a:rPr>
              <a:t>Thank you!</a:t>
            </a:r>
            <a:endParaRPr lang="en-US" sz="3200" dirty="0">
              <a:solidFill>
                <a:srgbClr val="FFFF00"/>
              </a:solidFill>
            </a:endParaRPr>
          </a:p>
        </p:txBody>
      </p:sp>
    </p:spTree>
    <p:extLst>
      <p:ext uri="{BB962C8B-B14F-4D97-AF65-F5344CB8AC3E}">
        <p14:creationId xmlns:p14="http://schemas.microsoft.com/office/powerpoint/2010/main" val="2832290062"/>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526297" y="375074"/>
            <a:ext cx="2024775" cy="425824"/>
          </a:xfrm>
          <a:prstGeom prst="rect">
            <a:avLst/>
          </a:prstGeom>
          <a:noFill/>
          <a:ln>
            <a:noFill/>
          </a:ln>
        </p:spPr>
      </p:pic>
      <p:sp>
        <p:nvSpPr>
          <p:cNvPr id="2" name="Shape 304">
            <a:extLst>
              <a:ext uri="{FF2B5EF4-FFF2-40B4-BE49-F238E27FC236}">
                <a16:creationId xmlns:a16="http://schemas.microsoft.com/office/drawing/2014/main" id="{6151DF2E-E6F4-0CEC-C9D3-E61867002EDC}"/>
              </a:ext>
            </a:extLst>
          </p:cNvPr>
          <p:cNvSpPr txBox="1">
            <a:spLocks/>
          </p:cNvSpPr>
          <p:nvPr/>
        </p:nvSpPr>
        <p:spPr>
          <a:xfrm>
            <a:off x="2096428" y="843776"/>
            <a:ext cx="4951143" cy="797784"/>
          </a:xfrm>
          <a:prstGeom prst="rect">
            <a:avLst/>
          </a:prstGeom>
        </p:spPr>
        <p:txBody>
          <a:bodyPr spcFirstLastPara="1" wrap="square" lIns="91425" tIns="91425" rIns="91425" bIns="91425" anchor="b" anchorCtr="0">
            <a:normAutofit/>
          </a:bodyPr>
          <a:lst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a:lstStyle>
          <a:p>
            <a:pPr algn="ctr">
              <a:buClrTx/>
              <a:buFontTx/>
            </a:pPr>
            <a:r>
              <a:rPr lang="en-US" sz="4000" cap="none" dirty="0">
                <a:solidFill>
                  <a:srgbClr val="FFFF00"/>
                </a:solidFill>
                <a:latin typeface="Roboto Black"/>
                <a:ea typeface="Roboto Black"/>
                <a:sym typeface="Roboto"/>
              </a:rPr>
              <a:t>Table of Contents</a:t>
            </a:r>
          </a:p>
        </p:txBody>
      </p:sp>
      <p:sp>
        <p:nvSpPr>
          <p:cNvPr id="3" name="Shape 305">
            <a:extLst>
              <a:ext uri="{FF2B5EF4-FFF2-40B4-BE49-F238E27FC236}">
                <a16:creationId xmlns:a16="http://schemas.microsoft.com/office/drawing/2014/main" id="{ECDB2DDE-CA65-6F95-0424-F4DD59739163}"/>
              </a:ext>
            </a:extLst>
          </p:cNvPr>
          <p:cNvSpPr txBox="1"/>
          <p:nvPr/>
        </p:nvSpPr>
        <p:spPr>
          <a:xfrm>
            <a:off x="197004" y="1470575"/>
            <a:ext cx="8749990" cy="3531219"/>
          </a:xfrm>
          <a:prstGeom prst="rect">
            <a:avLst/>
          </a:prstGeom>
          <a:noFill/>
          <a:ln>
            <a:noFill/>
          </a:ln>
        </p:spPr>
        <p:txBody>
          <a:bodyPr spcFirstLastPara="1" wrap="square" lIns="91425" tIns="91425" rIns="91425" bIns="91425" anchor="ctr" anchorCtr="0">
            <a:normAutofit fontScale="92500"/>
          </a:bodyPr>
          <a:lstStyle/>
          <a:p>
            <a:pPr marL="457200" lvl="0" indent="-342900">
              <a:lnSpc>
                <a:spcPct val="115000"/>
              </a:lnSpc>
              <a:spcAft>
                <a:spcPts val="600"/>
              </a:spcAft>
              <a:buClr>
                <a:srgbClr val="FFFF00"/>
              </a:buClr>
              <a:buSzPts val="1800"/>
              <a:buAutoNum type="arabicPeriod"/>
            </a:pPr>
            <a:r>
              <a:rPr lang="en-IE" sz="2000" b="0" i="0" u="sng" strike="noStrike" cap="none" dirty="0">
                <a:solidFill>
                  <a:srgbClr val="FFFF00"/>
                </a:solidFill>
                <a:latin typeface="Roboto"/>
                <a:ea typeface="Roboto"/>
                <a:cs typeface="Roboto"/>
                <a:sym typeface="Roboto"/>
              </a:rPr>
              <a:t>What is CoolTShirts?</a:t>
            </a:r>
          </a:p>
          <a:p>
            <a:pPr marL="457200" indent="-342900">
              <a:lnSpc>
                <a:spcPct val="115000"/>
              </a:lnSpc>
              <a:spcAft>
                <a:spcPts val="600"/>
              </a:spcAft>
              <a:buClr>
                <a:srgbClr val="FFFF00"/>
              </a:buClr>
              <a:buSzPts val="1800"/>
              <a:buFont typeface="Arial"/>
              <a:buAutoNum type="arabicPeriod"/>
            </a:pPr>
            <a:r>
              <a:rPr lang="en-US" sz="2000" u="sng" dirty="0">
                <a:solidFill>
                  <a:srgbClr val="FFFF00"/>
                </a:solidFill>
                <a:latin typeface="Roboto"/>
                <a:ea typeface="Roboto"/>
                <a:sym typeface="Roboto"/>
              </a:rPr>
              <a:t>Typical user journey on CoolTShirts website</a:t>
            </a:r>
          </a:p>
          <a:p>
            <a:pPr marL="114300" lvl="8" algn="just">
              <a:lnSpc>
                <a:spcPct val="115000"/>
              </a:lnSpc>
              <a:spcAft>
                <a:spcPts val="600"/>
              </a:spcAft>
              <a:buClr>
                <a:schemeClr val="accent6">
                  <a:lumMod val="20000"/>
                  <a:lumOff val="80000"/>
                </a:schemeClr>
              </a:buClr>
              <a:buSzPts val="1800"/>
            </a:pPr>
            <a:r>
              <a:rPr lang="en-IE" sz="1300" dirty="0">
                <a:solidFill>
                  <a:schemeClr val="accent6">
                    <a:lumMod val="20000"/>
                    <a:lumOff val="80000"/>
                  </a:schemeClr>
                </a:solidFill>
                <a:latin typeface="Roboto"/>
                <a:ea typeface="Roboto"/>
                <a:cs typeface="Roboto"/>
                <a:sym typeface="Roboto"/>
              </a:rPr>
              <a:t>        </a:t>
            </a:r>
            <a:r>
              <a:rPr lang="en-IE" sz="1300" b="0" i="0" u="none" strike="noStrike" cap="none" dirty="0">
                <a:solidFill>
                  <a:schemeClr val="accent6">
                    <a:lumMod val="20000"/>
                    <a:lumOff val="80000"/>
                  </a:schemeClr>
                </a:solidFill>
                <a:latin typeface="Roboto"/>
                <a:ea typeface="Roboto"/>
                <a:cs typeface="Roboto"/>
                <a:sym typeface="Roboto"/>
              </a:rPr>
              <a:t>Q1 - </a:t>
            </a:r>
            <a:r>
              <a:rPr lang="en-US" sz="1300" b="0" i="0" u="none" strike="noStrike" cap="none" dirty="0">
                <a:solidFill>
                  <a:schemeClr val="accent6">
                    <a:lumMod val="20000"/>
                    <a:lumOff val="80000"/>
                  </a:schemeClr>
                </a:solidFill>
                <a:latin typeface="Roboto"/>
                <a:ea typeface="Roboto"/>
                <a:cs typeface="Roboto"/>
                <a:sym typeface="Roboto"/>
              </a:rPr>
              <a:t>How many campaigns and sources does CoolTShirts use? Which source is used  - for each campaign?</a:t>
            </a:r>
          </a:p>
          <a:p>
            <a:pPr marL="114300" lvl="8" algn="just">
              <a:lnSpc>
                <a:spcPct val="115000"/>
              </a:lnSpc>
              <a:spcAft>
                <a:spcPts val="600"/>
              </a:spcAft>
              <a:buClr>
                <a:schemeClr val="accent6">
                  <a:lumMod val="20000"/>
                  <a:lumOff val="80000"/>
                </a:schemeClr>
              </a:buClr>
              <a:buSzPts val="1800"/>
            </a:pPr>
            <a:r>
              <a:rPr lang="en-IE" sz="1300" b="0" i="0" u="none" strike="noStrike" cap="none" dirty="0">
                <a:solidFill>
                  <a:schemeClr val="accent6">
                    <a:lumMod val="20000"/>
                    <a:lumOff val="80000"/>
                  </a:schemeClr>
                </a:solidFill>
                <a:latin typeface="Roboto"/>
                <a:ea typeface="Roboto"/>
                <a:cs typeface="Roboto"/>
                <a:sym typeface="Roboto"/>
              </a:rPr>
              <a:t>        Q2 - </a:t>
            </a:r>
            <a:r>
              <a:rPr lang="en-US" sz="1300" b="0" i="0" u="none" strike="noStrike" cap="none" dirty="0">
                <a:solidFill>
                  <a:schemeClr val="accent6">
                    <a:lumMod val="20000"/>
                    <a:lumOff val="80000"/>
                  </a:schemeClr>
                </a:solidFill>
                <a:latin typeface="Roboto"/>
                <a:ea typeface="Roboto"/>
                <a:cs typeface="Roboto"/>
                <a:sym typeface="Roboto"/>
              </a:rPr>
              <a:t>What pages are on the CoolTShirts website? Find the distinct values of the page_name column.</a:t>
            </a:r>
          </a:p>
          <a:p>
            <a:pPr marL="114300" lvl="8" algn="just">
              <a:lnSpc>
                <a:spcPct val="115000"/>
              </a:lnSpc>
              <a:spcAft>
                <a:spcPts val="600"/>
              </a:spcAft>
              <a:buClr>
                <a:schemeClr val="accent6">
                  <a:lumMod val="20000"/>
                  <a:lumOff val="80000"/>
                </a:schemeClr>
              </a:buClr>
              <a:buSzPts val="1800"/>
            </a:pPr>
            <a:r>
              <a:rPr lang="en-IE" sz="1300" b="0" i="0" u="none" strike="noStrike" cap="none" dirty="0">
                <a:solidFill>
                  <a:schemeClr val="accent6">
                    <a:lumMod val="20000"/>
                    <a:lumOff val="80000"/>
                  </a:schemeClr>
                </a:solidFill>
                <a:latin typeface="Roboto"/>
                <a:ea typeface="Roboto"/>
                <a:cs typeface="Roboto"/>
                <a:sym typeface="Roboto"/>
              </a:rPr>
              <a:t>        Q3 - </a:t>
            </a:r>
            <a:r>
              <a:rPr lang="en-US" sz="1300" b="0" i="0" u="none" strike="noStrike" cap="none" dirty="0">
                <a:solidFill>
                  <a:schemeClr val="accent6">
                    <a:lumMod val="20000"/>
                    <a:lumOff val="80000"/>
                  </a:schemeClr>
                </a:solidFill>
                <a:latin typeface="Roboto"/>
                <a:ea typeface="Roboto"/>
                <a:cs typeface="Roboto"/>
                <a:sym typeface="Roboto"/>
              </a:rPr>
              <a:t>How many first touches is each campaign responsible for?</a:t>
            </a:r>
          </a:p>
          <a:p>
            <a:pPr marL="114300" lvl="8" algn="just">
              <a:lnSpc>
                <a:spcPct val="115000"/>
              </a:lnSpc>
              <a:spcAft>
                <a:spcPts val="600"/>
              </a:spcAft>
              <a:buClr>
                <a:schemeClr val="accent6">
                  <a:lumMod val="20000"/>
                  <a:lumOff val="80000"/>
                </a:schemeClr>
              </a:buClr>
              <a:buSzPts val="1800"/>
            </a:pPr>
            <a:r>
              <a:rPr lang="en-IE" sz="1300" b="0" i="0" u="none" strike="noStrike" cap="none" dirty="0">
                <a:solidFill>
                  <a:schemeClr val="accent6">
                    <a:lumMod val="20000"/>
                    <a:lumOff val="80000"/>
                  </a:schemeClr>
                </a:solidFill>
                <a:latin typeface="Roboto"/>
                <a:ea typeface="Roboto"/>
                <a:cs typeface="Roboto"/>
                <a:sym typeface="Roboto"/>
              </a:rPr>
              <a:t>        Q4 - </a:t>
            </a:r>
            <a:r>
              <a:rPr lang="en-US" sz="1300" b="0" i="0" u="none" strike="noStrike" cap="none" dirty="0">
                <a:solidFill>
                  <a:schemeClr val="accent6">
                    <a:lumMod val="20000"/>
                    <a:lumOff val="80000"/>
                  </a:schemeClr>
                </a:solidFill>
                <a:latin typeface="Roboto"/>
                <a:ea typeface="Roboto"/>
                <a:cs typeface="Roboto"/>
                <a:sym typeface="Roboto"/>
              </a:rPr>
              <a:t>How many last touches is each campaign responsible for?</a:t>
            </a:r>
          </a:p>
          <a:p>
            <a:pPr marL="114300" lvl="8" algn="just">
              <a:lnSpc>
                <a:spcPct val="115000"/>
              </a:lnSpc>
              <a:spcAft>
                <a:spcPts val="600"/>
              </a:spcAft>
              <a:buClr>
                <a:schemeClr val="accent6">
                  <a:lumMod val="20000"/>
                  <a:lumOff val="80000"/>
                </a:schemeClr>
              </a:buClr>
              <a:buSzPts val="1800"/>
            </a:pPr>
            <a:r>
              <a:rPr lang="en-IE" sz="1300" b="0" i="0" u="none" strike="noStrike" cap="none" dirty="0">
                <a:solidFill>
                  <a:schemeClr val="accent6">
                    <a:lumMod val="20000"/>
                    <a:lumOff val="80000"/>
                  </a:schemeClr>
                </a:solidFill>
                <a:latin typeface="Roboto"/>
                <a:ea typeface="Roboto"/>
                <a:cs typeface="Roboto"/>
                <a:sym typeface="Roboto"/>
              </a:rPr>
              <a:t>        Q5 - </a:t>
            </a:r>
            <a:r>
              <a:rPr lang="en-US" sz="1300" b="0" i="0" u="none" strike="noStrike" cap="none" dirty="0">
                <a:solidFill>
                  <a:schemeClr val="accent6">
                    <a:lumMod val="20000"/>
                    <a:lumOff val="80000"/>
                  </a:schemeClr>
                </a:solidFill>
                <a:latin typeface="Roboto"/>
                <a:ea typeface="Roboto"/>
                <a:cs typeface="Roboto"/>
                <a:sym typeface="Roboto"/>
              </a:rPr>
              <a:t>How many visitors make a purchase?</a:t>
            </a:r>
          </a:p>
          <a:p>
            <a:pPr marL="114300" lvl="8" algn="just">
              <a:lnSpc>
                <a:spcPct val="115000"/>
              </a:lnSpc>
              <a:spcAft>
                <a:spcPts val="600"/>
              </a:spcAft>
              <a:buClr>
                <a:schemeClr val="accent6">
                  <a:lumMod val="20000"/>
                  <a:lumOff val="80000"/>
                </a:schemeClr>
              </a:buClr>
              <a:buSzPts val="1800"/>
            </a:pPr>
            <a:r>
              <a:rPr lang="en-US" sz="1300" dirty="0">
                <a:solidFill>
                  <a:schemeClr val="accent6">
                    <a:lumMod val="20000"/>
                    <a:lumOff val="80000"/>
                  </a:schemeClr>
                </a:solidFill>
                <a:latin typeface="Roboto"/>
                <a:ea typeface="Roboto"/>
                <a:cs typeface="Roboto"/>
                <a:sym typeface="Roboto"/>
              </a:rPr>
              <a:t>        Q6 - How many last touches on the purchase page is each campaign responsible for?</a:t>
            </a:r>
            <a:endParaRPr lang="en-IE" sz="1300" b="0" i="0" u="none" strike="noStrike" cap="none" dirty="0">
              <a:solidFill>
                <a:schemeClr val="accent6">
                  <a:lumMod val="20000"/>
                  <a:lumOff val="80000"/>
                </a:schemeClr>
              </a:solidFill>
              <a:latin typeface="Roboto"/>
              <a:ea typeface="Roboto"/>
              <a:cs typeface="Roboto"/>
              <a:sym typeface="Roboto"/>
            </a:endParaRPr>
          </a:p>
          <a:p>
            <a:pPr marL="457200" lvl="0" indent="-342900">
              <a:lnSpc>
                <a:spcPct val="115000"/>
              </a:lnSpc>
              <a:spcAft>
                <a:spcPts val="600"/>
              </a:spcAft>
              <a:buClr>
                <a:srgbClr val="FFFF00"/>
              </a:buClr>
              <a:buSzPts val="1800"/>
              <a:buFont typeface="Arial"/>
              <a:buAutoNum type="arabicPeriod"/>
            </a:pPr>
            <a:r>
              <a:rPr lang="en-US" sz="2000" u="sng" dirty="0">
                <a:solidFill>
                  <a:srgbClr val="FFFF00"/>
                </a:solidFill>
                <a:latin typeface="Roboto"/>
                <a:ea typeface="Roboto"/>
                <a:sym typeface="Roboto"/>
              </a:rPr>
              <a:t>Campaign budget optimisation</a:t>
            </a:r>
          </a:p>
          <a:p>
            <a:pPr lvl="8" algn="just">
              <a:lnSpc>
                <a:spcPct val="115000"/>
              </a:lnSpc>
              <a:spcAft>
                <a:spcPts val="600"/>
              </a:spcAft>
              <a:buClr>
                <a:schemeClr val="accent6">
                  <a:lumMod val="20000"/>
                  <a:lumOff val="80000"/>
                </a:schemeClr>
              </a:buClr>
              <a:buSzPts val="1800"/>
            </a:pPr>
            <a:r>
              <a:rPr lang="en-US" sz="1300" dirty="0">
                <a:solidFill>
                  <a:schemeClr val="accent6">
                    <a:lumMod val="20000"/>
                    <a:lumOff val="80000"/>
                  </a:schemeClr>
                </a:solidFill>
                <a:latin typeface="Roboto"/>
                <a:ea typeface="Roboto"/>
                <a:sym typeface="Roboto"/>
              </a:rPr>
              <a:t>           Q7 - CoolTShirts can re-invest in 5 campaigns. Given your findings in the project, which should they pick and why?</a:t>
            </a:r>
          </a:p>
        </p:txBody>
      </p:sp>
    </p:spTree>
    <p:extLst>
      <p:ext uri="{BB962C8B-B14F-4D97-AF65-F5344CB8AC3E}">
        <p14:creationId xmlns:p14="http://schemas.microsoft.com/office/powerpoint/2010/main" val="2710741992"/>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526297" y="375074"/>
            <a:ext cx="2024775" cy="425824"/>
          </a:xfrm>
          <a:prstGeom prst="rect">
            <a:avLst/>
          </a:prstGeom>
          <a:noFill/>
          <a:ln>
            <a:noFill/>
          </a:ln>
        </p:spPr>
      </p:pic>
      <p:sp>
        <p:nvSpPr>
          <p:cNvPr id="2" name="Shape 316">
            <a:extLst>
              <a:ext uri="{FF2B5EF4-FFF2-40B4-BE49-F238E27FC236}">
                <a16:creationId xmlns:a16="http://schemas.microsoft.com/office/drawing/2014/main" id="{76793C07-668A-E533-5CE6-A5867DA40D0F}"/>
              </a:ext>
            </a:extLst>
          </p:cNvPr>
          <p:cNvSpPr txBox="1"/>
          <p:nvPr/>
        </p:nvSpPr>
        <p:spPr>
          <a:xfrm>
            <a:off x="311700" y="2154695"/>
            <a:ext cx="8520600" cy="2813245"/>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600" dirty="0">
                <a:solidFill>
                  <a:schemeClr val="accent6">
                    <a:lumMod val="20000"/>
                    <a:lumOff val="80000"/>
                  </a:schemeClr>
                </a:solidFill>
                <a:latin typeface="Roboto" panose="02000000000000000000" pitchFamily="2" charset="0"/>
                <a:ea typeface="Roboto" panose="02000000000000000000" pitchFamily="2" charset="0"/>
              </a:rPr>
              <a:t>CoolTShirts is an online shop that sells shirts of all kinds, as long as they are T-shaped and cool. </a:t>
            </a:r>
          </a:p>
          <a:p>
            <a:pPr marL="0" lvl="0" indent="0" algn="just" rtl="0">
              <a:lnSpc>
                <a:spcPct val="115000"/>
              </a:lnSpc>
              <a:spcBef>
                <a:spcPts val="0"/>
              </a:spcBef>
              <a:spcAft>
                <a:spcPts val="0"/>
              </a:spcAft>
              <a:buClr>
                <a:schemeClr val="dk1"/>
              </a:buClr>
              <a:buSzPts val="1100"/>
              <a:buFont typeface="Arial"/>
              <a:buNone/>
            </a:pPr>
            <a:endParaRPr lang="en-US" sz="1600" dirty="0">
              <a:solidFill>
                <a:schemeClr val="accent6">
                  <a:lumMod val="20000"/>
                  <a:lumOff val="80000"/>
                </a:schemeClr>
              </a:solidFill>
              <a:latin typeface="Roboto" panose="02000000000000000000" pitchFamily="2" charset="0"/>
              <a:ea typeface="Roboto" panose="02000000000000000000" pitchFamily="2" charset="0"/>
            </a:endParaRPr>
          </a:p>
          <a:p>
            <a:pPr marL="0" lvl="0" indent="0" algn="just" rtl="0">
              <a:lnSpc>
                <a:spcPct val="115000"/>
              </a:lnSpc>
              <a:spcBef>
                <a:spcPts val="0"/>
              </a:spcBef>
              <a:spcAft>
                <a:spcPts val="0"/>
              </a:spcAft>
              <a:buClr>
                <a:schemeClr val="dk1"/>
              </a:buClr>
              <a:buSzPts val="1100"/>
              <a:buFont typeface="Arial"/>
              <a:buNone/>
            </a:pPr>
            <a:r>
              <a:rPr lang="en-US" sz="1600" dirty="0">
                <a:solidFill>
                  <a:schemeClr val="accent6">
                    <a:lumMod val="20000"/>
                    <a:lumOff val="80000"/>
                  </a:schemeClr>
                </a:solidFill>
                <a:latin typeface="Roboto" panose="02000000000000000000" pitchFamily="2" charset="0"/>
                <a:ea typeface="Roboto" panose="02000000000000000000" pitchFamily="2" charset="0"/>
              </a:rPr>
              <a:t>Recently, CTS started a few marketing campaigns to increase website visits and purchases.</a:t>
            </a:r>
          </a:p>
          <a:p>
            <a:pPr marL="0" lvl="0" indent="0" algn="just" rtl="0">
              <a:lnSpc>
                <a:spcPct val="115000"/>
              </a:lnSpc>
              <a:spcBef>
                <a:spcPts val="0"/>
              </a:spcBef>
              <a:spcAft>
                <a:spcPts val="0"/>
              </a:spcAft>
              <a:buClr>
                <a:schemeClr val="dk1"/>
              </a:buClr>
              <a:buSzPts val="1100"/>
              <a:buFont typeface="Arial"/>
              <a:buNone/>
            </a:pPr>
            <a:endParaRPr lang="en-US" sz="1600" dirty="0">
              <a:solidFill>
                <a:schemeClr val="accent6">
                  <a:lumMod val="20000"/>
                  <a:lumOff val="80000"/>
                </a:schemeClr>
              </a:solidFill>
              <a:latin typeface="Roboto" panose="02000000000000000000" pitchFamily="2" charset="0"/>
              <a:ea typeface="Roboto" panose="02000000000000000000" pitchFamily="2" charset="0"/>
            </a:endParaRPr>
          </a:p>
          <a:p>
            <a:pPr marL="0" lvl="0" indent="0" algn="just" rtl="0">
              <a:lnSpc>
                <a:spcPct val="115000"/>
              </a:lnSpc>
              <a:spcBef>
                <a:spcPts val="0"/>
              </a:spcBef>
              <a:spcAft>
                <a:spcPts val="0"/>
              </a:spcAft>
              <a:buClr>
                <a:schemeClr val="dk1"/>
              </a:buClr>
              <a:buSzPts val="1100"/>
              <a:buFont typeface="Arial"/>
              <a:buNone/>
            </a:pPr>
            <a:r>
              <a:rPr lang="en-US" sz="1600" dirty="0">
                <a:solidFill>
                  <a:schemeClr val="accent6">
                    <a:lumMod val="20000"/>
                    <a:lumOff val="80000"/>
                  </a:schemeClr>
                </a:solidFill>
                <a:latin typeface="Roboto" panose="02000000000000000000" pitchFamily="2" charset="0"/>
                <a:ea typeface="Roboto" panose="02000000000000000000" pitchFamily="2" charset="0"/>
              </a:rPr>
              <a:t>Using touch attribution, they’d like to map their customers’ journey: from initial visit to purchase. </a:t>
            </a:r>
          </a:p>
          <a:p>
            <a:pPr marL="0" lvl="0" indent="0" algn="just" rtl="0">
              <a:lnSpc>
                <a:spcPct val="115000"/>
              </a:lnSpc>
              <a:spcBef>
                <a:spcPts val="0"/>
              </a:spcBef>
              <a:spcAft>
                <a:spcPts val="0"/>
              </a:spcAft>
              <a:buClr>
                <a:schemeClr val="dk1"/>
              </a:buClr>
              <a:buSzPts val="1100"/>
              <a:buFont typeface="Arial"/>
              <a:buNone/>
            </a:pPr>
            <a:endParaRPr lang="en-US" sz="1600" dirty="0">
              <a:solidFill>
                <a:schemeClr val="accent6">
                  <a:lumMod val="20000"/>
                  <a:lumOff val="80000"/>
                </a:schemeClr>
              </a:solidFill>
              <a:latin typeface="Roboto" panose="02000000000000000000" pitchFamily="2" charset="0"/>
              <a:ea typeface="Roboto" panose="02000000000000000000" pitchFamily="2" charset="0"/>
            </a:endParaRPr>
          </a:p>
          <a:p>
            <a:pPr marL="0" lvl="0" indent="0" algn="just" rtl="0">
              <a:lnSpc>
                <a:spcPct val="115000"/>
              </a:lnSpc>
              <a:spcBef>
                <a:spcPts val="0"/>
              </a:spcBef>
              <a:spcAft>
                <a:spcPts val="0"/>
              </a:spcAft>
              <a:buClr>
                <a:schemeClr val="dk1"/>
              </a:buClr>
              <a:buSzPts val="1100"/>
              <a:buFont typeface="Arial"/>
              <a:buNone/>
            </a:pPr>
            <a:r>
              <a:rPr lang="en-US" sz="1600" dirty="0">
                <a:solidFill>
                  <a:schemeClr val="accent6">
                    <a:lumMod val="20000"/>
                    <a:lumOff val="80000"/>
                  </a:schemeClr>
                </a:solidFill>
                <a:latin typeface="Roboto" panose="02000000000000000000" pitchFamily="2" charset="0"/>
                <a:ea typeface="Roboto" panose="02000000000000000000" pitchFamily="2" charset="0"/>
              </a:rPr>
              <a:t>They can use that information to optimize their marketing campaigns.</a:t>
            </a:r>
            <a:endParaRPr sz="1200" dirty="0">
              <a:solidFill>
                <a:schemeClr val="accent6">
                  <a:lumMod val="20000"/>
                  <a:lumOff val="80000"/>
                </a:schemeClr>
              </a:solidFill>
              <a:latin typeface="Roboto" panose="02000000000000000000" pitchFamily="2" charset="0"/>
              <a:ea typeface="Roboto" panose="02000000000000000000" pitchFamily="2" charset="0"/>
              <a:cs typeface="Roboto"/>
              <a:sym typeface="Roboto"/>
            </a:endParaRPr>
          </a:p>
        </p:txBody>
      </p:sp>
      <p:sp>
        <p:nvSpPr>
          <p:cNvPr id="4" name="TextBox 3">
            <a:extLst>
              <a:ext uri="{FF2B5EF4-FFF2-40B4-BE49-F238E27FC236}">
                <a16:creationId xmlns:a16="http://schemas.microsoft.com/office/drawing/2014/main" id="{2A3A26FC-E85C-0FB6-2E65-2DEF89F57E55}"/>
              </a:ext>
            </a:extLst>
          </p:cNvPr>
          <p:cNvSpPr txBox="1"/>
          <p:nvPr/>
        </p:nvSpPr>
        <p:spPr>
          <a:xfrm>
            <a:off x="2286000" y="1123789"/>
            <a:ext cx="4572000" cy="584775"/>
          </a:xfrm>
          <a:prstGeom prst="rect">
            <a:avLst/>
          </a:prstGeom>
          <a:noFill/>
        </p:spPr>
        <p:txBody>
          <a:bodyPr wrap="square">
            <a:spAutoFit/>
          </a:bodyPr>
          <a:lstStyle/>
          <a:p>
            <a:pPr marL="514350" indent="-514350" algn="ctr">
              <a:buClr>
                <a:srgbClr val="FFFF00"/>
              </a:buClr>
              <a:buFont typeface="+mj-lt"/>
              <a:buAutoNum type="arabicPeriod"/>
            </a:pPr>
            <a:r>
              <a:rPr lang="en-IE" sz="3200" b="1" i="0" u="sng" strike="noStrike" cap="none" dirty="0">
                <a:solidFill>
                  <a:srgbClr val="FFFF00"/>
                </a:solidFill>
                <a:latin typeface="Roboto"/>
                <a:ea typeface="Roboto"/>
                <a:cs typeface="Roboto"/>
                <a:sym typeface="Roboto"/>
              </a:rPr>
              <a:t>What is CoolTShirts?</a:t>
            </a:r>
          </a:p>
        </p:txBody>
      </p:sp>
    </p:spTree>
    <p:extLst>
      <p:ext uri="{BB962C8B-B14F-4D97-AF65-F5344CB8AC3E}">
        <p14:creationId xmlns:p14="http://schemas.microsoft.com/office/powerpoint/2010/main" val="3786181446"/>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4">
            <a:alphaModFix/>
          </a:blip>
          <a:stretch>
            <a:fillRect/>
          </a:stretch>
        </p:blipFill>
        <p:spPr>
          <a:xfrm>
            <a:off x="526297" y="375074"/>
            <a:ext cx="2024775" cy="425824"/>
          </a:xfrm>
          <a:prstGeom prst="rect">
            <a:avLst/>
          </a:prstGeom>
          <a:noFill/>
          <a:ln>
            <a:noFill/>
          </a:ln>
        </p:spPr>
      </p:pic>
      <p:sp>
        <p:nvSpPr>
          <p:cNvPr id="3" name="TextBox 2">
            <a:extLst>
              <a:ext uri="{FF2B5EF4-FFF2-40B4-BE49-F238E27FC236}">
                <a16:creationId xmlns:a16="http://schemas.microsoft.com/office/drawing/2014/main" id="{2F6E3F7C-2B5F-3772-40E9-7B2299A6C0DB}"/>
              </a:ext>
            </a:extLst>
          </p:cNvPr>
          <p:cNvSpPr txBox="1"/>
          <p:nvPr/>
        </p:nvSpPr>
        <p:spPr>
          <a:xfrm>
            <a:off x="118947" y="982874"/>
            <a:ext cx="8608741" cy="2472472"/>
          </a:xfrm>
          <a:prstGeom prst="rect">
            <a:avLst/>
          </a:prstGeom>
          <a:noFill/>
        </p:spPr>
        <p:txBody>
          <a:bodyPr wrap="square">
            <a:spAutoFit/>
          </a:bodyPr>
          <a:lstStyle/>
          <a:p>
            <a:pPr marL="114300" lvl="0" algn="ctr">
              <a:lnSpc>
                <a:spcPct val="115000"/>
              </a:lnSpc>
              <a:spcAft>
                <a:spcPts val="600"/>
              </a:spcAft>
              <a:buClr>
                <a:schemeClr val="accent6">
                  <a:lumMod val="20000"/>
                  <a:lumOff val="80000"/>
                </a:schemeClr>
              </a:buClr>
              <a:buSzPts val="1800"/>
            </a:pPr>
            <a:endParaRPr lang="en-US" sz="3200" dirty="0">
              <a:solidFill>
                <a:schemeClr val="accent6">
                  <a:lumMod val="20000"/>
                  <a:lumOff val="80000"/>
                </a:schemeClr>
              </a:solidFill>
              <a:latin typeface="Roboto"/>
              <a:ea typeface="Roboto"/>
              <a:cs typeface="Roboto"/>
              <a:sym typeface="Roboto"/>
            </a:endParaRPr>
          </a:p>
          <a:p>
            <a:pPr marL="114300" lvl="0" algn="ctr">
              <a:lnSpc>
                <a:spcPct val="115000"/>
              </a:lnSpc>
              <a:spcAft>
                <a:spcPts val="600"/>
              </a:spcAft>
              <a:buClr>
                <a:schemeClr val="accent6">
                  <a:lumMod val="20000"/>
                  <a:lumOff val="80000"/>
                </a:schemeClr>
              </a:buClr>
              <a:buSzPts val="1800"/>
            </a:pPr>
            <a:endParaRPr lang="en-US" sz="3200" dirty="0">
              <a:solidFill>
                <a:schemeClr val="accent6">
                  <a:lumMod val="20000"/>
                  <a:lumOff val="80000"/>
                </a:schemeClr>
              </a:solidFill>
              <a:latin typeface="Roboto"/>
              <a:ea typeface="Roboto"/>
              <a:cs typeface="Roboto"/>
              <a:sym typeface="Roboto"/>
            </a:endParaRPr>
          </a:p>
          <a:p>
            <a:pPr marL="628650" lvl="0" indent="-514350" algn="ctr">
              <a:lnSpc>
                <a:spcPct val="115000"/>
              </a:lnSpc>
              <a:spcAft>
                <a:spcPts val="600"/>
              </a:spcAft>
              <a:buClr>
                <a:srgbClr val="FFFF00"/>
              </a:buClr>
              <a:buSzPct val="100000"/>
              <a:buFont typeface="+mj-lt"/>
              <a:buAutoNum type="arabicPeriod" startAt="2"/>
            </a:pPr>
            <a:r>
              <a:rPr lang="en-US" sz="3200" b="1" u="sng" dirty="0">
                <a:solidFill>
                  <a:srgbClr val="FFFF00"/>
                </a:solidFill>
                <a:latin typeface="Roboto"/>
                <a:ea typeface="Roboto"/>
                <a:cs typeface="Roboto"/>
                <a:sym typeface="Roboto"/>
              </a:rPr>
              <a:t>T</a:t>
            </a:r>
            <a:r>
              <a:rPr lang="en-US" sz="3200" b="1" i="0" u="sng" strike="noStrike" cap="none" dirty="0">
                <a:solidFill>
                  <a:srgbClr val="FFFF00"/>
                </a:solidFill>
                <a:latin typeface="Roboto"/>
                <a:ea typeface="Roboto"/>
                <a:cs typeface="Roboto"/>
                <a:sym typeface="Roboto"/>
              </a:rPr>
              <a:t>ypical user journey on CoolTShirts website</a:t>
            </a:r>
          </a:p>
        </p:txBody>
      </p:sp>
    </p:spTree>
    <p:extLst>
      <p:ext uri="{BB962C8B-B14F-4D97-AF65-F5344CB8AC3E}">
        <p14:creationId xmlns:p14="http://schemas.microsoft.com/office/powerpoint/2010/main" val="3145803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427009" y="397376"/>
            <a:ext cx="2024775" cy="425824"/>
          </a:xfrm>
          <a:prstGeom prst="rect">
            <a:avLst/>
          </a:prstGeom>
          <a:noFill/>
          <a:ln>
            <a:noFill/>
          </a:ln>
        </p:spPr>
      </p:pic>
      <p:sp>
        <p:nvSpPr>
          <p:cNvPr id="3" name="TextBox 2">
            <a:extLst>
              <a:ext uri="{FF2B5EF4-FFF2-40B4-BE49-F238E27FC236}">
                <a16:creationId xmlns:a16="http://schemas.microsoft.com/office/drawing/2014/main" id="{B5AC607E-68AD-4A50-61CE-1C25DA7B762E}"/>
              </a:ext>
            </a:extLst>
          </p:cNvPr>
          <p:cNvSpPr txBox="1"/>
          <p:nvPr/>
        </p:nvSpPr>
        <p:spPr>
          <a:xfrm>
            <a:off x="230459" y="1165866"/>
            <a:ext cx="8675647" cy="307777"/>
          </a:xfrm>
          <a:prstGeom prst="rect">
            <a:avLst/>
          </a:prstGeom>
          <a:noFill/>
        </p:spPr>
        <p:txBody>
          <a:bodyPr wrap="square">
            <a:spAutoFit/>
          </a:bodyPr>
          <a:lstStyle/>
          <a:p>
            <a:r>
              <a:rPr lang="en-IE" b="1" dirty="0">
                <a:solidFill>
                  <a:srgbClr val="FFFF00"/>
                </a:solidFill>
                <a:effectLst/>
                <a:latin typeface="Roboto" panose="02000000000000000000" pitchFamily="2" charset="0"/>
                <a:ea typeface="Roboto" panose="02000000000000000000" pitchFamily="2" charset="0"/>
              </a:rPr>
              <a:t>Q1 - How many campaigns and sources does CoolTShirts use? Which source is used  for each campaign?</a:t>
            </a:r>
            <a:endParaRPr lang="en-US" dirty="0">
              <a:solidFill>
                <a:srgbClr val="FFFF00"/>
              </a:solidFill>
              <a:latin typeface="Roboto" panose="02000000000000000000" pitchFamily="2" charset="0"/>
              <a:ea typeface="Roboto" panose="02000000000000000000" pitchFamily="2" charset="0"/>
            </a:endParaRPr>
          </a:p>
        </p:txBody>
      </p:sp>
      <p:sp>
        <p:nvSpPr>
          <p:cNvPr id="5" name="Shape 323">
            <a:extLst>
              <a:ext uri="{FF2B5EF4-FFF2-40B4-BE49-F238E27FC236}">
                <a16:creationId xmlns:a16="http://schemas.microsoft.com/office/drawing/2014/main" id="{3109ED92-FF81-43FB-7448-DC4E439F1120}"/>
              </a:ext>
            </a:extLst>
          </p:cNvPr>
          <p:cNvSpPr txBox="1"/>
          <p:nvPr/>
        </p:nvSpPr>
        <p:spPr>
          <a:xfrm>
            <a:off x="325018" y="3605561"/>
            <a:ext cx="4663294" cy="1293542"/>
          </a:xfrm>
          <a:prstGeom prst="rect">
            <a:avLst/>
          </a:prstGeom>
          <a:solidFill>
            <a:srgbClr val="D9D9D9"/>
          </a:solidFill>
          <a:ln>
            <a:noFill/>
          </a:ln>
        </p:spPr>
        <p:txBody>
          <a:bodyPr spcFirstLastPara="1" wrap="square" lIns="91425" tIns="91425" rIns="91425" bIns="91425" anchor="t" anchorCtr="0">
            <a:noAutofit/>
          </a:bodyPr>
          <a:lstStyle/>
          <a:p>
            <a:pPr algn="just">
              <a:lnSpc>
                <a:spcPct val="115000"/>
              </a:lnSpc>
              <a:buClr>
                <a:schemeClr val="dk1"/>
              </a:buClr>
              <a:buSzPts val="1100"/>
            </a:pPr>
            <a:r>
              <a:rPr lang="en-US" sz="1200" dirty="0">
                <a:solidFill>
                  <a:schemeClr val="accent6">
                    <a:lumMod val="20000"/>
                    <a:lumOff val="80000"/>
                  </a:schemeClr>
                </a:solidFill>
                <a:highlight>
                  <a:srgbClr val="800000"/>
                </a:highlight>
                <a:latin typeface="Roboto"/>
                <a:ea typeface="Roboto"/>
                <a:sym typeface="Courier New"/>
              </a:rPr>
              <a:t>Code: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SELECT DISTINCT utm_campaign, </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a:t>
            </a:r>
            <a:r>
              <a:rPr lang="en-US" sz="900" dirty="0" err="1">
                <a:latin typeface="Courier New"/>
                <a:ea typeface="Courier New"/>
                <a:cs typeface="Courier New"/>
                <a:sym typeface="Courier New"/>
              </a:rPr>
              <a:t>utm_source</a:t>
            </a:r>
            <a:r>
              <a:rPr lang="en-US" sz="900" dirty="0">
                <a:latin typeface="Courier New"/>
                <a:ea typeface="Courier New"/>
                <a:cs typeface="Courier New"/>
                <a:sym typeface="Courier New"/>
              </a:rPr>
              <a:t> </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page_visits</a:t>
            </a:r>
            <a:r>
              <a:rPr lang="en-US" sz="900" dirty="0">
                <a:latin typeface="Courier New"/>
                <a:ea typeface="Courier New"/>
                <a:cs typeface="Courier New"/>
                <a:sym typeface="Courier New"/>
              </a:rPr>
              <a:t>;</a:t>
            </a:r>
            <a:endParaRPr lang="en" sz="900" dirty="0">
              <a:latin typeface="Courier New"/>
              <a:ea typeface="Courier New"/>
              <a:cs typeface="Courier New"/>
              <a:sym typeface="Courier New"/>
            </a:endParaRPr>
          </a:p>
          <a:p>
            <a:pPr marL="0" lvl="0" indent="0" rtl="0">
              <a:spcBef>
                <a:spcPts val="0"/>
              </a:spcBef>
              <a:spcAft>
                <a:spcPts val="0"/>
              </a:spcAft>
              <a:buClr>
                <a:schemeClr val="dk1"/>
              </a:buClr>
              <a:buSzPts val="1100"/>
              <a:buFont typeface="Arial"/>
              <a:buNone/>
            </a:pPr>
            <a:endParaRPr sz="900" dirty="0">
              <a:latin typeface="Courier New"/>
              <a:ea typeface="Courier New"/>
              <a:cs typeface="Courier New"/>
              <a:sym typeface="Courier New"/>
            </a:endParaRPr>
          </a:p>
          <a:p>
            <a:pPr marL="0" lvl="0" indent="0" rtl="0">
              <a:spcBef>
                <a:spcPts val="0"/>
              </a:spcBef>
              <a:spcAft>
                <a:spcPts val="0"/>
              </a:spcAft>
              <a:buNone/>
            </a:pPr>
            <a:endParaRPr sz="900" dirty="0">
              <a:latin typeface="Courier New"/>
              <a:ea typeface="Courier New"/>
              <a:cs typeface="Courier New"/>
              <a:sym typeface="Courier New"/>
            </a:endParaRPr>
          </a:p>
        </p:txBody>
      </p:sp>
      <p:sp>
        <p:nvSpPr>
          <p:cNvPr id="6" name="Shape 324">
            <a:extLst>
              <a:ext uri="{FF2B5EF4-FFF2-40B4-BE49-F238E27FC236}">
                <a16:creationId xmlns:a16="http://schemas.microsoft.com/office/drawing/2014/main" id="{6CC83BDF-F908-E7B0-2556-152B323CE48D}"/>
              </a:ext>
            </a:extLst>
          </p:cNvPr>
          <p:cNvSpPr txBox="1"/>
          <p:nvPr/>
        </p:nvSpPr>
        <p:spPr>
          <a:xfrm>
            <a:off x="325018" y="1689086"/>
            <a:ext cx="4663294" cy="198077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There are six sources used: three news websites (nytimes, medium and buzzfeed), facebook, google search and email.</a:t>
            </a: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There are eight campaigns now, paid and keyword search on google, weekly newsletters and retargeting campaign on email, three articles, one on each news website, and a retargeting campaign on facebook.</a:t>
            </a:r>
          </a:p>
          <a:p>
            <a:pPr marL="0" lvl="0" indent="0" rtl="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graphicFrame>
        <p:nvGraphicFramePr>
          <p:cNvPr id="7" name="Shape 332">
            <a:extLst>
              <a:ext uri="{FF2B5EF4-FFF2-40B4-BE49-F238E27FC236}">
                <a16:creationId xmlns:a16="http://schemas.microsoft.com/office/drawing/2014/main" id="{FE5639FC-6790-C189-BC0B-E92D357096A9}"/>
              </a:ext>
            </a:extLst>
          </p:cNvPr>
          <p:cNvGraphicFramePr/>
          <p:nvPr>
            <p:extLst>
              <p:ext uri="{D42A27DB-BD31-4B8C-83A1-F6EECF244321}">
                <p14:modId xmlns:p14="http://schemas.microsoft.com/office/powerpoint/2010/main" val="3790437684"/>
              </p:ext>
            </p:extLst>
          </p:nvPr>
        </p:nvGraphicFramePr>
        <p:xfrm>
          <a:off x="5213422" y="1846566"/>
          <a:ext cx="3605561" cy="3069215"/>
        </p:xfrm>
        <a:graphic>
          <a:graphicData uri="http://schemas.openxmlformats.org/drawingml/2006/table">
            <a:tbl>
              <a:tblPr>
                <a:noFill/>
                <a:tableStyleId>{8628B589-4659-4227-9C68-565DD4A46BFE}</a:tableStyleId>
              </a:tblPr>
              <a:tblGrid>
                <a:gridCol w="1169090">
                  <a:extLst>
                    <a:ext uri="{9D8B030D-6E8A-4147-A177-3AD203B41FA5}">
                      <a16:colId xmlns:a16="http://schemas.microsoft.com/office/drawing/2014/main" val="20000"/>
                    </a:ext>
                  </a:extLst>
                </a:gridCol>
                <a:gridCol w="2436471">
                  <a:extLst>
                    <a:ext uri="{9D8B030D-6E8A-4147-A177-3AD203B41FA5}">
                      <a16:colId xmlns:a16="http://schemas.microsoft.com/office/drawing/2014/main" val="20001"/>
                    </a:ext>
                  </a:extLst>
                </a:gridCol>
              </a:tblGrid>
              <a:tr h="349054">
                <a:tc>
                  <a:txBody>
                    <a:bodyPr/>
                    <a:lstStyle/>
                    <a:p>
                      <a:pPr marL="0" lvl="0" indent="0" algn="ctr" rtl="0">
                        <a:spcBef>
                          <a:spcPts val="0"/>
                        </a:spcBef>
                        <a:spcAft>
                          <a:spcPts val="0"/>
                        </a:spcAft>
                        <a:buNone/>
                      </a:pPr>
                      <a:r>
                        <a:rPr lang="en-US" sz="1200" b="1" i="0" u="none" strike="noStrike" cap="none" dirty="0">
                          <a:solidFill>
                            <a:schemeClr val="accent1">
                              <a:lumMod val="60000"/>
                              <a:lumOff val="40000"/>
                            </a:schemeClr>
                          </a:solidFill>
                          <a:latin typeface="Roboto"/>
                          <a:ea typeface="Roboto"/>
                          <a:sym typeface="Arial"/>
                        </a:rPr>
                        <a:t>utm_source</a:t>
                      </a:r>
                      <a:endParaRPr sz="1200" b="1" i="0" u="none" strike="noStrike" cap="none" dirty="0">
                        <a:solidFill>
                          <a:schemeClr val="accent1">
                            <a:lumMod val="60000"/>
                            <a:lumOff val="40000"/>
                          </a:schemeClr>
                        </a:solidFill>
                        <a:latin typeface="Roboto"/>
                        <a:ea typeface="Roboto"/>
                        <a:sym typeface="Aria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lvl="0" indent="0" algn="ctr" defTabSz="685800" rtl="0" eaLnBrk="1" latinLnBrk="0" hangingPunct="1">
                        <a:spcBef>
                          <a:spcPts val="0"/>
                        </a:spcBef>
                        <a:spcAft>
                          <a:spcPts val="0"/>
                        </a:spcAft>
                        <a:buNone/>
                      </a:pPr>
                      <a:r>
                        <a:rPr lang="en-US" sz="1200" b="1" i="0" u="none" strike="noStrike" kern="1200" cap="none" dirty="0">
                          <a:solidFill>
                            <a:schemeClr val="accent1">
                              <a:lumMod val="60000"/>
                              <a:lumOff val="40000"/>
                            </a:schemeClr>
                          </a:solidFill>
                          <a:latin typeface="Roboto"/>
                          <a:ea typeface="Roboto"/>
                          <a:cs typeface="Arial"/>
                        </a:rPr>
                        <a:t>utm_campaign</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extLst>
                  <a:ext uri="{0D108BD9-81ED-4DB2-BD59-A6C34878D82A}">
                    <a16:rowId xmlns:a16="http://schemas.microsoft.com/office/drawing/2014/main" val="10000"/>
                  </a:ext>
                </a:extLst>
              </a:tr>
              <a:tr h="324079">
                <a:tc>
                  <a:txBody>
                    <a:bodyPr/>
                    <a:lstStyle/>
                    <a:p>
                      <a:pPr marL="0" marR="0" fontAlgn="t">
                        <a:spcBef>
                          <a:spcPts val="0"/>
                        </a:spcBef>
                        <a:spcAft>
                          <a:spcPts val="0"/>
                        </a:spcAft>
                      </a:pPr>
                      <a:r>
                        <a:rPr lang="en-IE" sz="1200" b="0" i="0" u="none" strike="noStrike" cap="none" dirty="0">
                          <a:solidFill>
                            <a:schemeClr val="accent6">
                              <a:lumMod val="20000"/>
                              <a:lumOff val="80000"/>
                            </a:schemeClr>
                          </a:solidFill>
                          <a:latin typeface="Roboto"/>
                          <a:ea typeface="Roboto"/>
                          <a:sym typeface="Arial"/>
                        </a:rPr>
                        <a:t>nytimes</a:t>
                      </a:r>
                    </a:p>
                  </a:txBody>
                  <a:tcPr marL="50800" marR="50800" marT="50800" marB="50800">
                    <a:lnT w="9525" cap="flat" cmpd="sng">
                      <a:solidFill>
                        <a:srgbClr val="9E9E9E"/>
                      </a:solidFill>
                      <a:prstDash val="solid"/>
                      <a:round/>
                      <a:headEnd type="none" w="sm" len="sm"/>
                      <a:tailEnd type="none" w="sm" len="sm"/>
                    </a:lnT>
                  </a:tcPr>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getting-to-know-cool-tshirts</a:t>
                      </a:r>
                    </a:p>
                  </a:txBody>
                  <a:tcPr marL="50800" marR="50800" marT="50800" marB="50800">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24079">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email</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weekly-newsletter</a:t>
                      </a:r>
                    </a:p>
                  </a:txBody>
                  <a:tcPr marL="50800" marR="50800" marT="50800" marB="50800"/>
                </a:tc>
                <a:extLst>
                  <a:ext uri="{0D108BD9-81ED-4DB2-BD59-A6C34878D82A}">
                    <a16:rowId xmlns:a16="http://schemas.microsoft.com/office/drawing/2014/main" val="10002"/>
                  </a:ext>
                </a:extLst>
              </a:tr>
              <a:tr h="324079">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buzzfeed</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ten-crazy-cool-tshirts-facts</a:t>
                      </a:r>
                    </a:p>
                  </a:txBody>
                  <a:tcPr marL="50800" marR="50800" marT="50800" marB="50800"/>
                </a:tc>
                <a:extLst>
                  <a:ext uri="{0D108BD9-81ED-4DB2-BD59-A6C34878D82A}">
                    <a16:rowId xmlns:a16="http://schemas.microsoft.com/office/drawing/2014/main" val="10003"/>
                  </a:ext>
                </a:extLst>
              </a:tr>
              <a:tr h="324079">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email</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retargetting-campaign</a:t>
                      </a:r>
                    </a:p>
                  </a:txBody>
                  <a:tcPr marL="50800" marR="50800" marT="50800" marB="50800"/>
                </a:tc>
                <a:extLst>
                  <a:ext uri="{0D108BD9-81ED-4DB2-BD59-A6C34878D82A}">
                    <a16:rowId xmlns:a16="http://schemas.microsoft.com/office/drawing/2014/main" val="10004"/>
                  </a:ext>
                </a:extLst>
              </a:tr>
              <a:tr h="324079">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facebook</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retargetting-ad</a:t>
                      </a:r>
                    </a:p>
                  </a:txBody>
                  <a:tcPr marL="50800" marR="50800" marT="50800" marB="50800"/>
                </a:tc>
                <a:extLst>
                  <a:ext uri="{0D108BD9-81ED-4DB2-BD59-A6C34878D82A}">
                    <a16:rowId xmlns:a16="http://schemas.microsoft.com/office/drawing/2014/main" val="10005"/>
                  </a:ext>
                </a:extLst>
              </a:tr>
              <a:tr h="434932">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medium</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interview-with-cool-tshirts-founder</a:t>
                      </a:r>
                    </a:p>
                  </a:txBody>
                  <a:tcPr marL="50800" marR="50800" marT="50800" marB="50800"/>
                </a:tc>
                <a:extLst>
                  <a:ext uri="{0D108BD9-81ED-4DB2-BD59-A6C34878D82A}">
                    <a16:rowId xmlns:a16="http://schemas.microsoft.com/office/drawing/2014/main" val="10006"/>
                  </a:ext>
                </a:extLst>
              </a:tr>
              <a:tr h="324079">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google</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paid-search</a:t>
                      </a:r>
                    </a:p>
                  </a:txBody>
                  <a:tcPr marL="50800" marR="50800" marT="50800" marB="50800"/>
                </a:tc>
                <a:extLst>
                  <a:ext uri="{0D108BD9-81ED-4DB2-BD59-A6C34878D82A}">
                    <a16:rowId xmlns:a16="http://schemas.microsoft.com/office/drawing/2014/main" val="10007"/>
                  </a:ext>
                </a:extLst>
              </a:tr>
              <a:tr h="324079">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google</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cool-tshirts-search</a:t>
                      </a:r>
                    </a:p>
                  </a:txBody>
                  <a:tcPr marL="50800" marR="50800" marT="50800" marB="50800"/>
                </a:tc>
                <a:extLst>
                  <a:ext uri="{0D108BD9-81ED-4DB2-BD59-A6C34878D82A}">
                    <a16:rowId xmlns:a16="http://schemas.microsoft.com/office/drawing/2014/main" val="10008"/>
                  </a:ext>
                </a:extLst>
              </a:tr>
            </a:tbl>
          </a:graphicData>
        </a:graphic>
      </p:graphicFrame>
      <p:sp>
        <p:nvSpPr>
          <p:cNvPr id="9" name="TextBox 8">
            <a:extLst>
              <a:ext uri="{FF2B5EF4-FFF2-40B4-BE49-F238E27FC236}">
                <a16:creationId xmlns:a16="http://schemas.microsoft.com/office/drawing/2014/main" id="{DF1DB647-0BD9-7375-8CE7-84609A949564}"/>
              </a:ext>
            </a:extLst>
          </p:cNvPr>
          <p:cNvSpPr txBox="1"/>
          <p:nvPr/>
        </p:nvSpPr>
        <p:spPr>
          <a:xfrm>
            <a:off x="4828171" y="497699"/>
            <a:ext cx="4077935" cy="323037"/>
          </a:xfrm>
          <a:prstGeom prst="rect">
            <a:avLst/>
          </a:prstGeom>
          <a:noFill/>
          <a:ln w="9525" cap="flat" cmpd="sng">
            <a:noFill/>
            <a:prstDash val="solid"/>
            <a:round/>
            <a:headEnd type="none" w="sm" len="sm"/>
            <a:tailEnd type="none" w="sm" len="sm"/>
          </a:ln>
        </p:spPr>
        <p:txBody>
          <a:bodyPr wrap="square">
            <a:spAutoFit/>
          </a:bodyPr>
          <a:lstStyle/>
          <a:p>
            <a:pPr marL="114300" lvl="0" algn="ctr">
              <a:lnSpc>
                <a:spcPct val="115000"/>
              </a:lnSpc>
              <a:spcAft>
                <a:spcPts val="600"/>
              </a:spcAft>
              <a:buClr>
                <a:srgbClr val="FFFF00"/>
              </a:buClr>
              <a:buSzPct val="100000"/>
            </a:pPr>
            <a:r>
              <a:rPr lang="en-US" sz="1400" b="1" u="sng" dirty="0">
                <a:solidFill>
                  <a:srgbClr val="FFFF00"/>
                </a:solidFill>
                <a:latin typeface="Roboto"/>
                <a:ea typeface="Roboto"/>
                <a:cs typeface="Roboto"/>
                <a:sym typeface="Roboto"/>
              </a:rPr>
              <a:t>2. T</a:t>
            </a:r>
            <a:r>
              <a:rPr lang="en-US" sz="1400" b="1" i="0" u="sng" strike="noStrike" cap="none" dirty="0">
                <a:solidFill>
                  <a:srgbClr val="FFFF00"/>
                </a:solidFill>
                <a:latin typeface="Roboto"/>
                <a:ea typeface="Roboto"/>
                <a:cs typeface="Roboto"/>
                <a:sym typeface="Roboto"/>
              </a:rPr>
              <a:t>ypical user journey on CoolTShirts website</a:t>
            </a:r>
          </a:p>
        </p:txBody>
      </p:sp>
    </p:spTree>
    <p:extLst>
      <p:ext uri="{BB962C8B-B14F-4D97-AF65-F5344CB8AC3E}">
        <p14:creationId xmlns:p14="http://schemas.microsoft.com/office/powerpoint/2010/main" val="2617382525"/>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427009" y="397376"/>
            <a:ext cx="2024775" cy="425824"/>
          </a:xfrm>
          <a:prstGeom prst="rect">
            <a:avLst/>
          </a:prstGeom>
          <a:noFill/>
          <a:ln>
            <a:noFill/>
          </a:ln>
        </p:spPr>
      </p:pic>
      <p:sp>
        <p:nvSpPr>
          <p:cNvPr id="3" name="TextBox 2">
            <a:extLst>
              <a:ext uri="{FF2B5EF4-FFF2-40B4-BE49-F238E27FC236}">
                <a16:creationId xmlns:a16="http://schemas.microsoft.com/office/drawing/2014/main" id="{B5AC607E-68AD-4A50-61CE-1C25DA7B762E}"/>
              </a:ext>
            </a:extLst>
          </p:cNvPr>
          <p:cNvSpPr txBox="1"/>
          <p:nvPr/>
        </p:nvSpPr>
        <p:spPr>
          <a:xfrm>
            <a:off x="325016" y="1336784"/>
            <a:ext cx="8675647" cy="307777"/>
          </a:xfrm>
          <a:prstGeom prst="rect">
            <a:avLst/>
          </a:prstGeom>
          <a:noFill/>
        </p:spPr>
        <p:txBody>
          <a:bodyPr wrap="square">
            <a:spAutoFit/>
          </a:bodyPr>
          <a:lstStyle/>
          <a:p>
            <a:r>
              <a:rPr lang="en-IE" b="1" dirty="0">
                <a:solidFill>
                  <a:srgbClr val="FFFF00"/>
                </a:solidFill>
                <a:effectLst/>
                <a:latin typeface="Roboto" panose="02000000000000000000" pitchFamily="2" charset="0"/>
                <a:ea typeface="Roboto" panose="02000000000000000000" pitchFamily="2" charset="0"/>
              </a:rPr>
              <a:t>Q2 - </a:t>
            </a:r>
            <a:r>
              <a:rPr lang="en-US" b="1" dirty="0">
                <a:solidFill>
                  <a:srgbClr val="FFFF00"/>
                </a:solidFill>
                <a:effectLst/>
                <a:latin typeface="Roboto" panose="02000000000000000000" pitchFamily="2" charset="0"/>
                <a:ea typeface="Roboto" panose="02000000000000000000" pitchFamily="2" charset="0"/>
              </a:rPr>
              <a:t>What pages are on the CoolTShirts website? Find the distinct values of the page_name column.</a:t>
            </a:r>
            <a:endParaRPr lang="en-US" dirty="0">
              <a:solidFill>
                <a:srgbClr val="FFFF00"/>
              </a:solidFill>
              <a:latin typeface="Roboto" panose="02000000000000000000" pitchFamily="2" charset="0"/>
              <a:ea typeface="Roboto" panose="02000000000000000000" pitchFamily="2" charset="0"/>
            </a:endParaRPr>
          </a:p>
        </p:txBody>
      </p:sp>
      <p:sp>
        <p:nvSpPr>
          <p:cNvPr id="5" name="Shape 323">
            <a:extLst>
              <a:ext uri="{FF2B5EF4-FFF2-40B4-BE49-F238E27FC236}">
                <a16:creationId xmlns:a16="http://schemas.microsoft.com/office/drawing/2014/main" id="{3109ED92-FF81-43FB-7448-DC4E439F1120}"/>
              </a:ext>
            </a:extLst>
          </p:cNvPr>
          <p:cNvSpPr txBox="1"/>
          <p:nvPr/>
        </p:nvSpPr>
        <p:spPr>
          <a:xfrm>
            <a:off x="4571999" y="2752578"/>
            <a:ext cx="2304143" cy="1642723"/>
          </a:xfrm>
          <a:prstGeom prst="rect">
            <a:avLst/>
          </a:prstGeom>
          <a:solidFill>
            <a:srgbClr val="D9D9D9"/>
          </a:solidFill>
          <a:ln>
            <a:noFill/>
          </a:ln>
        </p:spPr>
        <p:txBody>
          <a:bodyPr spcFirstLastPara="1" wrap="square" lIns="91425" tIns="91425" rIns="91425" bIns="91425" anchor="t" anchorCtr="0">
            <a:noAutofit/>
          </a:bodyPr>
          <a:lstStyle/>
          <a:p>
            <a:pPr algn="just">
              <a:lnSpc>
                <a:spcPct val="115000"/>
              </a:lnSpc>
              <a:buClr>
                <a:schemeClr val="dk1"/>
              </a:buClr>
              <a:buSzPts val="1100"/>
            </a:pPr>
            <a:r>
              <a:rPr lang="en-US" sz="1200" dirty="0">
                <a:solidFill>
                  <a:schemeClr val="accent6">
                    <a:lumMod val="20000"/>
                    <a:lumOff val="80000"/>
                  </a:schemeClr>
                </a:solidFill>
                <a:highlight>
                  <a:srgbClr val="800000"/>
                </a:highlight>
                <a:latin typeface="Roboto"/>
                <a:ea typeface="Roboto"/>
                <a:sym typeface="Courier New"/>
              </a:rPr>
              <a:t>Code:</a:t>
            </a:r>
          </a:p>
          <a:p>
            <a:pPr algn="just">
              <a:lnSpc>
                <a:spcPct val="115000"/>
              </a:lnSpc>
              <a:buClr>
                <a:schemeClr val="dk1"/>
              </a:buClr>
              <a:buSzPts val="1100"/>
            </a:pPr>
            <a:endParaRPr lang="en-US" sz="1200" dirty="0">
              <a:solidFill>
                <a:schemeClr val="accent6">
                  <a:lumMod val="20000"/>
                  <a:lumOff val="80000"/>
                </a:schemeClr>
              </a:solidFill>
              <a:highlight>
                <a:srgbClr val="800000"/>
              </a:highlight>
              <a:latin typeface="Roboto"/>
              <a:ea typeface="Roboto"/>
              <a:sym typeface="Courier New"/>
            </a:endParaRP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SELECT DISTINCT page_name </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page_visits</a:t>
            </a:r>
            <a:r>
              <a:rPr lang="en-US" sz="900" dirty="0">
                <a:latin typeface="Courier New"/>
                <a:ea typeface="Courier New"/>
                <a:cs typeface="Courier New"/>
                <a:sym typeface="Courier New"/>
              </a:rPr>
              <a:t>;</a:t>
            </a:r>
            <a:endParaRPr sz="900" dirty="0">
              <a:latin typeface="Courier New"/>
              <a:ea typeface="Courier New"/>
              <a:cs typeface="Courier New"/>
              <a:sym typeface="Courier New"/>
            </a:endParaRPr>
          </a:p>
          <a:p>
            <a:pPr marL="0" lvl="0" indent="0" rtl="0">
              <a:spcBef>
                <a:spcPts val="0"/>
              </a:spcBef>
              <a:spcAft>
                <a:spcPts val="0"/>
              </a:spcAft>
              <a:buNone/>
            </a:pPr>
            <a:endParaRPr sz="900" dirty="0">
              <a:latin typeface="Courier New"/>
              <a:ea typeface="Courier New"/>
              <a:cs typeface="Courier New"/>
              <a:sym typeface="Courier New"/>
            </a:endParaRPr>
          </a:p>
        </p:txBody>
      </p:sp>
      <p:sp>
        <p:nvSpPr>
          <p:cNvPr id="6" name="Shape 324">
            <a:extLst>
              <a:ext uri="{FF2B5EF4-FFF2-40B4-BE49-F238E27FC236}">
                <a16:creationId xmlns:a16="http://schemas.microsoft.com/office/drawing/2014/main" id="{6CC83BDF-F908-E7B0-2556-152B323CE48D}"/>
              </a:ext>
            </a:extLst>
          </p:cNvPr>
          <p:cNvSpPr txBox="1"/>
          <p:nvPr/>
        </p:nvSpPr>
        <p:spPr>
          <a:xfrm>
            <a:off x="325016" y="2062737"/>
            <a:ext cx="8306027" cy="68984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There are four pages on CoolTShirts website: landing_page, shopping_cart, checkout, and purchase.</a:t>
            </a:r>
            <a:endParaRPr lang="en-US" sz="1200" dirty="0">
              <a:latin typeface="Roboto"/>
              <a:ea typeface="Roboto"/>
              <a:cs typeface="Roboto"/>
              <a:sym typeface="Roboto"/>
            </a:endParaRPr>
          </a:p>
        </p:txBody>
      </p:sp>
      <p:graphicFrame>
        <p:nvGraphicFramePr>
          <p:cNvPr id="7" name="Shape 332">
            <a:extLst>
              <a:ext uri="{FF2B5EF4-FFF2-40B4-BE49-F238E27FC236}">
                <a16:creationId xmlns:a16="http://schemas.microsoft.com/office/drawing/2014/main" id="{FE5639FC-6790-C189-BC0B-E92D357096A9}"/>
              </a:ext>
            </a:extLst>
          </p:cNvPr>
          <p:cNvGraphicFramePr/>
          <p:nvPr>
            <p:extLst>
              <p:ext uri="{D42A27DB-BD31-4B8C-83A1-F6EECF244321}">
                <p14:modId xmlns:p14="http://schemas.microsoft.com/office/powerpoint/2010/main" val="2575154368"/>
              </p:ext>
            </p:extLst>
          </p:nvPr>
        </p:nvGraphicFramePr>
        <p:xfrm>
          <a:off x="1128049" y="2752577"/>
          <a:ext cx="2160074" cy="1642724"/>
        </p:xfrm>
        <a:graphic>
          <a:graphicData uri="http://schemas.openxmlformats.org/drawingml/2006/table">
            <a:tbl>
              <a:tblPr>
                <a:noFill/>
                <a:tableStyleId>{8628B589-4659-4227-9C68-565DD4A46BFE}</a:tableStyleId>
              </a:tblPr>
              <a:tblGrid>
                <a:gridCol w="2160074">
                  <a:extLst>
                    <a:ext uri="{9D8B030D-6E8A-4147-A177-3AD203B41FA5}">
                      <a16:colId xmlns:a16="http://schemas.microsoft.com/office/drawing/2014/main" val="20000"/>
                    </a:ext>
                  </a:extLst>
                </a:gridCol>
              </a:tblGrid>
              <a:tr h="284348">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page_name</a:t>
                      </a:r>
                    </a:p>
                  </a:txBody>
                  <a:tcPr marL="50800" marR="50800" marT="50800" marB="508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extLst>
                  <a:ext uri="{0D108BD9-81ED-4DB2-BD59-A6C34878D82A}">
                    <a16:rowId xmlns:a16="http://schemas.microsoft.com/office/drawing/2014/main" val="10000"/>
                  </a:ext>
                </a:extLst>
              </a:tr>
              <a:tr h="339561">
                <a:tc>
                  <a:txBody>
                    <a:bodyPr/>
                    <a:lstStyle/>
                    <a:p>
                      <a:pPr marL="0" marR="0" lvl="0" indent="0" algn="l"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1 - landing_page</a:t>
                      </a:r>
                    </a:p>
                  </a:txBody>
                  <a:tcPr marL="50800" marR="50800" marT="50800" marB="50800">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39561">
                <a:tc>
                  <a:txBody>
                    <a:bodyPr/>
                    <a:lstStyle/>
                    <a:p>
                      <a:pPr marL="0" marR="0" lvl="0" indent="0" algn="l"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2 - shopping_cart</a:t>
                      </a:r>
                    </a:p>
                  </a:txBody>
                  <a:tcPr marL="50800" marR="50800" marT="50800" marB="50800"/>
                </a:tc>
                <a:extLst>
                  <a:ext uri="{0D108BD9-81ED-4DB2-BD59-A6C34878D82A}">
                    <a16:rowId xmlns:a16="http://schemas.microsoft.com/office/drawing/2014/main" val="10002"/>
                  </a:ext>
                </a:extLst>
              </a:tr>
              <a:tr h="339561">
                <a:tc>
                  <a:txBody>
                    <a:bodyPr/>
                    <a:lstStyle/>
                    <a:p>
                      <a:pPr marL="0" marR="0" lvl="0" indent="0" algn="l"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3 - checkout</a:t>
                      </a:r>
                    </a:p>
                  </a:txBody>
                  <a:tcPr marL="50800" marR="50800" marT="50800" marB="50800"/>
                </a:tc>
                <a:extLst>
                  <a:ext uri="{0D108BD9-81ED-4DB2-BD59-A6C34878D82A}">
                    <a16:rowId xmlns:a16="http://schemas.microsoft.com/office/drawing/2014/main" val="10003"/>
                  </a:ext>
                </a:extLst>
              </a:tr>
              <a:tr h="339561">
                <a:tc>
                  <a:txBody>
                    <a:bodyPr/>
                    <a:lstStyle/>
                    <a:p>
                      <a:pPr marL="0" marR="0" lvl="0" indent="0" algn="l"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4 - purchase</a:t>
                      </a:r>
                    </a:p>
                  </a:txBody>
                  <a:tcPr marL="50800" marR="50800" marT="50800" marB="50800"/>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DF1DB647-0BD9-7375-8CE7-84609A949564}"/>
              </a:ext>
            </a:extLst>
          </p:cNvPr>
          <p:cNvSpPr txBox="1"/>
          <p:nvPr/>
        </p:nvSpPr>
        <p:spPr>
          <a:xfrm>
            <a:off x="4973298" y="500163"/>
            <a:ext cx="4073911" cy="323037"/>
          </a:xfrm>
          <a:prstGeom prst="rect">
            <a:avLst/>
          </a:prstGeom>
          <a:noFill/>
          <a:ln w="9525" cap="flat" cmpd="sng">
            <a:noFill/>
            <a:prstDash val="solid"/>
            <a:round/>
            <a:headEnd type="none" w="sm" len="sm"/>
            <a:tailEnd type="none" w="sm" len="sm"/>
          </a:ln>
        </p:spPr>
        <p:txBody>
          <a:bodyPr wrap="square">
            <a:spAutoFit/>
          </a:bodyPr>
          <a:lstStyle/>
          <a:p>
            <a:pPr marL="114300" lvl="0" algn="ctr">
              <a:lnSpc>
                <a:spcPct val="115000"/>
              </a:lnSpc>
              <a:spcAft>
                <a:spcPts val="600"/>
              </a:spcAft>
              <a:buClr>
                <a:srgbClr val="FFFF00"/>
              </a:buClr>
              <a:buSzPct val="100000"/>
            </a:pPr>
            <a:r>
              <a:rPr lang="en-US" sz="1400" b="1" u="sng" dirty="0">
                <a:solidFill>
                  <a:srgbClr val="FFFF00"/>
                </a:solidFill>
                <a:latin typeface="Roboto"/>
                <a:ea typeface="Roboto"/>
                <a:cs typeface="Roboto"/>
                <a:sym typeface="Roboto"/>
              </a:rPr>
              <a:t>2. T</a:t>
            </a:r>
            <a:r>
              <a:rPr lang="en-US" sz="1400" b="1" i="0" u="sng" strike="noStrike" cap="none" dirty="0">
                <a:solidFill>
                  <a:srgbClr val="FFFF00"/>
                </a:solidFill>
                <a:latin typeface="Roboto"/>
                <a:ea typeface="Roboto"/>
                <a:cs typeface="Roboto"/>
                <a:sym typeface="Roboto"/>
              </a:rPr>
              <a:t>ypical user journey on CoolTShirts website</a:t>
            </a:r>
          </a:p>
        </p:txBody>
      </p:sp>
    </p:spTree>
    <p:extLst>
      <p:ext uri="{BB962C8B-B14F-4D97-AF65-F5344CB8AC3E}">
        <p14:creationId xmlns:p14="http://schemas.microsoft.com/office/powerpoint/2010/main" val="684976485"/>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427009" y="397376"/>
            <a:ext cx="2024775" cy="425824"/>
          </a:xfrm>
          <a:prstGeom prst="rect">
            <a:avLst/>
          </a:prstGeom>
          <a:noFill/>
          <a:ln>
            <a:noFill/>
          </a:ln>
        </p:spPr>
      </p:pic>
      <p:sp>
        <p:nvSpPr>
          <p:cNvPr id="3" name="TextBox 2">
            <a:extLst>
              <a:ext uri="{FF2B5EF4-FFF2-40B4-BE49-F238E27FC236}">
                <a16:creationId xmlns:a16="http://schemas.microsoft.com/office/drawing/2014/main" id="{B5AC607E-68AD-4A50-61CE-1C25DA7B762E}"/>
              </a:ext>
            </a:extLst>
          </p:cNvPr>
          <p:cNvSpPr txBox="1"/>
          <p:nvPr/>
        </p:nvSpPr>
        <p:spPr>
          <a:xfrm>
            <a:off x="325017" y="1155075"/>
            <a:ext cx="8675647" cy="307777"/>
          </a:xfrm>
          <a:prstGeom prst="rect">
            <a:avLst/>
          </a:prstGeom>
          <a:noFill/>
        </p:spPr>
        <p:txBody>
          <a:bodyPr wrap="square">
            <a:spAutoFit/>
          </a:bodyPr>
          <a:lstStyle/>
          <a:p>
            <a:r>
              <a:rPr lang="en-IE" b="1" dirty="0">
                <a:solidFill>
                  <a:srgbClr val="FFFF00"/>
                </a:solidFill>
                <a:effectLst/>
                <a:latin typeface="Roboto" panose="02000000000000000000" pitchFamily="2" charset="0"/>
                <a:ea typeface="Roboto" panose="02000000000000000000" pitchFamily="2" charset="0"/>
              </a:rPr>
              <a:t>Q3 - </a:t>
            </a:r>
            <a:r>
              <a:rPr lang="en-US" b="1" dirty="0">
                <a:solidFill>
                  <a:srgbClr val="FFFF00"/>
                </a:solidFill>
                <a:effectLst/>
                <a:latin typeface="Roboto" panose="02000000000000000000" pitchFamily="2" charset="0"/>
                <a:ea typeface="Roboto" panose="02000000000000000000" pitchFamily="2" charset="0"/>
              </a:rPr>
              <a:t>How many first touches is each campaign responsible for?</a:t>
            </a:r>
            <a:endParaRPr lang="en-US" dirty="0">
              <a:solidFill>
                <a:srgbClr val="FFFF00"/>
              </a:solidFill>
              <a:latin typeface="Roboto" panose="02000000000000000000" pitchFamily="2" charset="0"/>
              <a:ea typeface="Roboto" panose="02000000000000000000" pitchFamily="2" charset="0"/>
            </a:endParaRPr>
          </a:p>
        </p:txBody>
      </p:sp>
      <p:sp>
        <p:nvSpPr>
          <p:cNvPr id="5" name="Shape 323">
            <a:extLst>
              <a:ext uri="{FF2B5EF4-FFF2-40B4-BE49-F238E27FC236}">
                <a16:creationId xmlns:a16="http://schemas.microsoft.com/office/drawing/2014/main" id="{3109ED92-FF81-43FB-7448-DC4E439F1120}"/>
              </a:ext>
            </a:extLst>
          </p:cNvPr>
          <p:cNvSpPr txBox="1"/>
          <p:nvPr/>
        </p:nvSpPr>
        <p:spPr>
          <a:xfrm>
            <a:off x="5401056" y="2003921"/>
            <a:ext cx="3346704" cy="2997568"/>
          </a:xfrm>
          <a:prstGeom prst="rect">
            <a:avLst/>
          </a:prstGeom>
          <a:solidFill>
            <a:srgbClr val="D9D9D9"/>
          </a:solidFill>
          <a:ln>
            <a:noFill/>
          </a:ln>
        </p:spPr>
        <p:txBody>
          <a:bodyPr spcFirstLastPara="1" wrap="square" lIns="91425" tIns="91425" rIns="91425" bIns="91425" anchor="t" anchorCtr="0">
            <a:noAutofit/>
          </a:bodyPr>
          <a:lstStyle/>
          <a:p>
            <a:pPr algn="just">
              <a:lnSpc>
                <a:spcPct val="115000"/>
              </a:lnSpc>
              <a:buClr>
                <a:schemeClr val="dk1"/>
              </a:buClr>
              <a:buSzPts val="1100"/>
            </a:pPr>
            <a:r>
              <a:rPr lang="en-US" sz="1200" dirty="0">
                <a:solidFill>
                  <a:schemeClr val="accent6">
                    <a:lumMod val="20000"/>
                    <a:lumOff val="80000"/>
                  </a:schemeClr>
                </a:solidFill>
                <a:highlight>
                  <a:srgbClr val="800000"/>
                </a:highlight>
                <a:latin typeface="Roboto"/>
                <a:ea typeface="Roboto"/>
                <a:sym typeface="Courier New"/>
              </a:rPr>
              <a:t>Code:</a:t>
            </a:r>
          </a:p>
          <a:p>
            <a:pPr algn="just">
              <a:lnSpc>
                <a:spcPct val="115000"/>
              </a:lnSpc>
              <a:buClr>
                <a:schemeClr val="dk1"/>
              </a:buClr>
              <a:buSzPts val="1100"/>
            </a:pPr>
            <a:endParaRPr lang="en-US" sz="1200" dirty="0">
              <a:solidFill>
                <a:schemeClr val="accent6">
                  <a:lumMod val="20000"/>
                  <a:lumOff val="80000"/>
                </a:schemeClr>
              </a:solidFill>
              <a:highlight>
                <a:srgbClr val="800000"/>
              </a:highlight>
              <a:latin typeface="Roboto"/>
              <a:ea typeface="Roboto"/>
              <a:sym typeface="Courier New"/>
            </a:endParaRP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WITH first_touch AS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(SELECT </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user_id,</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MIN(timestamp) as first_touch_at</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FROM page_visits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GROUP BY user_id)</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SELECT </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pv.utm_campaign AS Campaign,</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COUNT (*) AS First_touches,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pv.utm_source AS Source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FROM first_touch AS ft</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JOIN page_visits AS pv</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ON ft.first_touch_at = pv.timestamp</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GROUP BY 1</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ORDER BY 2 DESC;</a:t>
            </a:r>
            <a:endParaRPr sz="900" dirty="0">
              <a:latin typeface="Courier New"/>
              <a:ea typeface="Courier New"/>
              <a:cs typeface="Courier New"/>
              <a:sym typeface="Courier New"/>
            </a:endParaRPr>
          </a:p>
          <a:p>
            <a:pPr marL="0" lvl="0" indent="0" rtl="0">
              <a:spcBef>
                <a:spcPts val="0"/>
              </a:spcBef>
              <a:spcAft>
                <a:spcPts val="0"/>
              </a:spcAft>
              <a:buNone/>
            </a:pPr>
            <a:endParaRPr sz="900" dirty="0">
              <a:latin typeface="Courier New"/>
              <a:ea typeface="Courier New"/>
              <a:cs typeface="Courier New"/>
              <a:sym typeface="Courier New"/>
            </a:endParaRPr>
          </a:p>
        </p:txBody>
      </p:sp>
      <p:sp>
        <p:nvSpPr>
          <p:cNvPr id="6" name="Shape 324">
            <a:extLst>
              <a:ext uri="{FF2B5EF4-FFF2-40B4-BE49-F238E27FC236}">
                <a16:creationId xmlns:a16="http://schemas.microsoft.com/office/drawing/2014/main" id="{6CC83BDF-F908-E7B0-2556-152B323CE48D}"/>
              </a:ext>
            </a:extLst>
          </p:cNvPr>
          <p:cNvSpPr txBox="1"/>
          <p:nvPr/>
        </p:nvSpPr>
        <p:spPr>
          <a:xfrm>
            <a:off x="325018" y="1473644"/>
            <a:ext cx="8581088" cy="384893"/>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First two most successful campaigns are through medium and nytimes, with their first_touches at 623 and 612, respectively.</a:t>
            </a: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 </a:t>
            </a:r>
          </a:p>
          <a:p>
            <a:pPr marL="0" lvl="0" indent="0" rtl="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graphicFrame>
        <p:nvGraphicFramePr>
          <p:cNvPr id="7" name="Shape 332">
            <a:extLst>
              <a:ext uri="{FF2B5EF4-FFF2-40B4-BE49-F238E27FC236}">
                <a16:creationId xmlns:a16="http://schemas.microsoft.com/office/drawing/2014/main" id="{FE5639FC-6790-C189-BC0B-E92D357096A9}"/>
              </a:ext>
            </a:extLst>
          </p:cNvPr>
          <p:cNvGraphicFramePr/>
          <p:nvPr>
            <p:extLst>
              <p:ext uri="{D42A27DB-BD31-4B8C-83A1-F6EECF244321}">
                <p14:modId xmlns:p14="http://schemas.microsoft.com/office/powerpoint/2010/main" val="3623278349"/>
              </p:ext>
            </p:extLst>
          </p:nvPr>
        </p:nvGraphicFramePr>
        <p:xfrm>
          <a:off x="325018" y="3263589"/>
          <a:ext cx="4657945" cy="1737900"/>
        </p:xfrm>
        <a:graphic>
          <a:graphicData uri="http://schemas.openxmlformats.org/drawingml/2006/table">
            <a:tbl>
              <a:tblPr>
                <a:noFill/>
                <a:tableStyleId>{8628B589-4659-4227-9C68-565DD4A46BFE}</a:tableStyleId>
              </a:tblPr>
              <a:tblGrid>
                <a:gridCol w="2613556">
                  <a:extLst>
                    <a:ext uri="{9D8B030D-6E8A-4147-A177-3AD203B41FA5}">
                      <a16:colId xmlns:a16="http://schemas.microsoft.com/office/drawing/2014/main" val="20000"/>
                    </a:ext>
                  </a:extLst>
                </a:gridCol>
                <a:gridCol w="1063083">
                  <a:extLst>
                    <a:ext uri="{9D8B030D-6E8A-4147-A177-3AD203B41FA5}">
                      <a16:colId xmlns:a16="http://schemas.microsoft.com/office/drawing/2014/main" val="2194097441"/>
                    </a:ext>
                  </a:extLst>
                </a:gridCol>
                <a:gridCol w="981306">
                  <a:extLst>
                    <a:ext uri="{9D8B030D-6E8A-4147-A177-3AD203B41FA5}">
                      <a16:colId xmlns:a16="http://schemas.microsoft.com/office/drawing/2014/main" val="20001"/>
                    </a:ext>
                  </a:extLst>
                </a:gridCol>
              </a:tblGrid>
              <a:tr h="294712">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Campaign</a:t>
                      </a:r>
                    </a:p>
                  </a:txBody>
                  <a:tcPr marL="50800" marR="50800" marT="50800" marB="508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First_touches</a:t>
                      </a:r>
                    </a:p>
                  </a:txBody>
                  <a:tcPr marL="50800" marR="50800" marT="50800" marB="5080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Source</a:t>
                      </a:r>
                    </a:p>
                  </a:txBody>
                  <a:tcPr marL="50800" marR="50800" marT="50800" marB="508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extLst>
                  <a:ext uri="{0D108BD9-81ED-4DB2-BD59-A6C34878D82A}">
                    <a16:rowId xmlns:a16="http://schemas.microsoft.com/office/drawing/2014/main" val="10000"/>
                  </a:ext>
                </a:extLst>
              </a:tr>
              <a:tr h="386236">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interview-with-cool-tshirts-founder</a:t>
                      </a:r>
                    </a:p>
                  </a:txBody>
                  <a:tcPr marL="50800" marR="50800" marT="50800" marB="50800">
                    <a:lnT w="9525" cap="flat" cmpd="sng">
                      <a:solidFill>
                        <a:srgbClr val="9E9E9E"/>
                      </a:solidFill>
                      <a:prstDash val="solid"/>
                      <a:round/>
                      <a:headEnd type="none" w="sm" len="sm"/>
                      <a:tailEnd type="none" w="sm" len="sm"/>
                    </a:lnT>
                  </a:tcPr>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623</a:t>
                      </a:r>
                    </a:p>
                  </a:txBody>
                  <a:tcPr marL="50800" marR="50800" marT="50800" marB="50800">
                    <a:lnT w="9525" cap="flat" cmpd="sng" algn="ctr">
                      <a:solidFill>
                        <a:srgbClr val="9E9E9E"/>
                      </a:solidFill>
                      <a:prstDash val="solid"/>
                      <a:round/>
                      <a:headEnd type="none" w="sm" len="sm"/>
                      <a:tailEnd type="none" w="sm" len="sm"/>
                    </a:lnT>
                  </a:tcPr>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medium</a:t>
                      </a:r>
                    </a:p>
                  </a:txBody>
                  <a:tcPr marL="50800" marR="50800" marT="50800" marB="50800">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6236">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getting-to-know-cool-tshirts</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612</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nytimes</a:t>
                      </a:r>
                    </a:p>
                  </a:txBody>
                  <a:tcPr marL="50800" marR="50800" marT="50800" marB="50800"/>
                </a:tc>
                <a:extLst>
                  <a:ext uri="{0D108BD9-81ED-4DB2-BD59-A6C34878D82A}">
                    <a16:rowId xmlns:a16="http://schemas.microsoft.com/office/drawing/2014/main" val="10002"/>
                  </a:ext>
                </a:extLst>
              </a:tr>
              <a:tr h="386236">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ten-crazy-cool-tshirts-facts</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577</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buzzfeed</a:t>
                      </a:r>
                    </a:p>
                  </a:txBody>
                  <a:tcPr marL="50800" marR="50800" marT="50800" marB="50800"/>
                </a:tc>
                <a:extLst>
                  <a:ext uri="{0D108BD9-81ED-4DB2-BD59-A6C34878D82A}">
                    <a16:rowId xmlns:a16="http://schemas.microsoft.com/office/drawing/2014/main" val="10003"/>
                  </a:ext>
                </a:extLst>
              </a:tr>
              <a:tr h="280620">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cool-tshirts-search</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169</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google</a:t>
                      </a:r>
                    </a:p>
                  </a:txBody>
                  <a:tcPr marL="50800" marR="50800" marT="50800" marB="50800"/>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DF1DB647-0BD9-7375-8CE7-84609A949564}"/>
              </a:ext>
            </a:extLst>
          </p:cNvPr>
          <p:cNvSpPr txBox="1"/>
          <p:nvPr/>
        </p:nvSpPr>
        <p:spPr>
          <a:xfrm>
            <a:off x="4824761" y="561503"/>
            <a:ext cx="4081345" cy="323037"/>
          </a:xfrm>
          <a:prstGeom prst="rect">
            <a:avLst/>
          </a:prstGeom>
          <a:noFill/>
          <a:ln w="9525" cap="flat" cmpd="sng">
            <a:noFill/>
            <a:prstDash val="solid"/>
            <a:round/>
            <a:headEnd type="none" w="sm" len="sm"/>
            <a:tailEnd type="none" w="sm" len="sm"/>
          </a:ln>
        </p:spPr>
        <p:txBody>
          <a:bodyPr wrap="square">
            <a:spAutoFit/>
          </a:bodyPr>
          <a:lstStyle/>
          <a:p>
            <a:pPr marL="114300" lvl="0" algn="ctr">
              <a:lnSpc>
                <a:spcPct val="115000"/>
              </a:lnSpc>
              <a:spcAft>
                <a:spcPts val="600"/>
              </a:spcAft>
              <a:buClr>
                <a:srgbClr val="FFFF00"/>
              </a:buClr>
              <a:buSzPct val="100000"/>
            </a:pPr>
            <a:r>
              <a:rPr lang="en-US" sz="1400" b="1" u="sng" dirty="0">
                <a:solidFill>
                  <a:srgbClr val="FFFF00"/>
                </a:solidFill>
                <a:latin typeface="Roboto"/>
                <a:ea typeface="Roboto"/>
                <a:cs typeface="Roboto"/>
                <a:sym typeface="Roboto"/>
              </a:rPr>
              <a:t>2. T</a:t>
            </a:r>
            <a:r>
              <a:rPr lang="en-US" sz="1400" b="1" i="0" u="sng" strike="noStrike" cap="none" dirty="0">
                <a:solidFill>
                  <a:srgbClr val="FFFF00"/>
                </a:solidFill>
                <a:latin typeface="Roboto"/>
                <a:ea typeface="Roboto"/>
                <a:cs typeface="Roboto"/>
                <a:sym typeface="Roboto"/>
              </a:rPr>
              <a:t>ypical user journey on CoolTShirts website</a:t>
            </a:r>
          </a:p>
        </p:txBody>
      </p:sp>
      <p:sp>
        <p:nvSpPr>
          <p:cNvPr id="4" name="TextBox 3">
            <a:extLst>
              <a:ext uri="{FF2B5EF4-FFF2-40B4-BE49-F238E27FC236}">
                <a16:creationId xmlns:a16="http://schemas.microsoft.com/office/drawing/2014/main" id="{B650E340-5A59-7198-BC35-5AD4A23E551B}"/>
              </a:ext>
            </a:extLst>
          </p:cNvPr>
          <p:cNvSpPr txBox="1"/>
          <p:nvPr/>
        </p:nvSpPr>
        <p:spPr>
          <a:xfrm>
            <a:off x="325017" y="2469083"/>
            <a:ext cx="4572000" cy="502445"/>
          </a:xfrm>
          <a:prstGeom prst="rect">
            <a:avLst/>
          </a:prstGeom>
          <a:noFill/>
          <a:ln w="9525" cap="flat" cmpd="sng">
            <a:noFill/>
            <a:prstDash val="solid"/>
            <a:round/>
            <a:headEnd type="none" w="sm" len="sm"/>
            <a:tailEnd type="none" w="sm" len="sm"/>
          </a:ln>
        </p:spPr>
        <p:txBody>
          <a:bodyPr wrap="square">
            <a:sp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The fourth and least successful campaign is through google search, at only 169 first_touches.</a:t>
            </a:r>
          </a:p>
        </p:txBody>
      </p:sp>
      <p:sp>
        <p:nvSpPr>
          <p:cNvPr id="10" name="TextBox 9">
            <a:extLst>
              <a:ext uri="{FF2B5EF4-FFF2-40B4-BE49-F238E27FC236}">
                <a16:creationId xmlns:a16="http://schemas.microsoft.com/office/drawing/2014/main" id="{4B420A06-1792-B3FE-81F8-9F1CB3D31745}"/>
              </a:ext>
            </a:extLst>
          </p:cNvPr>
          <p:cNvSpPr txBox="1"/>
          <p:nvPr/>
        </p:nvSpPr>
        <p:spPr>
          <a:xfrm>
            <a:off x="325017" y="2003921"/>
            <a:ext cx="4715333" cy="290079"/>
          </a:xfrm>
          <a:prstGeom prst="rect">
            <a:avLst/>
          </a:prstGeom>
          <a:noFill/>
          <a:ln w="9525" cap="flat" cmpd="sng">
            <a:noFill/>
            <a:prstDash val="sysDot"/>
            <a:round/>
            <a:headEnd type="none" w="sm" len="sm"/>
            <a:tailEnd type="none" w="sm" len="sm"/>
          </a:ln>
        </p:spPr>
        <p:txBody>
          <a:bodyPr wrap="square">
            <a:spAutoFit/>
          </a:bodyPr>
          <a:lstStyle/>
          <a:p>
            <a:pPr>
              <a:lnSpc>
                <a:spcPct val="115000"/>
              </a:lnSpc>
              <a:buClr>
                <a:schemeClr val="dk1"/>
              </a:buClr>
              <a:buSzPts val="1100"/>
            </a:pPr>
            <a:r>
              <a:rPr lang="en-US" sz="1200" dirty="0">
                <a:solidFill>
                  <a:schemeClr val="accent6">
                    <a:lumMod val="20000"/>
                    <a:lumOff val="80000"/>
                  </a:schemeClr>
                </a:solidFill>
                <a:latin typeface="Roboto"/>
                <a:ea typeface="Roboto"/>
                <a:cs typeface="Roboto"/>
                <a:sym typeface="Roboto"/>
              </a:rPr>
              <a:t>They are followed by the buzzfeed campaign at 577 first_touches. </a:t>
            </a:r>
          </a:p>
        </p:txBody>
      </p:sp>
    </p:spTree>
    <p:extLst>
      <p:ext uri="{BB962C8B-B14F-4D97-AF65-F5344CB8AC3E}">
        <p14:creationId xmlns:p14="http://schemas.microsoft.com/office/powerpoint/2010/main" val="1753144501"/>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427009" y="397376"/>
            <a:ext cx="2024775" cy="425824"/>
          </a:xfrm>
          <a:prstGeom prst="rect">
            <a:avLst/>
          </a:prstGeom>
          <a:noFill/>
          <a:ln>
            <a:noFill/>
          </a:ln>
        </p:spPr>
      </p:pic>
      <p:sp>
        <p:nvSpPr>
          <p:cNvPr id="3" name="TextBox 2">
            <a:extLst>
              <a:ext uri="{FF2B5EF4-FFF2-40B4-BE49-F238E27FC236}">
                <a16:creationId xmlns:a16="http://schemas.microsoft.com/office/drawing/2014/main" id="{B5AC607E-68AD-4A50-61CE-1C25DA7B762E}"/>
              </a:ext>
            </a:extLst>
          </p:cNvPr>
          <p:cNvSpPr txBox="1"/>
          <p:nvPr/>
        </p:nvSpPr>
        <p:spPr>
          <a:xfrm>
            <a:off x="234176" y="994532"/>
            <a:ext cx="8675647" cy="307777"/>
          </a:xfrm>
          <a:prstGeom prst="rect">
            <a:avLst/>
          </a:prstGeom>
          <a:noFill/>
        </p:spPr>
        <p:txBody>
          <a:bodyPr wrap="square">
            <a:spAutoFit/>
          </a:bodyPr>
          <a:lstStyle/>
          <a:p>
            <a:r>
              <a:rPr lang="en-IE" b="1" dirty="0">
                <a:solidFill>
                  <a:srgbClr val="FFFF00"/>
                </a:solidFill>
                <a:effectLst/>
                <a:latin typeface="Roboto" panose="02000000000000000000" pitchFamily="2" charset="0"/>
                <a:ea typeface="Roboto" panose="02000000000000000000" pitchFamily="2" charset="0"/>
              </a:rPr>
              <a:t>Q4 - </a:t>
            </a:r>
            <a:r>
              <a:rPr lang="en-US" b="1" dirty="0">
                <a:solidFill>
                  <a:srgbClr val="FFFF00"/>
                </a:solidFill>
                <a:effectLst/>
                <a:latin typeface="Roboto" panose="02000000000000000000" pitchFamily="2" charset="0"/>
                <a:ea typeface="Roboto" panose="02000000000000000000" pitchFamily="2" charset="0"/>
              </a:rPr>
              <a:t>How many last touches is each campaign responsible for?</a:t>
            </a:r>
            <a:endParaRPr lang="en-US" dirty="0">
              <a:solidFill>
                <a:srgbClr val="FFFF00"/>
              </a:solidFill>
              <a:latin typeface="Roboto" panose="02000000000000000000" pitchFamily="2" charset="0"/>
              <a:ea typeface="Roboto" panose="02000000000000000000" pitchFamily="2" charset="0"/>
            </a:endParaRPr>
          </a:p>
        </p:txBody>
      </p:sp>
      <p:sp>
        <p:nvSpPr>
          <p:cNvPr id="5" name="Shape 323">
            <a:extLst>
              <a:ext uri="{FF2B5EF4-FFF2-40B4-BE49-F238E27FC236}">
                <a16:creationId xmlns:a16="http://schemas.microsoft.com/office/drawing/2014/main" id="{3109ED92-FF81-43FB-7448-DC4E439F1120}"/>
              </a:ext>
            </a:extLst>
          </p:cNvPr>
          <p:cNvSpPr txBox="1"/>
          <p:nvPr/>
        </p:nvSpPr>
        <p:spPr>
          <a:xfrm>
            <a:off x="5501268" y="2353916"/>
            <a:ext cx="3404837" cy="2560320"/>
          </a:xfrm>
          <a:prstGeom prst="rect">
            <a:avLst/>
          </a:prstGeom>
          <a:solidFill>
            <a:srgbClr val="D9D9D9"/>
          </a:solidFill>
          <a:ln>
            <a:noFill/>
          </a:ln>
        </p:spPr>
        <p:txBody>
          <a:bodyPr spcFirstLastPara="1" wrap="square" lIns="91425" tIns="91425" rIns="91425" bIns="91425" anchor="t" anchorCtr="0">
            <a:noAutofit/>
          </a:bodyPr>
          <a:lstStyle/>
          <a:p>
            <a:pPr algn="just">
              <a:lnSpc>
                <a:spcPct val="115000"/>
              </a:lnSpc>
              <a:buClr>
                <a:schemeClr val="dk1"/>
              </a:buClr>
              <a:buSzPts val="1100"/>
            </a:pPr>
            <a:r>
              <a:rPr lang="en-US" sz="1200" dirty="0">
                <a:solidFill>
                  <a:schemeClr val="accent6">
                    <a:lumMod val="20000"/>
                    <a:lumOff val="80000"/>
                  </a:schemeClr>
                </a:solidFill>
                <a:highlight>
                  <a:srgbClr val="800000"/>
                </a:highlight>
                <a:latin typeface="Roboto"/>
                <a:ea typeface="Roboto"/>
                <a:sym typeface="Courier New"/>
              </a:rPr>
              <a:t>Code: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WITH first_touch AS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(SELECT </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user_id,</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MIN(timestamp) as first_touch_at</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FROM page_visits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GROUP BY user_id)</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SELECT </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pv.utm_campaign AS Campaign,</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COUNT (*) AS First_touches,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pv.utm_source AS Source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FROM first_touch AS ft</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JOIN page_visits AS pv</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ON ft.first_touch_at = pv.timestamp</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GROUP BY 1</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ORDER BY 2 DESC;</a:t>
            </a:r>
            <a:endParaRPr sz="900" dirty="0">
              <a:latin typeface="Courier New"/>
              <a:ea typeface="Courier New"/>
              <a:cs typeface="Courier New"/>
              <a:sym typeface="Courier New"/>
            </a:endParaRPr>
          </a:p>
          <a:p>
            <a:pPr marL="0" lvl="0" indent="0" rtl="0">
              <a:spcBef>
                <a:spcPts val="0"/>
              </a:spcBef>
              <a:spcAft>
                <a:spcPts val="0"/>
              </a:spcAft>
              <a:buNone/>
            </a:pPr>
            <a:endParaRPr sz="900" dirty="0">
              <a:latin typeface="Courier New"/>
              <a:ea typeface="Courier New"/>
              <a:cs typeface="Courier New"/>
              <a:sym typeface="Courier New"/>
            </a:endParaRPr>
          </a:p>
        </p:txBody>
      </p:sp>
      <p:sp>
        <p:nvSpPr>
          <p:cNvPr id="6" name="Shape 324">
            <a:extLst>
              <a:ext uri="{FF2B5EF4-FFF2-40B4-BE49-F238E27FC236}">
                <a16:creationId xmlns:a16="http://schemas.microsoft.com/office/drawing/2014/main" id="{6CC83BDF-F908-E7B0-2556-152B323CE48D}"/>
              </a:ext>
            </a:extLst>
          </p:cNvPr>
          <p:cNvSpPr txBox="1"/>
          <p:nvPr/>
        </p:nvSpPr>
        <p:spPr>
          <a:xfrm>
            <a:off x="237895" y="1314617"/>
            <a:ext cx="8675647" cy="92751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The first two campaigns with the most last touches are the weekly email newsletter and facebook retargeting ad.  Having each 447 and 444 respectively they together make up for 45% of total last touches. The email retargetting campaign comes in third, with slightly over 50% of the last touches generated by the facebook retargetting ad.</a:t>
            </a:r>
          </a:p>
          <a:p>
            <a:pPr algn="just">
              <a:lnSpc>
                <a:spcPct val="115000"/>
              </a:lnSpc>
              <a:buClr>
                <a:schemeClr val="dk1"/>
              </a:buClr>
              <a:buSzPts val="1100"/>
            </a:pPr>
            <a:r>
              <a:rPr lang="en-US" sz="1200" dirty="0">
                <a:solidFill>
                  <a:schemeClr val="accent6">
                    <a:lumMod val="20000"/>
                    <a:lumOff val="80000"/>
                  </a:schemeClr>
                </a:solidFill>
                <a:latin typeface="Roboto"/>
                <a:ea typeface="Roboto"/>
                <a:cs typeface="Roboto"/>
                <a:sym typeface="Roboto"/>
              </a:rPr>
              <a:t>Google with its two campaigns have the least last touches, summing up to less than the email retargeting campaign.</a:t>
            </a:r>
            <a:endParaRPr lang="en-US" sz="1200" dirty="0">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p:txBody>
      </p:sp>
      <p:graphicFrame>
        <p:nvGraphicFramePr>
          <p:cNvPr id="7" name="Shape 332">
            <a:extLst>
              <a:ext uri="{FF2B5EF4-FFF2-40B4-BE49-F238E27FC236}">
                <a16:creationId xmlns:a16="http://schemas.microsoft.com/office/drawing/2014/main" id="{FE5639FC-6790-C189-BC0B-E92D357096A9}"/>
              </a:ext>
            </a:extLst>
          </p:cNvPr>
          <p:cNvGraphicFramePr/>
          <p:nvPr>
            <p:extLst>
              <p:ext uri="{D42A27DB-BD31-4B8C-83A1-F6EECF244321}">
                <p14:modId xmlns:p14="http://schemas.microsoft.com/office/powerpoint/2010/main" val="765308308"/>
              </p:ext>
            </p:extLst>
          </p:nvPr>
        </p:nvGraphicFramePr>
        <p:xfrm>
          <a:off x="237895" y="2353916"/>
          <a:ext cx="4780154" cy="2560320"/>
        </p:xfrm>
        <a:graphic>
          <a:graphicData uri="http://schemas.openxmlformats.org/drawingml/2006/table">
            <a:tbl>
              <a:tblPr>
                <a:noFill/>
                <a:tableStyleId>{8628B589-4659-4227-9C68-565DD4A46BFE}</a:tableStyleId>
              </a:tblPr>
              <a:tblGrid>
                <a:gridCol w="2615386">
                  <a:extLst>
                    <a:ext uri="{9D8B030D-6E8A-4147-A177-3AD203B41FA5}">
                      <a16:colId xmlns:a16="http://schemas.microsoft.com/office/drawing/2014/main" val="20000"/>
                    </a:ext>
                  </a:extLst>
                </a:gridCol>
                <a:gridCol w="1063827">
                  <a:extLst>
                    <a:ext uri="{9D8B030D-6E8A-4147-A177-3AD203B41FA5}">
                      <a16:colId xmlns:a16="http://schemas.microsoft.com/office/drawing/2014/main" val="2194097441"/>
                    </a:ext>
                  </a:extLst>
                </a:gridCol>
                <a:gridCol w="1100941">
                  <a:extLst>
                    <a:ext uri="{9D8B030D-6E8A-4147-A177-3AD203B41FA5}">
                      <a16:colId xmlns:a16="http://schemas.microsoft.com/office/drawing/2014/main" val="20001"/>
                    </a:ext>
                  </a:extLst>
                </a:gridCol>
              </a:tblGrid>
              <a:tr h="261692">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Campaign</a:t>
                      </a:r>
                    </a:p>
                  </a:txBody>
                  <a:tcPr marL="50800" marR="50800" marT="50800" marB="508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Last_touches</a:t>
                      </a:r>
                    </a:p>
                  </a:txBody>
                  <a:tcPr marL="50800" marR="50800" marT="50800" marB="5080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Source</a:t>
                      </a:r>
                    </a:p>
                  </a:txBody>
                  <a:tcPr marL="50800" marR="50800" marT="50800" marB="508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extLst>
                  <a:ext uri="{0D108BD9-81ED-4DB2-BD59-A6C34878D82A}">
                    <a16:rowId xmlns:a16="http://schemas.microsoft.com/office/drawing/2014/main" val="10000"/>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weekly-newsletter</a:t>
                      </a:r>
                    </a:p>
                  </a:txBody>
                  <a:tcPr marL="50800" marR="50800" marT="50800" marB="50800">
                    <a:lnT w="9525" cap="flat" cmpd="sng">
                      <a:solidFill>
                        <a:srgbClr val="9E9E9E"/>
                      </a:solidFill>
                      <a:prstDash val="solid"/>
                      <a:round/>
                      <a:headEnd type="none" w="sm" len="sm"/>
                      <a:tailEnd type="none" w="sm" len="sm"/>
                    </a:lnT>
                  </a:tcPr>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447</a:t>
                      </a:r>
                    </a:p>
                  </a:txBody>
                  <a:tcPr marL="50800" marR="50800" marT="50800" marB="50800">
                    <a:lnT w="9525" cap="flat" cmpd="sng" algn="ctr">
                      <a:solidFill>
                        <a:srgbClr val="9E9E9E"/>
                      </a:solidFill>
                      <a:prstDash val="solid"/>
                      <a:round/>
                      <a:headEnd type="none" w="sm" len="sm"/>
                      <a:tailEnd type="none" w="sm" len="sm"/>
                    </a:lnT>
                  </a:tcPr>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email</a:t>
                      </a:r>
                    </a:p>
                  </a:txBody>
                  <a:tcPr marL="50800" marR="50800" marT="50800" marB="50800">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retargetting-ad</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444</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facebook</a:t>
                      </a:r>
                    </a:p>
                  </a:txBody>
                  <a:tcPr marL="50800" marR="50800" marT="50800" marB="50800"/>
                </a:tc>
                <a:extLst>
                  <a:ext uri="{0D108BD9-81ED-4DB2-BD59-A6C34878D82A}">
                    <a16:rowId xmlns:a16="http://schemas.microsoft.com/office/drawing/2014/main" val="10002"/>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retargetting-campaign</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246</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email</a:t>
                      </a:r>
                    </a:p>
                  </a:txBody>
                  <a:tcPr marL="50800" marR="50800" marT="50800" marB="50800"/>
                </a:tc>
                <a:extLst>
                  <a:ext uri="{0D108BD9-81ED-4DB2-BD59-A6C34878D82A}">
                    <a16:rowId xmlns:a16="http://schemas.microsoft.com/office/drawing/2014/main" val="10003"/>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getting-to-know-cool-tshirts</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232</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nytimes</a:t>
                      </a:r>
                    </a:p>
                  </a:txBody>
                  <a:tcPr marL="50800" marR="50800" marT="50800" marB="50800"/>
                </a:tc>
                <a:extLst>
                  <a:ext uri="{0D108BD9-81ED-4DB2-BD59-A6C34878D82A}">
                    <a16:rowId xmlns:a16="http://schemas.microsoft.com/office/drawing/2014/main" val="10004"/>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ten-crazy-cool-tshirts-facts</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190</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buzzfeed</a:t>
                      </a:r>
                    </a:p>
                  </a:txBody>
                  <a:tcPr marL="50800" marR="50800" marT="50800" marB="50800"/>
                </a:tc>
                <a:extLst>
                  <a:ext uri="{0D108BD9-81ED-4DB2-BD59-A6C34878D82A}">
                    <a16:rowId xmlns:a16="http://schemas.microsoft.com/office/drawing/2014/main" val="3273850805"/>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interview-with-cool-tshirts-founder</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184</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medium</a:t>
                      </a:r>
                    </a:p>
                  </a:txBody>
                  <a:tcPr marL="50800" marR="50800" marT="50800" marB="50800"/>
                </a:tc>
                <a:extLst>
                  <a:ext uri="{0D108BD9-81ED-4DB2-BD59-A6C34878D82A}">
                    <a16:rowId xmlns:a16="http://schemas.microsoft.com/office/drawing/2014/main" val="2437376302"/>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paid-search</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178</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google</a:t>
                      </a:r>
                    </a:p>
                  </a:txBody>
                  <a:tcPr marL="50800" marR="50800" marT="50800" marB="50800"/>
                </a:tc>
                <a:extLst>
                  <a:ext uri="{0D108BD9-81ED-4DB2-BD59-A6C34878D82A}">
                    <a16:rowId xmlns:a16="http://schemas.microsoft.com/office/drawing/2014/main" val="2483420806"/>
                  </a:ext>
                </a:extLst>
              </a:tr>
              <a:tr h="261354">
                <a:tc>
                  <a:txBody>
                    <a:bodyPr/>
                    <a:lstStyle/>
                    <a:p>
                      <a:pPr marL="0" marR="0" algn="l" defTabSz="685800" rtl="0" eaLnBrk="1" fontAlgn="t" latinLnBrk="0" hangingPunct="1">
                        <a:spcBef>
                          <a:spcPts val="0"/>
                        </a:spcBef>
                        <a:spcAft>
                          <a:spcPts val="0"/>
                        </a:spcAft>
                      </a:pPr>
                      <a:r>
                        <a:rPr lang="en-IE" sz="1200" b="0" i="0" u="none" strike="noStrike" kern="1200" cap="none">
                          <a:solidFill>
                            <a:schemeClr val="accent6">
                              <a:lumMod val="20000"/>
                              <a:lumOff val="80000"/>
                            </a:schemeClr>
                          </a:solidFill>
                          <a:latin typeface="Roboto"/>
                          <a:ea typeface="Roboto"/>
                          <a:cs typeface="Arial"/>
                        </a:rPr>
                        <a:t>cool-tshirts-search</a:t>
                      </a:r>
                    </a:p>
                  </a:txBody>
                  <a:tcPr marL="50800" marR="50800" marT="50800" marB="50800"/>
                </a:tc>
                <a:tc>
                  <a:txBody>
                    <a:bodyPr/>
                    <a:lstStyle/>
                    <a:p>
                      <a:pPr marL="0" marR="0" algn="ctr"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60</a:t>
                      </a:r>
                    </a:p>
                  </a:txBody>
                  <a:tcPr marL="50800" marR="50800" marT="50800" marB="50800"/>
                </a:tc>
                <a:tc>
                  <a:txBody>
                    <a:bodyPr/>
                    <a:lstStyle/>
                    <a:p>
                      <a:pPr marL="0" marR="0" algn="l" defTabSz="685800" rtl="0" eaLnBrk="1" fontAlgn="t" latinLnBrk="0" hangingPunct="1">
                        <a:spcBef>
                          <a:spcPts val="0"/>
                        </a:spcBef>
                        <a:spcAft>
                          <a:spcPts val="0"/>
                        </a:spcAft>
                      </a:pPr>
                      <a:r>
                        <a:rPr lang="en-IE" sz="1200" b="0" i="0" u="none" strike="noStrike" kern="1200" cap="none" dirty="0">
                          <a:solidFill>
                            <a:schemeClr val="accent6">
                              <a:lumMod val="20000"/>
                              <a:lumOff val="80000"/>
                            </a:schemeClr>
                          </a:solidFill>
                          <a:latin typeface="Roboto"/>
                          <a:ea typeface="Roboto"/>
                          <a:cs typeface="Arial"/>
                        </a:rPr>
                        <a:t>google</a:t>
                      </a:r>
                    </a:p>
                  </a:txBody>
                  <a:tcPr marL="50800" marR="50800" marT="50800" marB="50800"/>
                </a:tc>
                <a:extLst>
                  <a:ext uri="{0D108BD9-81ED-4DB2-BD59-A6C34878D82A}">
                    <a16:rowId xmlns:a16="http://schemas.microsoft.com/office/drawing/2014/main" val="522083364"/>
                  </a:ext>
                </a:extLst>
              </a:tr>
            </a:tbl>
          </a:graphicData>
        </a:graphic>
      </p:graphicFrame>
      <p:sp>
        <p:nvSpPr>
          <p:cNvPr id="9" name="TextBox 8">
            <a:extLst>
              <a:ext uri="{FF2B5EF4-FFF2-40B4-BE49-F238E27FC236}">
                <a16:creationId xmlns:a16="http://schemas.microsoft.com/office/drawing/2014/main" id="{DF1DB647-0BD9-7375-8CE7-84609A949564}"/>
              </a:ext>
            </a:extLst>
          </p:cNvPr>
          <p:cNvSpPr txBox="1"/>
          <p:nvPr/>
        </p:nvSpPr>
        <p:spPr>
          <a:xfrm>
            <a:off x="4854494" y="500163"/>
            <a:ext cx="4051611" cy="323037"/>
          </a:xfrm>
          <a:prstGeom prst="rect">
            <a:avLst/>
          </a:prstGeom>
          <a:noFill/>
          <a:ln w="9525" cap="flat" cmpd="sng">
            <a:noFill/>
            <a:prstDash val="solid"/>
            <a:round/>
            <a:headEnd type="none" w="sm" len="sm"/>
            <a:tailEnd type="none" w="sm" len="sm"/>
          </a:ln>
        </p:spPr>
        <p:txBody>
          <a:bodyPr wrap="square">
            <a:spAutoFit/>
          </a:bodyPr>
          <a:lstStyle/>
          <a:p>
            <a:pPr marL="114300" algn="ctr">
              <a:lnSpc>
                <a:spcPct val="115000"/>
              </a:lnSpc>
              <a:spcAft>
                <a:spcPts val="600"/>
              </a:spcAft>
              <a:buClr>
                <a:schemeClr val="accent6">
                  <a:lumMod val="20000"/>
                  <a:lumOff val="80000"/>
                </a:schemeClr>
              </a:buClr>
              <a:buSzPct val="100000"/>
            </a:pPr>
            <a:r>
              <a:rPr lang="en-US" sz="1400" b="1" u="sng" dirty="0">
                <a:solidFill>
                  <a:srgbClr val="FFFF00"/>
                </a:solidFill>
                <a:latin typeface="Roboto"/>
                <a:ea typeface="Roboto"/>
                <a:cs typeface="Roboto"/>
                <a:sym typeface="Roboto"/>
              </a:rPr>
              <a:t>2. T</a:t>
            </a:r>
            <a:r>
              <a:rPr lang="en-US" sz="1400" b="1" i="0" u="sng" strike="noStrike" cap="none" dirty="0">
                <a:solidFill>
                  <a:srgbClr val="FFFF00"/>
                </a:solidFill>
                <a:latin typeface="Roboto"/>
                <a:ea typeface="Roboto"/>
                <a:cs typeface="Roboto"/>
                <a:sym typeface="Roboto"/>
              </a:rPr>
              <a:t>ypical user journey on CoolTShirts website</a:t>
            </a:r>
          </a:p>
        </p:txBody>
      </p:sp>
    </p:spTree>
    <p:extLst>
      <p:ext uri="{BB962C8B-B14F-4D97-AF65-F5344CB8AC3E}">
        <p14:creationId xmlns:p14="http://schemas.microsoft.com/office/powerpoint/2010/main" val="787691588"/>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pic>
        <p:nvPicPr>
          <p:cNvPr id="299" name="Shape 299"/>
          <p:cNvPicPr preferRelativeResize="0"/>
          <p:nvPr/>
        </p:nvPicPr>
        <p:blipFill>
          <a:blip r:embed="rId3">
            <a:alphaModFix/>
          </a:blip>
          <a:stretch>
            <a:fillRect/>
          </a:stretch>
        </p:blipFill>
        <p:spPr>
          <a:xfrm>
            <a:off x="427009" y="397376"/>
            <a:ext cx="2024775" cy="425824"/>
          </a:xfrm>
          <a:prstGeom prst="rect">
            <a:avLst/>
          </a:prstGeom>
          <a:noFill/>
          <a:ln>
            <a:noFill/>
          </a:ln>
        </p:spPr>
      </p:pic>
      <p:sp>
        <p:nvSpPr>
          <p:cNvPr id="3" name="TextBox 2">
            <a:extLst>
              <a:ext uri="{FF2B5EF4-FFF2-40B4-BE49-F238E27FC236}">
                <a16:creationId xmlns:a16="http://schemas.microsoft.com/office/drawing/2014/main" id="{B5AC607E-68AD-4A50-61CE-1C25DA7B762E}"/>
              </a:ext>
            </a:extLst>
          </p:cNvPr>
          <p:cNvSpPr txBox="1"/>
          <p:nvPr/>
        </p:nvSpPr>
        <p:spPr>
          <a:xfrm>
            <a:off x="234176" y="994532"/>
            <a:ext cx="8675647" cy="307777"/>
          </a:xfrm>
          <a:prstGeom prst="rect">
            <a:avLst/>
          </a:prstGeom>
          <a:noFill/>
        </p:spPr>
        <p:txBody>
          <a:bodyPr wrap="square">
            <a:spAutoFit/>
          </a:bodyPr>
          <a:lstStyle/>
          <a:p>
            <a:r>
              <a:rPr lang="en-US" b="1" dirty="0">
                <a:solidFill>
                  <a:srgbClr val="FFFF00"/>
                </a:solidFill>
                <a:effectLst/>
                <a:latin typeface="Roboto" panose="02000000000000000000" pitchFamily="2" charset="0"/>
                <a:ea typeface="Roboto" panose="02000000000000000000" pitchFamily="2" charset="0"/>
              </a:rPr>
              <a:t>Q5 - How many visitors make a purchase?</a:t>
            </a:r>
            <a:endParaRPr lang="en-US" dirty="0">
              <a:solidFill>
                <a:srgbClr val="FFFF00"/>
              </a:solidFill>
              <a:latin typeface="Roboto" panose="02000000000000000000" pitchFamily="2" charset="0"/>
              <a:ea typeface="Roboto" panose="02000000000000000000" pitchFamily="2" charset="0"/>
            </a:endParaRPr>
          </a:p>
        </p:txBody>
      </p:sp>
      <p:sp>
        <p:nvSpPr>
          <p:cNvPr id="5" name="Shape 323">
            <a:extLst>
              <a:ext uri="{FF2B5EF4-FFF2-40B4-BE49-F238E27FC236}">
                <a16:creationId xmlns:a16="http://schemas.microsoft.com/office/drawing/2014/main" id="{3109ED92-FF81-43FB-7448-DC4E439F1120}"/>
              </a:ext>
            </a:extLst>
          </p:cNvPr>
          <p:cNvSpPr txBox="1"/>
          <p:nvPr/>
        </p:nvSpPr>
        <p:spPr>
          <a:xfrm>
            <a:off x="5312154" y="3030423"/>
            <a:ext cx="3404837" cy="1422401"/>
          </a:xfrm>
          <a:prstGeom prst="rect">
            <a:avLst/>
          </a:prstGeom>
          <a:solidFill>
            <a:srgbClr val="D9D9D9"/>
          </a:solidFill>
          <a:ln>
            <a:noFill/>
          </a:ln>
        </p:spPr>
        <p:txBody>
          <a:bodyPr spcFirstLastPara="1" wrap="square" lIns="91425" tIns="91425" rIns="91425" bIns="91425" anchor="t" anchorCtr="0">
            <a:noAutofit/>
          </a:bodyPr>
          <a:lstStyle/>
          <a:p>
            <a:pPr algn="just">
              <a:lnSpc>
                <a:spcPct val="115000"/>
              </a:lnSpc>
              <a:buClr>
                <a:schemeClr val="dk1"/>
              </a:buClr>
              <a:buSzPts val="1100"/>
            </a:pPr>
            <a:r>
              <a:rPr lang="en-US" sz="1200" dirty="0">
                <a:solidFill>
                  <a:schemeClr val="accent6">
                    <a:lumMod val="20000"/>
                    <a:lumOff val="80000"/>
                  </a:schemeClr>
                </a:solidFill>
                <a:highlight>
                  <a:srgbClr val="800000"/>
                </a:highlight>
                <a:latin typeface="Roboto"/>
                <a:ea typeface="Roboto"/>
                <a:sym typeface="Courier New"/>
              </a:rPr>
              <a:t>Code: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SELECT page_name AS Page_name,</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   COUNT (DISTINCT user_id) AS </a:t>
            </a:r>
            <a:r>
              <a:rPr lang="en-US" sz="900" dirty="0" err="1">
                <a:latin typeface="Courier New"/>
                <a:ea typeface="Courier New"/>
                <a:cs typeface="Courier New"/>
                <a:sym typeface="Courier New"/>
              </a:rPr>
              <a:t>Total_visitors</a:t>
            </a:r>
            <a:endParaRPr lang="en-US" sz="900" dirty="0">
              <a:latin typeface="Courier New"/>
              <a:ea typeface="Courier New"/>
              <a:cs typeface="Courier New"/>
              <a:sym typeface="Courier New"/>
            </a:endParaRP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FROM page_visits</a:t>
            </a:r>
          </a:p>
          <a:p>
            <a:pPr marL="0" lvl="0" indent="0" rtl="0">
              <a:spcBef>
                <a:spcPts val="0"/>
              </a:spcBef>
              <a:spcAft>
                <a:spcPts val="0"/>
              </a:spcAft>
              <a:buClr>
                <a:schemeClr val="dk1"/>
              </a:buClr>
              <a:buSzPts val="1100"/>
              <a:buFont typeface="Arial"/>
              <a:buNone/>
            </a:pPr>
            <a:r>
              <a:rPr lang="en-US" sz="900" dirty="0">
                <a:latin typeface="Courier New"/>
                <a:ea typeface="Courier New"/>
                <a:cs typeface="Courier New"/>
                <a:sym typeface="Courier New"/>
              </a:rPr>
              <a:t>GROUP BY page_name;</a:t>
            </a:r>
            <a:endParaRPr sz="900" dirty="0">
              <a:latin typeface="Courier New"/>
              <a:ea typeface="Courier New"/>
              <a:cs typeface="Courier New"/>
              <a:sym typeface="Courier New"/>
            </a:endParaRPr>
          </a:p>
        </p:txBody>
      </p:sp>
      <p:sp>
        <p:nvSpPr>
          <p:cNvPr id="6" name="Shape 324">
            <a:extLst>
              <a:ext uri="{FF2B5EF4-FFF2-40B4-BE49-F238E27FC236}">
                <a16:creationId xmlns:a16="http://schemas.microsoft.com/office/drawing/2014/main" id="{6CC83BDF-F908-E7B0-2556-152B323CE48D}"/>
              </a:ext>
            </a:extLst>
          </p:cNvPr>
          <p:cNvSpPr txBox="1"/>
          <p:nvPr/>
        </p:nvSpPr>
        <p:spPr>
          <a:xfrm>
            <a:off x="237895" y="1314617"/>
            <a:ext cx="8675647" cy="927512"/>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Out of 1979 distinct users that reached the landing page, only 361 made a purchase.  This is only 18% of total visitors. </a:t>
            </a: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Analysis of unique visitors per page shows that, although 72% (1431) of total visitors reached the checkout page, only 25% of them actually made the purchase. </a:t>
            </a: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1200" dirty="0">
                <a:solidFill>
                  <a:schemeClr val="accent6">
                    <a:lumMod val="20000"/>
                    <a:lumOff val="80000"/>
                  </a:schemeClr>
                </a:solidFill>
                <a:latin typeface="Roboto"/>
                <a:ea typeface="Roboto"/>
                <a:cs typeface="Roboto"/>
                <a:sym typeface="Roboto"/>
              </a:rPr>
              <a:t>It might be  worth investigating why 3 out of 4 users leave the checkout page without making any purchase.</a:t>
            </a: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endParaRPr lang="en-US" sz="1200" dirty="0">
              <a:solidFill>
                <a:schemeClr val="accent6">
                  <a:lumMod val="20000"/>
                  <a:lumOff val="80000"/>
                </a:schemeClr>
              </a:solidFill>
              <a:latin typeface="Roboto"/>
              <a:ea typeface="Roboto"/>
              <a:cs typeface="Roboto"/>
              <a:sym typeface="Roboto"/>
            </a:endParaRPr>
          </a:p>
        </p:txBody>
      </p:sp>
      <p:graphicFrame>
        <p:nvGraphicFramePr>
          <p:cNvPr id="7" name="Shape 332">
            <a:extLst>
              <a:ext uri="{FF2B5EF4-FFF2-40B4-BE49-F238E27FC236}">
                <a16:creationId xmlns:a16="http://schemas.microsoft.com/office/drawing/2014/main" id="{FE5639FC-6790-C189-BC0B-E92D357096A9}"/>
              </a:ext>
            </a:extLst>
          </p:cNvPr>
          <p:cNvGraphicFramePr/>
          <p:nvPr>
            <p:extLst>
              <p:ext uri="{D42A27DB-BD31-4B8C-83A1-F6EECF244321}">
                <p14:modId xmlns:p14="http://schemas.microsoft.com/office/powerpoint/2010/main" val="1376341606"/>
              </p:ext>
            </p:extLst>
          </p:nvPr>
        </p:nvGraphicFramePr>
        <p:xfrm>
          <a:off x="427009" y="3030423"/>
          <a:ext cx="3679213" cy="1422400"/>
        </p:xfrm>
        <a:graphic>
          <a:graphicData uri="http://schemas.openxmlformats.org/drawingml/2006/table">
            <a:tbl>
              <a:tblPr>
                <a:noFill/>
                <a:tableStyleId>{8628B589-4659-4227-9C68-565DD4A46BFE}</a:tableStyleId>
              </a:tblPr>
              <a:tblGrid>
                <a:gridCol w="2615386">
                  <a:extLst>
                    <a:ext uri="{9D8B030D-6E8A-4147-A177-3AD203B41FA5}">
                      <a16:colId xmlns:a16="http://schemas.microsoft.com/office/drawing/2014/main" val="20000"/>
                    </a:ext>
                  </a:extLst>
                </a:gridCol>
                <a:gridCol w="1063827">
                  <a:extLst>
                    <a:ext uri="{9D8B030D-6E8A-4147-A177-3AD203B41FA5}">
                      <a16:colId xmlns:a16="http://schemas.microsoft.com/office/drawing/2014/main" val="2194097441"/>
                    </a:ext>
                  </a:extLst>
                </a:gridCol>
              </a:tblGrid>
              <a:tr h="261692">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Page_name</a:t>
                      </a:r>
                    </a:p>
                  </a:txBody>
                  <a:tcPr marL="50800" marR="50800" marT="50800" marB="508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tc>
                  <a:txBody>
                    <a:bodyPr/>
                    <a:lstStyle/>
                    <a:p>
                      <a:pPr marL="0" marR="0" lvl="0" indent="0" algn="ctr" defTabSz="685800" rtl="0" eaLnBrk="1" fontAlgn="t" latinLnBrk="0" hangingPunct="1">
                        <a:spcBef>
                          <a:spcPts val="0"/>
                        </a:spcBef>
                        <a:spcAft>
                          <a:spcPts val="0"/>
                        </a:spcAft>
                        <a:buNone/>
                      </a:pPr>
                      <a:r>
                        <a:rPr lang="en-IE" sz="1200" b="1" i="0" u="none" strike="noStrike" kern="1200" cap="none" dirty="0">
                          <a:solidFill>
                            <a:schemeClr val="accent1">
                              <a:lumMod val="60000"/>
                              <a:lumOff val="40000"/>
                            </a:schemeClr>
                          </a:solidFill>
                          <a:latin typeface="Roboto"/>
                          <a:ea typeface="Roboto"/>
                          <a:cs typeface="Arial"/>
                        </a:rPr>
                        <a:t>Total_visitors</a:t>
                      </a:r>
                    </a:p>
                  </a:txBody>
                  <a:tcPr marL="50800" marR="50800" marT="50800" marB="5080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solidFill>
                      <a:srgbClr val="204056">
                        <a:alpha val="82490"/>
                      </a:srgbClr>
                    </a:solidFill>
                  </a:tcPr>
                </a:tc>
                <a:extLst>
                  <a:ext uri="{0D108BD9-81ED-4DB2-BD59-A6C34878D82A}">
                    <a16:rowId xmlns:a16="http://schemas.microsoft.com/office/drawing/2014/main" val="10000"/>
                  </a:ext>
                </a:extLst>
              </a:tr>
              <a:tr h="261354">
                <a:tc>
                  <a:txBody>
                    <a:bodyPr/>
                    <a:lstStyle/>
                    <a:p>
                      <a:pPr marL="0" marR="0" lvl="0" indent="0" algn="l"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1 - landing_page</a:t>
                      </a:r>
                    </a:p>
                  </a:txBody>
                  <a:tcPr marL="50800" marR="50800" marT="50800" marB="50800">
                    <a:lnT w="9525" cap="flat" cmpd="sng">
                      <a:solidFill>
                        <a:srgbClr val="9E9E9E"/>
                      </a:solidFill>
                      <a:prstDash val="solid"/>
                      <a:round/>
                      <a:headEnd type="none" w="sm" len="sm"/>
                      <a:tailEnd type="none" w="sm" len="sm"/>
                    </a:lnT>
                  </a:tcPr>
                </a:tc>
                <a:tc>
                  <a:txBody>
                    <a:bodyPr/>
                    <a:lstStyle/>
                    <a:p>
                      <a:pPr marL="0" marR="0" lvl="0" indent="0" algn="ctr"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1979</a:t>
                      </a:r>
                    </a:p>
                  </a:txBody>
                  <a:tcPr marL="50800" marR="50800" marT="50800" marB="50800">
                    <a:lnT w="9525" cap="flat" cmpd="sng" algn="ctr">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261354">
                <a:tc>
                  <a:txBody>
                    <a:bodyPr/>
                    <a:lstStyle/>
                    <a:p>
                      <a:pPr marL="0" marR="0" lvl="0" indent="0" algn="l"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2 - shopping_cart</a:t>
                      </a:r>
                    </a:p>
                  </a:txBody>
                  <a:tcPr marL="50800" marR="50800" marT="50800" marB="50800"/>
                </a:tc>
                <a:tc>
                  <a:txBody>
                    <a:bodyPr/>
                    <a:lstStyle/>
                    <a:p>
                      <a:pPr marL="0" marR="0" lvl="0" indent="0" algn="ctr"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1881</a:t>
                      </a:r>
                    </a:p>
                  </a:txBody>
                  <a:tcPr marL="50800" marR="50800" marT="50800" marB="50800"/>
                </a:tc>
                <a:extLst>
                  <a:ext uri="{0D108BD9-81ED-4DB2-BD59-A6C34878D82A}">
                    <a16:rowId xmlns:a16="http://schemas.microsoft.com/office/drawing/2014/main" val="10002"/>
                  </a:ext>
                </a:extLst>
              </a:tr>
              <a:tr h="261354">
                <a:tc>
                  <a:txBody>
                    <a:bodyPr/>
                    <a:lstStyle/>
                    <a:p>
                      <a:pPr marL="0" marR="0" lvl="0" indent="0" algn="l"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3 - checkout</a:t>
                      </a:r>
                    </a:p>
                  </a:txBody>
                  <a:tcPr marL="50800" marR="50800" marT="50800" marB="50800"/>
                </a:tc>
                <a:tc>
                  <a:txBody>
                    <a:bodyPr/>
                    <a:lstStyle/>
                    <a:p>
                      <a:pPr marL="0" marR="0" lvl="0" indent="0" algn="ctr"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1431</a:t>
                      </a:r>
                    </a:p>
                  </a:txBody>
                  <a:tcPr marL="50800" marR="50800" marT="50800" marB="50800"/>
                </a:tc>
                <a:extLst>
                  <a:ext uri="{0D108BD9-81ED-4DB2-BD59-A6C34878D82A}">
                    <a16:rowId xmlns:a16="http://schemas.microsoft.com/office/drawing/2014/main" val="10003"/>
                  </a:ext>
                </a:extLst>
              </a:tr>
              <a:tr h="261354">
                <a:tc>
                  <a:txBody>
                    <a:bodyPr/>
                    <a:lstStyle/>
                    <a:p>
                      <a:pPr marL="0" marR="0" lvl="0" indent="0" algn="l"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4 - purchase</a:t>
                      </a:r>
                    </a:p>
                  </a:txBody>
                  <a:tcPr marL="50800" marR="50800" marT="50800" marB="50800"/>
                </a:tc>
                <a:tc>
                  <a:txBody>
                    <a:bodyPr/>
                    <a:lstStyle/>
                    <a:p>
                      <a:pPr marL="0" marR="0" lvl="0" indent="0" algn="ctr" defTabSz="685800" rtl="0" eaLnBrk="1" fontAlgn="t" latinLnBrk="0" hangingPunct="1">
                        <a:spcBef>
                          <a:spcPts val="0"/>
                        </a:spcBef>
                        <a:spcAft>
                          <a:spcPts val="0"/>
                        </a:spcAft>
                        <a:buNone/>
                      </a:pPr>
                      <a:r>
                        <a:rPr lang="en-IE" sz="1200" b="0" i="0" u="none" strike="noStrike" kern="1200" cap="none" dirty="0">
                          <a:solidFill>
                            <a:schemeClr val="accent6">
                              <a:lumMod val="20000"/>
                              <a:lumOff val="80000"/>
                            </a:schemeClr>
                          </a:solidFill>
                          <a:latin typeface="Roboto"/>
                          <a:ea typeface="Roboto"/>
                          <a:cs typeface="Arial"/>
                        </a:rPr>
                        <a:t>361</a:t>
                      </a:r>
                    </a:p>
                  </a:txBody>
                  <a:tcPr marL="50800" marR="50800" marT="50800" marB="50800"/>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DF1DB647-0BD9-7375-8CE7-84609A949564}"/>
              </a:ext>
            </a:extLst>
          </p:cNvPr>
          <p:cNvSpPr txBox="1"/>
          <p:nvPr/>
        </p:nvSpPr>
        <p:spPr>
          <a:xfrm>
            <a:off x="4888992" y="500163"/>
            <a:ext cx="4084170" cy="323037"/>
          </a:xfrm>
          <a:prstGeom prst="rect">
            <a:avLst/>
          </a:prstGeom>
          <a:noFill/>
          <a:ln w="9525" cap="flat" cmpd="sng">
            <a:noFill/>
            <a:prstDash val="solid"/>
            <a:round/>
            <a:headEnd type="none" w="sm" len="sm"/>
            <a:tailEnd type="none" w="sm" len="sm"/>
          </a:ln>
        </p:spPr>
        <p:txBody>
          <a:bodyPr wrap="square">
            <a:spAutoFit/>
          </a:bodyPr>
          <a:lstStyle/>
          <a:p>
            <a:pPr marL="114300" lvl="0" algn="ctr">
              <a:lnSpc>
                <a:spcPct val="115000"/>
              </a:lnSpc>
              <a:spcAft>
                <a:spcPts val="600"/>
              </a:spcAft>
              <a:buClr>
                <a:srgbClr val="FFFF00"/>
              </a:buClr>
              <a:buSzPct val="100000"/>
            </a:pPr>
            <a:r>
              <a:rPr lang="en-US" sz="1400" b="1" u="sng" dirty="0">
                <a:solidFill>
                  <a:srgbClr val="FFFF00"/>
                </a:solidFill>
                <a:latin typeface="Roboto"/>
                <a:ea typeface="Roboto"/>
                <a:cs typeface="Roboto"/>
                <a:sym typeface="Roboto"/>
              </a:rPr>
              <a:t>2. T</a:t>
            </a:r>
            <a:r>
              <a:rPr lang="en-US" sz="1400" b="1" i="0" u="sng" strike="noStrike" cap="none" dirty="0">
                <a:solidFill>
                  <a:srgbClr val="FFFF00"/>
                </a:solidFill>
                <a:latin typeface="Roboto"/>
                <a:ea typeface="Roboto"/>
                <a:cs typeface="Roboto"/>
                <a:sym typeface="Roboto"/>
              </a:rPr>
              <a:t>ypical user journey on CoolTShirts website</a:t>
            </a:r>
          </a:p>
        </p:txBody>
      </p:sp>
    </p:spTree>
    <p:extLst>
      <p:ext uri="{BB962C8B-B14F-4D97-AF65-F5344CB8AC3E}">
        <p14:creationId xmlns:p14="http://schemas.microsoft.com/office/powerpoint/2010/main" val="521836097"/>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txDef>
      <a:spPr>
        <a:noFill/>
        <a:ln w="9525" cap="flat" cmpd="sng">
          <a:solidFill>
            <a:srgbClr val="B7B7B7"/>
          </a:solidFill>
          <a:prstDash val="solid"/>
          <a:round/>
          <a:headEnd type="none" w="sm" len="sm"/>
          <a:tailEnd type="none" w="sm" len="sm"/>
        </a:ln>
      </a:spPr>
      <a:bodyPr wrap="square">
        <a:spAutoFit/>
      </a:bodyPr>
      <a:lstStyle>
        <a:defPPr marL="342900" indent="-342900" algn="l">
          <a:buClr>
            <a:schemeClr val="accent6">
              <a:lumMod val="20000"/>
              <a:lumOff val="80000"/>
            </a:schemeClr>
          </a:buClr>
          <a:buFont typeface="+mj-lt"/>
          <a:buAutoNum type="arabicPeriod" startAt="2"/>
          <a:defRPr u="sng" dirty="0">
            <a:solidFill>
              <a:schemeClr val="accent6">
                <a:lumMod val="20000"/>
                <a:lumOff val="80000"/>
              </a:schemeClr>
            </a:solidFill>
          </a:defRPr>
        </a:defPPr>
      </a:lstStyle>
    </a:txDef>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2.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0</TotalTime>
  <Words>1432</Words>
  <Application>Microsoft Office PowerPoint</Application>
  <PresentationFormat>On-screen Show (16:9)</PresentationFormat>
  <Paragraphs>235</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Tw Cen MT</vt:lpstr>
      <vt:lpstr>Tw Cen MT Condensed</vt:lpstr>
      <vt:lpstr>Courier New</vt:lpstr>
      <vt:lpstr>Wingdings 3</vt:lpstr>
      <vt:lpstr>Roboto Black</vt:lpstr>
      <vt:lpstr>Roboto Thin</vt:lpstr>
      <vt:lpstr>Arial</vt:lpstr>
      <vt:lpstr>Roboto</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dc:creator>Vlad Pana</dc:creator>
  <cp:lastModifiedBy>Vlad</cp:lastModifiedBy>
  <cp:revision>8</cp:revision>
  <dcterms:modified xsi:type="dcterms:W3CDTF">2022-08-11T10:50:47Z</dcterms:modified>
</cp:coreProperties>
</file>