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93" r:id="rId3"/>
    <p:sldId id="279" r:id="rId4"/>
    <p:sldId id="296" r:id="rId5"/>
    <p:sldId id="317" r:id="rId6"/>
    <p:sldId id="295" r:id="rId7"/>
    <p:sldId id="301" r:id="rId8"/>
    <p:sldId id="302" r:id="rId9"/>
    <p:sldId id="300" r:id="rId10"/>
    <p:sldId id="297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5" r:id="rId19"/>
    <p:sldId id="311" r:id="rId20"/>
    <p:sldId id="312" r:id="rId21"/>
    <p:sldId id="313" r:id="rId22"/>
    <p:sldId id="314" r:id="rId23"/>
    <p:sldId id="310" r:id="rId24"/>
    <p:sldId id="316" r:id="rId25"/>
    <p:sldId id="318" r:id="rId26"/>
    <p:sldId id="320" r:id="rId27"/>
    <p:sldId id="319" r:id="rId28"/>
    <p:sldId id="321" r:id="rId29"/>
    <p:sldId id="322" r:id="rId30"/>
    <p:sldId id="32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dia" id="{D6F2A8F0-55DB-5D4E-B43B-3FDB2979A563}">
          <p14:sldIdLst>
            <p14:sldId id="256"/>
          </p14:sldIdLst>
        </p14:section>
        <p14:section name="Intro" id="{C9C194F2-1161-A948-89C7-CA118820E025}">
          <p14:sldIdLst>
            <p14:sldId id="293"/>
            <p14:sldId id="279"/>
            <p14:sldId id="296"/>
            <p14:sldId id="317"/>
          </p14:sldIdLst>
        </p14:section>
        <p14:section name="Beeld" id="{2C5348D3-8239-1B47-A0E9-ADC158D91394}">
          <p14:sldIdLst>
            <p14:sldId id="295"/>
            <p14:sldId id="301"/>
            <p14:sldId id="302"/>
            <p14:sldId id="300"/>
            <p14:sldId id="297"/>
            <p14:sldId id="303"/>
            <p14:sldId id="304"/>
          </p14:sldIdLst>
        </p14:section>
        <p14:section name="Collectie" id="{8246BBC9-7D25-9249-9E16-AD51F7216A43}">
          <p14:sldIdLst>
            <p14:sldId id="305"/>
            <p14:sldId id="306"/>
            <p14:sldId id="307"/>
            <p14:sldId id="308"/>
            <p14:sldId id="309"/>
            <p14:sldId id="315"/>
          </p14:sldIdLst>
        </p14:section>
        <p14:section name="Rechten" id="{47E87CFC-C678-1B44-96A5-DA85321360D7}">
          <p14:sldIdLst>
            <p14:sldId id="311"/>
            <p14:sldId id="312"/>
            <p14:sldId id="313"/>
            <p14:sldId id="314"/>
            <p14:sldId id="310"/>
            <p14:sldId id="316"/>
          </p14:sldIdLst>
        </p14:section>
        <p14:section name="Externe resources" id="{38F87EA4-10C1-E944-9E81-50C4A0FC6CF5}">
          <p14:sldIdLst>
            <p14:sldId id="318"/>
            <p14:sldId id="320"/>
            <p14:sldId id="319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FFFFFF"/>
    <a:srgbClr val="AAAAAA"/>
    <a:srgbClr val="808180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8"/>
    <p:restoredTop sz="85040"/>
  </p:normalViewPr>
  <p:slideViewPr>
    <p:cSldViewPr snapToGrid="0" snapToObjects="1">
      <p:cViewPr varScale="1">
        <p:scale>
          <a:sx n="105" d="100"/>
          <a:sy n="105" d="100"/>
        </p:scale>
        <p:origin x="192" y="20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31786-590D-4947-8B26-F65C68ED8CB2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6B606-D465-DF4D-BC69-B026355E30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457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2254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Viewers should have a way to show metadata for manifests and canvases and may have a way to show metadata for other resources.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8537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73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1032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Hop-Frog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165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Graduale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2791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Chateauroux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586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Eenvoudig HTML: 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 </a:t>
            </a:r>
            <a:r>
              <a:rPr lang="nl-BE" dirty="0"/>
              <a:t>a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nl-BE" dirty="0"/>
              <a:t>b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nl-BE" dirty="0"/>
              <a:t>br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nl-BE" dirty="0"/>
              <a:t>i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nl-BE" dirty="0"/>
              <a:t>img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nl-BE" dirty="0"/>
              <a:t>p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nl-BE" dirty="0"/>
              <a:t>span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tags. Mag verwijdered worden door de viewer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9768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MIME = Multipurpose Internet Mail Extensions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9654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9951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Hop-Frog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595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67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Graduale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3429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Chateauroux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4788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Viewers should have a way to show metadata for manifests and canvases and may have a way to show metadata for other resources.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1138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9668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004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Chateauroux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869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9132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9236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75395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0845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258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69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124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Hop-frog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665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Graduale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4962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Chateauroux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4594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MIME = Multipurpose Internet Mail Extensions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6B606-D465-DF4D-BC69-B026355E3091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34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6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Afgeronde rechthoek 16">
            <a:extLst>
              <a:ext uri="{FF2B5EF4-FFF2-40B4-BE49-F238E27FC236}">
                <a16:creationId xmlns:a16="http://schemas.microsoft.com/office/drawing/2014/main" id="{38CE4585-CEDB-7445-83EF-80A50864BC2F}"/>
              </a:ext>
            </a:extLst>
          </p:cNvPr>
          <p:cNvSpPr/>
          <p:nvPr userDrawn="1"/>
        </p:nvSpPr>
        <p:spPr>
          <a:xfrm>
            <a:off x="1016000" y="5848812"/>
            <a:ext cx="10160000" cy="5129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4694663"/>
            <a:ext cx="7315200" cy="1124712"/>
          </a:xfrm>
        </p:spPr>
        <p:txBody>
          <a:bodyPr anchor="b">
            <a:normAutofit/>
          </a:bodyPr>
          <a:lstStyle>
            <a:lvl1pPr algn="l">
              <a:defRPr sz="36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5874033"/>
            <a:ext cx="7315201" cy="443934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E9B55EC-6DC7-6D45-8054-70119CD248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13492" y="539319"/>
            <a:ext cx="10160000" cy="2908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7904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noFill/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834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A9925E0-64AC-6F42-B7F0-75EBDA5AA1B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659244" y="326525"/>
            <a:ext cx="5653667" cy="387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anchor="t">
            <a:noAutofit/>
          </a:bodyPr>
          <a:lstStyle>
            <a:lvl1pPr marL="0" indent="0" algn="r">
              <a:buNone/>
              <a:defRPr sz="2400" cap="none" spc="0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17517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6190" y="990600"/>
            <a:ext cx="2356922" cy="4953000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2465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E20A897-C5DF-BB40-AAE6-CB97803584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 rot="5400000">
            <a:off x="5887212" y="3113836"/>
            <a:ext cx="4952999" cy="706532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>
            <a:lvl1pPr marL="0" indent="0" algn="r">
              <a:buNone/>
              <a:defRPr sz="2400" cap="none" spc="0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59692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BC98B19-2D71-3442-BA73-D3E8F3EB67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659244" y="326525"/>
            <a:ext cx="5653667" cy="387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anchor="t">
            <a:noAutofit/>
          </a:bodyPr>
          <a:lstStyle>
            <a:lvl1pPr marL="0" indent="0" algn="r">
              <a:buNone/>
              <a:defRPr sz="2400" cap="none" spc="0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7081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accent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82179574-C8C8-AC46-8527-A896212EC33D}"/>
              </a:ext>
            </a:extLst>
          </p:cNvPr>
          <p:cNvSpPr/>
          <p:nvPr userDrawn="1"/>
        </p:nvSpPr>
        <p:spPr>
          <a:xfrm>
            <a:off x="0" y="763859"/>
            <a:ext cx="3451302" cy="5324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ADAD6A37-B1D6-154D-89A6-63D2A2F8CD39}"/>
              </a:ext>
            </a:extLst>
          </p:cNvPr>
          <p:cNvSpPr/>
          <p:nvPr userDrawn="1"/>
        </p:nvSpPr>
        <p:spPr>
          <a:xfrm>
            <a:off x="11820292" y="763859"/>
            <a:ext cx="379141" cy="532470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8BAA867F-55E6-EA4F-AB70-49C5190B41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517567" y="6090178"/>
            <a:ext cx="2682344" cy="76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5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82179574-C8C8-AC46-8527-A896212EC33D}"/>
              </a:ext>
            </a:extLst>
          </p:cNvPr>
          <p:cNvSpPr/>
          <p:nvPr userDrawn="1"/>
        </p:nvSpPr>
        <p:spPr>
          <a:xfrm>
            <a:off x="0" y="763859"/>
            <a:ext cx="3451302" cy="5324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90" y="858644"/>
            <a:ext cx="3217127" cy="3349380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390" y="4302808"/>
            <a:ext cx="3217127" cy="1696548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ADAD6A37-B1D6-154D-89A6-63D2A2F8CD39}"/>
              </a:ext>
            </a:extLst>
          </p:cNvPr>
          <p:cNvSpPr/>
          <p:nvPr userDrawn="1"/>
        </p:nvSpPr>
        <p:spPr>
          <a:xfrm>
            <a:off x="11820292" y="763859"/>
            <a:ext cx="379141" cy="532470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99E8A5-6CBC-4043-9E4C-0EB3384B9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90692" y="864108"/>
            <a:ext cx="7593776" cy="513524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9783889-9F8D-8B49-8034-518C2DAD77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517567" y="6090178"/>
            <a:ext cx="2682344" cy="76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1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463" y="868680"/>
            <a:ext cx="5310209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9966" y="868680"/>
            <a:ext cx="531021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25E6120-EC54-E241-959E-B1E1EFC0D1C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659244" y="326525"/>
            <a:ext cx="5653667" cy="387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anchor="t">
            <a:noAutofit/>
          </a:bodyPr>
          <a:lstStyle>
            <a:lvl1pPr marL="0" indent="0" algn="r">
              <a:buNone/>
              <a:defRPr sz="2400" cap="none" spc="0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8083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464" y="1023586"/>
            <a:ext cx="5313146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464" y="1930936"/>
            <a:ext cx="5313146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2949" y="1023586"/>
            <a:ext cx="5313146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2949" y="1930936"/>
            <a:ext cx="5313146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46290DF-DF91-924B-8CA7-7D9F5BE91E5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659244" y="326525"/>
            <a:ext cx="5653667" cy="387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anchor="t">
            <a:noAutofit/>
          </a:bodyPr>
          <a:lstStyle>
            <a:lvl1pPr marL="0" indent="0" algn="r">
              <a:buNone/>
              <a:defRPr sz="2400" cap="none" spc="0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27165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5506BEE-7C90-584B-A625-F15508EF7AE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659244" y="326525"/>
            <a:ext cx="5653667" cy="387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anchor="t">
            <a:noAutofit/>
          </a:bodyPr>
          <a:lstStyle>
            <a:lvl1pPr marL="0" indent="0" algn="r">
              <a:buNone/>
              <a:defRPr sz="2400" cap="none" spc="0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7541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367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FE6-8975-7941-B731-5D8962C80AD7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8952-50DC-4E4F-B499-1C44A071A16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442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7629"/>
            <a:ext cx="11184468" cy="535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2464" y="326525"/>
            <a:ext cx="4995335" cy="38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6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464" y="864108"/>
            <a:ext cx="10922004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4" y="6090059"/>
            <a:ext cx="930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6"/>
                </a:solidFill>
              </a:defRPr>
            </a:lvl1pPr>
          </a:lstStyle>
          <a:p>
            <a:fld id="{9AC87FE6-8975-7941-B731-5D8962C80AD7}" type="datetimeFigureOut">
              <a:rPr lang="nl-BE" smtClean="0"/>
              <a:pPr/>
              <a:t>29/04/2021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4307" y="6089904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6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6951" y="6089904"/>
            <a:ext cx="684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77D8952-50DC-4E4F-B499-1C44A071A165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B8A2111D-CCFA-BF4E-A491-E85F05E3351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9517567" y="6090178"/>
            <a:ext cx="2682344" cy="76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8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iiif-manifest-editor.textandbytes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iif.io/api/presentation/2.1/#resource-struc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mos.biblissima.fr/chateauroux/demo/" TargetMode="External"/><Relationship Id="rId5" Type="http://schemas.openxmlformats.org/officeDocument/2006/relationships/hyperlink" Target="https://lib.ugent.be/viewer/archive.ugent.be:15F17B58-1C27-11E5-AB8E-CF31D53445F2" TargetMode="External"/><Relationship Id="rId4" Type="http://schemas.openxmlformats.org/officeDocument/2006/relationships/hyperlink" Target="http://arthubensor.vlaamsekunstcollectie.be/nl/catalog/mskgent:1998-B-11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12126-D392-7743-B740-E7059E2D2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Metadata en IIIF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7C1CE03-F173-1D4A-AB40-06FBC9C39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De velden voor metadata binnen de IIIF Presentation API v2.1 </a:t>
            </a:r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09EBF6D6-E4D2-8440-8251-8B02CFD04E77}"/>
              </a:ext>
            </a:extLst>
          </p:cNvPr>
          <p:cNvGrpSpPr/>
          <p:nvPr/>
        </p:nvGrpSpPr>
        <p:grpSpPr>
          <a:xfrm>
            <a:off x="9396441" y="4651627"/>
            <a:ext cx="2653443" cy="1212628"/>
            <a:chOff x="9396441" y="4606747"/>
            <a:chExt cx="2653443" cy="1212628"/>
          </a:xfrm>
        </p:grpSpPr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B6A84624-9ADD-C548-B818-B53DC66EB646}"/>
                </a:ext>
              </a:extLst>
            </p:cNvPr>
            <p:cNvSpPr txBox="1"/>
            <p:nvPr/>
          </p:nvSpPr>
          <p:spPr>
            <a:xfrm>
              <a:off x="9396441" y="5511598"/>
              <a:ext cx="2653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BE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04B11FCE-FA34-5346-A70C-0D30F3A409B6}"/>
                </a:ext>
              </a:extLst>
            </p:cNvPr>
            <p:cNvGrpSpPr/>
            <p:nvPr/>
          </p:nvGrpSpPr>
          <p:grpSpPr>
            <a:xfrm>
              <a:off x="9396441" y="4606747"/>
              <a:ext cx="2574906" cy="704080"/>
              <a:chOff x="9396441" y="4646016"/>
              <a:chExt cx="2574906" cy="704080"/>
            </a:xfrm>
          </p:grpSpPr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9ABCE834-6206-D141-A1A6-FCEFF2C377FD}"/>
                  </a:ext>
                </a:extLst>
              </p:cNvPr>
              <p:cNvSpPr txBox="1"/>
              <p:nvPr/>
            </p:nvSpPr>
            <p:spPr>
              <a:xfrm>
                <a:off x="9396441" y="4646016"/>
                <a:ext cx="2574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BE" sz="2000" dirty="0">
                  <a:latin typeface="+mj-lt"/>
                </a:endParaRPr>
              </a:p>
            </p:txBody>
          </p:sp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78A0CAC6-06A5-2548-A1CC-4A56FAAC828B}"/>
                  </a:ext>
                </a:extLst>
              </p:cNvPr>
              <p:cNvSpPr txBox="1"/>
              <p:nvPr/>
            </p:nvSpPr>
            <p:spPr>
              <a:xfrm>
                <a:off x="9396441" y="4980764"/>
                <a:ext cx="2574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BE" dirty="0"/>
              </a:p>
            </p:txBody>
          </p:sp>
        </p:grpSp>
      </p:grpSp>
      <p:pic>
        <p:nvPicPr>
          <p:cNvPr id="10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9F592A63-CF63-8B48-8567-B0BCE611A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356" y="5545230"/>
            <a:ext cx="2426528" cy="103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6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0"/>
    </mc:Choice>
    <mc:Fallback xmlns="">
      <p:transition spd="slow" advTm="123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Beeld-gerelateerde metadata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239648"/>
            <a:ext cx="10104416" cy="5120640"/>
          </a:xfrm>
        </p:spPr>
        <p:txBody>
          <a:bodyPr>
            <a:noAutofit/>
          </a:bodyPr>
          <a:lstStyle/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format</a:t>
            </a:r>
          </a:p>
          <a:p>
            <a:pPr lvl="1"/>
            <a:r>
              <a:rPr lang="nl-BE" sz="2000" dirty="0"/>
              <a:t>Dit is de specifieke media type (MIME type) van de content</a:t>
            </a:r>
          </a:p>
          <a:p>
            <a:pPr lvl="1"/>
            <a:r>
              <a:rPr lang="nl-BE" sz="2000" dirty="0"/>
              <a:t>Voor beelden kan dit bijv.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image/jpeg</a:t>
            </a:r>
            <a:r>
              <a:rPr lang="nl-BE" sz="2000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image/tiff</a:t>
            </a:r>
            <a:r>
              <a:rPr lang="nl-BE" sz="2000" dirty="0"/>
              <a:t> of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image/jp2</a:t>
            </a:r>
            <a:r>
              <a:rPr lang="nl-BE" sz="2000" dirty="0"/>
              <a:t> zijn</a:t>
            </a:r>
          </a:p>
          <a:p>
            <a:pPr lvl="1"/>
            <a:endParaRPr lang="nl-BE" sz="2000" dirty="0"/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height</a:t>
            </a:r>
            <a:r>
              <a:rPr lang="nl-BE" sz="2200" dirty="0">
                <a:latin typeface="Monaco" pitchFamily="2" charset="77"/>
              </a:rPr>
              <a:t> &amp; </a:t>
            </a:r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width</a:t>
            </a:r>
          </a:p>
          <a:p>
            <a:pPr lvl="1"/>
            <a:r>
              <a:rPr lang="nl-BE" sz="2000" dirty="0"/>
              <a:t>Het hoogte en breedte van de beeld</a:t>
            </a:r>
          </a:p>
          <a:p>
            <a:pPr lvl="1"/>
            <a:r>
              <a:rPr lang="nl-BE" sz="2000" dirty="0"/>
              <a:t>Deze zijn in pixels, niet fysieke groote</a:t>
            </a:r>
          </a:p>
          <a:p>
            <a:pPr lvl="1"/>
            <a:r>
              <a:rPr lang="nl-BE" sz="2000" dirty="0">
                <a:solidFill>
                  <a:schemeClr val="accent5">
                    <a:lumMod val="75000"/>
                  </a:schemeClr>
                </a:solidFill>
              </a:rPr>
              <a:t>Let op: deze hebben niets te maken met de afmetingen van de fysieke object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29600" y="326525"/>
            <a:ext cx="3057913" cy="387153"/>
          </a:xfrm>
        </p:spPr>
        <p:txBody>
          <a:bodyPr/>
          <a:lstStyle/>
          <a:p>
            <a:r>
              <a:rPr lang="nl-BE" dirty="0"/>
              <a:t>Relevante properties</a:t>
            </a:r>
          </a:p>
        </p:txBody>
      </p:sp>
    </p:spTree>
    <p:extLst>
      <p:ext uri="{BB962C8B-B14F-4D97-AF65-F5344CB8AC3E}">
        <p14:creationId xmlns:p14="http://schemas.microsoft.com/office/powerpoint/2010/main" val="27188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Beeld-gerelateerde metadata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239648"/>
            <a:ext cx="10104416" cy="5120640"/>
          </a:xfrm>
        </p:spPr>
        <p:txBody>
          <a:bodyPr>
            <a:noAutofit/>
          </a:bodyPr>
          <a:lstStyle/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</a:p>
          <a:p>
            <a:pPr lvl="1"/>
            <a:r>
              <a:rPr lang="nl-BE" sz="2000" dirty="0"/>
              <a:t>Een korte tekst om te tonen aan de gebruiker met info over auteursrecht, de eigenaar, …</a:t>
            </a:r>
          </a:p>
          <a:p>
            <a:pPr lvl="1"/>
            <a:r>
              <a:rPr lang="nl-BE" sz="2000" dirty="0"/>
              <a:t>Binnen de content resource voor een beeld kan dit bijv. de naam van de fotograaf zijn</a:t>
            </a:r>
          </a:p>
          <a:p>
            <a:pPr lvl="1"/>
            <a:endParaRPr lang="nl-BE" sz="2000" dirty="0"/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license</a:t>
            </a:r>
          </a:p>
          <a:p>
            <a:pPr lvl="1"/>
            <a:r>
              <a:rPr lang="nl-BE" sz="2000" dirty="0"/>
              <a:t>Een link (URL) naar een externe bron die de licentie beschrijft</a:t>
            </a:r>
          </a:p>
          <a:p>
            <a:pPr lvl="1"/>
            <a:r>
              <a:rPr lang="nl-BE" sz="2000" dirty="0"/>
              <a:t>Als je wil tekst tonen aan de gebruiker gebruik dan de </a:t>
            </a:r>
            <a:r>
              <a:rPr lang="nl-BE" sz="16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  <a:r>
              <a:rPr lang="nl-BE" sz="2000" dirty="0"/>
              <a:t> property</a:t>
            </a:r>
          </a:p>
          <a:p>
            <a:pPr lvl="1"/>
            <a:r>
              <a:rPr lang="nl-BE" sz="2000" dirty="0">
                <a:solidFill>
                  <a:schemeClr val="accent1"/>
                </a:solidFill>
              </a:rPr>
              <a:t>Tip: link naar Creative Commons of RightsStatements.org tenzij de specifieke licentie met de fotograaf online raadpleegbaar is</a:t>
            </a:r>
          </a:p>
          <a:p>
            <a:pPr lvl="1"/>
            <a:endParaRPr lang="nl-BE" sz="2000" dirty="0">
              <a:solidFill>
                <a:schemeClr val="accent1"/>
              </a:solidFill>
            </a:endParaRPr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</a:p>
          <a:p>
            <a:pPr lvl="1"/>
            <a:r>
              <a:rPr lang="nl-BE" sz="2000" dirty="0"/>
              <a:t>Gebruik dit voor andere metadata, bijvoorbeeld Exif-metadata</a:t>
            </a:r>
          </a:p>
          <a:p>
            <a:pPr lvl="1"/>
            <a:r>
              <a:rPr lang="nl-BE" sz="2000" dirty="0">
                <a:solidFill>
                  <a:schemeClr val="accent4">
                    <a:lumMod val="75000"/>
                  </a:schemeClr>
                </a:solidFill>
              </a:rPr>
              <a:t>Let op: het is optioneel voor viewers deze metadata te tonen</a:t>
            </a:r>
            <a:endParaRPr lang="nl-BE" sz="2200" dirty="0">
              <a:latin typeface="Monaco" pitchFamily="2" charset="77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29600" y="326525"/>
            <a:ext cx="3057913" cy="387153"/>
          </a:xfrm>
        </p:spPr>
        <p:txBody>
          <a:bodyPr/>
          <a:lstStyle/>
          <a:p>
            <a:r>
              <a:rPr lang="nl-BE" dirty="0"/>
              <a:t>Relevante properties</a:t>
            </a:r>
          </a:p>
        </p:txBody>
      </p:sp>
    </p:spTree>
    <p:extLst>
      <p:ext uri="{BB962C8B-B14F-4D97-AF65-F5344CB8AC3E}">
        <p14:creationId xmlns:p14="http://schemas.microsoft.com/office/powerpoint/2010/main" val="306538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Beeld-gerelateerde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75846" y="847830"/>
            <a:ext cx="11344229" cy="5470908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785185" y="326525"/>
            <a:ext cx="2502327" cy="387153"/>
          </a:xfrm>
        </p:spPr>
        <p:txBody>
          <a:bodyPr/>
          <a:lstStyle/>
          <a:p>
            <a:r>
              <a:rPr lang="nl-BE" dirty="0"/>
              <a:t>Image resources</a:t>
            </a:r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8F230C3D-56CF-B34F-859D-EEF9D3B940B6}"/>
              </a:ext>
            </a:extLst>
          </p:cNvPr>
          <p:cNvSpPr/>
          <p:nvPr/>
        </p:nvSpPr>
        <p:spPr>
          <a:xfrm>
            <a:off x="1823966" y="2110155"/>
            <a:ext cx="4864231" cy="1318845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D7438A69-5F9F-7E44-BF51-080C2AD36359}"/>
              </a:ext>
            </a:extLst>
          </p:cNvPr>
          <p:cNvSpPr/>
          <p:nvPr/>
        </p:nvSpPr>
        <p:spPr>
          <a:xfrm>
            <a:off x="1970203" y="3995787"/>
            <a:ext cx="2007910" cy="226243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Afgeronde rechthoek 8">
            <a:extLst>
              <a:ext uri="{FF2B5EF4-FFF2-40B4-BE49-F238E27FC236}">
                <a16:creationId xmlns:a16="http://schemas.microsoft.com/office/drawing/2014/main" id="{13854A3F-675C-A64E-B180-8188D4917E23}"/>
              </a:ext>
            </a:extLst>
          </p:cNvPr>
          <p:cNvSpPr/>
          <p:nvPr/>
        </p:nvSpPr>
        <p:spPr>
          <a:xfrm>
            <a:off x="1970203" y="5276473"/>
            <a:ext cx="1197203" cy="424205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763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81690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89536" y="882127"/>
            <a:ext cx="11193572" cy="4267869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label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description</a:t>
            </a:r>
            <a:r>
              <a:rPr lang="nl-BE" sz="2000" b="1" dirty="0"/>
              <a:t> zijn de primaire properties voor object-gerelateerde metadata</a:t>
            </a:r>
          </a:p>
        </p:txBody>
      </p:sp>
    </p:spTree>
    <p:extLst>
      <p:ext uri="{BB962C8B-B14F-4D97-AF65-F5344CB8AC3E}">
        <p14:creationId xmlns:p14="http://schemas.microsoft.com/office/powerpoint/2010/main" val="358661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81690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594338" y="810006"/>
            <a:ext cx="8841608" cy="4652947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label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description</a:t>
            </a:r>
            <a:r>
              <a:rPr lang="nl-BE" sz="2000" b="1" dirty="0"/>
              <a:t> zijn de primaire properties voor object-gerelateerde metadata</a:t>
            </a:r>
          </a:p>
        </p:txBody>
      </p:sp>
    </p:spTree>
    <p:extLst>
      <p:ext uri="{BB962C8B-B14F-4D97-AF65-F5344CB8AC3E}">
        <p14:creationId xmlns:p14="http://schemas.microsoft.com/office/powerpoint/2010/main" val="26256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81690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3574" y="818877"/>
            <a:ext cx="11726480" cy="4550291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label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description</a:t>
            </a:r>
            <a:r>
              <a:rPr lang="nl-BE" sz="2000" b="1" dirty="0"/>
              <a:t> zijn de primaire properties voor </a:t>
            </a:r>
            <a:r>
              <a:rPr lang="nl-BE" b="1" dirty="0"/>
              <a:t>object</a:t>
            </a:r>
            <a:r>
              <a:rPr lang="nl-BE" sz="2000" b="1" dirty="0"/>
              <a:t>-gerelateerde metadata</a:t>
            </a:r>
          </a:p>
        </p:txBody>
      </p:sp>
    </p:spTree>
    <p:extLst>
      <p:ext uri="{BB962C8B-B14F-4D97-AF65-F5344CB8AC3E}">
        <p14:creationId xmlns:p14="http://schemas.microsoft.com/office/powerpoint/2010/main" val="407453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81690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41996" y="818877"/>
            <a:ext cx="10411148" cy="4620631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label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description</a:t>
            </a:r>
            <a:r>
              <a:rPr lang="nl-BE" sz="2000" b="1" dirty="0"/>
              <a:t> zijn de primaire properties voor object-gerelateerde metadata</a:t>
            </a:r>
          </a:p>
        </p:txBody>
      </p:sp>
    </p:spTree>
    <p:extLst>
      <p:ext uri="{BB962C8B-B14F-4D97-AF65-F5344CB8AC3E}">
        <p14:creationId xmlns:p14="http://schemas.microsoft.com/office/powerpoint/2010/main" val="269245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239648"/>
            <a:ext cx="10104416" cy="5120640"/>
          </a:xfrm>
        </p:spPr>
        <p:txBody>
          <a:bodyPr>
            <a:noAutofit/>
          </a:bodyPr>
          <a:lstStyle/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label</a:t>
            </a:r>
          </a:p>
          <a:p>
            <a:pPr lvl="1"/>
            <a:r>
              <a:rPr lang="nl-BE" sz="2000" dirty="0"/>
              <a:t>Een kort, door mensen leesbaar tekst die geeft de naam of titel van de object</a:t>
            </a:r>
          </a:p>
          <a:p>
            <a:pPr lvl="1"/>
            <a:r>
              <a:rPr lang="nl-BE" sz="2000" dirty="0"/>
              <a:t>Indien de object geen naam of titel heeft, kan dit ook een korte beschrijving zijn die de functie van een naam heeft</a:t>
            </a:r>
          </a:p>
          <a:p>
            <a:pPr lvl="1"/>
            <a:endParaRPr lang="nl-BE" sz="2000" dirty="0"/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Decription</a:t>
            </a:r>
          </a:p>
          <a:p>
            <a:pPr lvl="1"/>
            <a:r>
              <a:rPr lang="nl-BE" sz="2000" dirty="0"/>
              <a:t>Een langere beschrijving van de object</a:t>
            </a:r>
          </a:p>
          <a:p>
            <a:pPr lvl="1"/>
            <a:r>
              <a:rPr lang="nl-BE" sz="2000" dirty="0"/>
              <a:t>Dit mag in eenvoudig HTML zijn, anders is dit tekst zonder opmaak</a:t>
            </a:r>
          </a:p>
          <a:p>
            <a:pPr lvl="1"/>
            <a:r>
              <a:rPr lang="nl-BE" sz="2000" dirty="0"/>
              <a:t>Hier mag je ook informatie van andere plekken, zoals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  <a:r>
              <a:rPr lang="nl-BE" sz="2000" dirty="0"/>
              <a:t>, herhalen in een uitgeschreven vorm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29600" y="326525"/>
            <a:ext cx="3057913" cy="387153"/>
          </a:xfrm>
        </p:spPr>
        <p:txBody>
          <a:bodyPr/>
          <a:lstStyle/>
          <a:p>
            <a:r>
              <a:rPr lang="nl-BE" dirty="0"/>
              <a:t>Relevante properties</a:t>
            </a:r>
          </a:p>
        </p:txBody>
      </p:sp>
    </p:spTree>
    <p:extLst>
      <p:ext uri="{BB962C8B-B14F-4D97-AF65-F5344CB8AC3E}">
        <p14:creationId xmlns:p14="http://schemas.microsoft.com/office/powerpoint/2010/main" val="226273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239648"/>
            <a:ext cx="10104416" cy="5120640"/>
          </a:xfrm>
        </p:spPr>
        <p:txBody>
          <a:bodyPr>
            <a:noAutofit/>
          </a:bodyPr>
          <a:lstStyle/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</a:p>
          <a:p>
            <a:pPr lvl="1"/>
            <a:r>
              <a:rPr lang="nl-BE" sz="2000" dirty="0"/>
              <a:t>Een lijst van korte, descriptieve paren van een door mensen leesbaar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label</a:t>
            </a:r>
            <a:r>
              <a:rPr lang="nl-BE" sz="2000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value</a:t>
            </a:r>
          </a:p>
          <a:p>
            <a:pPr lvl="2"/>
            <a:r>
              <a:rPr lang="nl-BE" sz="1800" dirty="0"/>
              <a:t>De value kan eenvoudig HTML zijn</a:t>
            </a:r>
          </a:p>
          <a:p>
            <a:pPr lvl="2"/>
            <a:r>
              <a:rPr lang="nl-BE" sz="1800" dirty="0"/>
              <a:t>De label dient tekst zonder opmaak te zijn</a:t>
            </a:r>
          </a:p>
          <a:p>
            <a:pPr lvl="1"/>
            <a:r>
              <a:rPr lang="nl-BE" sz="2000" dirty="0"/>
              <a:t>Er dient minstens één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  <a:r>
              <a:rPr lang="nl-BE" sz="2000" dirty="0"/>
              <a:t>-paar aanwezig te zijn in de manifest</a:t>
            </a:r>
          </a:p>
          <a:p>
            <a:pPr lvl="1"/>
            <a:endParaRPr lang="nl-BE" sz="2000" dirty="0"/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@language</a:t>
            </a:r>
          </a:p>
          <a:p>
            <a:pPr lvl="1"/>
            <a:r>
              <a:rPr lang="nl-BE" sz="2000" dirty="0"/>
              <a:t>Deze property mag toegevoegd worden in een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label</a:t>
            </a:r>
            <a:r>
              <a:rPr lang="nl-BE" sz="2000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description</a:t>
            </a:r>
            <a:r>
              <a:rPr lang="nl-BE" sz="2000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  <a:r>
              <a:rPr lang="nl-BE" sz="2000" dirty="0"/>
              <a:t> of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metadata</a:t>
            </a:r>
            <a:r>
              <a:rPr lang="nl-BE" sz="2000" dirty="0"/>
              <a:t>-paar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29600" y="326525"/>
            <a:ext cx="3057913" cy="387153"/>
          </a:xfrm>
        </p:spPr>
        <p:txBody>
          <a:bodyPr/>
          <a:lstStyle/>
          <a:p>
            <a:r>
              <a:rPr lang="nl-BE" dirty="0"/>
              <a:t>Relevante properties</a:t>
            </a:r>
          </a:p>
        </p:txBody>
      </p:sp>
    </p:spTree>
    <p:extLst>
      <p:ext uri="{BB962C8B-B14F-4D97-AF65-F5344CB8AC3E}">
        <p14:creationId xmlns:p14="http://schemas.microsoft.com/office/powerpoint/2010/main" val="28061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3" y="326525"/>
            <a:ext cx="8635351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metadata: rechten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89536" y="2106979"/>
            <a:ext cx="11192562" cy="1818000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license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logo</a:t>
            </a:r>
            <a:r>
              <a:rPr lang="nl-BE" sz="2000" b="1" dirty="0"/>
              <a:t> zijn de primaire properties voor object-gerelateerde rechtenmetadata</a:t>
            </a:r>
          </a:p>
        </p:txBody>
      </p:sp>
    </p:spTree>
    <p:extLst>
      <p:ext uri="{BB962C8B-B14F-4D97-AF65-F5344CB8AC3E}">
        <p14:creationId xmlns:p14="http://schemas.microsoft.com/office/powerpoint/2010/main" val="9604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CDD88-50F5-154A-BA9E-2207567F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2333752"/>
          </a:xfrm>
        </p:spPr>
        <p:txBody>
          <a:bodyPr/>
          <a:lstStyle/>
          <a:p>
            <a:r>
              <a:rPr lang="nl-BE" dirty="0"/>
              <a:t>Wat is metadata?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EC884D-2A45-D44F-B39B-F3CAA291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3735831"/>
            <a:ext cx="7315200" cy="2333753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Een leenwoord uit Engels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Van de prefix </a:t>
            </a:r>
            <a:r>
              <a:rPr lang="nl-BE" i="1" dirty="0"/>
              <a:t>meta</a:t>
            </a:r>
            <a:r>
              <a:rPr lang="nl-BE" dirty="0"/>
              <a:t>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Geformeerd van het woord </a:t>
            </a:r>
            <a:r>
              <a:rPr lang="nl-BE" i="1" dirty="0"/>
              <a:t>metaphysics</a:t>
            </a:r>
            <a:r>
              <a:rPr lang="nl-BE" dirty="0"/>
              <a:t>, die van Aristoteles’ boek </a:t>
            </a:r>
            <a:r>
              <a:rPr lang="el-GR" dirty="0" err="1"/>
              <a:t>μετὰ</a:t>
            </a:r>
            <a:r>
              <a:rPr lang="el-GR" dirty="0"/>
              <a:t> </a:t>
            </a:r>
            <a:r>
              <a:rPr lang="el-GR" dirty="0" err="1"/>
              <a:t>τὰ</a:t>
            </a:r>
            <a:r>
              <a:rPr lang="el-GR" dirty="0"/>
              <a:t> φυσικά </a:t>
            </a:r>
            <a:r>
              <a:rPr lang="nl-BE" dirty="0"/>
              <a:t>(</a:t>
            </a:r>
            <a:r>
              <a:rPr lang="nl-BE" i="1" dirty="0"/>
              <a:t>na de natuur</a:t>
            </a:r>
            <a:r>
              <a:rPr lang="nl-BE" dirty="0"/>
              <a:t>) komt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Heeft de betekenis </a:t>
            </a:r>
            <a:r>
              <a:rPr lang="nl-BE" i="1" dirty="0"/>
              <a:t>te transcenderen</a:t>
            </a:r>
            <a:r>
              <a:rPr lang="nl-BE" dirty="0"/>
              <a:t> of </a:t>
            </a:r>
            <a:r>
              <a:rPr lang="nl-BE" i="1" dirty="0"/>
              <a:t>een niveau bovenop of verder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En het woord </a:t>
            </a:r>
            <a:r>
              <a:rPr lang="nl-BE" i="1" dirty="0"/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Meervoud van </a:t>
            </a:r>
            <a:r>
              <a:rPr lang="nl-BE" i="1" dirty="0"/>
              <a:t>datum</a:t>
            </a:r>
            <a:r>
              <a:rPr lang="nl-BE" dirty="0"/>
              <a:t> (latijns: </a:t>
            </a:r>
            <a:r>
              <a:rPr lang="nl-BE" i="1" dirty="0"/>
              <a:t>iets die gegeven is</a:t>
            </a:r>
            <a:r>
              <a:rPr lang="nl-BE" dirty="0"/>
              <a:t> of </a:t>
            </a:r>
            <a:r>
              <a:rPr lang="nl-BE" i="1" dirty="0"/>
              <a:t>een cadeau</a:t>
            </a:r>
            <a:r>
              <a:rPr lang="nl-BE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Heeft de betekenis </a:t>
            </a:r>
            <a:r>
              <a:rPr lang="nl-BE" i="1" dirty="0"/>
              <a:t>informatie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i="1" dirty="0"/>
              <a:t>Metadata</a:t>
            </a:r>
            <a:r>
              <a:rPr lang="nl-BE" dirty="0"/>
              <a:t> is dus </a:t>
            </a:r>
            <a:r>
              <a:rPr lang="nl-BE" i="1" dirty="0"/>
              <a:t>een niveau bovenop informatie</a:t>
            </a:r>
            <a:r>
              <a:rPr lang="nl-BE" dirty="0"/>
              <a:t>, </a:t>
            </a:r>
            <a:r>
              <a:rPr lang="nl-BE" b="1" dirty="0"/>
              <a:t>informatie over informatie</a:t>
            </a:r>
            <a:endParaRPr lang="nl-BE" b="1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86960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3" y="326525"/>
            <a:ext cx="8635351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metadata: rechten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484273" y="833635"/>
            <a:ext cx="8745416" cy="4602326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license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logo</a:t>
            </a:r>
            <a:r>
              <a:rPr lang="nl-BE" sz="2000" b="1" dirty="0"/>
              <a:t> zijn de primaire properties voor object-gerelateerde rechtenmetadata</a:t>
            </a:r>
          </a:p>
        </p:txBody>
      </p:sp>
    </p:spTree>
    <p:extLst>
      <p:ext uri="{BB962C8B-B14F-4D97-AF65-F5344CB8AC3E}">
        <p14:creationId xmlns:p14="http://schemas.microsoft.com/office/powerpoint/2010/main" val="150616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3" y="326525"/>
            <a:ext cx="8635351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metadata: rechten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89536" y="2462674"/>
            <a:ext cx="11192562" cy="1106609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license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logo</a:t>
            </a:r>
            <a:r>
              <a:rPr lang="nl-BE" sz="2000" b="1" dirty="0"/>
              <a:t> zijn de primaire properties voor object-gerelateerde rechtenmetadata</a:t>
            </a:r>
          </a:p>
        </p:txBody>
      </p:sp>
    </p:spTree>
    <p:extLst>
      <p:ext uri="{BB962C8B-B14F-4D97-AF65-F5344CB8AC3E}">
        <p14:creationId xmlns:p14="http://schemas.microsoft.com/office/powerpoint/2010/main" val="169075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3" y="326525"/>
            <a:ext cx="8635351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metadata: rechten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89536" y="2514617"/>
            <a:ext cx="11192562" cy="1002723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  <a:r>
              <a:rPr lang="nl-BE" sz="2000" b="1" dirty="0"/>
              <a:t>,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license</a:t>
            </a:r>
            <a:r>
              <a:rPr lang="nl-BE" sz="2000" b="1" dirty="0"/>
              <a:t> en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logo</a:t>
            </a:r>
            <a:r>
              <a:rPr lang="nl-BE" sz="2000" b="1" dirty="0"/>
              <a:t> zijn de primaire properties voor object-gerelateerde rechtenmetadata</a:t>
            </a:r>
          </a:p>
        </p:txBody>
      </p:sp>
    </p:spTree>
    <p:extLst>
      <p:ext uri="{BB962C8B-B14F-4D97-AF65-F5344CB8AC3E}">
        <p14:creationId xmlns:p14="http://schemas.microsoft.com/office/powerpoint/2010/main" val="75644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239648"/>
            <a:ext cx="10104416" cy="5120640"/>
          </a:xfrm>
        </p:spPr>
        <p:txBody>
          <a:bodyPr>
            <a:noAutofit/>
          </a:bodyPr>
          <a:lstStyle/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</a:p>
          <a:p>
            <a:pPr lvl="1"/>
            <a:r>
              <a:rPr lang="nl-BE" sz="2000" dirty="0"/>
              <a:t>Een korte tekst om te tonen aan de gebruiker met info over auteursrecht, de eigenaar, …</a:t>
            </a:r>
          </a:p>
          <a:p>
            <a:pPr lvl="1"/>
            <a:r>
              <a:rPr lang="nl-BE" sz="2000" dirty="0"/>
              <a:t>Hier wordt bijv. de naam van de collectiebeherende instelling vermeld</a:t>
            </a:r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license</a:t>
            </a:r>
          </a:p>
          <a:p>
            <a:pPr lvl="1"/>
            <a:r>
              <a:rPr lang="nl-BE" sz="2000" dirty="0"/>
              <a:t>Een link (URL) naar een externe bron die de licentie beschrijft</a:t>
            </a:r>
          </a:p>
          <a:p>
            <a:pPr lvl="1"/>
            <a:r>
              <a:rPr lang="nl-BE" sz="2000" dirty="0"/>
              <a:t>Als je wil tekst tonen aan de gebruiker gebruik dan de </a:t>
            </a:r>
            <a:r>
              <a:rPr lang="nl-BE" sz="1600" dirty="0">
                <a:highlight>
                  <a:srgbClr val="D6D6D6"/>
                </a:highlight>
                <a:latin typeface="Monaco" pitchFamily="2" charset="77"/>
              </a:rPr>
              <a:t>attribution</a:t>
            </a:r>
            <a:r>
              <a:rPr lang="nl-BE" sz="2000" dirty="0"/>
              <a:t> property</a:t>
            </a:r>
          </a:p>
          <a:p>
            <a:pPr lvl="1"/>
            <a:r>
              <a:rPr lang="nl-BE" sz="2000" dirty="0">
                <a:solidFill>
                  <a:schemeClr val="accent1"/>
                </a:solidFill>
              </a:rPr>
              <a:t>Tip: link naar Creative Commons of RightsStatements.org tenzij de specifieke licentie voor de object online raadpleegbaar is</a:t>
            </a:r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logo</a:t>
            </a:r>
          </a:p>
          <a:p>
            <a:pPr lvl="1"/>
            <a:r>
              <a:rPr lang="nl-BE" sz="2000" dirty="0"/>
              <a:t>Een klein beeld die een persoon of instelling representeert</a:t>
            </a:r>
          </a:p>
          <a:p>
            <a:pPr lvl="1"/>
            <a:r>
              <a:rPr lang="nl-BE" sz="2000" dirty="0"/>
              <a:t>Dit kan bijv. de logo van de collectiebeherende instelling zijn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866186" y="326525"/>
            <a:ext cx="3421328" cy="387153"/>
          </a:xfrm>
        </p:spPr>
        <p:txBody>
          <a:bodyPr/>
          <a:lstStyle/>
          <a:p>
            <a:r>
              <a:rPr lang="nl-BE" dirty="0"/>
              <a:t>Properties voor rechten</a:t>
            </a:r>
          </a:p>
        </p:txBody>
      </p:sp>
    </p:spTree>
    <p:extLst>
      <p:ext uri="{BB962C8B-B14F-4D97-AF65-F5344CB8AC3E}">
        <p14:creationId xmlns:p14="http://schemas.microsoft.com/office/powerpoint/2010/main" val="301003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Object-gerelateerde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94983" y="868621"/>
            <a:ext cx="10395911" cy="3963737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894277" y="326525"/>
            <a:ext cx="1393235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pic>
        <p:nvPicPr>
          <p:cNvPr id="7" name="Tijdelijke aanduiding voor inhoud 5">
            <a:extLst>
              <a:ext uri="{FF2B5EF4-FFF2-40B4-BE49-F238E27FC236}">
                <a16:creationId xmlns:a16="http://schemas.microsoft.com/office/drawing/2014/main" id="{87AE8C28-5CB8-E94C-A19D-CD04CB43F6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4983" y="4832358"/>
            <a:ext cx="8390445" cy="1362854"/>
          </a:xfrm>
          <a:prstGeom prst="rect">
            <a:avLst/>
          </a:prstGeom>
        </p:spPr>
      </p:pic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D7438A69-5F9F-7E44-BF51-080C2AD36359}"/>
              </a:ext>
            </a:extLst>
          </p:cNvPr>
          <p:cNvSpPr/>
          <p:nvPr/>
        </p:nvSpPr>
        <p:spPr>
          <a:xfrm>
            <a:off x="890016" y="1377696"/>
            <a:ext cx="10021824" cy="3130073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Afgeronde rechthoek 8">
            <a:extLst>
              <a:ext uri="{FF2B5EF4-FFF2-40B4-BE49-F238E27FC236}">
                <a16:creationId xmlns:a16="http://schemas.microsoft.com/office/drawing/2014/main" id="{21254D74-C57E-B543-B366-17A9DF5A84EC}"/>
              </a:ext>
            </a:extLst>
          </p:cNvPr>
          <p:cNvSpPr/>
          <p:nvPr/>
        </p:nvSpPr>
        <p:spPr>
          <a:xfrm>
            <a:off x="1011936" y="5070277"/>
            <a:ext cx="6386391" cy="562427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54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81690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Linken met andere resources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780168" y="818877"/>
            <a:ext cx="7914601" cy="4752867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463950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related</a:t>
            </a:r>
            <a:r>
              <a:rPr lang="nl-BE" b="1" dirty="0"/>
              <a:t>,</a:t>
            </a:r>
            <a:r>
              <a:rPr lang="nl-BE" dirty="0"/>
              <a:t>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rendering</a:t>
            </a:r>
            <a:r>
              <a:rPr lang="nl-BE" dirty="0"/>
              <a:t> </a:t>
            </a:r>
            <a:r>
              <a:rPr lang="nl-BE" b="1" dirty="0"/>
              <a:t>en</a:t>
            </a:r>
            <a:r>
              <a:rPr lang="nl-BE" dirty="0"/>
              <a:t>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seeAlso</a:t>
            </a:r>
            <a:r>
              <a:rPr lang="nl-BE" dirty="0"/>
              <a:t> </a:t>
            </a:r>
            <a:r>
              <a:rPr lang="nl-BE" b="1" dirty="0"/>
              <a:t>zijn de meest interessante properties om te linken met externe resources</a:t>
            </a:r>
          </a:p>
        </p:txBody>
      </p:sp>
    </p:spTree>
    <p:extLst>
      <p:ext uri="{BB962C8B-B14F-4D97-AF65-F5344CB8AC3E}">
        <p14:creationId xmlns:p14="http://schemas.microsoft.com/office/powerpoint/2010/main" val="3370544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794"/>
    </mc:Choice>
    <mc:Fallback>
      <p:transition spd="slow" advTm="5079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81690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Linken met andere resources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21792" y="839745"/>
            <a:ext cx="10326624" cy="4779609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463950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related</a:t>
            </a:r>
            <a:r>
              <a:rPr lang="nl-BE" b="1" dirty="0"/>
              <a:t>,</a:t>
            </a:r>
            <a:r>
              <a:rPr lang="nl-BE" dirty="0"/>
              <a:t>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rendering</a:t>
            </a:r>
            <a:r>
              <a:rPr lang="nl-BE" dirty="0"/>
              <a:t> </a:t>
            </a:r>
            <a:r>
              <a:rPr lang="nl-BE" b="1" dirty="0"/>
              <a:t>en</a:t>
            </a:r>
            <a:r>
              <a:rPr lang="nl-BE" dirty="0"/>
              <a:t> </a:t>
            </a:r>
            <a:r>
              <a:rPr lang="nl-BE" sz="1400" dirty="0">
                <a:highlight>
                  <a:srgbClr val="D6D6D6"/>
                </a:highlight>
                <a:latin typeface="Monaco" pitchFamily="2" charset="77"/>
              </a:rPr>
              <a:t>seeAlso</a:t>
            </a:r>
            <a:r>
              <a:rPr lang="nl-BE" dirty="0"/>
              <a:t> </a:t>
            </a:r>
            <a:r>
              <a:rPr lang="nl-BE" b="1" dirty="0"/>
              <a:t>zijn de meest interessante properties om te linken met externe resources</a:t>
            </a:r>
          </a:p>
        </p:txBody>
      </p:sp>
    </p:spTree>
    <p:extLst>
      <p:ext uri="{BB962C8B-B14F-4D97-AF65-F5344CB8AC3E}">
        <p14:creationId xmlns:p14="http://schemas.microsoft.com/office/powerpoint/2010/main" val="871969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794"/>
    </mc:Choice>
    <mc:Fallback>
      <p:transition spd="slow" advTm="50794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Linken met andere resources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239648"/>
            <a:ext cx="10104416" cy="5120640"/>
          </a:xfrm>
        </p:spPr>
        <p:txBody>
          <a:bodyPr>
            <a:noAutofit/>
          </a:bodyPr>
          <a:lstStyle/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related</a:t>
            </a:r>
          </a:p>
          <a:p>
            <a:pPr lvl="1"/>
            <a:r>
              <a:rPr lang="nl-BE" sz="2000" dirty="0"/>
              <a:t>Een link naar een externe resource die bedoeld is om direct aan de gebruiker te tonen</a:t>
            </a:r>
          </a:p>
          <a:p>
            <a:pPr lvl="1"/>
            <a:r>
              <a:rPr lang="nl-BE" sz="2000" dirty="0"/>
              <a:t>Dit wordt gebruikt om te linken met bijv. een video over de object of een webpagina voor de object</a:t>
            </a:r>
          </a:p>
          <a:p>
            <a:pPr lvl="1"/>
            <a:endParaRPr lang="nl-BE" sz="2000" dirty="0"/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rendering</a:t>
            </a:r>
          </a:p>
          <a:p>
            <a:pPr lvl="1"/>
            <a:r>
              <a:rPr lang="nl-BE" sz="2000" dirty="0"/>
              <a:t>Een link naar een externe resource die bedoeld is om aan de gebruiker te tonen of door de gebruiker te downloaden</a:t>
            </a:r>
          </a:p>
          <a:p>
            <a:pPr lvl="1"/>
            <a:r>
              <a:rPr lang="nl-BE" sz="2000" dirty="0"/>
              <a:t>Dit kan gebruikt worden om bijv. naar een voorkeurspagina met IIIF viewer voor de manifest of naar een andere formaat zoals een PDF-versie van een boek.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29600" y="326525"/>
            <a:ext cx="3057913" cy="387153"/>
          </a:xfrm>
        </p:spPr>
        <p:txBody>
          <a:bodyPr/>
          <a:lstStyle/>
          <a:p>
            <a:r>
              <a:rPr lang="nl-BE" dirty="0"/>
              <a:t>Relevante properties</a:t>
            </a:r>
          </a:p>
        </p:txBody>
      </p:sp>
    </p:spTree>
    <p:extLst>
      <p:ext uri="{BB962C8B-B14F-4D97-AF65-F5344CB8AC3E}">
        <p14:creationId xmlns:p14="http://schemas.microsoft.com/office/powerpoint/2010/main" val="2977918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794"/>
    </mc:Choice>
    <mc:Fallback>
      <p:transition spd="slow" advTm="50794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Linken met andere resources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239648"/>
            <a:ext cx="10104416" cy="5120640"/>
          </a:xfrm>
        </p:spPr>
        <p:txBody>
          <a:bodyPr>
            <a:noAutofit/>
          </a:bodyPr>
          <a:lstStyle/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seeAlso</a:t>
            </a:r>
          </a:p>
          <a:p>
            <a:pPr lvl="1"/>
            <a:r>
              <a:rPr lang="nl-BE" sz="2000" dirty="0"/>
              <a:t>Een link naar een machine-leesbaar bestand die de object beschrijft</a:t>
            </a:r>
          </a:p>
          <a:p>
            <a:pPr lvl="1"/>
            <a:r>
              <a:rPr lang="nl-BE" dirty="0"/>
              <a:t>Dit kan bijv. een XML-export van de collectiebeheersysteem zijn</a:t>
            </a:r>
            <a:endParaRPr lang="nl-BE" sz="1800" dirty="0"/>
          </a:p>
          <a:p>
            <a:pPr lvl="1"/>
            <a:endParaRPr lang="nl-BE" sz="2000" dirty="0"/>
          </a:p>
          <a:p>
            <a:r>
              <a:rPr lang="nl-BE" sz="2200" dirty="0">
                <a:highlight>
                  <a:srgbClr val="D6D6D6"/>
                </a:highlight>
                <a:latin typeface="Monaco" pitchFamily="2" charset="77"/>
              </a:rPr>
              <a:t>within</a:t>
            </a:r>
          </a:p>
          <a:p>
            <a:pPr lvl="1"/>
            <a:r>
              <a:rPr lang="nl-BE" sz="2000" dirty="0"/>
              <a:t>Een link naar een IIIF-resource die bevat deze resource</a:t>
            </a:r>
          </a:p>
          <a:p>
            <a:pPr lvl="1"/>
            <a:r>
              <a:rPr lang="nl-BE" sz="2000" dirty="0"/>
              <a:t>Gebruik dit voor een object die behoort tot een collectie, zoals bijv. een reeks prenten</a:t>
            </a:r>
          </a:p>
          <a:p>
            <a:pPr lvl="1"/>
            <a:endParaRPr lang="nl-BE" sz="20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29600" y="326525"/>
            <a:ext cx="3057913" cy="387153"/>
          </a:xfrm>
        </p:spPr>
        <p:txBody>
          <a:bodyPr/>
          <a:lstStyle/>
          <a:p>
            <a:r>
              <a:rPr lang="nl-BE" dirty="0"/>
              <a:t>Relevante properties</a:t>
            </a:r>
          </a:p>
        </p:txBody>
      </p:sp>
    </p:spTree>
    <p:extLst>
      <p:ext uri="{BB962C8B-B14F-4D97-AF65-F5344CB8AC3E}">
        <p14:creationId xmlns:p14="http://schemas.microsoft.com/office/powerpoint/2010/main" val="1913690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794"/>
    </mc:Choice>
    <mc:Fallback>
      <p:transition spd="slow" advTm="50794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81690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Linken met andere resources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58998" y="818877"/>
            <a:ext cx="9335772" cy="5606307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06000" y="326525"/>
            <a:ext cx="1381512" cy="387153"/>
          </a:xfrm>
        </p:spPr>
        <p:txBody>
          <a:bodyPr/>
          <a:lstStyle/>
          <a:p>
            <a:r>
              <a:rPr lang="nl-BE" dirty="0"/>
              <a:t>Manifest</a:t>
            </a:r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EBA6BE81-7596-0D4C-933E-3ECCD9FB6A67}"/>
              </a:ext>
            </a:extLst>
          </p:cNvPr>
          <p:cNvSpPr/>
          <p:nvPr/>
        </p:nvSpPr>
        <p:spPr>
          <a:xfrm>
            <a:off x="1267968" y="1097280"/>
            <a:ext cx="5340096" cy="1072896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2F1C7B24-4AF1-304B-BBE3-C75602855B95}"/>
              </a:ext>
            </a:extLst>
          </p:cNvPr>
          <p:cNvSpPr/>
          <p:nvPr/>
        </p:nvSpPr>
        <p:spPr>
          <a:xfrm>
            <a:off x="1207008" y="3474720"/>
            <a:ext cx="5730240" cy="1316736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4442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794"/>
    </mc:Choice>
    <mc:Fallback>
      <p:transition spd="slow" advTm="507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Wat is metadata?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196617"/>
            <a:ext cx="10104416" cy="5120640"/>
          </a:xfrm>
        </p:spPr>
        <p:txBody>
          <a:bodyPr>
            <a:noAutofit/>
          </a:bodyPr>
          <a:lstStyle/>
          <a:p>
            <a:r>
              <a:rPr lang="nl-BE" sz="2400" dirty="0"/>
              <a:t>Alle IIIF-informatie is metadata</a:t>
            </a:r>
          </a:p>
          <a:p>
            <a:r>
              <a:rPr lang="nl-BE" sz="2400" dirty="0"/>
              <a:t>Vandaag wordt beperkt tot een selectie van de metadata:</a:t>
            </a:r>
          </a:p>
          <a:p>
            <a:pPr lvl="1"/>
            <a:r>
              <a:rPr lang="nl-BE" sz="2200" dirty="0"/>
              <a:t>Beeld-gerelateerde metadata</a:t>
            </a:r>
          </a:p>
          <a:p>
            <a:pPr lvl="1"/>
            <a:r>
              <a:rPr lang="nl-BE" sz="2200" dirty="0"/>
              <a:t>Object-gerelateerde metadata die behoort tot de fysieke object</a:t>
            </a:r>
          </a:p>
          <a:p>
            <a:pPr lvl="1"/>
            <a:r>
              <a:rPr lang="nl-BE" sz="2200" dirty="0"/>
              <a:t>Metadata voor externe resources</a:t>
            </a:r>
          </a:p>
          <a:p>
            <a:r>
              <a:rPr lang="nl-BE" sz="2400" dirty="0"/>
              <a:t>We gaan enkel naar de drie van de primaire resource types kijken:</a:t>
            </a:r>
          </a:p>
          <a:p>
            <a:pPr lvl="1"/>
            <a:r>
              <a:rPr lang="nl-BE" sz="2200" dirty="0"/>
              <a:t>Manifest</a:t>
            </a:r>
          </a:p>
          <a:p>
            <a:pPr lvl="2"/>
            <a:r>
              <a:rPr lang="nl-BE" sz="2000" dirty="0"/>
              <a:t>De meerderheid van object-gerelateerde metadata en externe resources hoort hier bij</a:t>
            </a:r>
          </a:p>
          <a:p>
            <a:pPr lvl="1"/>
            <a:r>
              <a:rPr lang="nl-BE" sz="2200" dirty="0"/>
              <a:t>Canvas</a:t>
            </a:r>
            <a:endParaRPr lang="nl-BE" sz="2000" dirty="0"/>
          </a:p>
          <a:p>
            <a:pPr lvl="1"/>
            <a:r>
              <a:rPr lang="nl-BE" sz="2200" dirty="0"/>
              <a:t>Content</a:t>
            </a:r>
          </a:p>
          <a:p>
            <a:pPr lvl="2"/>
            <a:r>
              <a:rPr lang="nl-BE" sz="2000" dirty="0"/>
              <a:t>Vooral beeld-gerelateerde metadata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006106" y="326525"/>
            <a:ext cx="1281406" cy="387153"/>
          </a:xfrm>
        </p:spPr>
        <p:txBody>
          <a:bodyPr/>
          <a:lstStyle/>
          <a:p>
            <a:r>
              <a:rPr lang="nl-BE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75957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CDD88-50F5-154A-BA9E-2207567F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2333752"/>
          </a:xfrm>
        </p:spPr>
        <p:txBody>
          <a:bodyPr/>
          <a:lstStyle/>
          <a:p>
            <a:r>
              <a:rPr lang="nl-BE" dirty="0"/>
              <a:t>Alles samengebracht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EC884D-2A45-D44F-B39B-F3CAA291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3735831"/>
            <a:ext cx="7315200" cy="233375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Als een practische demonstratie heb ik </a:t>
            </a:r>
            <a:r>
              <a:rPr lang="nl-BE" i="1" dirty="0"/>
              <a:t>De wraak van Hop-Frog</a:t>
            </a:r>
            <a:r>
              <a:rPr lang="nl-BE" dirty="0"/>
              <a:t> uitgebreid met meertalige metadata, rechten en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Hoe ziet dit uit in de IIIF Manifest Editor?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>
                <a:hlinkClick r:id="rId3"/>
              </a:rPr>
              <a:t>https://iiif-manifest-editor.textandbytes</a:t>
            </a:r>
            <a:r>
              <a:rPr lang="nl-BE">
                <a:hlinkClick r:id="rId3"/>
              </a:rPr>
              <a:t>.com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manifests die hierin gebruikt zijn als voorbeelden zijn op Github te vinden, samen met deze presentatie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qsdf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508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Metadata binnen IIIF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196617"/>
            <a:ext cx="10104416" cy="5120640"/>
          </a:xfrm>
        </p:spPr>
        <p:txBody>
          <a:bodyPr>
            <a:noAutofit/>
          </a:bodyPr>
          <a:lstStyle/>
          <a:p>
            <a:r>
              <a:rPr lang="nl-BE" sz="2400" dirty="0"/>
              <a:t>Veel velden zijn optioneel voor verschillende resource types</a:t>
            </a:r>
          </a:p>
          <a:p>
            <a:pPr lvl="1"/>
            <a:r>
              <a:rPr lang="nl-BE" sz="2200" dirty="0"/>
              <a:t>Enkel waar een veld moet of dient aanwezig te zijn wordt dit specifiek gezegd</a:t>
            </a:r>
          </a:p>
          <a:p>
            <a:pPr lvl="1"/>
            <a:r>
              <a:rPr lang="nl-BE" sz="2200" dirty="0"/>
              <a:t>Vertrekt uit het standpunt dat er al metadata is die men wil tonen in IIIF, niet dat men wil metadata maken specifiek voor IIIF</a:t>
            </a:r>
          </a:p>
          <a:p>
            <a:r>
              <a:rPr lang="nl-BE" sz="2600" dirty="0"/>
              <a:t>Deze presentatie gaat over de IIIF Presentation API v2.1</a:t>
            </a:r>
          </a:p>
          <a:p>
            <a:pPr lvl="1"/>
            <a:r>
              <a:rPr lang="nl-BE" sz="2200" dirty="0"/>
              <a:t>Er zijn een aantal verschillen met de IIIF Presentation API v3.0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006106" y="326525"/>
            <a:ext cx="1281406" cy="387153"/>
          </a:xfrm>
        </p:spPr>
        <p:txBody>
          <a:bodyPr/>
          <a:lstStyle/>
          <a:p>
            <a:r>
              <a:rPr lang="nl-BE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44100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Metadata binnen IIIF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B8A1C-F77F-EE43-87CB-D2C4757F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2" y="1196617"/>
            <a:ext cx="10104416" cy="5120640"/>
          </a:xfrm>
        </p:spPr>
        <p:txBody>
          <a:bodyPr>
            <a:noAutofit/>
          </a:bodyPr>
          <a:lstStyle/>
          <a:p>
            <a:r>
              <a:rPr lang="nl-BE" sz="2400" dirty="0"/>
              <a:t>Deze presentatie maakt gebruik van vier voorbeelden:</a:t>
            </a:r>
          </a:p>
          <a:p>
            <a:pPr lvl="1"/>
            <a:r>
              <a:rPr lang="nl-BE" sz="2200" dirty="0"/>
              <a:t>De examples van de IIIF Presentation API v2.1 op iiif.io</a:t>
            </a:r>
          </a:p>
          <a:p>
            <a:pPr lvl="2"/>
            <a:r>
              <a:rPr lang="nl-BE" sz="2000" dirty="0">
                <a:hlinkClick r:id="rId3"/>
              </a:rPr>
              <a:t>https://iiif.io/api/presentation/2.1/#resource-structure</a:t>
            </a:r>
            <a:endParaRPr lang="nl-BE" sz="2000" dirty="0"/>
          </a:p>
          <a:p>
            <a:pPr lvl="1"/>
            <a:r>
              <a:rPr lang="nl-BE" sz="2200" i="1" dirty="0"/>
              <a:t>De wraak van Hop-Frog</a:t>
            </a:r>
            <a:r>
              <a:rPr lang="nl-BE" sz="2200" dirty="0"/>
              <a:t> van de Arthub Ensor</a:t>
            </a:r>
          </a:p>
          <a:p>
            <a:pPr lvl="2"/>
            <a:r>
              <a:rPr lang="nl-BE" sz="2000" dirty="0">
                <a:hlinkClick r:id="rId4"/>
              </a:rPr>
              <a:t>http://arthubensor.vlaamsekunstcollectie.be/nl/catalog/mskgent:1998-B-112</a:t>
            </a:r>
            <a:endParaRPr lang="nl-BE" sz="2000" dirty="0"/>
          </a:p>
          <a:p>
            <a:pPr lvl="1"/>
            <a:r>
              <a:rPr lang="nl-BE" sz="2200" i="1" dirty="0"/>
              <a:t>Graduale van de St.-Baafsabdij te Gent</a:t>
            </a:r>
            <a:r>
              <a:rPr lang="nl-BE" sz="2200" dirty="0"/>
              <a:t> (vol.1) van de Ugent</a:t>
            </a:r>
          </a:p>
          <a:p>
            <a:pPr lvl="2"/>
            <a:r>
              <a:rPr lang="nl-BE" sz="2000" dirty="0">
                <a:hlinkClick r:id="rId5"/>
              </a:rPr>
              <a:t>https://lib.ugent.be/viewer/archive.ugent.be:15F17B58-1C27-11E5-AB8E-CF31D53445F2</a:t>
            </a:r>
            <a:endParaRPr lang="nl-BE" sz="2000" dirty="0"/>
          </a:p>
          <a:p>
            <a:pPr lvl="1"/>
            <a:r>
              <a:rPr lang="nl-BE" sz="2200" i="1" dirty="0"/>
              <a:t>Démo de reconstitution virtuelle du manuscrit 5 de Châteauroux</a:t>
            </a:r>
            <a:r>
              <a:rPr lang="nl-BE" sz="2200" dirty="0"/>
              <a:t> van Biblissima</a:t>
            </a:r>
          </a:p>
          <a:p>
            <a:pPr lvl="2"/>
            <a:r>
              <a:rPr lang="nl-BE" sz="2000" dirty="0">
                <a:hlinkClick r:id="rId6"/>
              </a:rPr>
              <a:t>https://demos.biblissima.fr/chateauroux/demo/</a:t>
            </a:r>
            <a:endParaRPr lang="nl-BE" sz="20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339072" y="326525"/>
            <a:ext cx="1948440" cy="387153"/>
          </a:xfrm>
        </p:spPr>
        <p:txBody>
          <a:bodyPr/>
          <a:lstStyle/>
          <a:p>
            <a:r>
              <a:rPr lang="nl-BE" dirty="0"/>
              <a:t>Voorbeelden</a:t>
            </a:r>
          </a:p>
        </p:txBody>
      </p:sp>
    </p:spTree>
    <p:extLst>
      <p:ext uri="{BB962C8B-B14F-4D97-AF65-F5344CB8AC3E}">
        <p14:creationId xmlns:p14="http://schemas.microsoft.com/office/powerpoint/2010/main" val="18945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Beeld-gerelateerde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774"/>
          <a:stretch/>
        </p:blipFill>
        <p:spPr>
          <a:xfrm>
            <a:off x="35568" y="882127"/>
            <a:ext cx="11699232" cy="4518212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785185" y="326525"/>
            <a:ext cx="2502327" cy="387153"/>
          </a:xfrm>
        </p:spPr>
        <p:txBody>
          <a:bodyPr/>
          <a:lstStyle/>
          <a:p>
            <a:r>
              <a:rPr lang="nl-BE" dirty="0"/>
              <a:t>Image resources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b="1" dirty="0"/>
              <a:t>Buiten de IIIF-specifiek metadata is alle beeld-gerelateerde metadata optioneel</a:t>
            </a:r>
          </a:p>
        </p:txBody>
      </p:sp>
    </p:spTree>
    <p:extLst>
      <p:ext uri="{BB962C8B-B14F-4D97-AF65-F5344CB8AC3E}">
        <p14:creationId xmlns:p14="http://schemas.microsoft.com/office/powerpoint/2010/main" val="6765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Beeld-gerelateerde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1314" y="882127"/>
            <a:ext cx="11116893" cy="4383832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785185" y="326525"/>
            <a:ext cx="2502327" cy="387153"/>
          </a:xfrm>
        </p:spPr>
        <p:txBody>
          <a:bodyPr/>
          <a:lstStyle/>
          <a:p>
            <a:r>
              <a:rPr lang="nl-BE" dirty="0"/>
              <a:t>Image resources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b="1" dirty="0"/>
              <a:t>Buiten de IIIF-specifiek metadata is alle beeld-gerelateerde metadata optioneel</a:t>
            </a:r>
          </a:p>
        </p:txBody>
      </p:sp>
    </p:spTree>
    <p:extLst>
      <p:ext uri="{BB962C8B-B14F-4D97-AF65-F5344CB8AC3E}">
        <p14:creationId xmlns:p14="http://schemas.microsoft.com/office/powerpoint/2010/main" val="427663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Beeld-gerelateerde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0755" y="1118796"/>
            <a:ext cx="11117454" cy="3750683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785185" y="326525"/>
            <a:ext cx="2502327" cy="387153"/>
          </a:xfrm>
        </p:spPr>
        <p:txBody>
          <a:bodyPr/>
          <a:lstStyle/>
          <a:p>
            <a:r>
              <a:rPr lang="nl-BE" dirty="0"/>
              <a:t>Image resources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249731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b="1" dirty="0"/>
              <a:t>Buiten de IIIF-specifiek metadata is alle beeld-gerelateerde metadata optioneel</a:t>
            </a:r>
          </a:p>
        </p:txBody>
      </p:sp>
    </p:spTree>
    <p:extLst>
      <p:ext uri="{BB962C8B-B14F-4D97-AF65-F5344CB8AC3E}">
        <p14:creationId xmlns:p14="http://schemas.microsoft.com/office/powerpoint/2010/main" val="9030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260FE-4804-204B-9DF2-1ED7363F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4" y="326525"/>
            <a:ext cx="7135863" cy="387153"/>
          </a:xfrm>
        </p:spPr>
        <p:txBody>
          <a:bodyPr>
            <a:normAutofit fontScale="90000"/>
          </a:bodyPr>
          <a:lstStyle/>
          <a:p>
            <a:r>
              <a:rPr lang="nl-BE" sz="4400" dirty="0"/>
              <a:t>Beeld-gerelateerde metadata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0D60E66-6237-EE4E-8ADD-1FD98A74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200985" y="794879"/>
            <a:ext cx="7508623" cy="4889484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E9C9E5-C413-AD47-8D22-938A7202582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785185" y="326525"/>
            <a:ext cx="2502327" cy="387153"/>
          </a:xfrm>
        </p:spPr>
        <p:txBody>
          <a:bodyPr/>
          <a:lstStyle/>
          <a:p>
            <a:r>
              <a:rPr lang="nl-BE" dirty="0"/>
              <a:t>Image resources</a:t>
            </a:r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70B9E521-7BF6-1B42-9D12-8A622A399701}"/>
              </a:ext>
            </a:extLst>
          </p:cNvPr>
          <p:cNvSpPr txBox="1">
            <a:spLocks/>
          </p:cNvSpPr>
          <p:nvPr/>
        </p:nvSpPr>
        <p:spPr>
          <a:xfrm>
            <a:off x="1043792" y="5610365"/>
            <a:ext cx="10104416" cy="1067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b="1" dirty="0"/>
              <a:t>Buiten de IIIF-specifiek metadata is alle beeld-gerelateerde metadata optioneel</a:t>
            </a:r>
          </a:p>
          <a:p>
            <a:r>
              <a:rPr lang="nl-BE" dirty="0"/>
              <a:t>Behalve als er keuze is tussen meerdere beelden op één canvas</a:t>
            </a:r>
          </a:p>
          <a:p>
            <a:pPr lvl="1"/>
            <a:r>
              <a:rPr lang="nl-BE" dirty="0"/>
              <a:t>Een label en thumbnail zijn in dit geval </a:t>
            </a:r>
            <a:r>
              <a:rPr lang="nl-BE" b="1" dirty="0">
                <a:solidFill>
                  <a:schemeClr val="accent4">
                    <a:lumMod val="75000"/>
                  </a:schemeClr>
                </a:solidFill>
              </a:rPr>
              <a:t>aanbevolen</a:t>
            </a:r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49C2892A-9647-FC46-84EA-81F8B5FB28D4}"/>
              </a:ext>
            </a:extLst>
          </p:cNvPr>
          <p:cNvSpPr/>
          <p:nvPr/>
        </p:nvSpPr>
        <p:spPr>
          <a:xfrm>
            <a:off x="3525625" y="3723588"/>
            <a:ext cx="4251489" cy="150829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63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</p:sld>
</file>

<file path=ppt/theme/theme1.xml><?xml version="1.0" encoding="utf-8"?>
<a:theme xmlns:a="http://schemas.openxmlformats.org/drawingml/2006/main" name="Frame">
  <a:themeElements>
    <a:clrScheme name="Aangepast 1">
      <a:dk1>
        <a:srgbClr val="1A1919"/>
      </a:dk1>
      <a:lt1>
        <a:srgbClr val="FFFFFF"/>
      </a:lt1>
      <a:dk2>
        <a:srgbClr val="003340"/>
      </a:dk2>
      <a:lt2>
        <a:srgbClr val="CEF4FE"/>
      </a:lt2>
      <a:accent1>
        <a:srgbClr val="0089AD"/>
      </a:accent1>
      <a:accent2>
        <a:srgbClr val="0083E0"/>
      </a:accent2>
      <a:accent3>
        <a:srgbClr val="094DBA"/>
      </a:accent3>
      <a:accent4>
        <a:srgbClr val="0AC1C4"/>
      </a:accent4>
      <a:accent5>
        <a:srgbClr val="09BA97"/>
      </a:accent5>
      <a:accent6>
        <a:srgbClr val="808180"/>
      </a:accent6>
      <a:hlink>
        <a:srgbClr val="AD3011"/>
      </a:hlink>
      <a:folHlink>
        <a:srgbClr val="AD8211"/>
      </a:folHlink>
    </a:clrScheme>
    <a:fontScheme name="VKC">
      <a:majorFont>
        <a:latin typeface="Helvetiva Neue"/>
        <a:ea typeface=""/>
        <a:cs typeface=""/>
      </a:majorFont>
      <a:minorFont>
        <a:latin typeface="Garamond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KC_Presentatie_NL" id="{4B2C1342-D352-0E4A-85F1-DCCD8721BD94}" vid="{5FF490FD-57AC-2241-B2F6-A2C2D57E0A3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5121</TotalTime>
  <Words>1343</Words>
  <Application>Microsoft Macintosh PowerPoint</Application>
  <PresentationFormat>Breedbeeld</PresentationFormat>
  <Paragraphs>216</Paragraphs>
  <Slides>30</Slides>
  <Notes>29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7" baseType="lpstr">
      <vt:lpstr>Helvetiva Neue</vt:lpstr>
      <vt:lpstr>Arial</vt:lpstr>
      <vt:lpstr>Calibri</vt:lpstr>
      <vt:lpstr>Garamond</vt:lpstr>
      <vt:lpstr>Monaco</vt:lpstr>
      <vt:lpstr>Wingdings 2</vt:lpstr>
      <vt:lpstr>Frame</vt:lpstr>
      <vt:lpstr>Metadata en IIIF</vt:lpstr>
      <vt:lpstr>Wat is metadata?</vt:lpstr>
      <vt:lpstr>Wat is metadata?</vt:lpstr>
      <vt:lpstr>Metadata binnen IIIF</vt:lpstr>
      <vt:lpstr>Metadata binnen IIIF</vt:lpstr>
      <vt:lpstr>Beeld-gerelateerde metadata</vt:lpstr>
      <vt:lpstr>Beeld-gerelateerde metadata</vt:lpstr>
      <vt:lpstr>Beeld-gerelateerde metadata</vt:lpstr>
      <vt:lpstr>Beeld-gerelateerde metadata</vt:lpstr>
      <vt:lpstr>Beeld-gerelateerde metadata</vt:lpstr>
      <vt:lpstr>Beeld-gerelateerde metadata</vt:lpstr>
      <vt:lpstr>Beeld-gerelateerde metadata</vt:lpstr>
      <vt:lpstr>Object-gerelateerde metadata</vt:lpstr>
      <vt:lpstr>Object-gerelateerde metadata</vt:lpstr>
      <vt:lpstr>Object-gerelateerde metadata</vt:lpstr>
      <vt:lpstr>Object-gerelateerde metadata</vt:lpstr>
      <vt:lpstr>Object-gerelateerde metadata</vt:lpstr>
      <vt:lpstr>Object-gerelateerde metadata</vt:lpstr>
      <vt:lpstr>Object-gerelateerde metadata: rechten</vt:lpstr>
      <vt:lpstr>Object-gerelateerde metadata: rechten</vt:lpstr>
      <vt:lpstr>Object-gerelateerde metadata: rechten</vt:lpstr>
      <vt:lpstr>Object-gerelateerde metadata: rechten</vt:lpstr>
      <vt:lpstr>Object-gerelateerde metadata</vt:lpstr>
      <vt:lpstr>Object-gerelateerde metadata</vt:lpstr>
      <vt:lpstr>Linken met andere resources</vt:lpstr>
      <vt:lpstr>Linken met andere resources</vt:lpstr>
      <vt:lpstr>Linken met andere resources</vt:lpstr>
      <vt:lpstr>Linken met andere resources</vt:lpstr>
      <vt:lpstr>Linken met andere resources</vt:lpstr>
      <vt:lpstr>Alles samengebracht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Digitalised collections for the digital world</dc:title>
  <dc:creator>Rob Wyse</dc:creator>
  <cp:lastModifiedBy>Rob Wyse</cp:lastModifiedBy>
  <cp:revision>193</cp:revision>
  <dcterms:created xsi:type="dcterms:W3CDTF">2020-08-25T12:19:25Z</dcterms:created>
  <dcterms:modified xsi:type="dcterms:W3CDTF">2021-04-29T13:04:38Z</dcterms:modified>
</cp:coreProperties>
</file>